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3"/>
  </p:notesMasterIdLst>
  <p:sldIdLst>
    <p:sldId id="279" r:id="rId2"/>
    <p:sldId id="280" r:id="rId3"/>
    <p:sldId id="802" r:id="rId4"/>
    <p:sldId id="793" r:id="rId5"/>
    <p:sldId id="803" r:id="rId6"/>
    <p:sldId id="281" r:id="rId7"/>
    <p:sldId id="303" r:id="rId8"/>
    <p:sldId id="304" r:id="rId9"/>
    <p:sldId id="305" r:id="rId10"/>
    <p:sldId id="306" r:id="rId11"/>
    <p:sldId id="308" r:id="rId12"/>
    <p:sldId id="309" r:id="rId13"/>
    <p:sldId id="435" r:id="rId14"/>
    <p:sldId id="436" r:id="rId15"/>
    <p:sldId id="437" r:id="rId16"/>
    <p:sldId id="438" r:id="rId17"/>
    <p:sldId id="440" r:id="rId18"/>
    <p:sldId id="439" r:id="rId19"/>
    <p:sldId id="441" r:id="rId20"/>
    <p:sldId id="310" r:id="rId21"/>
    <p:sldId id="311"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92" r:id="rId65"/>
    <p:sldId id="393" r:id="rId66"/>
    <p:sldId id="394" r:id="rId67"/>
    <p:sldId id="395" r:id="rId68"/>
    <p:sldId id="396" r:id="rId69"/>
    <p:sldId id="397" r:id="rId70"/>
    <p:sldId id="398" r:id="rId71"/>
    <p:sldId id="399" r:id="rId72"/>
    <p:sldId id="400" r:id="rId73"/>
    <p:sldId id="457" r:id="rId74"/>
    <p:sldId id="461" r:id="rId75"/>
    <p:sldId id="459" r:id="rId76"/>
    <p:sldId id="454" r:id="rId77"/>
    <p:sldId id="462" r:id="rId78"/>
    <p:sldId id="463" r:id="rId79"/>
    <p:sldId id="465" r:id="rId80"/>
    <p:sldId id="466" r:id="rId81"/>
    <p:sldId id="458" r:id="rId82"/>
    <p:sldId id="401" r:id="rId83"/>
    <p:sldId id="402" r:id="rId84"/>
    <p:sldId id="403" r:id="rId85"/>
    <p:sldId id="404" r:id="rId86"/>
    <p:sldId id="405" r:id="rId87"/>
    <p:sldId id="406" r:id="rId88"/>
    <p:sldId id="407" r:id="rId89"/>
    <p:sldId id="408" r:id="rId90"/>
    <p:sldId id="409" r:id="rId91"/>
    <p:sldId id="410" r:id="rId92"/>
    <p:sldId id="411" r:id="rId93"/>
    <p:sldId id="412" r:id="rId94"/>
    <p:sldId id="413" r:id="rId95"/>
    <p:sldId id="414" r:id="rId96"/>
    <p:sldId id="415" r:id="rId97"/>
    <p:sldId id="416" r:id="rId98"/>
    <p:sldId id="417" r:id="rId99"/>
    <p:sldId id="418" r:id="rId100"/>
    <p:sldId id="419" r:id="rId101"/>
    <p:sldId id="420" r:id="rId102"/>
    <p:sldId id="421" r:id="rId103"/>
    <p:sldId id="422" r:id="rId104"/>
    <p:sldId id="423" r:id="rId105"/>
    <p:sldId id="424" r:id="rId106"/>
    <p:sldId id="425" r:id="rId107"/>
    <p:sldId id="426" r:id="rId108"/>
    <p:sldId id="427" r:id="rId109"/>
    <p:sldId id="428" r:id="rId110"/>
    <p:sldId id="429" r:id="rId111"/>
    <p:sldId id="430" r:id="rId112"/>
    <p:sldId id="431" r:id="rId113"/>
    <p:sldId id="432" r:id="rId114"/>
    <p:sldId id="433" r:id="rId115"/>
    <p:sldId id="472" r:id="rId116"/>
    <p:sldId id="478" r:id="rId117"/>
    <p:sldId id="479" r:id="rId118"/>
    <p:sldId id="804" r:id="rId119"/>
    <p:sldId id="481" r:id="rId120"/>
    <p:sldId id="476" r:id="rId121"/>
    <p:sldId id="473" r:id="rId122"/>
    <p:sldId id="495" r:id="rId123"/>
    <p:sldId id="467" r:id="rId124"/>
    <p:sldId id="499" r:id="rId125"/>
    <p:sldId id="468" r:id="rId126"/>
    <p:sldId id="509" r:id="rId127"/>
    <p:sldId id="502" r:id="rId128"/>
    <p:sldId id="500" r:id="rId129"/>
    <p:sldId id="497" r:id="rId130"/>
    <p:sldId id="484" r:id="rId131"/>
    <p:sldId id="498" r:id="rId132"/>
    <p:sldId id="504" r:id="rId133"/>
    <p:sldId id="492" r:id="rId134"/>
    <p:sldId id="491" r:id="rId135"/>
    <p:sldId id="488" r:id="rId136"/>
    <p:sldId id="507" r:id="rId137"/>
    <p:sldId id="480" r:id="rId138"/>
    <p:sldId id="510" r:id="rId139"/>
    <p:sldId id="538" r:id="rId140"/>
    <p:sldId id="523" r:id="rId141"/>
    <p:sldId id="539" r:id="rId142"/>
    <p:sldId id="540" r:id="rId143"/>
    <p:sldId id="542" r:id="rId144"/>
    <p:sldId id="533" r:id="rId145"/>
    <p:sldId id="547" r:id="rId146"/>
    <p:sldId id="529" r:id="rId147"/>
    <p:sldId id="545" r:id="rId148"/>
    <p:sldId id="534" r:id="rId149"/>
    <p:sldId id="550" r:id="rId150"/>
    <p:sldId id="549" r:id="rId151"/>
    <p:sldId id="548" r:id="rId152"/>
    <p:sldId id="551" r:id="rId153"/>
    <p:sldId id="541" r:id="rId154"/>
    <p:sldId id="552" r:id="rId155"/>
    <p:sldId id="554" r:id="rId156"/>
    <p:sldId id="555" r:id="rId157"/>
    <p:sldId id="524" r:id="rId158"/>
    <p:sldId id="530" r:id="rId159"/>
    <p:sldId id="556" r:id="rId160"/>
    <p:sldId id="557" r:id="rId161"/>
    <p:sldId id="512" r:id="rId162"/>
    <p:sldId id="493" r:id="rId163"/>
    <p:sldId id="544" r:id="rId164"/>
    <p:sldId id="559" r:id="rId165"/>
    <p:sldId id="788" r:id="rId166"/>
    <p:sldId id="789" r:id="rId167"/>
    <p:sldId id="790" r:id="rId168"/>
    <p:sldId id="791" r:id="rId169"/>
    <p:sldId id="792" r:id="rId170"/>
    <p:sldId id="561" r:id="rId171"/>
    <p:sldId id="805" r:id="rId172"/>
    <p:sldId id="622" r:id="rId173"/>
    <p:sldId id="623" r:id="rId174"/>
    <p:sldId id="621" r:id="rId175"/>
    <p:sldId id="624" r:id="rId176"/>
    <p:sldId id="562" r:id="rId177"/>
    <p:sldId id="625" r:id="rId178"/>
    <p:sldId id="649" r:id="rId179"/>
    <p:sldId id="627" r:id="rId180"/>
    <p:sldId id="626" r:id="rId181"/>
    <p:sldId id="628" r:id="rId182"/>
    <p:sldId id="629" r:id="rId183"/>
    <p:sldId id="631" r:id="rId184"/>
    <p:sldId id="630" r:id="rId185"/>
    <p:sldId id="632" r:id="rId186"/>
    <p:sldId id="633" r:id="rId187"/>
    <p:sldId id="634" r:id="rId188"/>
    <p:sldId id="660" r:id="rId189"/>
    <p:sldId id="663" r:id="rId190"/>
    <p:sldId id="654" r:id="rId191"/>
    <p:sldId id="681" r:id="rId192"/>
    <p:sldId id="664" r:id="rId193"/>
    <p:sldId id="665" r:id="rId194"/>
    <p:sldId id="645" r:id="rId195"/>
    <p:sldId id="595" r:id="rId196"/>
    <p:sldId id="650" r:id="rId197"/>
    <p:sldId id="651" r:id="rId198"/>
    <p:sldId id="662" r:id="rId199"/>
    <p:sldId id="677" r:id="rId200"/>
    <p:sldId id="678" r:id="rId201"/>
    <p:sldId id="679" r:id="rId202"/>
    <p:sldId id="680" r:id="rId203"/>
    <p:sldId id="642" r:id="rId204"/>
    <p:sldId id="690" r:id="rId205"/>
    <p:sldId id="666" r:id="rId206"/>
    <p:sldId id="685" r:id="rId207"/>
    <p:sldId id="691" r:id="rId208"/>
    <p:sldId id="652" r:id="rId209"/>
    <p:sldId id="687" r:id="rId210"/>
    <p:sldId id="686" r:id="rId211"/>
    <p:sldId id="689" r:id="rId212"/>
    <p:sldId id="683" r:id="rId213"/>
    <p:sldId id="684" r:id="rId214"/>
    <p:sldId id="688" r:id="rId215"/>
    <p:sldId id="695" r:id="rId216"/>
    <p:sldId id="694" r:id="rId217"/>
    <p:sldId id="692" r:id="rId218"/>
    <p:sldId id="696" r:id="rId219"/>
    <p:sldId id="697" r:id="rId220"/>
    <p:sldId id="700" r:id="rId221"/>
    <p:sldId id="698" r:id="rId222"/>
    <p:sldId id="701" r:id="rId223"/>
    <p:sldId id="769" r:id="rId224"/>
    <p:sldId id="787" r:id="rId225"/>
    <p:sldId id="702" r:id="rId226"/>
    <p:sldId id="705" r:id="rId227"/>
    <p:sldId id="704" r:id="rId228"/>
    <p:sldId id="706" r:id="rId229"/>
    <p:sldId id="708" r:id="rId230"/>
    <p:sldId id="709" r:id="rId231"/>
    <p:sldId id="710" r:id="rId232"/>
    <p:sldId id="726" r:id="rId233"/>
    <p:sldId id="738" r:id="rId234"/>
    <p:sldId id="728" r:id="rId235"/>
    <p:sldId id="729" r:id="rId236"/>
    <p:sldId id="730" r:id="rId237"/>
    <p:sldId id="731" r:id="rId238"/>
    <p:sldId id="732" r:id="rId239"/>
    <p:sldId id="733" r:id="rId240"/>
    <p:sldId id="734" r:id="rId241"/>
    <p:sldId id="735" r:id="rId242"/>
    <p:sldId id="736" r:id="rId243"/>
    <p:sldId id="737" r:id="rId244"/>
    <p:sldId id="740" r:id="rId245"/>
    <p:sldId id="725" r:id="rId246"/>
    <p:sldId id="739" r:id="rId247"/>
    <p:sldId id="755" r:id="rId248"/>
    <p:sldId id="742" r:id="rId249"/>
    <p:sldId id="741" r:id="rId250"/>
    <p:sldId id="746" r:id="rId251"/>
    <p:sldId id="676" r:id="rId252"/>
    <p:sldId id="747" r:id="rId253"/>
    <p:sldId id="751" r:id="rId254"/>
    <p:sldId id="748" r:id="rId255"/>
    <p:sldId id="753" r:id="rId256"/>
    <p:sldId id="749" r:id="rId257"/>
    <p:sldId id="750" r:id="rId258"/>
    <p:sldId id="756" r:id="rId259"/>
    <p:sldId id="757" r:id="rId260"/>
    <p:sldId id="776" r:id="rId261"/>
    <p:sldId id="768" r:id="rId262"/>
    <p:sldId id="570" r:id="rId263"/>
    <p:sldId id="795" r:id="rId264"/>
    <p:sldId id="777" r:id="rId265"/>
    <p:sldId id="752" r:id="rId266"/>
    <p:sldId id="775" r:id="rId267"/>
    <p:sldId id="763" r:id="rId268"/>
    <p:sldId id="761" r:id="rId269"/>
    <p:sldId id="778" r:id="rId270"/>
    <p:sldId id="779" r:id="rId271"/>
    <p:sldId id="759" r:id="rId272"/>
    <p:sldId id="784" r:id="rId273"/>
    <p:sldId id="566" r:id="rId274"/>
    <p:sldId id="586" r:id="rId275"/>
    <p:sldId id="754" r:id="rId276"/>
    <p:sldId id="785" r:id="rId277"/>
    <p:sldId id="794" r:id="rId278"/>
    <p:sldId id="786" r:id="rId279"/>
    <p:sldId id="583" r:id="rId280"/>
    <p:sldId id="521" r:id="rId281"/>
    <p:sldId id="522" r:id="rId282"/>
    <p:sldId id="613" r:id="rId283"/>
    <p:sldId id="614" r:id="rId284"/>
    <p:sldId id="615" r:id="rId285"/>
    <p:sldId id="616" r:id="rId286"/>
    <p:sldId id="617" r:id="rId287"/>
    <p:sldId id="800" r:id="rId288"/>
    <p:sldId id="796" r:id="rId289"/>
    <p:sldId id="797" r:id="rId290"/>
    <p:sldId id="798" r:id="rId291"/>
    <p:sldId id="799" r:id="rId2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8200"/>
    <a:srgbClr val="006600"/>
    <a:srgbClr val="007E39"/>
    <a:srgbClr val="00642D"/>
    <a:srgbClr val="004821"/>
    <a:srgbClr val="A5995F"/>
    <a:srgbClr val="B4AA7A"/>
    <a:srgbClr val="4D2403"/>
    <a:srgbClr val="FFF9F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77" autoAdjust="0"/>
    <p:restoredTop sz="95331" autoAdjust="0"/>
  </p:normalViewPr>
  <p:slideViewPr>
    <p:cSldViewPr>
      <p:cViewPr varScale="1">
        <p:scale>
          <a:sx n="47" d="100"/>
          <a:sy n="47" d="100"/>
        </p:scale>
        <p:origin x="-590" y="-91"/>
      </p:cViewPr>
      <p:guideLst>
        <p:guide orient="horz" pos="2160"/>
        <p:guide pos="2880"/>
      </p:guideLst>
    </p:cSldViewPr>
  </p:slideViewPr>
  <p:notesTextViewPr>
    <p:cViewPr>
      <p:scale>
        <a:sx n="125" d="100"/>
        <a:sy n="125" d="100"/>
      </p:scale>
      <p:origin x="0" y="0"/>
    </p:cViewPr>
  </p:notesTextViewPr>
  <p:sorterViewPr>
    <p:cViewPr>
      <p:scale>
        <a:sx n="66" d="100"/>
        <a:sy n="66" d="100"/>
      </p:scale>
      <p:origin x="0" y="26357"/>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0094F-F66E-4261-98BD-438754EAD95D}" type="datetimeFigureOut">
              <a:rPr lang="en-US" smtClean="0"/>
              <a:pPr/>
              <a:t>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FDBF01-B66F-44F1-A799-D529072B21B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lewis-clark.org/article/2851" TargetMode="External"/><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britannica.com/science/plate-tectonics" TargetMode="External"/><Relationship Id="rId13" Type="http://schemas.openxmlformats.org/officeDocument/2006/relationships/hyperlink" Target="http://www.britannica.com/science/fault-geology" TargetMode="External"/><Relationship Id="rId18" Type="http://schemas.openxmlformats.org/officeDocument/2006/relationships/hyperlink" Target="http://www.britannica.com/place/India" TargetMode="External"/><Relationship Id="rId3" Type="http://schemas.openxmlformats.org/officeDocument/2006/relationships/hyperlink" Target="http://www.britannica.com/topic/Panthalassa" TargetMode="External"/><Relationship Id="rId21" Type="http://schemas.openxmlformats.org/officeDocument/2006/relationships/hyperlink" Target="http://www.britannica.com/place/Madagascar" TargetMode="External"/><Relationship Id="rId7" Type="http://schemas.openxmlformats.org/officeDocument/2006/relationships/hyperlink" Target="http://www.britannica.com/place/Indian-Ocean" TargetMode="External"/><Relationship Id="rId12" Type="http://schemas.openxmlformats.org/officeDocument/2006/relationships/hyperlink" Target="http://www.britannica.com/science/subduction-zone" TargetMode="External"/><Relationship Id="rId17" Type="http://schemas.openxmlformats.org/officeDocument/2006/relationships/hyperlink" Target="http://www.britannica.com/place/South-America" TargetMode="External"/><Relationship Id="rId25" Type="http://schemas.openxmlformats.org/officeDocument/2006/relationships/hyperlink" Target="http://www.britannica.com/place/Americas" TargetMode="External"/><Relationship Id="rId2" Type="http://schemas.openxmlformats.org/officeDocument/2006/relationships/slide" Target="../slides/slide82.xml"/><Relationship Id="rId16" Type="http://schemas.openxmlformats.org/officeDocument/2006/relationships/hyperlink" Target="http://www.britannica.com/place/Antarctica" TargetMode="External"/><Relationship Id="rId20" Type="http://schemas.openxmlformats.org/officeDocument/2006/relationships/hyperlink" Target="http://www.britannica.com/place/Europe" TargetMode="External"/><Relationship Id="rId1" Type="http://schemas.openxmlformats.org/officeDocument/2006/relationships/notesMaster" Target="../notesMasters/notesMaster1.xml"/><Relationship Id="rId6" Type="http://schemas.openxmlformats.org/officeDocument/2006/relationships/hyperlink" Target="http://www.britannica.com/place/Atlantic-Ocean" TargetMode="External"/><Relationship Id="rId11" Type="http://schemas.openxmlformats.org/officeDocument/2006/relationships/hyperlink" Target="http://www.britannica.com/science/oceanic-ridge" TargetMode="External"/><Relationship Id="rId24" Type="http://schemas.openxmlformats.org/officeDocument/2006/relationships/hyperlink" Target="http://www.britannica.com/place/Southeast-Asia" TargetMode="External"/><Relationship Id="rId5" Type="http://schemas.openxmlformats.org/officeDocument/2006/relationships/hyperlink" Target="http://www.britannica.com/science/Jurassic-Period" TargetMode="External"/><Relationship Id="rId15" Type="http://schemas.openxmlformats.org/officeDocument/2006/relationships/hyperlink" Target="http://www.britannica.com/place/North-America" TargetMode="External"/><Relationship Id="rId23" Type="http://schemas.openxmlformats.org/officeDocument/2006/relationships/hyperlink" Target="http://www.britannica.com/science/Precambrian-time" TargetMode="External"/><Relationship Id="rId10" Type="http://schemas.openxmlformats.org/officeDocument/2006/relationships/hyperlink" Target="http://www.britannica.com/place/Earth" TargetMode="External"/><Relationship Id="rId19" Type="http://schemas.openxmlformats.org/officeDocument/2006/relationships/hyperlink" Target="http://www.britannica.com/place/Australia" TargetMode="External"/><Relationship Id="rId4" Type="http://schemas.openxmlformats.org/officeDocument/2006/relationships/hyperlink" Target="http://www.britannica.com/science/Permian-Period" TargetMode="External"/><Relationship Id="rId9" Type="http://schemas.openxmlformats.org/officeDocument/2006/relationships/hyperlink" Target="http://www.britannica.com/science/continental-drift-geology" TargetMode="External"/><Relationship Id="rId14" Type="http://schemas.openxmlformats.org/officeDocument/2006/relationships/hyperlink" Target="http://www.britannica.com/science/seafloor-spreading-hypothesis" TargetMode="External"/><Relationship Id="rId22" Type="http://schemas.openxmlformats.org/officeDocument/2006/relationships/hyperlink" Target="http://www.britannica.com/place/Himalaya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150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167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Monongahela</a:t>
            </a:r>
            <a:r>
              <a:rPr lang="en-US" baseline="0" dirty="0" smtClean="0"/>
              <a:t> = </a:t>
            </a:r>
            <a:r>
              <a:rPr lang="en-US" dirty="0" smtClean="0"/>
              <a:t>Ma-non’-</a:t>
            </a:r>
            <a:r>
              <a:rPr lang="en-US" dirty="0" err="1" smtClean="0"/>
              <a:t>ga</a:t>
            </a:r>
            <a:r>
              <a:rPr lang="en-US" dirty="0" smtClean="0"/>
              <a:t>-heel’-la</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Ohio River</a:t>
            </a:r>
            <a:r>
              <a:rPr lang="en-US" baseline="0" dirty="0" smtClean="0"/>
              <a:t> and tributaries run WEST to the Mississippi – Eastern Continental Divide is EAST of Pittsburg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Harpers Ferry is on the EAST</a:t>
            </a:r>
            <a:r>
              <a:rPr lang="en-US" baseline="0" dirty="0" smtClean="0"/>
              <a:t> side of the eastern continental divide because the </a:t>
            </a:r>
            <a:r>
              <a:rPr lang="en-US" dirty="0" smtClean="0"/>
              <a:t>Shenandoah</a:t>
            </a:r>
            <a:r>
              <a:rPr lang="en-US" baseline="0" dirty="0" smtClean="0"/>
              <a:t> R is tributary to Potomac R which runs EAST into Chesapeake Bay/Atlantic Ocean.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210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Harpers Ferry is on the EAST</a:t>
            </a:r>
            <a:r>
              <a:rPr lang="en-US" baseline="0" dirty="0" smtClean="0"/>
              <a:t> side of the small continental divide </a:t>
            </a:r>
            <a:r>
              <a:rPr lang="en-US" baseline="0" smtClean="0"/>
              <a:t>because the </a:t>
            </a:r>
            <a:r>
              <a:rPr lang="en-US" smtClean="0"/>
              <a:t>Shenandoah</a:t>
            </a:r>
            <a:r>
              <a:rPr lang="en-US" baseline="0" smtClean="0"/>
              <a:t> </a:t>
            </a:r>
            <a:r>
              <a:rPr lang="en-US" baseline="0" dirty="0" smtClean="0"/>
              <a:t>R is tributary to Potomac R which runs EAST into Chesapeake Bay/Atlantic Ocean.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215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http://www.lewis-clark.org/article/2851</a:t>
            </a:r>
            <a:endParaRPr lang="en-US" dirty="0" smtClean="0"/>
          </a:p>
          <a:p>
            <a:r>
              <a:rPr lang="en-US" dirty="0" smtClean="0"/>
              <a:t> a group of eight men were assigned to the expedition by Captain John Campbell, of the Second Infantry Regiment at </a:t>
            </a:r>
            <a:r>
              <a:rPr lang="en-US" b="1" dirty="0" smtClean="0"/>
              <a:t>Southwest Point Fort </a:t>
            </a:r>
            <a:r>
              <a:rPr lang="en-US" dirty="0" smtClean="0"/>
              <a:t>(Kingston, </a:t>
            </a:r>
            <a:r>
              <a:rPr lang="en-US" dirty="0" err="1" smtClean="0"/>
              <a:t>Tn</a:t>
            </a:r>
            <a:r>
              <a:rPr lang="en-US" dirty="0" smtClean="0"/>
              <a:t>). Clark rejected four of the eight who, he judged, were "not such I was told was in readiness . . . for this Com[man]d." He accepted only Thomas Proctor, Howard, Hugh Hall, John Potts, and Richard </a:t>
            </a:r>
            <a:r>
              <a:rPr lang="en-US" dirty="0" err="1" smtClean="0"/>
              <a:t>Warfington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260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264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266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800" dirty="0" smtClean="0"/>
              <a:t>http://www.britannica.com/place/Pangea</a:t>
            </a:r>
          </a:p>
          <a:p>
            <a:endParaRPr lang="en-US" sz="800" dirty="0" smtClean="0"/>
          </a:p>
          <a:p>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was surrounded by a global ocean called </a:t>
            </a:r>
            <a:r>
              <a:rPr lang="en-US" sz="800" b="0" i="0" u="none" strike="noStrike" kern="1200" dirty="0" err="1" smtClean="0">
                <a:solidFill>
                  <a:schemeClr val="tx1"/>
                </a:solidFill>
                <a:latin typeface="+mn-lt"/>
                <a:ea typeface="+mn-ea"/>
                <a:cs typeface="+mn-cs"/>
                <a:hlinkClick r:id="rId3"/>
              </a:rPr>
              <a:t>Panthalassa</a:t>
            </a:r>
            <a:r>
              <a:rPr lang="en-US" sz="800" b="0" i="0" kern="1200" dirty="0" smtClean="0">
                <a:solidFill>
                  <a:schemeClr val="tx1"/>
                </a:solidFill>
                <a:latin typeface="+mn-lt"/>
                <a:ea typeface="+mn-ea"/>
                <a:cs typeface="+mn-cs"/>
              </a:rPr>
              <a:t>, and it was fully assembled by the Early </a:t>
            </a:r>
            <a:r>
              <a:rPr lang="en-US" sz="800" b="0" i="0" u="none" strike="noStrike" kern="1200" dirty="0" smtClean="0">
                <a:solidFill>
                  <a:schemeClr val="tx1"/>
                </a:solidFill>
                <a:latin typeface="+mn-lt"/>
                <a:ea typeface="+mn-ea"/>
                <a:cs typeface="+mn-cs"/>
                <a:hlinkClick r:id="rId4"/>
              </a:rPr>
              <a:t>Permian Period</a:t>
            </a:r>
            <a:r>
              <a:rPr lang="en-US" sz="800" b="0" i="0" kern="1200" dirty="0" smtClean="0">
                <a:solidFill>
                  <a:schemeClr val="tx1"/>
                </a:solidFill>
                <a:latin typeface="+mn-lt"/>
                <a:ea typeface="+mn-ea"/>
                <a:cs typeface="+mn-cs"/>
              </a:rPr>
              <a:t> (some 299 million to 272 million years ago). The supercontinent began to break apart about 200 million years ago, during the Early </a:t>
            </a:r>
            <a:r>
              <a:rPr lang="en-US" sz="800" b="0" i="0" u="none" strike="noStrike" kern="1200" dirty="0" smtClean="0">
                <a:solidFill>
                  <a:schemeClr val="tx1"/>
                </a:solidFill>
                <a:latin typeface="+mn-lt"/>
                <a:ea typeface="+mn-ea"/>
                <a:cs typeface="+mn-cs"/>
                <a:hlinkClick r:id="rId5"/>
              </a:rPr>
              <a:t>Jurassic Period</a:t>
            </a:r>
            <a:r>
              <a:rPr lang="en-US" sz="800" b="0" i="0" kern="1200" dirty="0" smtClean="0">
                <a:solidFill>
                  <a:schemeClr val="tx1"/>
                </a:solidFill>
                <a:latin typeface="+mn-lt"/>
                <a:ea typeface="+mn-ea"/>
                <a:cs typeface="+mn-cs"/>
              </a:rPr>
              <a:t> (201 million to 174 million years ago), eventually forming the modern continents and </a:t>
            </a:r>
            <a:r>
              <a:rPr lang="en-US" sz="800" b="0" i="0" kern="1200" dirty="0" err="1" smtClean="0">
                <a:solidFill>
                  <a:schemeClr val="tx1"/>
                </a:solidFill>
                <a:latin typeface="+mn-lt"/>
                <a:ea typeface="+mn-ea"/>
                <a:cs typeface="+mn-cs"/>
              </a:rPr>
              <a:t>the</a:t>
            </a:r>
            <a:r>
              <a:rPr lang="en-US" sz="800" b="0" i="0" u="none" strike="noStrike" kern="1200" dirty="0" err="1" smtClean="0">
                <a:solidFill>
                  <a:schemeClr val="tx1"/>
                </a:solidFill>
                <a:latin typeface="+mn-lt"/>
                <a:ea typeface="+mn-ea"/>
                <a:cs typeface="+mn-cs"/>
                <a:hlinkClick r:id="rId6"/>
              </a:rPr>
              <a:t>Atlantic</a:t>
            </a:r>
            <a:r>
              <a:rPr lang="en-US" sz="800" b="0" i="0" kern="1200" dirty="0" smtClean="0">
                <a:solidFill>
                  <a:schemeClr val="tx1"/>
                </a:solidFill>
                <a:latin typeface="+mn-lt"/>
                <a:ea typeface="+mn-ea"/>
                <a:cs typeface="+mn-cs"/>
              </a:rPr>
              <a:t> and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s. </a:t>
            </a:r>
          </a:p>
          <a:p>
            <a:r>
              <a:rPr lang="en-US" sz="800" b="0" i="0" kern="1200" dirty="0" smtClean="0">
                <a:solidFill>
                  <a:schemeClr val="tx1"/>
                </a:solidFill>
                <a:latin typeface="+mn-lt"/>
                <a:ea typeface="+mn-ea"/>
                <a:cs typeface="+mn-cs"/>
              </a:rPr>
              <a:t>The mechanism for the breakup of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is now explained in terms of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rather than Wegener’s outmoded concept of </a:t>
            </a:r>
            <a:r>
              <a:rPr lang="en-US" sz="800" b="0" i="0" u="none" strike="noStrike" kern="1200" dirty="0" smtClean="0">
                <a:solidFill>
                  <a:schemeClr val="tx1"/>
                </a:solidFill>
                <a:latin typeface="+mn-lt"/>
                <a:ea typeface="+mn-ea"/>
                <a:cs typeface="+mn-cs"/>
                <a:hlinkClick r:id="rId9"/>
              </a:rPr>
              <a:t>continental drift</a:t>
            </a:r>
            <a:r>
              <a:rPr lang="en-US" sz="800" b="0" i="0" kern="1200" dirty="0" smtClean="0">
                <a:solidFill>
                  <a:schemeClr val="tx1"/>
                </a:solidFill>
                <a:latin typeface="+mn-lt"/>
                <a:ea typeface="+mn-ea"/>
                <a:cs typeface="+mn-cs"/>
              </a:rPr>
              <a:t>, which simply stated that Earth’s continents were once joined together into the supercontinent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that lasted for most of geologic time.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states that Earth’s outer shell, or </a:t>
            </a:r>
            <a:r>
              <a:rPr lang="en-US" sz="800" b="0" i="0" u="none" strike="noStrike" kern="1200" dirty="0" smtClean="0">
                <a:solidFill>
                  <a:schemeClr val="tx1"/>
                </a:solidFill>
                <a:latin typeface="+mn-lt"/>
                <a:ea typeface="+mn-ea"/>
                <a:cs typeface="+mn-cs"/>
                <a:hlinkClick r:id="rId10"/>
              </a:rPr>
              <a:t>lithosphere</a:t>
            </a:r>
            <a:r>
              <a:rPr lang="en-US" sz="800" b="0" i="0" kern="1200" dirty="0" smtClean="0">
                <a:solidFill>
                  <a:schemeClr val="tx1"/>
                </a:solidFill>
                <a:latin typeface="+mn-lt"/>
                <a:ea typeface="+mn-ea"/>
                <a:cs typeface="+mn-cs"/>
              </a:rPr>
              <a:t>, consists of large rigid plates that move apart </a:t>
            </a:r>
            <a:r>
              <a:rPr lang="en-US" sz="800" b="0" i="0" kern="1200" dirty="0" err="1" smtClean="0">
                <a:solidFill>
                  <a:schemeClr val="tx1"/>
                </a:solidFill>
                <a:latin typeface="+mn-lt"/>
                <a:ea typeface="+mn-ea"/>
                <a:cs typeface="+mn-cs"/>
              </a:rPr>
              <a:t>at</a:t>
            </a:r>
            <a:r>
              <a:rPr lang="en-US" sz="800" b="0" i="0" u="none" strike="noStrike" kern="1200" dirty="0" err="1" smtClean="0">
                <a:solidFill>
                  <a:schemeClr val="tx1"/>
                </a:solidFill>
                <a:latin typeface="+mn-lt"/>
                <a:ea typeface="+mn-ea"/>
                <a:cs typeface="+mn-cs"/>
                <a:hlinkClick r:id="rId11"/>
              </a:rPr>
              <a:t>oceanic</a:t>
            </a:r>
            <a:r>
              <a:rPr lang="en-US" sz="800" b="0" i="0" u="none" strike="noStrike" kern="1200" dirty="0" smtClean="0">
                <a:solidFill>
                  <a:schemeClr val="tx1"/>
                </a:solidFill>
                <a:latin typeface="+mn-lt"/>
                <a:ea typeface="+mn-ea"/>
                <a:cs typeface="+mn-cs"/>
                <a:hlinkClick r:id="rId11"/>
              </a:rPr>
              <a:t> ridges</a:t>
            </a:r>
            <a:r>
              <a:rPr lang="en-US" sz="800" b="0" i="0" kern="1200" dirty="0" smtClean="0">
                <a:solidFill>
                  <a:schemeClr val="tx1"/>
                </a:solidFill>
                <a:latin typeface="+mn-lt"/>
                <a:ea typeface="+mn-ea"/>
                <a:cs typeface="+mn-cs"/>
              </a:rPr>
              <a:t>, come together at </a:t>
            </a:r>
            <a:r>
              <a:rPr lang="en-US" sz="800" b="0" i="0" u="none" strike="noStrike" kern="1200" dirty="0" err="1" smtClean="0">
                <a:solidFill>
                  <a:schemeClr val="tx1"/>
                </a:solidFill>
                <a:latin typeface="+mn-lt"/>
                <a:ea typeface="+mn-ea"/>
                <a:cs typeface="+mn-cs"/>
                <a:hlinkClick r:id="rId12"/>
              </a:rPr>
              <a:t>subduction</a:t>
            </a:r>
            <a:r>
              <a:rPr lang="en-US" sz="800" b="0" i="0" u="none" strike="noStrike" kern="1200" dirty="0" smtClean="0">
                <a:solidFill>
                  <a:schemeClr val="tx1"/>
                </a:solidFill>
                <a:latin typeface="+mn-lt"/>
                <a:ea typeface="+mn-ea"/>
                <a:cs typeface="+mn-cs"/>
                <a:hlinkClick r:id="rId12"/>
              </a:rPr>
              <a:t> zones</a:t>
            </a:r>
            <a:r>
              <a:rPr lang="en-US" sz="800" b="0" i="0" kern="1200" dirty="0" smtClean="0">
                <a:solidFill>
                  <a:schemeClr val="tx1"/>
                </a:solidFill>
                <a:latin typeface="+mn-lt"/>
                <a:ea typeface="+mn-ea"/>
                <a:cs typeface="+mn-cs"/>
              </a:rPr>
              <a:t>, or slip past one another along </a:t>
            </a:r>
            <a:r>
              <a:rPr lang="en-US" sz="800" b="0" i="0" u="none" strike="noStrike" kern="1200" dirty="0" smtClean="0">
                <a:solidFill>
                  <a:schemeClr val="tx1"/>
                </a:solidFill>
                <a:latin typeface="+mn-lt"/>
                <a:ea typeface="+mn-ea"/>
                <a:cs typeface="+mn-cs"/>
                <a:hlinkClick r:id="rId13"/>
              </a:rPr>
              <a:t>fault lines</a:t>
            </a:r>
            <a:r>
              <a:rPr lang="en-US" sz="800" b="0" i="0" kern="1200" dirty="0" smtClean="0">
                <a:solidFill>
                  <a:schemeClr val="tx1"/>
                </a:solidFill>
                <a:latin typeface="+mn-lt"/>
                <a:ea typeface="+mn-ea"/>
                <a:cs typeface="+mn-cs"/>
              </a:rPr>
              <a:t>. The pattern of </a:t>
            </a:r>
            <a:r>
              <a:rPr lang="en-US" sz="800" b="0" i="0" u="none" strike="noStrike" kern="1200" dirty="0" smtClean="0">
                <a:solidFill>
                  <a:schemeClr val="tx1"/>
                </a:solidFill>
                <a:latin typeface="+mn-lt"/>
                <a:ea typeface="+mn-ea"/>
                <a:cs typeface="+mn-cs"/>
                <a:hlinkClick r:id="rId14"/>
              </a:rPr>
              <a:t>seafloor spreading</a:t>
            </a:r>
            <a:r>
              <a:rPr lang="en-US" sz="800" b="0" i="0" kern="1200" dirty="0" smtClean="0">
                <a:solidFill>
                  <a:schemeClr val="tx1"/>
                </a:solidFill>
                <a:latin typeface="+mn-lt"/>
                <a:ea typeface="+mn-ea"/>
                <a:cs typeface="+mn-cs"/>
              </a:rPr>
              <a:t> indicates that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did not break apart all at once but rather fragmented in distinct stages. Plate tectonics also postulates that the continents joined with one another and broke apart several times in Earth’s geologic history.</a:t>
            </a:r>
          </a:p>
          <a:p>
            <a:pPr fontAlgn="base"/>
            <a:r>
              <a:rPr lang="en-US" sz="800" b="0" i="0" kern="1200" dirty="0" smtClean="0">
                <a:solidFill>
                  <a:schemeClr val="tx1"/>
                </a:solidFill>
                <a:latin typeface="+mn-lt"/>
                <a:ea typeface="+mn-ea"/>
                <a:cs typeface="+mn-cs"/>
              </a:rPr>
              <a:t>The first oceans formed from the breakup, some 180 million years ago, were the central </a:t>
            </a:r>
            <a:r>
              <a:rPr lang="en-US" sz="800" b="0" i="0" u="none" strike="noStrike" kern="1200" dirty="0" smtClean="0">
                <a:solidFill>
                  <a:schemeClr val="tx1"/>
                </a:solidFill>
                <a:latin typeface="+mn-lt"/>
                <a:ea typeface="+mn-ea"/>
                <a:cs typeface="+mn-cs"/>
                <a:hlinkClick r:id="rId6"/>
              </a:rPr>
              <a:t>Atlantic </a:t>
            </a:r>
            <a:r>
              <a:rPr lang="en-US" sz="800" b="0" i="0" u="none" strike="noStrike" kern="1200" dirty="0" err="1" smtClean="0">
                <a:solidFill>
                  <a:schemeClr val="tx1"/>
                </a:solidFill>
                <a:latin typeface="+mn-lt"/>
                <a:ea typeface="+mn-ea"/>
                <a:cs typeface="+mn-cs"/>
                <a:hlinkClick r:id="rId6"/>
              </a:rPr>
              <a:t>Ocean</a:t>
            </a:r>
            <a:r>
              <a:rPr lang="en-US" sz="800" b="0" i="0" kern="1200" dirty="0" err="1" smtClean="0">
                <a:solidFill>
                  <a:schemeClr val="tx1"/>
                </a:solidFill>
                <a:latin typeface="+mn-lt"/>
                <a:ea typeface="+mn-ea"/>
                <a:cs typeface="+mn-cs"/>
              </a:rPr>
              <a:t>between</a:t>
            </a:r>
            <a:r>
              <a:rPr lang="en-US" sz="800" b="0" i="0" kern="1200" dirty="0" smtClean="0">
                <a:solidFill>
                  <a:schemeClr val="tx1"/>
                </a:solidFill>
                <a:latin typeface="+mn-lt"/>
                <a:ea typeface="+mn-ea"/>
                <a:cs typeface="+mn-cs"/>
              </a:rPr>
              <a:t> northwestern Africa and </a:t>
            </a:r>
            <a:r>
              <a:rPr lang="en-US" sz="800" b="0" i="0" u="none" strike="noStrike" kern="1200" dirty="0" smtClean="0">
                <a:solidFill>
                  <a:schemeClr val="tx1"/>
                </a:solidFill>
                <a:latin typeface="+mn-lt"/>
                <a:ea typeface="+mn-ea"/>
                <a:cs typeface="+mn-cs"/>
                <a:hlinkClick r:id="rId15"/>
              </a:rPr>
              <a:t>North America</a:t>
            </a:r>
            <a:r>
              <a:rPr lang="en-US" sz="800" b="0" i="0" kern="1200" dirty="0" smtClean="0">
                <a:solidFill>
                  <a:schemeClr val="tx1"/>
                </a:solidFill>
                <a:latin typeface="+mn-lt"/>
                <a:ea typeface="+mn-ea"/>
                <a:cs typeface="+mn-cs"/>
              </a:rPr>
              <a:t> and the southwestern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 between Africa and </a:t>
            </a:r>
            <a:r>
              <a:rPr lang="en-US" sz="800" b="0" i="0" u="none" strike="noStrike" kern="1200" dirty="0" smtClean="0">
                <a:solidFill>
                  <a:schemeClr val="tx1"/>
                </a:solidFill>
                <a:latin typeface="+mn-lt"/>
                <a:ea typeface="+mn-ea"/>
                <a:cs typeface="+mn-cs"/>
                <a:hlinkClick r:id="rId16"/>
              </a:rPr>
              <a:t>Antarctica</a:t>
            </a:r>
            <a:r>
              <a:rPr lang="en-US" sz="800" b="0" i="0" kern="1200" dirty="0" smtClean="0">
                <a:solidFill>
                  <a:schemeClr val="tx1"/>
                </a:solidFill>
                <a:latin typeface="+mn-lt"/>
                <a:ea typeface="+mn-ea"/>
                <a:cs typeface="+mn-cs"/>
              </a:rPr>
              <a:t>. The South Atlantic Ocean opened about 140 million years ago as Africa separated </a:t>
            </a:r>
            <a:r>
              <a:rPr lang="en-US" sz="800" b="0" i="0" kern="1200" dirty="0" err="1" smtClean="0">
                <a:solidFill>
                  <a:schemeClr val="tx1"/>
                </a:solidFill>
                <a:latin typeface="+mn-lt"/>
                <a:ea typeface="+mn-ea"/>
                <a:cs typeface="+mn-cs"/>
              </a:rPr>
              <a:t>from</a:t>
            </a:r>
            <a:r>
              <a:rPr lang="en-US" sz="800" b="0" i="0" u="none" strike="noStrike" kern="1200" dirty="0" err="1" smtClean="0">
                <a:solidFill>
                  <a:schemeClr val="tx1"/>
                </a:solidFill>
                <a:latin typeface="+mn-lt"/>
                <a:ea typeface="+mn-ea"/>
                <a:cs typeface="+mn-cs"/>
                <a:hlinkClick r:id="rId17"/>
              </a:rPr>
              <a:t>South</a:t>
            </a:r>
            <a:r>
              <a:rPr lang="en-US" sz="800" b="0" i="0" u="none" strike="noStrike" kern="1200" dirty="0" smtClean="0">
                <a:solidFill>
                  <a:schemeClr val="tx1"/>
                </a:solidFill>
                <a:latin typeface="+mn-lt"/>
                <a:ea typeface="+mn-ea"/>
                <a:cs typeface="+mn-cs"/>
                <a:hlinkClick r:id="rId17"/>
              </a:rPr>
              <a:t> America</a:t>
            </a:r>
            <a:r>
              <a:rPr lang="en-US" sz="800" b="0" i="0" kern="1200" dirty="0" smtClean="0">
                <a:solidFill>
                  <a:schemeClr val="tx1"/>
                </a:solidFill>
                <a:latin typeface="+mn-lt"/>
                <a:ea typeface="+mn-ea"/>
                <a:cs typeface="+mn-cs"/>
              </a:rPr>
              <a:t>. About the same time, </a:t>
            </a:r>
            <a:r>
              <a:rPr lang="en-US" sz="800" b="0" i="0" u="none" strike="noStrike" kern="1200" dirty="0" smtClean="0">
                <a:solidFill>
                  <a:schemeClr val="tx1"/>
                </a:solidFill>
                <a:latin typeface="+mn-lt"/>
                <a:ea typeface="+mn-ea"/>
                <a:cs typeface="+mn-cs"/>
                <a:hlinkClick r:id="rId18"/>
              </a:rPr>
              <a:t>India</a:t>
            </a:r>
            <a:r>
              <a:rPr lang="en-US" sz="800" b="0" i="0" kern="1200" dirty="0" smtClean="0">
                <a:solidFill>
                  <a:schemeClr val="tx1"/>
                </a:solidFill>
                <a:latin typeface="+mn-lt"/>
                <a:ea typeface="+mn-ea"/>
                <a:cs typeface="+mn-cs"/>
              </a:rPr>
              <a:t> separated from Antarctica and </a:t>
            </a:r>
            <a:r>
              <a:rPr lang="en-US" sz="800" b="0" i="0" u="none" strike="noStrike" kern="1200" dirty="0" smtClean="0">
                <a:solidFill>
                  <a:schemeClr val="tx1"/>
                </a:solidFill>
                <a:latin typeface="+mn-lt"/>
                <a:ea typeface="+mn-ea"/>
                <a:cs typeface="+mn-cs"/>
                <a:hlinkClick r:id="rId19"/>
              </a:rPr>
              <a:t>Australia</a:t>
            </a:r>
            <a:r>
              <a:rPr lang="en-US" sz="800" b="0" i="0" kern="1200" dirty="0" smtClean="0">
                <a:solidFill>
                  <a:schemeClr val="tx1"/>
                </a:solidFill>
                <a:latin typeface="+mn-lt"/>
                <a:ea typeface="+mn-ea"/>
                <a:cs typeface="+mn-cs"/>
              </a:rPr>
              <a:t>, forming the central Indian Ocean. Finally, about 80 million years ago, North America separated from </a:t>
            </a:r>
            <a:r>
              <a:rPr lang="en-US" sz="800" b="0" i="0" u="none" strike="noStrike" kern="1200" dirty="0" smtClean="0">
                <a:solidFill>
                  <a:schemeClr val="tx1"/>
                </a:solidFill>
                <a:latin typeface="+mn-lt"/>
                <a:ea typeface="+mn-ea"/>
                <a:cs typeface="+mn-cs"/>
                <a:hlinkClick r:id="rId20"/>
              </a:rPr>
              <a:t>Europe</a:t>
            </a:r>
            <a:r>
              <a:rPr lang="en-US" sz="800" b="0" i="0" kern="1200" dirty="0" smtClean="0">
                <a:solidFill>
                  <a:schemeClr val="tx1"/>
                </a:solidFill>
                <a:latin typeface="+mn-lt"/>
                <a:ea typeface="+mn-ea"/>
                <a:cs typeface="+mn-cs"/>
              </a:rPr>
              <a:t>, Australia began to rift away from Antarctica, and India broke away from </a:t>
            </a:r>
            <a:r>
              <a:rPr lang="en-US" sz="800" b="0" i="0" u="none" strike="noStrike" kern="1200" dirty="0" smtClean="0">
                <a:solidFill>
                  <a:schemeClr val="tx1"/>
                </a:solidFill>
                <a:latin typeface="+mn-lt"/>
                <a:ea typeface="+mn-ea"/>
                <a:cs typeface="+mn-cs"/>
                <a:hlinkClick r:id="rId21"/>
              </a:rPr>
              <a:t>Madagascar</a:t>
            </a:r>
            <a:r>
              <a:rPr lang="en-US" sz="800" b="0" i="0" kern="1200" dirty="0" smtClean="0">
                <a:solidFill>
                  <a:schemeClr val="tx1"/>
                </a:solidFill>
                <a:latin typeface="+mn-lt"/>
                <a:ea typeface="+mn-ea"/>
                <a:cs typeface="+mn-cs"/>
              </a:rPr>
              <a:t>. India eventually collided with Eurasia approximately 50 million years ago, forming the </a:t>
            </a:r>
            <a:r>
              <a:rPr lang="en-US" sz="800" b="0" i="0" u="none" strike="noStrike" kern="1200" dirty="0" smtClean="0">
                <a:solidFill>
                  <a:schemeClr val="tx1"/>
                </a:solidFill>
                <a:latin typeface="+mn-lt"/>
                <a:ea typeface="+mn-ea"/>
                <a:cs typeface="+mn-cs"/>
                <a:hlinkClick r:id="rId22"/>
              </a:rPr>
              <a:t>Himalayas</a:t>
            </a:r>
            <a:r>
              <a:rPr lang="en-US" sz="800" b="0" i="0" kern="1200" dirty="0" smtClean="0">
                <a:solidFill>
                  <a:schemeClr val="tx1"/>
                </a:solidFill>
                <a:latin typeface="+mn-lt"/>
                <a:ea typeface="+mn-ea"/>
                <a:cs typeface="+mn-cs"/>
              </a:rPr>
              <a:t>.</a:t>
            </a:r>
          </a:p>
          <a:p>
            <a:pPr fontAlgn="base"/>
            <a:r>
              <a:rPr lang="en-US" sz="800" b="0" i="0" kern="1200" dirty="0" smtClean="0">
                <a:solidFill>
                  <a:schemeClr val="tx1"/>
                </a:solidFill>
                <a:latin typeface="+mn-lt"/>
                <a:ea typeface="+mn-ea"/>
                <a:cs typeface="+mn-cs"/>
              </a:rPr>
              <a:t>During Earth’s long history, there probably have been several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supercontinents. The oldest of those supercontinents is called </a:t>
            </a:r>
            <a:r>
              <a:rPr lang="en-US" sz="800" b="0" i="0" kern="1200" dirty="0" err="1" smtClean="0">
                <a:solidFill>
                  <a:schemeClr val="tx1"/>
                </a:solidFill>
                <a:latin typeface="+mn-lt"/>
                <a:ea typeface="+mn-ea"/>
                <a:cs typeface="+mn-cs"/>
              </a:rPr>
              <a:t>Rodinia</a:t>
            </a:r>
            <a:r>
              <a:rPr lang="en-US" sz="800" b="0" i="0" kern="1200" dirty="0" smtClean="0">
                <a:solidFill>
                  <a:schemeClr val="tx1"/>
                </a:solidFill>
                <a:latin typeface="+mn-lt"/>
                <a:ea typeface="+mn-ea"/>
                <a:cs typeface="+mn-cs"/>
              </a:rPr>
              <a:t> and was formed during </a:t>
            </a:r>
            <a:r>
              <a:rPr lang="en-US" sz="800" b="0" i="0" u="none" strike="noStrike" kern="1200" dirty="0" smtClean="0">
                <a:solidFill>
                  <a:schemeClr val="tx1"/>
                </a:solidFill>
                <a:latin typeface="+mn-lt"/>
                <a:ea typeface="+mn-ea"/>
                <a:cs typeface="+mn-cs"/>
                <a:hlinkClick r:id="rId23"/>
              </a:rPr>
              <a:t>Precambrian</a:t>
            </a:r>
            <a:r>
              <a:rPr lang="en-US" sz="800" b="0" i="0" kern="1200" dirty="0" smtClean="0">
                <a:solidFill>
                  <a:schemeClr val="tx1"/>
                </a:solidFill>
                <a:latin typeface="+mn-lt"/>
                <a:ea typeface="+mn-ea"/>
                <a:cs typeface="+mn-cs"/>
              </a:rPr>
              <a:t> time some one billion years ago. Another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 </a:t>
            </a:r>
            <a:r>
              <a:rPr lang="en-US" sz="800" b="0" i="0" kern="1200" dirty="0" err="1" smtClean="0">
                <a:solidFill>
                  <a:schemeClr val="tx1"/>
                </a:solidFill>
                <a:latin typeface="+mn-lt"/>
                <a:ea typeface="+mn-ea"/>
                <a:cs typeface="+mn-cs"/>
              </a:rPr>
              <a:t>Pannotia</a:t>
            </a:r>
            <a:r>
              <a:rPr lang="en-US" sz="800" b="0" i="0" kern="1200" dirty="0" smtClean="0">
                <a:solidFill>
                  <a:schemeClr val="tx1"/>
                </a:solidFill>
                <a:latin typeface="+mn-lt"/>
                <a:ea typeface="+mn-ea"/>
                <a:cs typeface="+mn-cs"/>
              </a:rPr>
              <a:t>, was assembled 600 million years ago, at the end of the Precambrian. Present-day plate motions are bringing the continents together once again. Africa has begun to collide with southern Europe, and the Australian Plate is now colliding </a:t>
            </a:r>
            <a:r>
              <a:rPr lang="en-US" sz="800" b="0" i="0" kern="1200" dirty="0" err="1" smtClean="0">
                <a:solidFill>
                  <a:schemeClr val="tx1"/>
                </a:solidFill>
                <a:latin typeface="+mn-lt"/>
                <a:ea typeface="+mn-ea"/>
                <a:cs typeface="+mn-cs"/>
              </a:rPr>
              <a:t>with</a:t>
            </a:r>
            <a:r>
              <a:rPr lang="en-US" sz="800" b="0" i="0" u="none" strike="noStrike" kern="1200" dirty="0" err="1" smtClean="0">
                <a:solidFill>
                  <a:schemeClr val="tx1"/>
                </a:solidFill>
                <a:latin typeface="+mn-lt"/>
                <a:ea typeface="+mn-ea"/>
                <a:cs typeface="+mn-cs"/>
                <a:hlinkClick r:id="rId24"/>
              </a:rPr>
              <a:t>Southeast</a:t>
            </a:r>
            <a:r>
              <a:rPr lang="en-US" sz="800" b="0" i="0" u="none" strike="noStrike" kern="1200" dirty="0" smtClean="0">
                <a:solidFill>
                  <a:schemeClr val="tx1"/>
                </a:solidFill>
                <a:latin typeface="+mn-lt"/>
                <a:ea typeface="+mn-ea"/>
                <a:cs typeface="+mn-cs"/>
                <a:hlinkClick r:id="rId24"/>
              </a:rPr>
              <a:t> Asia</a:t>
            </a:r>
            <a:r>
              <a:rPr lang="en-US" sz="800" b="0" i="0" kern="1200" dirty="0" smtClean="0">
                <a:solidFill>
                  <a:schemeClr val="tx1"/>
                </a:solidFill>
                <a:latin typeface="+mn-lt"/>
                <a:ea typeface="+mn-ea"/>
                <a:cs typeface="+mn-cs"/>
              </a:rPr>
              <a:t>. Within the next 250 million years, Africa and the </a:t>
            </a:r>
            <a:r>
              <a:rPr lang="en-US" sz="800" b="0" i="0" u="none" strike="noStrike" kern="1200" dirty="0" smtClean="0">
                <a:solidFill>
                  <a:schemeClr val="tx1"/>
                </a:solidFill>
                <a:latin typeface="+mn-lt"/>
                <a:ea typeface="+mn-ea"/>
                <a:cs typeface="+mn-cs"/>
                <a:hlinkClick r:id="rId25"/>
              </a:rPr>
              <a:t>Americas</a:t>
            </a:r>
            <a:r>
              <a:rPr lang="en-US" sz="800" b="0" i="0" kern="1200" dirty="0" smtClean="0">
                <a:solidFill>
                  <a:schemeClr val="tx1"/>
                </a:solidFill>
                <a:latin typeface="+mn-lt"/>
                <a:ea typeface="+mn-ea"/>
                <a:cs typeface="+mn-cs"/>
              </a:rPr>
              <a:t> will merge with Eurasia to form a supercontinent that approaches </a:t>
            </a:r>
            <a:r>
              <a:rPr lang="en-US" sz="800" b="0" i="0" kern="1200" dirty="0" err="1" smtClean="0">
                <a:solidFill>
                  <a:schemeClr val="tx1"/>
                </a:solidFill>
                <a:latin typeface="+mn-lt"/>
                <a:ea typeface="+mn-ea"/>
                <a:cs typeface="+mn-cs"/>
              </a:rPr>
              <a:t>Pangean</a:t>
            </a:r>
            <a:r>
              <a:rPr lang="en-US" sz="800" b="0" i="0" kern="1200" dirty="0" smtClean="0">
                <a:solidFill>
                  <a:schemeClr val="tx1"/>
                </a:solidFill>
                <a:latin typeface="+mn-lt"/>
                <a:ea typeface="+mn-ea"/>
                <a:cs typeface="+mn-cs"/>
              </a:rPr>
              <a:t> proportions. </a:t>
            </a:r>
          </a:p>
          <a:p>
            <a:endParaRPr lang="en-US" sz="1200" b="0" i="0" kern="1200" dirty="0" smtClean="0">
              <a:solidFill>
                <a:schemeClr val="tx1"/>
              </a:solidFill>
              <a:latin typeface="+mn-lt"/>
              <a:ea typeface="+mn-ea"/>
              <a:cs typeface="+mn-cs"/>
            </a:endParaRPr>
          </a:p>
          <a:p>
            <a:pPr fontAlgn="base"/>
            <a:endParaRPr lang="en-US" sz="800" b="0" i="0" kern="1200" dirty="0" smtClean="0">
              <a:solidFill>
                <a:schemeClr val="tx1"/>
              </a:solidFill>
              <a:latin typeface="+mn-lt"/>
              <a:ea typeface="+mn-ea"/>
              <a:cs typeface="+mn-cs"/>
            </a:endParaRPr>
          </a:p>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82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3DF068-8048-4015-A920-0A69D8D7380D}" type="datetimeFigureOut">
              <a:rPr lang="en-US" smtClean="0"/>
              <a:pPr/>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3DF068-8048-4015-A920-0A69D8D7380D}" type="datetimeFigureOut">
              <a:rPr lang="en-US" smtClean="0"/>
              <a:pPr/>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3DF068-8048-4015-A920-0A69D8D7380D}" type="datetimeFigureOut">
              <a:rPr lang="en-US" smtClean="0"/>
              <a:pPr/>
              <a:t>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3DF068-8048-4015-A920-0A69D8D7380D}" type="datetimeFigureOut">
              <a:rPr lang="en-US" smtClean="0"/>
              <a:pPr/>
              <a:t>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DF068-8048-4015-A920-0A69D8D7380D}" type="datetimeFigureOut">
              <a:rPr lang="en-US" smtClean="0"/>
              <a:pPr/>
              <a:t>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DF068-8048-4015-A920-0A69D8D7380D}" type="datetimeFigureOut">
              <a:rPr lang="en-US" smtClean="0"/>
              <a:pPr/>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DF068-8048-4015-A920-0A69D8D7380D}" type="datetimeFigureOut">
              <a:rPr lang="en-US" smtClean="0"/>
              <a:pPr/>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DF068-8048-4015-A920-0A69D8D7380D}" type="datetimeFigureOut">
              <a:rPr lang="en-US" smtClean="0"/>
              <a:pPr/>
              <a:t>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6BAAD-B265-4681-B880-2748D69B95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E:\03%20Meriwether%20Lewis%20&amp;%20William%20Clark.m4a"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16.xml.rels><?xml version="1.0" encoding="UTF-8" standalone="yes"?>
<Relationships xmlns="http://schemas.openxmlformats.org/package/2006/relationships"><Relationship Id="rId3" Type="http://schemas.openxmlformats.org/officeDocument/2006/relationships/hyperlink" Target="https://en.wikipedia.org/wiki/Eastern_Continental_Divide" TargetMode="External"/><Relationship Id="rId2" Type="http://schemas.openxmlformats.org/officeDocument/2006/relationships/hyperlink" Target="https://en.wikipedia.org/wiki/Continental_divide"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0.png"/></Relationships>
</file>

<file path=ppt/slides/_rels/slide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eg"/></Relationships>
</file>

<file path=ppt/slides/_rels/slide1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www.livescience.com/37706-what-is-plate-tectonics.html"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hyperlink" Target="https://en.wikipedia.org/wiki/Ohio_River"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File:Teays_River_watershed;geo2.gif" TargetMode="External"/><Relationship Id="rId2" Type="http://schemas.openxmlformats.org/officeDocument/2006/relationships/hyperlink" Target="https://en.wikipedia.org/wiki/Teays_River" TargetMode="External"/><Relationship Id="rId1" Type="http://schemas.openxmlformats.org/officeDocument/2006/relationships/slideLayout" Target="../slideLayouts/slideLayout7.xml"/><Relationship Id="rId5" Type="http://schemas.openxmlformats.org/officeDocument/2006/relationships/hyperlink" Target="http://www.nytimes.com/1983/11/29/science/a-great-lost-river-gets-its-due.html" TargetMode="External"/><Relationship Id="rId4" Type="http://schemas.openxmlformats.org/officeDocument/2006/relationships/image" Target="../media/image64.gif"/></Relationships>
</file>

<file path=ppt/slides/_rels/slide126.xml.rels><?xml version="1.0" encoding="UTF-8" standalone="yes"?>
<Relationships xmlns="http://schemas.openxmlformats.org/package/2006/relationships"><Relationship Id="rId3" Type="http://schemas.openxmlformats.org/officeDocument/2006/relationships/hyperlink" Target="https://i0.wp.com/academic.emporia.edu/aberjame/student/salley3/teays.jpg" TargetMode="Externa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hyperlink" Target="https://markgelbart.wordpress.com/2015/05/15/glaciers-shaped-the-ohio-river"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hyperlink" Target="https://markgelbart.wordpress.com/2015/05/15/glaciers-shaped-the-ohio-river/"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34.xml.rels><?xml version="1.0" encoding="UTF-8" standalone="yes"?>
<Relationships xmlns="http://schemas.openxmlformats.org/package/2006/relationships"><Relationship Id="rId2" Type="http://schemas.openxmlformats.org/officeDocument/2006/relationships/hyperlink" Target="https://en.wikipedia.org/wiki/Lake_Tight"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hyperlink" Target="https://en.wikipedia.org/wiki/Exploration_of_North_America"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hyperlink" Target="https://en.wikipedia.org/wiki/Hudson's_Bay_Company"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hyperlink" Target="https://en.wikipedia.org/wiki/Prince_of_Wales_Fort" TargetMode="External"/><Relationship Id="rId2" Type="http://schemas.openxmlformats.org/officeDocument/2006/relationships/hyperlink" Target="https://en.wikipedia.org/wiki/York_Factory" TargetMode="Externa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hyperlink" Target="https://en.wikipedia.org/wiki/File:HS34_1.jpg" TargetMode="External"/><Relationship Id="rId4" Type="http://schemas.openxmlformats.org/officeDocument/2006/relationships/image" Target="../media/image74.jpeg"/></Relationships>
</file>

<file path=ppt/slides/_rels/slide1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hyperlink" Target="https://en.wikipedia.org/wiki/North_West_Company" TargetMode="Externa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hyperlink" Target="http://www.ameriquefrancaise.org/en/article-722/Fort_William,_Crossroad_of_a_Fur_Trading_Empire_.html" TargetMode="Externa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hyperlink" Target="http://www.hbcheritage.ca/hbcheritage/history/acquisitions/furtrade/nwc" TargetMode="Externa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hyperlink" Target="https://en.wikipedia.org/wiki/Circa" TargetMode="External"/><Relationship Id="rId2" Type="http://schemas.openxmlformats.org/officeDocument/2006/relationships/hyperlink" Target="https://en.wikipedia.org/wiki/Henry_Kelsey" TargetMode="External"/><Relationship Id="rId1" Type="http://schemas.openxmlformats.org/officeDocument/2006/relationships/slideLayout" Target="../slideLayouts/slideLayout7.xml"/><Relationship Id="rId4" Type="http://schemas.openxmlformats.org/officeDocument/2006/relationships/hyperlink" Target="https://en.wikipedia.org/wiki/Anthony_Henday"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en.wikipedia.org/wiki/Peter_Pond" TargetMode="External"/><Relationship Id="rId2" Type="http://schemas.openxmlformats.org/officeDocument/2006/relationships/hyperlink" Target="https://en.wikipedia.org/wiki/Samuel_Hearn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61.xml.rels><?xml version="1.0" encoding="UTF-8" standalone="yes"?>
<Relationships xmlns="http://schemas.openxmlformats.org/package/2006/relationships"><Relationship Id="rId2" Type="http://schemas.openxmlformats.org/officeDocument/2006/relationships/hyperlink" Target="https://en.wikipedia.org/wiki/Alexander_Mackenzie_(explorer)"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hyperlink" Target="https://en.wikipedia.org/wiki/Corps_of_Discovery"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s://en.wikipedia.org/wiki/Lewis_and_Clark_Expedition" TargetMode="External"/><Relationship Id="rId2" Type="http://schemas.openxmlformats.org/officeDocument/2006/relationships/hyperlink" Target="http://exhibits.hsl.virginia.edu/lewisclark/planning/" TargetMode="Externa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hyperlink" Target="http://www.oldfortsteuben.com/admin/data/files/2015%20Brochure%20for%20legacy%20trail2.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hyperlink" Target="http://731louisianapurchase.blogspot.com/2008/05/timeline-of-events-louisiana-purchase.html" TargetMode="Externa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hyperlink" Target="https://www.nps.gov/nr/travel/lewisandclark/preparing.htm"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Continental_collision" TargetMode="External"/><Relationship Id="rId2" Type="http://schemas.openxmlformats.org/officeDocument/2006/relationships/hyperlink" Target="https://en.wikipedia.org/wiki/Mountain_formation"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jpeg"/><Relationship Id="rId4" Type="http://schemas.openxmlformats.org/officeDocument/2006/relationships/image" Target="../media/image84.png"/></Relationships>
</file>

<file path=ppt/slides/_rels/slide1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1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1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1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6.gif"/><Relationship Id="rId4" Type="http://schemas.openxmlformats.org/officeDocument/2006/relationships/image" Target="../media/image85.jpeg"/></Relationships>
</file>

<file path=ppt/slides/_rels/slide17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6.gif"/><Relationship Id="rId7"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7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hyperlink" Target="https://franceshunter.files.wordpress.com/2010/04/juliapicture1.jpg" TargetMode="External"/><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178.xml.rels><?xml version="1.0" encoding="UTF-8" standalone="yes"?>
<Relationships xmlns="http://schemas.openxmlformats.org/package/2006/relationships"><Relationship Id="rId3" Type="http://schemas.openxmlformats.org/officeDocument/2006/relationships/hyperlink" Target="https://franceshunter.files.wordpress.com/2011/03/harrietradford.jpg" TargetMode="External"/><Relationship Id="rId7" Type="http://schemas.openxmlformats.org/officeDocument/2006/relationships/image" Target="../media/image99.jpeg"/><Relationship Id="rId2" Type="http://schemas.openxmlformats.org/officeDocument/2006/relationships/hyperlink" Target="https://franceshunter.wordpress.com/2011/03/09/the-two-wives-of-william-clark/" TargetMode="Externa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hyperlink" Target="https://franceshunter.files.wordpress.com/2010/04/juliapicture1.jpg" TargetMode="External"/><Relationship Id="rId4" Type="http://schemas.openxmlformats.org/officeDocument/2006/relationships/image" Target="../media/image98.jpeg"/></Relationships>
</file>

<file path=ppt/slides/_rels/slide1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hyperphysics.phy-astr.gsu.edu/hbase/Geophys/platemt.html"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83.png"/><Relationship Id="rId4" Type="http://schemas.openxmlformats.org/officeDocument/2006/relationships/image" Target="../media/image82.png"/></Relationships>
</file>

<file path=ppt/slides/_rels/slide1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85.jpeg"/></Relationships>
</file>

<file path=ppt/slides/_rels/slide1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hyperlink" Target="https://www.nps.gov/media/photo/gallery.htm?id=2A7D3A84-1DD8-B71C-0704CA9F144A0AB9" TargetMode="External"/><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hyperlink" Target="http://lewisandclarktrail.com/index.html"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nps.gov/media/photo/gallery.htm?id=2A7D3A84-1DD8-B71C-0704CA9F144A0AB9" TargetMode="Externa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5.png"/><Relationship Id="rId7" Type="http://schemas.openxmlformats.org/officeDocument/2006/relationships/image" Target="../media/image111.jpe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jpeg"/></Relationships>
</file>

<file path=ppt/slides/_rels/slide1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3" Type="http://schemas.openxmlformats.org/officeDocument/2006/relationships/hyperlink" Target="http://lewisandclarktrail.com/index.html" TargetMode="External"/><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hyperlink" Target="https://www.nps.gov/nr/travel/lewisandclark/preparing.htm" TargetMode="External"/><Relationship Id="rId2" Type="http://schemas.openxmlformats.org/officeDocument/2006/relationships/hyperlink" Target="https://www.monticello.org/site/jefferson/preparing-expedition" TargetMode="Externa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09.png"/><Relationship Id="rId2" Type="http://schemas.openxmlformats.org/officeDocument/2006/relationships/hyperlink" Target="https://en.wikipedia.org/wiki/Andrew_Ellicott" TargetMode="External"/><Relationship Id="rId1" Type="http://schemas.openxmlformats.org/officeDocument/2006/relationships/slideLayout" Target="../slideLayouts/slideLayout12.xml"/><Relationship Id="rId6" Type="http://schemas.openxmlformats.org/officeDocument/2006/relationships/hyperlink" Target="https://en.wikipedia.org/wiki/Robert_Patterson_(educator)" TargetMode="External"/><Relationship Id="rId5" Type="http://schemas.openxmlformats.org/officeDocument/2006/relationships/image" Target="../media/image106.jpeg"/><Relationship Id="rId4" Type="http://schemas.openxmlformats.org/officeDocument/2006/relationships/hyperlink" Target="https://en.wikipedia.org/wiki/Benjamin_Smith_Barton"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en.wikipedia.org/wiki/Caspar_Wistar_(physician)" TargetMode="External"/><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hyperlink" Target="https://en.wikipedia.org/wiki/File:Benjamin_Rush_Painting_by_Peale.jpg" TargetMode="External"/><Relationship Id="rId4" Type="http://schemas.openxmlformats.org/officeDocument/2006/relationships/hyperlink" Target="https://en.wikipedia.org/wiki/Benjamin_Rush" TargetMode="External"/></Relationships>
</file>

<file path=ppt/slides/_rels/slide198.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image" Target="../media/image113.png"/><Relationship Id="rId7" Type="http://schemas.openxmlformats.org/officeDocument/2006/relationships/image" Target="../media/image117.wmf"/><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16.wmf"/><Relationship Id="rId5" Type="http://schemas.openxmlformats.org/officeDocument/2006/relationships/image" Target="../media/image115.wmf"/><Relationship Id="rId10" Type="http://schemas.openxmlformats.org/officeDocument/2006/relationships/image" Target="../media/image120.png"/><Relationship Id="rId4" Type="http://schemas.openxmlformats.org/officeDocument/2006/relationships/image" Target="../media/image114.wmf"/><Relationship Id="rId9" Type="http://schemas.openxmlformats.org/officeDocument/2006/relationships/image" Target="../media/image119.png"/></Relationships>
</file>

<file path=ppt/slides/_rels/slide1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nps.gov/hafe/learn/historyculture/route-from-harpers-ferry-va-to-pittsburgh-pa.htm" TargetMode="External"/><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hyperlink" Target="https://familysearch.org/wiki/en/Braddock's_Road" TargetMode="External"/><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24.png"/></Relationships>
</file>

<file path=ppt/slides/_rels/slide2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25.jpeg"/><Relationship Id="rId4" Type="http://schemas.openxmlformats.org/officeDocument/2006/relationships/image" Target="../media/image12.jpeg"/></Relationships>
</file>

<file path=ppt/slides/_rels/slide207.xml.rels><?xml version="1.0" encoding="UTF-8" standalone="yes"?>
<Relationships xmlns="http://schemas.openxmlformats.org/package/2006/relationships"><Relationship Id="rId2" Type="http://schemas.openxmlformats.org/officeDocument/2006/relationships/hyperlink" Target="https://en.wikipedia.org/wiki/Harpers_Ferry,_West_Virginia" TargetMode="Externa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nps.gov/media/photo/gallery.htm?id=2A7D3A84-1DD8-B71C-0704CA9F144A0AB9" TargetMode="Externa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jpeg"/></Relationships>
</file>

<file path=ppt/slides/_rels/slide211.xml.rels><?xml version="1.0" encoding="UTF-8" standalone="yes"?>
<Relationships xmlns="http://schemas.openxmlformats.org/package/2006/relationships"><Relationship Id="rId3" Type="http://schemas.openxmlformats.org/officeDocument/2006/relationships/hyperlink" Target="http://lewisandclarktrail.com/section3/montanacities/greatfalls/ironboat.htm" TargetMode="External"/><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3" Type="http://schemas.openxmlformats.org/officeDocument/2006/relationships/hyperlink" Target="https://www.nps.gov/media/photo/gallery.htm?id=2A7D3A84-1DD8-B71C-0704CA9F144A0AB9" TargetMode="External"/><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hyperlink" Target="https://www.nps.gov/media/photo/gallery.htm?id=2A7D3A84-1DD8-B71C-0704CA9F144A0AB9" TargetMode="External"/><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21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2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30.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s://en.wikipedia.org/wiki/History_of_Pittsburgh" TargetMode="Externa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21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6.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hyperlink" Target="http://www.lewis-clark.org/article/2295" TargetMode="External"/><Relationship Id="rId2" Type="http://schemas.openxmlformats.org/officeDocument/2006/relationships/hyperlink" Target="https://en.wikipedia.org/wiki/Seaman_(dog)" TargetMode="External"/><Relationship Id="rId1" Type="http://schemas.openxmlformats.org/officeDocument/2006/relationships/slideLayout" Target="../slideLayouts/slideLayout12.xml"/><Relationship Id="rId5" Type="http://schemas.openxmlformats.org/officeDocument/2006/relationships/image" Target="../media/image137.jpeg"/><Relationship Id="rId4" Type="http://schemas.openxmlformats.org/officeDocument/2006/relationships/hyperlink" Target="http://www.pbs.org/lewisandclark/inside/seaman.html"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6.jpe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2" Type="http://schemas.openxmlformats.org/officeDocument/2006/relationships/hyperlink" Target="http://www.lewis-clark.org/article/1887" TargetMode="Externa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hyperlink" Target="http://lewisandclarktrail.com/trailadventures/e149.htm" TargetMode="External"/><Relationship Id="rId2" Type="http://schemas.openxmlformats.org/officeDocument/2006/relationships/image" Target="../media/image139.gif"/><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historyculturebybicycle.blogspot.com/2014/09/sergeant-floyd-river-museum-red-pirogue.html" TargetMode="External"/><Relationship Id="rId1" Type="http://schemas.openxmlformats.org/officeDocument/2006/relationships/slideLayout" Target="../slideLayouts/slideLayout12.xml"/><Relationship Id="rId4" Type="http://schemas.openxmlformats.org/officeDocument/2006/relationships/image" Target="../media/image142.jpeg"/></Relationships>
</file>

<file path=ppt/slides/_rels/slide2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4.jpe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46.jpeg"/><Relationship Id="rId4" Type="http://schemas.openxmlformats.org/officeDocument/2006/relationships/image" Target="../media/image145.png"/></Relationships>
</file>

<file path=ppt/slides/_rels/slide231.xml.rels><?xml version="1.0" encoding="UTF-8" standalone="yes"?>
<Relationships xmlns="http://schemas.openxmlformats.org/package/2006/relationships"><Relationship Id="rId3" Type="http://schemas.openxmlformats.org/officeDocument/2006/relationships/hyperlink" Target="https://en.wikipedia.org/wiki/Falls_of_the_Ohio_National_Wildlife_Conservation_Area" TargetMode="External"/><Relationship Id="rId2" Type="http://schemas.openxmlformats.org/officeDocument/2006/relationships/image" Target="../media/image147.gif"/><Relationship Id="rId1" Type="http://schemas.openxmlformats.org/officeDocument/2006/relationships/slideLayout" Target="../slideLayouts/slideLayout12.xml"/><Relationship Id="rId5" Type="http://schemas.openxmlformats.org/officeDocument/2006/relationships/hyperlink" Target="http://lewisandclarkinkentucky.org/places/falls_timeline.shtml" TargetMode="External"/><Relationship Id="rId4" Type="http://schemas.openxmlformats.org/officeDocument/2006/relationships/image" Target="../media/image145.png"/></Relationships>
</file>

<file path=ppt/slides/_rels/slide2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146.jpeg"/></Relationships>
</file>

<file path=ppt/slides/_rels/slide2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245.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50.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5.png"/></Relationships>
</file>

<file path=ppt/slides/_rels/slide24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fallsoftheohio.org/lewis_and_clark.html" TargetMode="External"/><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12.xml"/><Relationship Id="rId6" Type="http://schemas.openxmlformats.org/officeDocument/2006/relationships/image" Target="../media/image144.jpeg"/><Relationship Id="rId5" Type="http://schemas.openxmlformats.org/officeDocument/2006/relationships/image" Target="../media/image151.jpeg"/><Relationship Id="rId4" Type="http://schemas.openxmlformats.org/officeDocument/2006/relationships/image" Target="../media/image100.jpeg"/></Relationships>
</file>

<file path=ppt/slides/_rels/slide24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1.jpeg"/><Relationship Id="rId7" Type="http://schemas.openxmlformats.org/officeDocument/2006/relationships/image" Target="../media/image153.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38.jpeg"/><Relationship Id="rId5" Type="http://schemas.openxmlformats.org/officeDocument/2006/relationships/image" Target="../media/image152.jpeg"/><Relationship Id="rId4" Type="http://schemas.openxmlformats.org/officeDocument/2006/relationships/image" Target="../media/image144.jpeg"/></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54.png"/></Relationships>
</file>

<file path=ppt/slides/_rels/slide2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oldfortsteuben.com/admin/data/files/2015%20Brochure%20for%20legacy%20trail2.pdf" TargetMode="External"/><Relationship Id="rId1" Type="http://schemas.openxmlformats.org/officeDocument/2006/relationships/slideLayout" Target="../slideLayouts/slideLayout12.xml"/><Relationship Id="rId4" Type="http://schemas.openxmlformats.org/officeDocument/2006/relationships/image" Target="../media/image155.png"/></Relationships>
</file>

<file path=ppt/slides/_rels/slide2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png"/></Relationships>
</file>

<file path=ppt/slides/_rels/slide253.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57.jpeg"/></Relationships>
</file>

<file path=ppt/slides/_rels/slide255.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59.png"/><Relationship Id="rId4" Type="http://schemas.openxmlformats.org/officeDocument/2006/relationships/image" Target="../media/image158.png"/></Relationships>
</file>

<file path=ppt/slides/_rels/slide2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www.lewis-clark.org/article/3072" TargetMode="Externa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hyperlink" Target="https://fortclatsopbookstore.com/shop/art-prints-notecards/notecard-red-and-white-pirogues-traversing-the-missouri-river" TargetMode="External"/><Relationship Id="rId2" Type="http://schemas.openxmlformats.org/officeDocument/2006/relationships/image" Target="../media/image16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61.jpeg"/></Relationships>
</file>

<file path=ppt/slides/_rels/slide261.xml.rels><?xml version="1.0" encoding="UTF-8" standalone="yes"?>
<Relationships xmlns="http://schemas.openxmlformats.org/package/2006/relationships"><Relationship Id="rId3" Type="http://schemas.openxmlformats.org/officeDocument/2006/relationships/hyperlink" Target="http://www.lewis-clark.org/article/3098" TargetMode="External"/><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hyperlink" Target="http://www.campdubois.com/html/history.html"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hyperlink" Target="http://www.history.army.mil/LC/The%20People/contract_boatmen.htm" TargetMode="Externa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eg"/></Relationships>
</file>

<file path=ppt/slides/_rels/slide26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mhaynesart.com/Galleries.php?Gallery=LewisClark" TargetMode="Externa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66.png"/></Relationships>
</file>

<file path=ppt/slides/_rels/slide2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2" Type="http://schemas.openxmlformats.org/officeDocument/2006/relationships/hyperlink" Target="https://www.nps.gov/nr/travel/lewisandclark/old.htm" TargetMode="External"/><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6.png"/><Relationship Id="rId1" Type="http://schemas.openxmlformats.org/officeDocument/2006/relationships/slideLayout" Target="../slideLayouts/slideLayout12.xml"/><Relationship Id="rId5" Type="http://schemas.openxmlformats.org/officeDocument/2006/relationships/image" Target="../media/image170.png"/><Relationship Id="rId4" Type="http://schemas.openxmlformats.org/officeDocument/2006/relationships/image" Target="../media/image169.jpeg"/></Relationships>
</file>

<file path=ppt/slides/_rels/slide271.xml.rels><?xml version="1.0" encoding="UTF-8" standalone="yes"?>
<Relationships xmlns="http://schemas.openxmlformats.org/package/2006/relationships"><Relationship Id="rId2" Type="http://schemas.openxmlformats.org/officeDocument/2006/relationships/hyperlink" Target="http://www.campdubois.com/html/history.html" TargetMode="External"/><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273.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hyperlink" Target="http://learningenglish.voanews.com/a/tales-from-the-lewis-and-clark-expedition/2997473.html" TargetMode="External"/><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www.mhaynesart.com/Galleries.php?Gallery=LewisClark" TargetMode="Externa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277.xml.rels><?xml version="1.0" encoding="UTF-8" standalone="yes"?>
<Relationships xmlns="http://schemas.openxmlformats.org/package/2006/relationships"><Relationship Id="rId2" Type="http://schemas.openxmlformats.org/officeDocument/2006/relationships/hyperlink" Target="http://www.lewis-clark.org/article/2640" TargetMode="Externa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www.garylucy.com/LCwoodriver.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81.xml.rels><?xml version="1.0" encoding="UTF-8" standalone="yes"?>
<Relationships xmlns="http://schemas.openxmlformats.org/package/2006/relationships"><Relationship Id="rId13" Type="http://schemas.openxmlformats.org/officeDocument/2006/relationships/hyperlink" Target="http://www.hbcheritage.ca/hbcheritage/history/acquisitions/furtrade/nwc" TargetMode="External"/><Relationship Id="rId18" Type="http://schemas.openxmlformats.org/officeDocument/2006/relationships/hyperlink" Target="http://www.learningenglish.voanews.com/a/tales-from-the-lewis-and-clark-expedition/2997473.html" TargetMode="External"/><Relationship Id="rId26" Type="http://schemas.openxmlformats.org/officeDocument/2006/relationships/hyperlink" Target="http://www.lewis-clark.org/article/3072" TargetMode="External"/><Relationship Id="rId39" Type="http://schemas.openxmlformats.org/officeDocument/2006/relationships/hyperlink" Target="https://en.wikipedia.org/wiki/Benjamin_Smith_Barton" TargetMode="External"/><Relationship Id="rId21" Type="http://schemas.openxmlformats.org/officeDocument/2006/relationships/hyperlink" Target="http://www.lewisandclarktrail.com/section3/montanacities/greatfalls/ironboat.htm" TargetMode="External"/><Relationship Id="rId34" Type="http://schemas.openxmlformats.org/officeDocument/2006/relationships/hyperlink" Target="http://www.thecanadianencyclopedia.ca/en/article/sir-alexander-mackenzie-explorer/" TargetMode="External"/><Relationship Id="rId42" Type="http://schemas.openxmlformats.org/officeDocument/2006/relationships/hyperlink" Target="https://en.wikipedia.org/wiki/Continental_divide" TargetMode="External"/><Relationship Id="rId47" Type="http://schemas.openxmlformats.org/officeDocument/2006/relationships/hyperlink" Target="https://en.wikipedia.org/wiki/Harpers_Ferry,_West_Virginia" TargetMode="External"/><Relationship Id="rId50" Type="http://schemas.openxmlformats.org/officeDocument/2006/relationships/hyperlink" Target="https://en.wikipedia.org/wiki/Hudson's_Bay_Company" TargetMode="External"/><Relationship Id="rId55" Type="http://schemas.openxmlformats.org/officeDocument/2006/relationships/hyperlink" Target="https://en.wikipedia.org/wiki/Ohio_River" TargetMode="External"/><Relationship Id="rId63" Type="http://schemas.openxmlformats.org/officeDocument/2006/relationships/hyperlink" Target="https://en.wikipedia.org/wiki/York_Factory" TargetMode="External"/><Relationship Id="rId68" Type="http://schemas.openxmlformats.org/officeDocument/2006/relationships/hyperlink" Target="https://www.monticello.org/site/jefferson/preparing-expedition" TargetMode="External"/><Relationship Id="rId7" Type="http://schemas.openxmlformats.org/officeDocument/2006/relationships/hyperlink" Target="http://www.731louisianapurchase.blogspot.com/2008/05/timeline-of-events-louisiana-purchase.html" TargetMode="External"/><Relationship Id="rId71" Type="http://schemas.openxmlformats.org/officeDocument/2006/relationships/hyperlink" Target="https://www.nps.gov/nr/travel/lewisandclark/preparing.htm" TargetMode="External"/><Relationship Id="rId2" Type="http://schemas.openxmlformats.org/officeDocument/2006/relationships/slideLayout" Target="../slideLayouts/slideLayout12.xml"/><Relationship Id="rId16" Type="http://schemas.openxmlformats.org/officeDocument/2006/relationships/hyperlink" Target="http://www.historyculturebybicycle.blogspot.com/2014/09/sergeant-floyd-river-museum-red-pirogue.html" TargetMode="External"/><Relationship Id="rId29" Type="http://schemas.openxmlformats.org/officeDocument/2006/relationships/hyperlink" Target="http://www.livescience.com/37706-what-is-plate-tectonics.html" TargetMode="External"/><Relationship Id="rId11" Type="http://schemas.openxmlformats.org/officeDocument/2006/relationships/hyperlink" Target="http://www.fallsoftheohio.org/lewis_and_clark.html" TargetMode="External"/><Relationship Id="rId24" Type="http://schemas.openxmlformats.org/officeDocument/2006/relationships/hyperlink" Target="http://www.lewis-clark.org/article/2295" TargetMode="External"/><Relationship Id="rId32" Type="http://schemas.openxmlformats.org/officeDocument/2006/relationships/hyperlink" Target="http://www.oldfortsteuben.com/admin/data/files/2015%20Brochure%20for%20legacy%20trail2.pdf" TargetMode="External"/><Relationship Id="rId37" Type="http://schemas.openxmlformats.org/officeDocument/2006/relationships/hyperlink" Target="https://en.wikipedia.org/wiki/Anthony_Henday" TargetMode="External"/><Relationship Id="rId40" Type="http://schemas.openxmlformats.org/officeDocument/2006/relationships/hyperlink" Target="https://en.wikipedia.org/wiki/Caspar_Wistar_(physician)" TargetMode="External"/><Relationship Id="rId45" Type="http://schemas.openxmlformats.org/officeDocument/2006/relationships/hyperlink" Target="https://en.wikipedia.org/wiki/Exploration_of_North_America" TargetMode="External"/><Relationship Id="rId53" Type="http://schemas.openxmlformats.org/officeDocument/2006/relationships/hyperlink" Target="https://en.wikipedia.org/wiki/Mountain_formation" TargetMode="External"/><Relationship Id="rId58" Type="http://schemas.openxmlformats.org/officeDocument/2006/relationships/hyperlink" Target="https://en.wikipedia.org/wiki/Prince_of_Wales_Fort" TargetMode="External"/><Relationship Id="rId66" Type="http://schemas.openxmlformats.org/officeDocument/2006/relationships/hyperlink" Target="https://www.i0.wp.com/academic.emporia.edu/aberjame/student/salley3/teays.jpg" TargetMode="External"/><Relationship Id="rId5" Type="http://schemas.openxmlformats.org/officeDocument/2006/relationships/hyperlink" Target="mailto:sjuzaA@yahoo.com" TargetMode="External"/><Relationship Id="rId15" Type="http://schemas.openxmlformats.org/officeDocument/2006/relationships/hyperlink" Target="http://www.history.army.mil/LC/The%20People/contract_boatmen.htm" TargetMode="External"/><Relationship Id="rId23" Type="http://schemas.openxmlformats.org/officeDocument/2006/relationships/hyperlink" Target="http://www.lewis-clark.org/article/1887" TargetMode="External"/><Relationship Id="rId28" Type="http://schemas.openxmlformats.org/officeDocument/2006/relationships/hyperlink" Target="http://www.lewis-clark.org/article/2640" TargetMode="External"/><Relationship Id="rId36" Type="http://schemas.openxmlformats.org/officeDocument/2006/relationships/hyperlink" Target="https://en.wikipedia.org/wiki/Andrew_Ellicott" TargetMode="External"/><Relationship Id="rId49" Type="http://schemas.openxmlformats.org/officeDocument/2006/relationships/hyperlink" Target="https://en.wikipedia.org/wiki/History_of_Pittsburgh" TargetMode="External"/><Relationship Id="rId57" Type="http://schemas.openxmlformats.org/officeDocument/2006/relationships/hyperlink" Target="https://en.wikipedia.org/wiki/Pierre_Gaultier_de_Varennes,_sieur_de_La_V%C3%A9rendryePierre%20Gaultier%20de%20Varennes,%20sieur%20de%20La%20V&#233;rendrye" TargetMode="External"/><Relationship Id="rId61" Type="http://schemas.openxmlformats.org/officeDocument/2006/relationships/hyperlink" Target="https://en.wikipedia.org/wiki/Seaman_(dog)" TargetMode="External"/><Relationship Id="rId10" Type="http://schemas.openxmlformats.org/officeDocument/2006/relationships/hyperlink" Target="http://www.exhibits.hsl.virginia.edu/lewisclark/planning/" TargetMode="External"/><Relationship Id="rId19" Type="http://schemas.openxmlformats.org/officeDocument/2006/relationships/hyperlink" Target="http://www.lewisandclarkinkentucky.org/places/falls_timeline.shtml" TargetMode="External"/><Relationship Id="rId31" Type="http://schemas.openxmlformats.org/officeDocument/2006/relationships/hyperlink" Target="http://www.nytimes.com/1983/11/29/science/a-great-lost-river-gets-its-due.html" TargetMode="External"/><Relationship Id="rId44" Type="http://schemas.openxmlformats.org/officeDocument/2006/relationships/hyperlink" Target="https://en.wikipedia.org/wiki/Eastern_Continental_Divide" TargetMode="External"/><Relationship Id="rId52" Type="http://schemas.openxmlformats.org/officeDocument/2006/relationships/hyperlink" Target="https://en.wikipedia.org/wiki/Lewis_and_Clark_Expedition" TargetMode="External"/><Relationship Id="rId60" Type="http://schemas.openxmlformats.org/officeDocument/2006/relationships/hyperlink" Target="https://en.wikipedia.org/wiki/Samuel_Hearne" TargetMode="External"/><Relationship Id="rId65" Type="http://schemas.openxmlformats.org/officeDocument/2006/relationships/hyperlink" Target="https://www.franceshunter.wordpress.com/2011/03/09/the-two-wives-of-william-clark/" TargetMode="External"/><Relationship Id="rId73" Type="http://schemas.openxmlformats.org/officeDocument/2006/relationships/image" Target="../media/image179.png"/><Relationship Id="rId4" Type="http://schemas.openxmlformats.org/officeDocument/2006/relationships/hyperlink" Target="mailto:denny2386@gmail.com" TargetMode="External"/><Relationship Id="rId9" Type="http://schemas.openxmlformats.org/officeDocument/2006/relationships/hyperlink" Target="http://www.campdubois.com/html/history.html" TargetMode="External"/><Relationship Id="rId14" Type="http://schemas.openxmlformats.org/officeDocument/2006/relationships/hyperlink" Target="http://www.history.org/foundation/journal/winter08/passage.cfm" TargetMode="External"/><Relationship Id="rId22" Type="http://schemas.openxmlformats.org/officeDocument/2006/relationships/hyperlink" Target="http://www.lewisandclarktrail.com/trailadventures/e149.htm" TargetMode="External"/><Relationship Id="rId27" Type="http://schemas.openxmlformats.org/officeDocument/2006/relationships/hyperlink" Target="http://www.lewis-clark.org/article/3098" TargetMode="External"/><Relationship Id="rId30" Type="http://schemas.openxmlformats.org/officeDocument/2006/relationships/hyperlink" Target="http://www.mhaynesart.com/Galleries.php?Gallery=LewisClark" TargetMode="External"/><Relationship Id="rId35" Type="http://schemas.openxmlformats.org/officeDocument/2006/relationships/hyperlink" Target="https://en.wikipedia.org/wiki/Alexander_Mackenzie_(explorer)" TargetMode="External"/><Relationship Id="rId43" Type="http://schemas.openxmlformats.org/officeDocument/2006/relationships/hyperlink" Target="https://en.wikipedia.org/wiki/Corps_of_Discovery" TargetMode="External"/><Relationship Id="rId48" Type="http://schemas.openxmlformats.org/officeDocument/2006/relationships/hyperlink" Target="https://en.wikipedia.org/wiki/Henry_Kelsey" TargetMode="External"/><Relationship Id="rId56" Type="http://schemas.openxmlformats.org/officeDocument/2006/relationships/hyperlink" Target="https://en.wikipedia.org/wiki/Peter_Pond" TargetMode="External"/><Relationship Id="rId64" Type="http://schemas.openxmlformats.org/officeDocument/2006/relationships/hyperlink" Target="https://www.fortclatsopbookstore.com/shop/art-prints-notecards/notecard-red-and-white-pirogues-traversing-the-missouri-river" TargetMode="External"/><Relationship Id="rId69" Type="http://schemas.openxmlformats.org/officeDocument/2006/relationships/hyperlink" Target="https://www.nps.gov/hafe/learn/historyculture/route-from-harpers-ferry-va-to-pittsburgh-pa.htm" TargetMode="External"/><Relationship Id="rId8" Type="http://schemas.openxmlformats.org/officeDocument/2006/relationships/hyperlink" Target="http://www.ameriquefrancaise.org/en/article-722/Fort_William,_Crossroad_of_a_Fur_Trading_Empire_.html" TargetMode="External"/><Relationship Id="rId51" Type="http://schemas.openxmlformats.org/officeDocument/2006/relationships/hyperlink" Target="https://en.wikipedia.org/wiki/Lake_Tight" TargetMode="External"/><Relationship Id="rId72" Type="http://schemas.openxmlformats.org/officeDocument/2006/relationships/image" Target="../media/image178.png"/><Relationship Id="rId3" Type="http://schemas.openxmlformats.org/officeDocument/2006/relationships/hyperlink" Target="mailto:HarlanJ@Missouri.edu" TargetMode="External"/><Relationship Id="rId12" Type="http://schemas.openxmlformats.org/officeDocument/2006/relationships/hyperlink" Target="http://www.garylucy.com/LCwoodriver.html" TargetMode="External"/><Relationship Id="rId17" Type="http://schemas.openxmlformats.org/officeDocument/2006/relationships/hyperlink" Target="http://www.hyperphysics.phy-astr.gsu.edu/hbase/Geophys/platemt.html" TargetMode="External"/><Relationship Id="rId25" Type="http://schemas.openxmlformats.org/officeDocument/2006/relationships/hyperlink" Target="http://www.lewis-clark.org/article/2851" TargetMode="External"/><Relationship Id="rId33" Type="http://schemas.openxmlformats.org/officeDocument/2006/relationships/hyperlink" Target="http://www.pbs.org/lewisandclark/inside/seaman.html" TargetMode="External"/><Relationship Id="rId38" Type="http://schemas.openxmlformats.org/officeDocument/2006/relationships/hyperlink" Target="https://en.wikipedia.org/wiki/Benjamin_Rush" TargetMode="External"/><Relationship Id="rId46" Type="http://schemas.openxmlformats.org/officeDocument/2006/relationships/hyperlink" Target="https://en.wikipedia.org/wiki/Falls_of_the_Ohio_National_Wildlife_Conservation_Area" TargetMode="External"/><Relationship Id="rId59" Type="http://schemas.openxmlformats.org/officeDocument/2006/relationships/hyperlink" Target="https://en.wikipedia.org/wiki/Robert_Patterson_(educator)" TargetMode="External"/><Relationship Id="rId67" Type="http://schemas.openxmlformats.org/officeDocument/2006/relationships/hyperlink" Target="https://www.markgelbart.wordpress.com/2015/05/15/glaciers-shaped-the-ohio-river" TargetMode="External"/><Relationship Id="rId20" Type="http://schemas.openxmlformats.org/officeDocument/2006/relationships/hyperlink" Target="http://www.lewisandclarktrail.com/index.html" TargetMode="External"/><Relationship Id="rId41" Type="http://schemas.openxmlformats.org/officeDocument/2006/relationships/hyperlink" Target="https://en.wikipedia.org/wiki/Continental_collision" TargetMode="External"/><Relationship Id="rId54" Type="http://schemas.openxmlformats.org/officeDocument/2006/relationships/hyperlink" Target="https://en.wikipedia.org/wiki/North_West_Company" TargetMode="External"/><Relationship Id="rId62" Type="http://schemas.openxmlformats.org/officeDocument/2006/relationships/hyperlink" Target="https://en.wikipedia.org/wiki/Teays_River" TargetMode="External"/><Relationship Id="rId70" Type="http://schemas.openxmlformats.org/officeDocument/2006/relationships/hyperlink" Target="https://www.nps.gov/media/photo/gallery.htm?id=2A7D3A84-1DD8-B71C-0704CA9F144A0AB9" TargetMode="External"/><Relationship Id="rId1" Type="http://schemas.openxmlformats.org/officeDocument/2006/relationships/audio" Target="file:///E:\04%20Seaman%20Captain%20Lewis's%20Dog.m4a" TargetMode="External"/><Relationship Id="rId6" Type="http://schemas.openxmlformats.org/officeDocument/2006/relationships/hyperlink" Target="mailto:rhanna@nd.gov" TargetMode="Externa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8.xml.rels><?xml version="1.0" encoding="UTF-8" standalone="yes"?>
<Relationships xmlns="http://schemas.openxmlformats.org/package/2006/relationships"><Relationship Id="rId2" Type="http://schemas.openxmlformats.org/officeDocument/2006/relationships/hyperlink" Target="http://www.history.army.mil/LC/The%20People/officers.htm" TargetMode="Externa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hyperlink" Target="http://www.history.army.mil/LC/The%20People/NCO's.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hyperlink" Target="http://www.history.army.mil/LC/The%20People/privates.htm" TargetMode="Externa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hyperlink" Target="http://www.history.army.mil/LC/The%20People/civilians.htm" TargetMode="External"/><Relationship Id="rId2" Type="http://schemas.openxmlformats.org/officeDocument/2006/relationships/hyperlink" Target="http://www.history.army.mil/LC/The%20People/return_party.ht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www.maryspanos.mspanos.com/MSAntTextiles.shtml" TargetMode="External"/><Relationship Id="rId13" Type="http://schemas.openxmlformats.org/officeDocument/2006/relationships/hyperlink" Target="http://www.jstor.org/stable/281458?seq=1" TargetMode="External"/><Relationship Id="rId3" Type="http://schemas.openxmlformats.org/officeDocument/2006/relationships/image" Target="../media/image5.jpeg"/><Relationship Id="rId7" Type="http://schemas.openxmlformats.org/officeDocument/2006/relationships/hyperlink" Target="http://mcclungmuseum.utk.edu/1991/03/01/prehistoric-textiles/" TargetMode="External"/><Relationship Id="rId12" Type="http://schemas.openxmlformats.org/officeDocument/2006/relationships/hyperlink" Target="https://www.amazon.com/Mississippian-Village-Textiles-at-Wickliffe/dp/0817305920"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www.nps.gov/SEAC/hnc/outline/04-woodland/index.htm" TargetMode="External"/><Relationship Id="rId11" Type="http://schemas.openxmlformats.org/officeDocument/2006/relationships/hyperlink" Target="https://www.jstor.org/stable/41220757?seq=1" TargetMode="External"/><Relationship Id="rId5" Type="http://schemas.openxmlformats.org/officeDocument/2006/relationships/hyperlink" Target="http://digitalcommons.unl.edu/cgi/viewcontent.cgi?article=1642&amp;context=tsaconf" TargetMode="External"/><Relationship Id="rId10" Type="http://schemas.openxmlformats.org/officeDocument/2006/relationships/hyperlink" Target="https://archaeology.uiowa.edu/woodland-period-0" TargetMode="External"/><Relationship Id="rId4" Type="http://schemas.openxmlformats.org/officeDocument/2006/relationships/image" Target="../media/image6.png"/><Relationship Id="rId9" Type="http://schemas.openxmlformats.org/officeDocument/2006/relationships/hyperlink" Target="http://www.basiccarpentrytechniques.com/Manufacturing/Prehistoric%20Textile%20Fabrics%20Of%20The%20United%20States/Prehistoric%20Textile%20Fabrics%20Of%20The%20United%20States.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s://en.wikipedia.org/wiki/Appalachian_Mountains"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Alleghanian_orogen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Pangae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n.wikipedia.org/wiki/File:Snider-Pellegrini_Wegener_fossil_map.svg"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0/Lewis_and_clark-expedition.jpg"/>
          <p:cNvPicPr>
            <a:picLocks noChangeAspect="1" noChangeArrowheads="1"/>
          </p:cNvPicPr>
          <p:nvPr/>
        </p:nvPicPr>
        <p:blipFill>
          <a:blip r:embed="rId3"/>
          <a:srcRect/>
          <a:stretch>
            <a:fillRect/>
          </a:stretch>
        </p:blipFill>
        <p:spPr bwMode="auto">
          <a:xfrm>
            <a:off x="-103237" y="-6705600"/>
            <a:ext cx="17857837" cy="13487400"/>
          </a:xfrm>
          <a:prstGeom prst="rect">
            <a:avLst/>
          </a:prstGeom>
          <a:noFill/>
        </p:spPr>
      </p:pic>
      <p:sp>
        <p:nvSpPr>
          <p:cNvPr id="7" name="TextBox 6"/>
          <p:cNvSpPr txBox="1"/>
          <p:nvPr/>
        </p:nvSpPr>
        <p:spPr>
          <a:xfrm>
            <a:off x="0" y="3810000"/>
            <a:ext cx="6781800" cy="923330"/>
          </a:xfrm>
          <a:prstGeom prst="rect">
            <a:avLst/>
          </a:prstGeom>
          <a:noFill/>
        </p:spPr>
        <p:txBody>
          <a:bodyPr wrap="square" rtlCol="0">
            <a:spAutoFit/>
          </a:bodyPr>
          <a:lstStyle/>
          <a:p>
            <a:pPr algn="ctr"/>
            <a:r>
              <a:rPr lang="en-US" sz="5400" b="1" dirty="0" smtClean="0">
                <a:solidFill>
                  <a:schemeClr val="accent1">
                    <a:lumMod val="75000"/>
                  </a:schemeClr>
                </a:solidFill>
                <a:effectLst>
                  <a:outerShdw dist="50800" dir="5400000" algn="ctr" rotWithShape="0">
                    <a:schemeClr val="tx1"/>
                  </a:outerShdw>
                </a:effectLst>
              </a:rPr>
              <a:t>‘Westward  Journeys’</a:t>
            </a:r>
            <a:endParaRPr lang="en-US" sz="5400" b="1" dirty="0">
              <a:solidFill>
                <a:schemeClr val="accent1">
                  <a:lumMod val="75000"/>
                </a:schemeClr>
              </a:solidFill>
              <a:effectLst>
                <a:outerShdw dist="50800" dir="5400000" algn="ctr" rotWithShape="0">
                  <a:schemeClr val="tx1"/>
                </a:outerShdw>
              </a:effectLst>
            </a:endParaRPr>
          </a:p>
        </p:txBody>
      </p:sp>
      <p:sp>
        <p:nvSpPr>
          <p:cNvPr id="1027" name="Rectangle 3"/>
          <p:cNvSpPr>
            <a:spLocks noChangeArrowheads="1"/>
          </p:cNvSpPr>
          <p:nvPr/>
        </p:nvSpPr>
        <p:spPr bwMode="auto">
          <a:xfrm>
            <a:off x="-59735" y="18288"/>
            <a:ext cx="10346735" cy="584775"/>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0" name="TextBox 9"/>
          <p:cNvSpPr txBox="1"/>
          <p:nvPr/>
        </p:nvSpPr>
        <p:spPr>
          <a:xfrm>
            <a:off x="0" y="609600"/>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6" name="TextBox 5"/>
          <p:cNvSpPr txBox="1"/>
          <p:nvPr/>
        </p:nvSpPr>
        <p:spPr>
          <a:xfrm>
            <a:off x="0" y="4876800"/>
            <a:ext cx="6705600" cy="923330"/>
          </a:xfrm>
          <a:prstGeom prst="rect">
            <a:avLst/>
          </a:prstGeom>
          <a:noFill/>
        </p:spPr>
        <p:txBody>
          <a:bodyPr wrap="square" rtlCol="0">
            <a:spAutoFit/>
          </a:bodyPr>
          <a:lstStyle/>
          <a:p>
            <a:r>
              <a:rPr lang="en-US" sz="5400" b="1" dirty="0" smtClean="0">
                <a:solidFill>
                  <a:schemeClr val="accent1">
                    <a:lumMod val="75000"/>
                  </a:schemeClr>
                </a:solidFill>
                <a:effectLst>
                  <a:outerShdw dist="50800" dir="5400000" algn="ctr" rotWithShape="0">
                    <a:schemeClr val="tx1"/>
                  </a:outerShdw>
                </a:effectLst>
              </a:rPr>
              <a:t> Three Year Trilogy . . .</a:t>
            </a:r>
            <a:endParaRPr lang="en-US" sz="5400" b="1" dirty="0">
              <a:solidFill>
                <a:schemeClr val="accent1">
                  <a:lumMod val="75000"/>
                </a:schemeClr>
              </a:solidFill>
              <a:effectLst>
                <a:outerShdw dist="50800" dir="5400000" algn="ctr" rotWithShape="0">
                  <a:schemeClr val="tx1"/>
                </a:outerShdw>
              </a:effectLst>
            </a:endParaRPr>
          </a:p>
        </p:txBody>
      </p:sp>
      <p:sp>
        <p:nvSpPr>
          <p:cNvPr id="8" name="Rectangle 3"/>
          <p:cNvSpPr>
            <a:spLocks noChangeArrowheads="1"/>
          </p:cNvSpPr>
          <p:nvPr/>
        </p:nvSpPr>
        <p:spPr bwMode="auto">
          <a:xfrm>
            <a:off x="-76200" y="609600"/>
            <a:ext cx="10363200" cy="584775"/>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South</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west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Journeys</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Trail of Tears, Santa Fe Trail</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9" name="Rectangle 3"/>
          <p:cNvSpPr>
            <a:spLocks noChangeArrowheads="1"/>
          </p:cNvSpPr>
          <p:nvPr/>
        </p:nvSpPr>
        <p:spPr bwMode="auto">
          <a:xfrm>
            <a:off x="-76201" y="1143000"/>
            <a:ext cx="10345677" cy="584775"/>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West Coast</a:t>
            </a:r>
            <a:r>
              <a:rPr kumimoji="0" lang="en-US" sz="3200" b="1" i="0" u="none" strike="noStrike" cap="none" normalizeH="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Oregon, California Trail</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pic>
        <p:nvPicPr>
          <p:cNvPr id="11" name="03 Meriwether Lewis &amp; William Clark.m4a">
            <a:hlinkClick r:id="" action="ppaction://media"/>
          </p:cNvPr>
          <p:cNvPicPr>
            <a:picLocks noRot="1" noChangeAspect="1"/>
          </p:cNvPicPr>
          <p:nvPr>
            <a:audioFile r:link="rId1"/>
          </p:nvPr>
        </p:nvPicPr>
        <p:blipFill>
          <a:blip r:embed="rId4"/>
          <a:stretch>
            <a:fillRect/>
          </a:stretch>
        </p:blipFill>
        <p:spPr>
          <a:xfrm>
            <a:off x="8610600" y="62484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fill="hold" nodeType="clickEffect">
                                  <p:stCondLst>
                                    <p:cond delay="0"/>
                                  </p:stCondLst>
                                  <p:childTnLst>
                                    <p:animMotion origin="layout" path="M -0.00833 0.01107 L -0.45139 0.48166 " pathEditMode="relative" rAng="0" ptsTypes="AA">
                                      <p:cBhvr>
                                        <p:cTn id="19" dur="3000" fill="hold"/>
                                        <p:tgtEl>
                                          <p:spTgt spid="1026"/>
                                        </p:tgtEl>
                                        <p:attrNameLst>
                                          <p:attrName>ppt_x</p:attrName>
                                          <p:attrName>ppt_y</p:attrName>
                                        </p:attrNameLst>
                                      </p:cBhvr>
                                      <p:rCtr x="-222" y="235"/>
                                    </p:animMotion>
                                  </p:childTnLst>
                                </p:cTn>
                              </p:par>
                              <p:par>
                                <p:cTn id="20" presetID="6" presetClass="emph" presetSubtype="0" fill="hold" nodeType="withEffect">
                                  <p:stCondLst>
                                    <p:cond delay="0"/>
                                  </p:stCondLst>
                                  <p:childTnLst>
                                    <p:animScale>
                                      <p:cBhvr>
                                        <p:cTn id="21" dur="3000" fill="hold"/>
                                        <p:tgtEl>
                                          <p:spTgt spid="1026"/>
                                        </p:tgtEl>
                                      </p:cBhvr>
                                      <p:by x="55000" y="55000"/>
                                    </p:animScale>
                                  </p:childTnLst>
                                </p:cTn>
                              </p:par>
                              <p:par>
                                <p:cTn id="22" presetID="6" presetClass="emph" presetSubtype="0" fill="hold" grpId="2" nodeType="withEffect">
                                  <p:stCondLst>
                                    <p:cond delay="0"/>
                                  </p:stCondLst>
                                  <p:childTnLst>
                                    <p:animScale>
                                      <p:cBhvr>
                                        <p:cTn id="23" dur="3000" fill="hold"/>
                                        <p:tgtEl>
                                          <p:spTgt spid="6"/>
                                        </p:tgtEl>
                                      </p:cBhvr>
                                      <p:by x="70000" y="70000"/>
                                    </p:animScale>
                                  </p:childTnLst>
                                </p:cTn>
                              </p:par>
                              <p:par>
                                <p:cTn id="24" presetID="64" presetClass="path" presetSubtype="0" fill="hold" grpId="3" nodeType="withEffect">
                                  <p:stCondLst>
                                    <p:cond delay="0"/>
                                  </p:stCondLst>
                                  <p:childTnLst>
                                    <p:animMotion origin="layout" path="M 3.33333E-6 -2.22222E-6 L -0.10834 0.0882 " pathEditMode="relative" rAng="0" ptsTypes="AA">
                                      <p:cBhvr>
                                        <p:cTn id="25" dur="3000" fill="hold"/>
                                        <p:tgtEl>
                                          <p:spTgt spid="6"/>
                                        </p:tgtEl>
                                        <p:attrNameLst>
                                          <p:attrName>ppt_x</p:attrName>
                                          <p:attrName>ppt_y</p:attrName>
                                        </p:attrNameLst>
                                      </p:cBhvr>
                                      <p:rCtr x="-54" y="44"/>
                                    </p:animMotion>
                                  </p:childTnLst>
                                </p:cTn>
                              </p:par>
                              <p:par>
                                <p:cTn id="26" presetID="42" presetClass="exit" presetSubtype="0" fill="hold" grpId="1" nodeType="withEffect">
                                  <p:stCondLst>
                                    <p:cond delay="0"/>
                                  </p:stCondLst>
                                  <p:childTnLst>
                                    <p:animEffect transition="out" filter="fade">
                                      <p:cBhvr>
                                        <p:cTn id="27" dur="3000"/>
                                        <p:tgtEl>
                                          <p:spTgt spid="7"/>
                                        </p:tgtEl>
                                      </p:cBhvr>
                                    </p:animEffect>
                                    <p:anim calcmode="lin" valueType="num">
                                      <p:cBhvr>
                                        <p:cTn id="28" dur="3000"/>
                                        <p:tgtEl>
                                          <p:spTgt spid="7"/>
                                        </p:tgtEl>
                                        <p:attrNameLst>
                                          <p:attrName>ppt_x</p:attrName>
                                        </p:attrNameLst>
                                      </p:cBhvr>
                                      <p:tavLst>
                                        <p:tav tm="0">
                                          <p:val>
                                            <p:strVal val="ppt_x"/>
                                          </p:val>
                                        </p:tav>
                                        <p:tav tm="100000">
                                          <p:val>
                                            <p:strVal val="ppt_x"/>
                                          </p:val>
                                        </p:tav>
                                      </p:tavLst>
                                    </p:anim>
                                    <p:anim calcmode="lin" valueType="num">
                                      <p:cBhvr>
                                        <p:cTn id="29" dur="3000"/>
                                        <p:tgtEl>
                                          <p:spTgt spid="7"/>
                                        </p:tgtEl>
                                        <p:attrNameLst>
                                          <p:attrName>ppt_y</p:attrName>
                                        </p:attrNameLst>
                                      </p:cBhvr>
                                      <p:tavLst>
                                        <p:tav tm="0">
                                          <p:val>
                                            <p:strVal val="ppt_y"/>
                                          </p:val>
                                        </p:tav>
                                        <p:tav tm="100000">
                                          <p:val>
                                            <p:strVal val="ppt_y+.1"/>
                                          </p:val>
                                        </p:tav>
                                      </p:tavLst>
                                    </p:anim>
                                    <p:set>
                                      <p:cBhvr>
                                        <p:cTn id="30" dur="1" fill="hold">
                                          <p:stCondLst>
                                            <p:cond delay="2999"/>
                                          </p:stCondLst>
                                        </p:cTn>
                                        <p:tgtEl>
                                          <p:spTgt spid="7"/>
                                        </p:tgtEl>
                                        <p:attrNameLst>
                                          <p:attrName>style.visibility</p:attrName>
                                        </p:attrNameLst>
                                      </p:cBhvr>
                                      <p:to>
                                        <p:strVal val="hidden"/>
                                      </p:to>
                                    </p:set>
                                  </p:childTnLst>
                                </p:cTn>
                              </p:par>
                              <p:par>
                                <p:cTn id="31" presetID="42" presetClass="entr" presetSubtype="0" fill="hold" grpId="0" nodeType="withEffect">
                                  <p:stCondLst>
                                    <p:cond delay="150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2000"/>
                                        <p:tgtEl>
                                          <p:spTgt spid="1027"/>
                                        </p:tgtEl>
                                      </p:cBhvr>
                                    </p:animEffect>
                                    <p:anim calcmode="lin" valueType="num">
                                      <p:cBhvr>
                                        <p:cTn id="34" dur="2000" fill="hold"/>
                                        <p:tgtEl>
                                          <p:spTgt spid="1027"/>
                                        </p:tgtEl>
                                        <p:attrNameLst>
                                          <p:attrName>ppt_x</p:attrName>
                                        </p:attrNameLst>
                                      </p:cBhvr>
                                      <p:tavLst>
                                        <p:tav tm="0">
                                          <p:val>
                                            <p:strVal val="#ppt_x"/>
                                          </p:val>
                                        </p:tav>
                                        <p:tav tm="100000">
                                          <p:val>
                                            <p:strVal val="#ppt_x"/>
                                          </p:val>
                                        </p:tav>
                                      </p:tavLst>
                                    </p:anim>
                                    <p:anim calcmode="lin" valueType="num">
                                      <p:cBhvr>
                                        <p:cTn id="35" dur="2000" fill="hold"/>
                                        <p:tgtEl>
                                          <p:spTgt spid="10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35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anim calcmode="lin" valueType="num">
                                      <p:cBhvr>
                                        <p:cTn id="39" dur="2000" fill="hold"/>
                                        <p:tgtEl>
                                          <p:spTgt spid="8"/>
                                        </p:tgtEl>
                                        <p:attrNameLst>
                                          <p:attrName>ppt_x</p:attrName>
                                        </p:attrNameLst>
                                      </p:cBhvr>
                                      <p:tavLst>
                                        <p:tav tm="0">
                                          <p:val>
                                            <p:strVal val="#ppt_x"/>
                                          </p:val>
                                        </p:tav>
                                        <p:tav tm="100000">
                                          <p:val>
                                            <p:strVal val="#ppt_x"/>
                                          </p:val>
                                        </p:tav>
                                      </p:tavLst>
                                    </p:anim>
                                    <p:anim calcmode="lin" valueType="num">
                                      <p:cBhvr>
                                        <p:cTn id="40" dur="2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55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ppt_x</p:attrName>
                                        </p:attrNameLst>
                                      </p:cBhvr>
                                      <p:tavLst>
                                        <p:tav tm="0">
                                          <p:val>
                                            <p:strVal val="#ppt_x"/>
                                          </p:val>
                                        </p:tav>
                                        <p:tav tm="100000">
                                          <p:val>
                                            <p:strVal val="#ppt_x"/>
                                          </p:val>
                                        </p:tav>
                                      </p:tavLst>
                                    </p:anim>
                                    <p:anim calcmode="lin" valueType="num">
                                      <p:cBhvr>
                                        <p:cTn id="45"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2000"/>
                                        <p:tgtEl>
                                          <p:spTgt spid="6"/>
                                        </p:tgtEl>
                                      </p:cBhvr>
                                    </p:animEffect>
                                    <p:set>
                                      <p:cBhvr>
                                        <p:cTn id="50" dur="1" fill="hold">
                                          <p:stCondLst>
                                            <p:cond delay="19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0"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7" grpId="0"/>
      <p:bldP spid="7" grpId="1"/>
      <p:bldP spid="1027" grpId="0" animBg="1"/>
      <p:bldP spid="10" grpId="0"/>
      <p:bldP spid="6" grpId="0"/>
      <p:bldP spid="6" grpId="1"/>
      <p:bldP spid="6" grpId="2"/>
      <p:bldP spid="6" grpId="3"/>
      <p:bldP spid="8" grpId="0" animBg="1"/>
      <p:bldP spid="8" grpId="1" animBg="1"/>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6" name="TextBox 5"/>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grpSp>
        <p:nvGrpSpPr>
          <p:cNvPr id="5" name="Group 39"/>
          <p:cNvGrpSpPr/>
          <p:nvPr/>
        </p:nvGrpSpPr>
        <p:grpSpPr>
          <a:xfrm>
            <a:off x="3429000" y="4306669"/>
            <a:ext cx="5499789" cy="646331"/>
            <a:chOff x="3429000" y="4001869"/>
            <a:chExt cx="5499789" cy="646331"/>
          </a:xfrm>
        </p:grpSpPr>
        <p:sp>
          <p:nvSpPr>
            <p:cNvPr id="10" name="TextBox 9"/>
            <p:cNvSpPr txBox="1"/>
            <p:nvPr/>
          </p:nvSpPr>
          <p:spPr>
            <a:xfrm>
              <a:off x="6769287" y="4001869"/>
              <a:ext cx="2159502"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dirty="0" smtClean="0"/>
                <a:t>Next week</a:t>
              </a:r>
              <a:endParaRPr lang="en-US" sz="3600" dirty="0"/>
            </a:p>
          </p:txBody>
        </p:sp>
        <p:cxnSp>
          <p:nvCxnSpPr>
            <p:cNvPr id="17" name="Straight Connector 16"/>
            <p:cNvCxnSpPr>
              <a:endCxn id="10" idx="1"/>
            </p:cNvCxnSpPr>
            <p:nvPr/>
          </p:nvCxnSpPr>
          <p:spPr>
            <a:xfrm>
              <a:off x="3429000" y="4267200"/>
              <a:ext cx="3340287" cy="57835"/>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3581400" y="2214951"/>
            <a:ext cx="5368338" cy="783887"/>
            <a:chOff x="3581400" y="2062551"/>
            <a:chExt cx="5368338" cy="783887"/>
          </a:xfrm>
        </p:grpSpPr>
        <p:sp>
          <p:nvSpPr>
            <p:cNvPr id="8" name="TextBox 7"/>
            <p:cNvSpPr txBox="1"/>
            <p:nvPr/>
          </p:nvSpPr>
          <p:spPr>
            <a:xfrm rot="20481962">
              <a:off x="7009399" y="2062551"/>
              <a:ext cx="1940339" cy="646331"/>
            </a:xfrm>
            <a:prstGeom prst="rect">
              <a:avLst/>
            </a:prstGeom>
            <a:noFill/>
            <a:ln w="63500">
              <a:solidFill>
                <a:srgbClr val="FF0000"/>
              </a:solidFill>
            </a:ln>
            <a:effectLst>
              <a:outerShdw dist="50800" dir="5400000" algn="ctr" rotWithShape="0">
                <a:schemeClr val="bg1"/>
              </a:outerShdw>
            </a:effectLst>
          </p:spPr>
          <p:txBody>
            <a:bodyPr wrap="none" rtlCol="0">
              <a:spAutoFit/>
            </a:bodyPr>
            <a:lstStyle/>
            <a:p>
              <a:r>
                <a:rPr lang="en-US" sz="3600" dirty="0" smtClean="0"/>
                <a:t>last week</a:t>
              </a:r>
              <a:endParaRPr lang="en-US" sz="3600" dirty="0"/>
            </a:p>
          </p:txBody>
        </p:sp>
        <p:cxnSp>
          <p:nvCxnSpPr>
            <p:cNvPr id="26" name="Straight Connector 25"/>
            <p:cNvCxnSpPr>
              <a:endCxn id="8" idx="1"/>
            </p:cNvCxnSpPr>
            <p:nvPr/>
          </p:nvCxnSpPr>
          <p:spPr>
            <a:xfrm>
              <a:off x="6324600" y="2133600"/>
              <a:ext cx="735656" cy="562107"/>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1"/>
            </p:cNvCxnSpPr>
            <p:nvPr/>
          </p:nvCxnSpPr>
          <p:spPr>
            <a:xfrm flipV="1">
              <a:off x="3581400" y="2695707"/>
              <a:ext cx="3478856" cy="150731"/>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9" name="Group 38"/>
          <p:cNvGrpSpPr/>
          <p:nvPr/>
        </p:nvGrpSpPr>
        <p:grpSpPr>
          <a:xfrm>
            <a:off x="4572000" y="3429000"/>
            <a:ext cx="3675640" cy="646331"/>
            <a:chOff x="4572000" y="3239869"/>
            <a:chExt cx="3675640" cy="646331"/>
          </a:xfrm>
        </p:grpSpPr>
        <p:cxnSp>
          <p:nvCxnSpPr>
            <p:cNvPr id="24" name="Straight Connector 23"/>
            <p:cNvCxnSpPr>
              <a:endCxn id="30" idx="1"/>
            </p:cNvCxnSpPr>
            <p:nvPr/>
          </p:nvCxnSpPr>
          <p:spPr>
            <a:xfrm>
              <a:off x="4572000" y="3544669"/>
              <a:ext cx="2197287" cy="18366"/>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69287" y="3239869"/>
              <a:ext cx="1478353"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b="1" dirty="0" smtClean="0"/>
                <a:t>TODAY</a:t>
              </a:r>
              <a:endParaRPr lang="en-US" sz="3600" b="1" dirty="0"/>
            </a:p>
          </p:txBody>
        </p:sp>
      </p:grpSp>
      <p:sp>
        <p:nvSpPr>
          <p:cNvPr id="47" name="Oval 46"/>
          <p:cNvSpPr/>
          <p:nvPr/>
        </p:nvSpPr>
        <p:spPr>
          <a:xfrm>
            <a:off x="381000" y="3200400"/>
            <a:ext cx="44958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533400" y="4876800"/>
            <a:ext cx="7467600" cy="1905000"/>
            <a:chOff x="533400" y="4876800"/>
            <a:chExt cx="7467600" cy="1905000"/>
          </a:xfrm>
        </p:grpSpPr>
        <p:grpSp>
          <p:nvGrpSpPr>
            <p:cNvPr id="40" name="Group 39"/>
            <p:cNvGrpSpPr/>
            <p:nvPr/>
          </p:nvGrpSpPr>
          <p:grpSpPr>
            <a:xfrm>
              <a:off x="533400" y="4876800"/>
              <a:ext cx="3891074" cy="1667686"/>
              <a:chOff x="533400" y="4876800"/>
              <a:chExt cx="3891074" cy="1667686"/>
            </a:xfrm>
          </p:grpSpPr>
          <p:grpSp>
            <p:nvGrpSpPr>
              <p:cNvPr id="25" name="Group 24"/>
              <p:cNvGrpSpPr/>
              <p:nvPr/>
            </p:nvGrpSpPr>
            <p:grpSpPr>
              <a:xfrm>
                <a:off x="3505200" y="5638800"/>
                <a:ext cx="919274" cy="905686"/>
                <a:chOff x="-457200" y="3200400"/>
                <a:chExt cx="2221579" cy="2415163"/>
              </a:xfrm>
            </p:grpSpPr>
            <p:pic>
              <p:nvPicPr>
                <p:cNvPr id="28"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29" name="Freeform 2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2514600" y="5029200"/>
                <a:ext cx="919274" cy="905686"/>
                <a:chOff x="-457200" y="3200400"/>
                <a:chExt cx="2221579" cy="2415163"/>
              </a:xfrm>
            </p:grpSpPr>
            <p:pic>
              <p:nvPicPr>
                <p:cNvPr id="32"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33" name="Freeform 3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1524000" y="5334000"/>
                <a:ext cx="919274" cy="905686"/>
                <a:chOff x="-457200" y="3200400"/>
                <a:chExt cx="2221579" cy="2415163"/>
              </a:xfrm>
            </p:grpSpPr>
            <p:pic>
              <p:nvPicPr>
                <p:cNvPr id="35"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36" name="Freeform 35"/>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533400" y="4876800"/>
                <a:ext cx="919274" cy="905686"/>
                <a:chOff x="-457200" y="3200400"/>
                <a:chExt cx="2221579" cy="2415163"/>
              </a:xfrm>
            </p:grpSpPr>
            <p:pic>
              <p:nvPicPr>
                <p:cNvPr id="38"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39" name="Freeform 3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1" name="Group 40"/>
            <p:cNvGrpSpPr/>
            <p:nvPr/>
          </p:nvGrpSpPr>
          <p:grpSpPr>
            <a:xfrm flipH="1">
              <a:off x="4576874" y="5114114"/>
              <a:ext cx="3424126" cy="1667686"/>
              <a:chOff x="533400" y="4876800"/>
              <a:chExt cx="3891074" cy="1667686"/>
            </a:xfrm>
          </p:grpSpPr>
          <p:grpSp>
            <p:nvGrpSpPr>
              <p:cNvPr id="42" name="Group 24"/>
              <p:cNvGrpSpPr/>
              <p:nvPr/>
            </p:nvGrpSpPr>
            <p:grpSpPr>
              <a:xfrm>
                <a:off x="3505200" y="5638800"/>
                <a:ext cx="919274" cy="905686"/>
                <a:chOff x="-457200" y="3200400"/>
                <a:chExt cx="2221579" cy="2415163"/>
              </a:xfrm>
            </p:grpSpPr>
            <p:pic>
              <p:nvPicPr>
                <p:cNvPr id="53"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54" name="Freeform 53"/>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0"/>
              <p:cNvGrpSpPr/>
              <p:nvPr/>
            </p:nvGrpSpPr>
            <p:grpSpPr>
              <a:xfrm>
                <a:off x="2514600" y="5029200"/>
                <a:ext cx="919274" cy="905686"/>
                <a:chOff x="-457200" y="3200400"/>
                <a:chExt cx="2221579" cy="2415163"/>
              </a:xfrm>
            </p:grpSpPr>
            <p:pic>
              <p:nvPicPr>
                <p:cNvPr id="51"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52" name="Freeform 51"/>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Group 33"/>
              <p:cNvGrpSpPr/>
              <p:nvPr/>
            </p:nvGrpSpPr>
            <p:grpSpPr>
              <a:xfrm>
                <a:off x="1524000" y="5334000"/>
                <a:ext cx="919274" cy="905686"/>
                <a:chOff x="-457200" y="3200400"/>
                <a:chExt cx="2221579" cy="2415163"/>
              </a:xfrm>
            </p:grpSpPr>
            <p:pic>
              <p:nvPicPr>
                <p:cNvPr id="49"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50" name="Freeform 49"/>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Group 36"/>
              <p:cNvGrpSpPr/>
              <p:nvPr/>
            </p:nvGrpSpPr>
            <p:grpSpPr>
              <a:xfrm>
                <a:off x="533400" y="4876800"/>
                <a:ext cx="919274" cy="905686"/>
                <a:chOff x="-457200" y="3200400"/>
                <a:chExt cx="2221579" cy="2415163"/>
              </a:xfrm>
            </p:grpSpPr>
            <p:pic>
              <p:nvPicPr>
                <p:cNvPr id="46"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48" name="Freeform 47"/>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useBgFill="1">
        <p:nvSpPr>
          <p:cNvPr id="5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The United States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par>
                          <p:cTn id="22" fill="hold">
                            <p:stCondLst>
                              <p:cond delay="1000"/>
                            </p:stCondLst>
                            <p:childTnLst>
                              <p:par>
                                <p:cTn id="23" presetID="18" presetClass="entr" presetSubtype="12"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strips(downLeft)">
                                      <p:cBhvr>
                                        <p:cTn id="25" dur="20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55"/>
                                        </p:tgtEl>
                                      </p:cBhvr>
                                    </p:animEffect>
                                    <p:set>
                                      <p:cBhvr>
                                        <p:cTn id="30" dur="1" fill="hold">
                                          <p:stCondLst>
                                            <p:cond delay="999"/>
                                          </p:stCondLst>
                                        </p:cTn>
                                        <p:tgtEl>
                                          <p:spTgt spid="55"/>
                                        </p:tgtEl>
                                        <p:attrNameLst>
                                          <p:attrName>style.visibility</p:attrName>
                                        </p:attrNameLst>
                                      </p:cBhvr>
                                      <p:to>
                                        <p:strVal val="hidden"/>
                                      </p:to>
                                    </p:se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42" name="Picture 2" descr="1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26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sp>
        <p:nvSpPr>
          <p:cNvPr id="12" name="Freeform 11"/>
          <p:cNvSpPr/>
          <p:nvPr/>
        </p:nvSpPr>
        <p:spPr>
          <a:xfrm rot="20880000">
            <a:off x="3602736" y="20299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3666" name="Picture 2" descr="1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36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sp>
        <p:nvSpPr>
          <p:cNvPr id="13" name="Freeform 12"/>
          <p:cNvSpPr/>
          <p:nvPr/>
        </p:nvSpPr>
        <p:spPr>
          <a:xfrm rot="21180000">
            <a:off x="3524022" y="198424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0" name="Picture 2" descr="1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46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sp>
        <p:nvSpPr>
          <p:cNvPr id="12" name="Freeform 11"/>
          <p:cNvSpPr/>
          <p:nvPr/>
        </p:nvSpPr>
        <p:spPr>
          <a:xfrm rot="21180000">
            <a:off x="3502152" y="18905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4" descr="1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5715"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sp>
        <p:nvSpPr>
          <p:cNvPr id="12" name="Freeform 11"/>
          <p:cNvSpPr/>
          <p:nvPr/>
        </p:nvSpPr>
        <p:spPr>
          <a:xfrm rot="21180000">
            <a:off x="3441833" y="1754967"/>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38" name="Picture 2" descr="0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67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sp>
        <p:nvSpPr>
          <p:cNvPr id="12" name="Freeform 11"/>
          <p:cNvSpPr/>
          <p:nvPr/>
        </p:nvSpPr>
        <p:spPr>
          <a:xfrm rot="21540000">
            <a:off x="3382492" y="167533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descr="0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776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660000">
            <a:off x="3382492"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 descr="0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87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540000">
            <a:off x="3200400"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2" descr="0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98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342617">
            <a:off x="3108960" y="15819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descr="0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08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342617">
            <a:off x="29953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58" name="Picture 2" descr="040"/>
          <p:cNvPicPr>
            <a:picLocks noChangeAspect="1" noChangeArrowheads="1"/>
          </p:cNvPicPr>
          <p:nvPr/>
        </p:nvPicPr>
        <p:blipFill>
          <a:blip r:embed="rId2"/>
          <a:srcRect/>
          <a:stretch>
            <a:fillRect/>
          </a:stretch>
        </p:blipFill>
        <p:spPr bwMode="auto">
          <a:xfrm>
            <a:off x="219456" y="621792"/>
            <a:ext cx="8702675" cy="5605463"/>
          </a:xfrm>
          <a:prstGeom prst="rect">
            <a:avLst/>
          </a:prstGeom>
          <a:noFill/>
          <a:ln w="9525">
            <a:noFill/>
            <a:miter lim="800000"/>
            <a:headEnd/>
            <a:tailEnd/>
          </a:ln>
        </p:spPr>
      </p:pic>
      <p:sp>
        <p:nvSpPr>
          <p:cNvPr id="12185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sp>
        <p:nvSpPr>
          <p:cNvPr id="12" name="Freeform 11"/>
          <p:cNvSpPr/>
          <p:nvPr/>
        </p:nvSpPr>
        <p:spPr>
          <a:xfrm rot="21342617">
            <a:off x="2862072" y="161009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5614452"/>
            <a:chOff x="0" y="0"/>
            <a:chExt cx="9144000" cy="5614452"/>
          </a:xfrm>
        </p:grpSpPr>
        <p:sp useBgFill="1">
          <p:nvSpPr>
            <p:cNvPr id="1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The United States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8" name="TextBox 17"/>
            <p:cNvSpPr txBox="1"/>
            <p:nvPr/>
          </p:nvSpPr>
          <p:spPr>
            <a:xfrm>
              <a:off x="2670048"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19" name="TextBox 18"/>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grpSp>
      <p:sp useBgFill="1">
        <p:nvSpPr>
          <p:cNvPr id="3" name="Text Box 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effectLst>
                  <a:outerShdw blurRad="50800" dist="38100" dir="7200000" algn="ctr" rotWithShape="0">
                    <a:schemeClr val="bg1"/>
                  </a:outerShdw>
                </a:effectLst>
              </a:rPr>
              <a:t>Plate Tectonics</a:t>
            </a:r>
            <a:endParaRPr lang="en-US" sz="4400" b="1" dirty="0">
              <a:effectLst>
                <a:outerShdw blurRad="50800" dist="38100" dir="7200000" algn="ctr" rotWithShape="0">
                  <a:schemeClr val="bg1"/>
                </a:outerShdw>
              </a:effectLst>
            </a:endParaRPr>
          </a:p>
        </p:txBody>
      </p:sp>
      <p:pic>
        <p:nvPicPr>
          <p:cNvPr id="26" name="Picture 25" descr="world.bmp"/>
          <p:cNvPicPr>
            <a:picLocks/>
          </p:cNvPicPr>
          <p:nvPr/>
        </p:nvPicPr>
        <p:blipFill>
          <a:blip r:embed="rId2" cstate="print"/>
          <a:stretch>
            <a:fillRect/>
          </a:stretch>
        </p:blipFill>
        <p:spPr>
          <a:xfrm>
            <a:off x="1" y="1219200"/>
            <a:ext cx="9143999" cy="5638800"/>
          </a:xfrm>
          <a:prstGeom prst="rect">
            <a:avLst/>
          </a:prstGeom>
        </p:spPr>
      </p:pic>
      <p:sp>
        <p:nvSpPr>
          <p:cNvPr id="24" name="Oval 23"/>
          <p:cNvSpPr/>
          <p:nvPr/>
        </p:nvSpPr>
        <p:spPr>
          <a:xfrm>
            <a:off x="381000" y="3200400"/>
            <a:ext cx="44958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8600" y="3276600"/>
            <a:ext cx="5105400" cy="830997"/>
          </a:xfrm>
          <a:prstGeom prst="rect">
            <a:avLst/>
          </a:prstGeom>
          <a:noFill/>
        </p:spPr>
        <p:txBody>
          <a:bodyPr wrap="square" rtlCol="0">
            <a:spAutoFit/>
          </a:bodyPr>
          <a:lstStyle/>
          <a:p>
            <a:pPr lvl="2"/>
            <a:r>
              <a:rPr lang="en-US" sz="4800" dirty="0" smtClean="0">
                <a:effectLst>
                  <a:outerShdw dist="50800" dir="5400000" algn="ctr" rotWithShape="0">
                    <a:schemeClr val="bg1"/>
                  </a:outerShdw>
                </a:effectLst>
              </a:rPr>
              <a:t>Plate Tectonics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1000" fill="hold"/>
                                        <p:tgtEl>
                                          <p:spTgt spid="25"/>
                                        </p:tgtEl>
                                      </p:cBhvr>
                                      <p:by x="120000" y="120000"/>
                                    </p:animScale>
                                  </p:childTnLst>
                                </p:cTn>
                              </p:par>
                              <p:par>
                                <p:cTn id="9" presetID="64" presetClass="path" presetSubtype="0" accel="50000" decel="50000" fill="hold" grpId="2" nodeType="withEffect">
                                  <p:stCondLst>
                                    <p:cond delay="0"/>
                                  </p:stCondLst>
                                  <p:childTnLst>
                                    <p:animMotion origin="layout" path="M 3.33333E-6 -2.25434E-6 L 0.22916 -0.48208 " pathEditMode="relative" rAng="0" ptsTypes="AA">
                                      <p:cBhvr>
                                        <p:cTn id="10" dur="1000" fill="hold"/>
                                        <p:tgtEl>
                                          <p:spTgt spid="25"/>
                                        </p:tgtEl>
                                        <p:attrNameLst>
                                          <p:attrName>ppt_x</p:attrName>
                                          <p:attrName>ppt_y</p:attrName>
                                        </p:attrNameLst>
                                      </p:cBhvr>
                                      <p:rCtr x="115" y="-241"/>
                                    </p:animMotion>
                                  </p:childTnLst>
                                </p:cTn>
                              </p:par>
                              <p:par>
                                <p:cTn id="11" presetID="10" presetClass="exit" presetSubtype="0" fill="hold" nodeType="withEffect">
                                  <p:stCondLst>
                                    <p:cond delay="500"/>
                                  </p:stCondLst>
                                  <p:childTnLst>
                                    <p:animEffect transition="out" filter="fade">
                                      <p:cBhvr>
                                        <p:cTn id="12" dur="1000"/>
                                        <p:tgtEl>
                                          <p:spTgt spid="23"/>
                                        </p:tgtEl>
                                      </p:cBhvr>
                                    </p:animEffect>
                                    <p:set>
                                      <p:cBhvr>
                                        <p:cTn id="13" dur="1" fill="hold">
                                          <p:stCondLst>
                                            <p:cond delay="9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10" presetClass="exit" presetSubtype="0" fill="hold" grpId="3" nodeType="withEffect">
                                  <p:stCondLst>
                                    <p:cond delay="500"/>
                                  </p:stCondLst>
                                  <p:childTnLst>
                                    <p:animEffect transition="out" filter="fade">
                                      <p:cBhvr>
                                        <p:cTn id="21" dur="1000"/>
                                        <p:tgtEl>
                                          <p:spTgt spid="25"/>
                                        </p:tgtEl>
                                      </p:cBhvr>
                                    </p:animEffect>
                                    <p:set>
                                      <p:cBhvr>
                                        <p:cTn id="22" dur="1" fill="hold">
                                          <p:stCondLst>
                                            <p:cond delay="999"/>
                                          </p:stCondLst>
                                        </p:cTn>
                                        <p:tgtEl>
                                          <p:spTgt spid="25"/>
                                        </p:tgtEl>
                                        <p:attrNameLst>
                                          <p:attrName>style.visibility</p:attrName>
                                        </p:attrNameLst>
                                      </p:cBhvr>
                                      <p:to>
                                        <p:strVal val="hidden"/>
                                      </p:to>
                                    </p:set>
                                  </p:childTnLst>
                                </p:cTn>
                              </p:par>
                              <p:par>
                                <p:cTn id="23" presetID="10" presetClass="entr" presetSubtype="0" fill="hold" nodeType="withEffect">
                                  <p:stCondLst>
                                    <p:cond delay="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p:bldP spid="25" grpId="1"/>
      <p:bldP spid="25" grpId="2"/>
      <p:bldP spid="25" grpId="3"/>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2" name="Picture 2" descr="0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28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sp>
        <p:nvSpPr>
          <p:cNvPr id="12" name="Freeform 11"/>
          <p:cNvSpPr/>
          <p:nvPr/>
        </p:nvSpPr>
        <p:spPr>
          <a:xfrm rot="21342617">
            <a:off x="28429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2" descr="0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39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sp>
        <p:nvSpPr>
          <p:cNvPr id="12" name="Freeform 11"/>
          <p:cNvSpPr/>
          <p:nvPr/>
        </p:nvSpPr>
        <p:spPr>
          <a:xfrm rot="21342617">
            <a:off x="27667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descr="0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49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sp>
        <p:nvSpPr>
          <p:cNvPr id="12" name="Freeform 11"/>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4"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5955"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839981" y="5336498"/>
            <a:ext cx="3924924" cy="1521502"/>
            <a:chOff x="3839981" y="5336498"/>
            <a:chExt cx="3924924" cy="1521502"/>
          </a:xfrm>
        </p:grpSpPr>
        <p:sp useBgFill="1">
          <p:nvSpPr>
            <p:cNvPr id="7" name="Rectangle 6"/>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830997"/>
          </a:xfrm>
          <a:prstGeom prst="rect">
            <a:avLst/>
          </a:prstGeom>
        </p:spPr>
        <p:txBody>
          <a:bodyPr wrap="none" rtlCol="0">
            <a:spAutoFit/>
          </a:bodyPr>
          <a:lstStyle/>
          <a:p>
            <a:r>
              <a:rPr lang="en-US" sz="2400" b="1" dirty="0" smtClean="0"/>
              <a:t>000 Ma </a:t>
            </a:r>
          </a:p>
          <a:p>
            <a:r>
              <a:rPr lang="en-US" sz="2400" b="1" dirty="0" smtClean="0"/>
              <a:t>present</a:t>
            </a:r>
          </a:p>
        </p:txBody>
      </p:sp>
      <p:sp>
        <p:nvSpPr>
          <p:cNvPr id="10" name="Freeform 9"/>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8"/>
          <p:cNvGrpSpPr/>
          <p:nvPr/>
        </p:nvGrpSpPr>
        <p:grpSpPr>
          <a:xfrm>
            <a:off x="220663" y="625475"/>
            <a:ext cx="8702675" cy="5605463"/>
            <a:chOff x="220663" y="625475"/>
            <a:chExt cx="8702675" cy="5605463"/>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74" name="Rectangle 2"/>
          <p:cNvSpPr>
            <a:spLocks noGrp="1" noChangeArrowheads="1"/>
          </p:cNvSpPr>
          <p:nvPr>
            <p:ph type="ctrTitle"/>
          </p:nvPr>
        </p:nvSpPr>
        <p:spPr>
          <a:xfrm>
            <a:off x="209862" y="374760"/>
            <a:ext cx="8754256" cy="4856807"/>
          </a:xfrm>
          <a:solidFill>
            <a:schemeClr val="bg1">
              <a:alpha val="61000"/>
            </a:schemeClr>
          </a:solidFill>
        </p:spPr>
        <p:txBody>
          <a:bodyPr/>
          <a:lstStyle/>
          <a:p>
            <a:pPr>
              <a:spcBef>
                <a:spcPct val="20000"/>
              </a:spcBef>
            </a:pPr>
            <a:r>
              <a:rPr lang="en-US" sz="3600" b="1" dirty="0" smtClean="0"/>
              <a:t>PLATES </a:t>
            </a:r>
            <a:br>
              <a:rPr lang="en-US" sz="3600" b="1" dirty="0" smtClean="0"/>
            </a:br>
            <a:r>
              <a:rPr lang="en-US" sz="3600" b="1" dirty="0" smtClean="0"/>
              <a:t>2006 Atlas of </a:t>
            </a:r>
            <a:br>
              <a:rPr lang="en-US" sz="3600" b="1" dirty="0" smtClean="0"/>
            </a:br>
            <a:r>
              <a:rPr lang="en-US" sz="3600" b="1" dirty="0" smtClean="0"/>
              <a:t>Plate Reconstructions</a:t>
            </a:r>
            <a:br>
              <a:rPr lang="en-US" sz="3600" b="1" dirty="0" smtClean="0"/>
            </a:br>
            <a:r>
              <a:rPr lang="en-US" sz="3000" b="1" dirty="0" smtClean="0"/>
              <a:t>(750 Ma to Present Day)</a:t>
            </a:r>
            <a:br>
              <a:rPr lang="en-US" sz="3000" b="1" dirty="0" smtClean="0"/>
            </a:br>
            <a:r>
              <a:rPr lang="en-US" sz="3000" b="1" dirty="0" smtClean="0"/>
              <a:t/>
            </a:r>
            <a:br>
              <a:rPr lang="en-US" sz="3000" b="1" dirty="0" smtClean="0"/>
            </a:br>
            <a:r>
              <a:rPr lang="en-US" sz="2800" b="1" dirty="0" smtClean="0"/>
              <a:t>L.A. </a:t>
            </a:r>
            <a:r>
              <a:rPr lang="en-US" sz="2800" b="1" dirty="0" err="1" smtClean="0"/>
              <a:t>Lawver</a:t>
            </a:r>
            <a:r>
              <a:rPr lang="en-US" sz="2800" b="1" dirty="0" smtClean="0"/>
              <a:t>, I.W.D. </a:t>
            </a:r>
            <a:r>
              <a:rPr lang="en-US" sz="2800" b="1" dirty="0" err="1" smtClean="0"/>
              <a:t>Dalziel</a:t>
            </a:r>
            <a:r>
              <a:rPr lang="en-US" sz="2800" b="1" dirty="0" smtClean="0"/>
              <a:t>, &amp; L.M. </a:t>
            </a:r>
            <a:r>
              <a:rPr lang="en-US" sz="2800" b="1" dirty="0" err="1" smtClean="0"/>
              <a:t>Gahagan</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400" dirty="0" smtClean="0">
                <a:latin typeface="Times New Roman" pitchFamily="18" charset="0"/>
                <a:sym typeface="Symbol" pitchFamily="18" charset="2"/>
              </a:rPr>
              <a:t></a:t>
            </a:r>
            <a:r>
              <a:rPr lang="en-US" sz="2400" dirty="0" smtClean="0">
                <a:latin typeface="Times New Roman" pitchFamily="18" charset="0"/>
              </a:rPr>
              <a:t>2007, University of Texas Institute for Geophysics</a:t>
            </a:r>
            <a:endParaRPr lang="en-US" sz="3000" b="1" dirty="0" smtClean="0"/>
          </a:p>
        </p:txBody>
      </p:sp>
      <p:grpSp>
        <p:nvGrpSpPr>
          <p:cNvPr id="3"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396459"/>
              <a:ext cx="2605787" cy="659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7" name="TextBox 16"/>
          <p:cNvSpPr txBox="1"/>
          <p:nvPr/>
        </p:nvSpPr>
        <p:spPr>
          <a:xfrm>
            <a:off x="89940" y="5201587"/>
            <a:ext cx="1297150" cy="830997"/>
          </a:xfrm>
          <a:prstGeom prst="rect">
            <a:avLst/>
          </a:prstGeom>
        </p:spPr>
        <p:txBody>
          <a:bodyPr wrap="none" rtlCol="0">
            <a:spAutoFit/>
          </a:bodyPr>
          <a:lstStyle/>
          <a:p>
            <a:r>
              <a:rPr lang="en-US" sz="2400" b="1" dirty="0" smtClean="0"/>
              <a:t>000 Ma </a:t>
            </a:r>
          </a:p>
          <a:p>
            <a:r>
              <a:rPr lang="en-US" sz="2400" b="1" dirty="0" smtClean="0"/>
              <a:t>present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09862" y="374760"/>
            <a:ext cx="8754256" cy="4856807"/>
          </a:xfrm>
          <a:solidFill>
            <a:schemeClr val="bg1">
              <a:alpha val="61000"/>
            </a:schemeClr>
          </a:solidFill>
        </p:spPr>
        <p:txBody>
          <a:bodyPr/>
          <a:lstStyle/>
          <a:p>
            <a:pPr>
              <a:spcBef>
                <a:spcPct val="20000"/>
              </a:spcBef>
            </a:pPr>
            <a:r>
              <a:rPr lang="en-US" sz="3600" b="1" dirty="0" smtClean="0"/>
              <a:t>PLATES </a:t>
            </a:r>
            <a:br>
              <a:rPr lang="en-US" sz="3600" b="1" dirty="0" smtClean="0"/>
            </a:br>
            <a:r>
              <a:rPr lang="en-US" sz="3600" b="1" dirty="0" smtClean="0"/>
              <a:t>2006 Atlas of </a:t>
            </a:r>
            <a:br>
              <a:rPr lang="en-US" sz="3600" b="1" dirty="0" smtClean="0"/>
            </a:br>
            <a:r>
              <a:rPr lang="en-US" sz="3600" b="1" dirty="0" smtClean="0"/>
              <a:t>Plate Reconstructions</a:t>
            </a:r>
            <a:br>
              <a:rPr lang="en-US" sz="3600" b="1" dirty="0" smtClean="0"/>
            </a:br>
            <a:r>
              <a:rPr lang="en-US" sz="3000" b="1" dirty="0" smtClean="0"/>
              <a:t>(750 Ma to Present Day)</a:t>
            </a:r>
            <a:br>
              <a:rPr lang="en-US" sz="3000" b="1" dirty="0" smtClean="0"/>
            </a:br>
            <a:r>
              <a:rPr lang="en-US" sz="3000" b="1" dirty="0" smtClean="0"/>
              <a:t/>
            </a:r>
            <a:br>
              <a:rPr lang="en-US" sz="3000" b="1" dirty="0" smtClean="0"/>
            </a:br>
            <a:r>
              <a:rPr lang="en-US" sz="2800" b="1" dirty="0" smtClean="0"/>
              <a:t>L.A. </a:t>
            </a:r>
            <a:r>
              <a:rPr lang="en-US" sz="2800" b="1" dirty="0" err="1" smtClean="0"/>
              <a:t>Lawver</a:t>
            </a:r>
            <a:r>
              <a:rPr lang="en-US" sz="2800" b="1" dirty="0" smtClean="0"/>
              <a:t>, I.W.D. </a:t>
            </a:r>
            <a:r>
              <a:rPr lang="en-US" sz="2800" b="1" dirty="0" err="1" smtClean="0"/>
              <a:t>Dalziel</a:t>
            </a:r>
            <a:r>
              <a:rPr lang="en-US" sz="2800" b="1" dirty="0" smtClean="0"/>
              <a:t>, &amp; L.M. </a:t>
            </a:r>
            <a:r>
              <a:rPr lang="en-US" sz="2800" b="1" dirty="0" err="1" smtClean="0"/>
              <a:t>Gahagan</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400" dirty="0" smtClean="0">
                <a:latin typeface="Times New Roman" pitchFamily="18" charset="0"/>
                <a:sym typeface="Symbol" pitchFamily="18" charset="2"/>
              </a:rPr>
              <a:t></a:t>
            </a:r>
            <a:r>
              <a:rPr lang="en-US" sz="2400" dirty="0" smtClean="0">
                <a:latin typeface="Times New Roman" pitchFamily="18" charset="0"/>
              </a:rPr>
              <a:t>2007, University of Texas Institute for Geophysics</a:t>
            </a:r>
            <a:endParaRPr lang="en-US" sz="3000" b="1" dirty="0" smtClean="0"/>
          </a:p>
        </p:txBody>
      </p:sp>
      <p:pic>
        <p:nvPicPr>
          <p:cNvPr id="5" name="Picture 4" descr="000"/>
          <p:cNvPicPr>
            <a:picLocks noChangeAspect="1" noChangeArrowheads="1"/>
          </p:cNvPicPr>
          <p:nvPr/>
        </p:nvPicPr>
        <p:blipFill>
          <a:blip r:embed="rId3"/>
          <a:srcRect b="17361"/>
          <a:stretch>
            <a:fillRect/>
          </a:stretch>
        </p:blipFill>
        <p:spPr bwMode="auto">
          <a:xfrm>
            <a:off x="220663" y="625475"/>
            <a:ext cx="8702675" cy="4632325"/>
          </a:xfrm>
          <a:prstGeom prst="rect">
            <a:avLst/>
          </a:prstGeom>
          <a:noFill/>
          <a:ln w="9525">
            <a:noFill/>
            <a:miter lim="800000"/>
            <a:headEnd/>
            <a:tailEnd/>
          </a:ln>
        </p:spPr>
      </p:pic>
      <p:pic>
        <p:nvPicPr>
          <p:cNvPr id="16" name="Picture 4" descr="http://www.freeworldmaps.net/united-states/us-mountain-ranges-map.jpg"/>
          <p:cNvPicPr>
            <a:picLocks noChangeAspect="1" noChangeArrowheads="1"/>
          </p:cNvPicPr>
          <p:nvPr/>
        </p:nvPicPr>
        <p:blipFill>
          <a:blip r:embed="rId4"/>
          <a:srcRect l="3270" t="2632" r="1935" b="2016"/>
          <a:stretch>
            <a:fillRect/>
          </a:stretch>
        </p:blipFill>
        <p:spPr bwMode="auto">
          <a:xfrm>
            <a:off x="0" y="1000251"/>
            <a:ext cx="9142044" cy="5857749"/>
          </a:xfrm>
          <a:prstGeom prst="rect">
            <a:avLst/>
          </a:prstGeom>
          <a:noFill/>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1374384">
            <a:off x="1875461" y="1360068"/>
            <a:ext cx="1198978" cy="874215"/>
          </a:xfrm>
          <a:prstGeom prst="rect">
            <a:avLst/>
          </a:prstGeom>
          <a:noFill/>
          <a:ln w="76200">
            <a:solidFill>
              <a:schemeClr val="tx1"/>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2"/>
          <p:cNvGrpSpPr/>
          <p:nvPr/>
        </p:nvGrpSpPr>
        <p:grpSpPr>
          <a:xfrm>
            <a:off x="5867400" y="1002892"/>
            <a:ext cx="2963636" cy="4344715"/>
            <a:chOff x="5867400" y="1002892"/>
            <a:chExt cx="2963636" cy="4344715"/>
          </a:xfrm>
        </p:grpSpPr>
        <p:sp>
          <p:nvSpPr>
            <p:cNvPr id="21" name="Freeform 20"/>
            <p:cNvSpPr/>
            <p:nvPr/>
          </p:nvSpPr>
          <p:spPr>
            <a:xfrm>
              <a:off x="5867400"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5">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40" name="TextBox 39"/>
          <p:cNvSpPr txBox="1"/>
          <p:nvPr/>
        </p:nvSpPr>
        <p:spPr>
          <a:xfrm rot="20495177">
            <a:off x="5082" y="2657765"/>
            <a:ext cx="6535892" cy="1200329"/>
          </a:xfrm>
          <a:prstGeom prst="rect">
            <a:avLst/>
          </a:prstGeom>
          <a:blipFill>
            <a:blip r:embed="rId5"/>
            <a:tile tx="0" ty="0" sx="100000" sy="100000" flip="none" algn="tl"/>
          </a:blipFill>
        </p:spPr>
        <p:txBody>
          <a:bodyPr wrap="none" rtlCol="0">
            <a:spAutoFit/>
          </a:bodyPr>
          <a:lstStyle/>
          <a:p>
            <a:pPr algn="ctr"/>
            <a:r>
              <a:rPr lang="en-US" sz="3600" b="1" dirty="0" smtClean="0">
                <a:solidFill>
                  <a:schemeClr val="bg1"/>
                </a:solidFill>
                <a:effectLst>
                  <a:outerShdw dist="50800" dir="5400000" algn="ctr" rotWithShape="0">
                    <a:schemeClr val="tx1"/>
                  </a:outerShdw>
                </a:effectLst>
              </a:rPr>
              <a:t>Loss of half the height: caused by</a:t>
            </a:r>
          </a:p>
          <a:p>
            <a:pPr algn="ctr"/>
            <a:r>
              <a:rPr lang="en-US" sz="3600" b="1" dirty="0" smtClean="0">
                <a:solidFill>
                  <a:schemeClr val="bg1"/>
                </a:solidFill>
                <a:effectLst>
                  <a:outerShdw dist="50800" dir="5400000" algn="ctr" rotWithShape="0">
                    <a:schemeClr val="tx1"/>
                  </a:outerShdw>
                </a:effectLst>
              </a:rPr>
              <a:t> weathering &amp; erosion!</a:t>
            </a:r>
            <a:endParaRPr lang="en-US" sz="3600" b="1" dirty="0">
              <a:solidFill>
                <a:schemeClr val="bg1"/>
              </a:solidFill>
              <a:effectLst>
                <a:outerShdw dist="50800" dir="5400000" algn="ctr" rotWithShape="0">
                  <a:schemeClr val="tx1"/>
                </a:outerShdw>
              </a:effectLst>
            </a:endParaRPr>
          </a:p>
        </p:txBody>
      </p:sp>
      <p:sp>
        <p:nvSpPr>
          <p:cNvPr id="41" name="TextBox 40"/>
          <p:cNvSpPr txBox="1"/>
          <p:nvPr/>
        </p:nvSpPr>
        <p:spPr>
          <a:xfrm rot="20518641">
            <a:off x="-55450" y="3788396"/>
            <a:ext cx="7393371" cy="646331"/>
          </a:xfrm>
          <a:prstGeom prst="rect">
            <a:avLst/>
          </a:prstGeom>
          <a:blipFill>
            <a:blip r:embed="rId5"/>
            <a:tile tx="0" ty="0" sx="100000" sy="100000" flip="none" algn="tl"/>
          </a:blipFill>
        </p:spPr>
        <p:txBody>
          <a:bodyPr wrap="none" rtlCol="0">
            <a:spAutoFit/>
          </a:bodyPr>
          <a:lstStyle/>
          <a:p>
            <a:r>
              <a:rPr lang="en-US" sz="3600" b="1" dirty="0" smtClean="0">
                <a:solidFill>
                  <a:schemeClr val="bg1"/>
                </a:solidFill>
                <a:effectLst>
                  <a:outerShdw dist="50800" dir="5400000" algn="ctr" rotWithShape="0">
                    <a:schemeClr val="tx1"/>
                  </a:outerShdw>
                </a:effectLst>
                <a:latin typeface="Tempus Sans ITC" pitchFamily="82" charset="0"/>
              </a:rPr>
              <a:t>Where does this weathered debris go?</a:t>
            </a:r>
            <a:endParaRPr lang="en-US" sz="3600" b="1" dirty="0">
              <a:solidFill>
                <a:schemeClr val="bg1"/>
              </a:solidFill>
              <a:effectLst>
                <a:outerShdw dist="50800" dir="5400000" algn="ctr" rotWithShape="0">
                  <a:schemeClr val="tx1"/>
                </a:outerShdw>
              </a:effectLst>
              <a:latin typeface="Tempus Sans ITC" pitchFamily="82" charset="0"/>
            </a:endParaRPr>
          </a:p>
        </p:txBody>
      </p:sp>
      <p:sp>
        <p:nvSpPr>
          <p:cNvPr id="42" name="Freeform 41"/>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sp>
        <p:nvSpPr>
          <p:cNvPr id="28" name="Arc 27"/>
          <p:cNvSpPr/>
          <p:nvPr/>
        </p:nvSpPr>
        <p:spPr>
          <a:xfrm>
            <a:off x="5638800" y="990600"/>
            <a:ext cx="2895600" cy="1447800"/>
          </a:xfrm>
          <a:prstGeom prst="arc">
            <a:avLst>
              <a:gd name="adj1" fmla="val 14993368"/>
              <a:gd name="adj2" fmla="val 21894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752600" y="685800"/>
            <a:ext cx="5749523" cy="1077218"/>
          </a:xfrm>
          <a:prstGeom prst="rect">
            <a:avLst/>
          </a:prstGeom>
          <a:solidFill>
            <a:schemeClr val="accent5">
              <a:lumMod val="20000"/>
              <a:lumOff val="80000"/>
            </a:schemeClr>
          </a:solidFill>
        </p:spPr>
        <p:txBody>
          <a:bodyPr wrap="none" rtlCol="0">
            <a:spAutoFit/>
          </a:bodyPr>
          <a:lstStyle/>
          <a:p>
            <a:r>
              <a:rPr lang="en-US" sz="3200" dirty="0" smtClean="0"/>
              <a:t>    HEIGHT:  290Ma   &gt; 15,000 feet</a:t>
            </a:r>
          </a:p>
          <a:p>
            <a:r>
              <a:rPr lang="en-US" sz="3200" dirty="0" smtClean="0"/>
              <a:t>		 Today     &lt;   7,000 feet</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74"/>
                                        </p:tgtEl>
                                      </p:cBhvr>
                                    </p:animEffect>
                                    <p:set>
                                      <p:cBhvr>
                                        <p:cTn id="7" dur="1" fill="hold">
                                          <p:stCondLst>
                                            <p:cond delay="999"/>
                                          </p:stCondLst>
                                        </p:cTn>
                                        <p:tgtEl>
                                          <p:spTgt spid="307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1000" fill="hold"/>
                                        <p:tgtEl>
                                          <p:spTgt spid="23"/>
                                        </p:tgtEl>
                                      </p:cBhvr>
                                      <p:by x="400000" y="400000"/>
                                    </p:animScale>
                                  </p:childTnLst>
                                </p:cTn>
                              </p:par>
                              <p:par>
                                <p:cTn id="19" presetID="8" presetClass="emph" presetSubtype="0" fill="hold" grpId="2" nodeType="withEffect">
                                  <p:stCondLst>
                                    <p:cond delay="0"/>
                                  </p:stCondLst>
                                  <p:childTnLst>
                                    <p:animRot by="-1380000">
                                      <p:cBhvr>
                                        <p:cTn id="20" dur="1000" fill="hold"/>
                                        <p:tgtEl>
                                          <p:spTgt spid="23"/>
                                        </p:tgtEl>
                                        <p:attrNameLst>
                                          <p:attrName>r</p:attrName>
                                        </p:attrNameLst>
                                      </p:cBhvr>
                                    </p:animRot>
                                  </p:childTnLst>
                                </p:cTn>
                              </p:par>
                              <p:par>
                                <p:cTn id="21" presetID="63" presetClass="path" presetSubtype="0" accel="50000" decel="50000" fill="hold" grpId="3" nodeType="withEffect">
                                  <p:stCondLst>
                                    <p:cond delay="0"/>
                                  </p:stCondLst>
                                  <p:childTnLst>
                                    <p:animMotion origin="layout" path="M 1.38889E-6 4.07407E-6 L 0.21962 0.26504 " pathEditMode="relative" rAng="0" ptsTypes="AA">
                                      <p:cBhvr>
                                        <p:cTn id="22" dur="1000" fill="hold"/>
                                        <p:tgtEl>
                                          <p:spTgt spid="23"/>
                                        </p:tgtEl>
                                        <p:attrNameLst>
                                          <p:attrName>ppt_x</p:attrName>
                                          <p:attrName>ppt_y</p:attrName>
                                        </p:attrNameLst>
                                      </p:cBhvr>
                                      <p:rCtr x="110" y="132"/>
                                    </p:animMotion>
                                  </p:childTnLst>
                                </p:cTn>
                              </p:par>
                              <p:par>
                                <p:cTn id="23" presetID="10" presetClass="exit" presetSubtype="0" fill="hold" grpId="4" nodeType="withEffect">
                                  <p:stCondLst>
                                    <p:cond delay="500"/>
                                  </p:stCondLst>
                                  <p:childTnLst>
                                    <p:animEffect transition="out" filter="fade">
                                      <p:cBhvr>
                                        <p:cTn id="24" dur="1000"/>
                                        <p:tgtEl>
                                          <p:spTgt spid="23"/>
                                        </p:tgtEl>
                                      </p:cBhvr>
                                    </p:animEffect>
                                    <p:set>
                                      <p:cBhvr>
                                        <p:cTn id="25" dur="1" fill="hold">
                                          <p:stCondLst>
                                            <p:cond delay="999"/>
                                          </p:stCondLst>
                                        </p:cTn>
                                        <p:tgtEl>
                                          <p:spTgt spid="23"/>
                                        </p:tgtEl>
                                        <p:attrNameLst>
                                          <p:attrName>style.visibility</p:attrName>
                                        </p:attrNameLst>
                                      </p:cBhvr>
                                      <p:to>
                                        <p:strVal val="hidden"/>
                                      </p:to>
                                    </p:set>
                                  </p:childTnLst>
                                </p:cTn>
                              </p:par>
                              <p:par>
                                <p:cTn id="26" presetID="10" presetClass="exit" presetSubtype="0" fill="hold" nodeType="withEffect">
                                  <p:stCondLst>
                                    <p:cond delay="500"/>
                                  </p:stCondLst>
                                  <p:childTnLst>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10" presetClass="entr" presetSubtype="0" fill="hold"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9">
                                            <p:bg/>
                                          </p:spTgt>
                                        </p:tgtEl>
                                        <p:attrNameLst>
                                          <p:attrName>style.visibility</p:attrName>
                                        </p:attrNameLst>
                                      </p:cBhvr>
                                      <p:to>
                                        <p:strVal val="visible"/>
                                      </p:to>
                                    </p:set>
                                    <p:animEffect transition="in" filter="wipe(up)">
                                      <p:cBhvr>
                                        <p:cTn id="44" dur="2000"/>
                                        <p:tgtEl>
                                          <p:spTgt spid="29">
                                            <p:bg/>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wipe(left)">
                                      <p:cBhvr>
                                        <p:cTn id="47" dur="1000"/>
                                        <p:tgtEl>
                                          <p:spTgt spid="29">
                                            <p:txEl>
                                              <p:pRg st="0" end="0"/>
                                            </p:txEl>
                                          </p:spTgt>
                                        </p:tgtEl>
                                      </p:cBhvr>
                                    </p:animEffect>
                                  </p:childTnLst>
                                </p:cTn>
                              </p:par>
                            </p:childTnLst>
                          </p:cTn>
                        </p:par>
                        <p:par>
                          <p:cTn id="48" fill="hold">
                            <p:stCondLst>
                              <p:cond delay="2000"/>
                            </p:stCondLst>
                            <p:childTnLst>
                              <p:par>
                                <p:cTn id="49" presetID="22" presetClass="entr" presetSubtype="8" fill="hold" nodeType="afterEffect">
                                  <p:stCondLst>
                                    <p:cond delay="0"/>
                                  </p:stCondLst>
                                  <p:childTnLst>
                                    <p:set>
                                      <p:cBhvr>
                                        <p:cTn id="50" dur="1" fill="hold">
                                          <p:stCondLst>
                                            <p:cond delay="0"/>
                                          </p:stCondLst>
                                        </p:cTn>
                                        <p:tgtEl>
                                          <p:spTgt spid="29">
                                            <p:txEl>
                                              <p:pRg st="1" end="1"/>
                                            </p:txEl>
                                          </p:spTgt>
                                        </p:tgtEl>
                                        <p:attrNameLst>
                                          <p:attrName>style.visibility</p:attrName>
                                        </p:attrNameLst>
                                      </p:cBhvr>
                                      <p:to>
                                        <p:strVal val="visible"/>
                                      </p:to>
                                    </p:set>
                                    <p:animEffect transition="in" filter="wipe(left)">
                                      <p:cBhvr>
                                        <p:cTn id="51" dur="1000"/>
                                        <p:tgtEl>
                                          <p:spTgt spid="2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dissolve">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Effect transition="in" filter="fade">
                                      <p:cBhvr>
                                        <p:cTn id="63" dur="1000"/>
                                        <p:tgtEl>
                                          <p:spTgt spid="41"/>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1000"/>
                                        <p:tgtEl>
                                          <p:spTgt spid="40"/>
                                        </p:tgtEl>
                                      </p:cBhvr>
                                    </p:animEffect>
                                    <p:set>
                                      <p:cBhvr>
                                        <p:cTn id="68" dur="1" fill="hold">
                                          <p:stCondLst>
                                            <p:cond delay="999"/>
                                          </p:stCondLst>
                                        </p:cTn>
                                        <p:tgtEl>
                                          <p:spTgt spid="4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29">
                                            <p:txEl>
                                              <p:pRg st="0" end="0"/>
                                            </p:txEl>
                                          </p:spTgt>
                                        </p:tgtEl>
                                      </p:cBhvr>
                                    </p:animEffect>
                                    <p:set>
                                      <p:cBhvr>
                                        <p:cTn id="71" dur="1" fill="hold">
                                          <p:stCondLst>
                                            <p:cond delay="999"/>
                                          </p:stCondLst>
                                        </p:cTn>
                                        <p:tgtEl>
                                          <p:spTgt spid="29">
                                            <p:txEl>
                                              <p:pRg st="0" end="0"/>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29">
                                            <p:txEl>
                                              <p:pRg st="1" end="1"/>
                                            </p:txEl>
                                          </p:spTgt>
                                        </p:tgtEl>
                                      </p:cBhvr>
                                    </p:animEffect>
                                    <p:set>
                                      <p:cBhvr>
                                        <p:cTn id="74" dur="1" fill="hold">
                                          <p:stCondLst>
                                            <p:cond delay="999"/>
                                          </p:stCondLst>
                                        </p:cTn>
                                        <p:tgtEl>
                                          <p:spTgt spid="29">
                                            <p:txEl>
                                              <p:pRg st="1" end="1"/>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9">
                                            <p:bg/>
                                          </p:spTgt>
                                        </p:tgtEl>
                                      </p:cBhvr>
                                    </p:animEffect>
                                    <p:set>
                                      <p:cBhvr>
                                        <p:cTn id="77" dur="1" fill="hold">
                                          <p:stCondLst>
                                            <p:cond delay="999"/>
                                          </p:stCondLst>
                                        </p:cTn>
                                        <p:tgtEl>
                                          <p:spTgt spid="29">
                                            <p:bg/>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left)">
                                      <p:cBhvr>
                                        <p:cTn id="84" dur="1000"/>
                                        <p:tgtEl>
                                          <p:spTgt spid="27"/>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1000"/>
                                        <p:tgtEl>
                                          <p:spTgt spid="28"/>
                                        </p:tgtEl>
                                      </p:cBhvr>
                                    </p:animEffect>
                                  </p:childTnLst>
                                </p:cTn>
                              </p:par>
                              <p:par>
                                <p:cTn id="89" presetID="55" presetClass="exit" presetSubtype="0" fill="hold" nodeType="withEffect">
                                  <p:stCondLst>
                                    <p:cond delay="0"/>
                                  </p:stCondLst>
                                  <p:childTnLst>
                                    <p:anim calcmode="lin" valueType="num">
                                      <p:cBhvr>
                                        <p:cTn id="90" dur="1000"/>
                                        <p:tgtEl>
                                          <p:spTgt spid="20"/>
                                        </p:tgtEl>
                                        <p:attrNameLst>
                                          <p:attrName>ppt_w</p:attrName>
                                        </p:attrNameLst>
                                      </p:cBhvr>
                                      <p:tavLst>
                                        <p:tav tm="0">
                                          <p:val>
                                            <p:strVal val="ppt_w"/>
                                          </p:val>
                                        </p:tav>
                                        <p:tav tm="100000">
                                          <p:val>
                                            <p:strVal val="ppt_w*0.70"/>
                                          </p:val>
                                        </p:tav>
                                      </p:tavLst>
                                    </p:anim>
                                    <p:anim calcmode="lin" valueType="num">
                                      <p:cBhvr>
                                        <p:cTn id="91" dur="1000"/>
                                        <p:tgtEl>
                                          <p:spTgt spid="20"/>
                                        </p:tgtEl>
                                        <p:attrNameLst>
                                          <p:attrName>ppt_h</p:attrName>
                                        </p:attrNameLst>
                                      </p:cBhvr>
                                      <p:tavLst>
                                        <p:tav tm="0">
                                          <p:val>
                                            <p:strVal val="ppt_h"/>
                                          </p:val>
                                        </p:tav>
                                        <p:tav tm="100000">
                                          <p:val>
                                            <p:strVal val="ppt_h"/>
                                          </p:val>
                                        </p:tav>
                                      </p:tavLst>
                                    </p:anim>
                                    <p:animEffect transition="out" filter="fade">
                                      <p:cBhvr>
                                        <p:cTn id="92" dur="1000"/>
                                        <p:tgtEl>
                                          <p:spTgt spid="20"/>
                                        </p:tgtEl>
                                      </p:cBhvr>
                                    </p:animEffect>
                                    <p:set>
                                      <p:cBhvr>
                                        <p:cTn id="93" dur="1" fill="hold">
                                          <p:stCondLst>
                                            <p:cond delay="999"/>
                                          </p:stCondLst>
                                        </p:cTn>
                                        <p:tgtEl>
                                          <p:spTgt spid="20"/>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23" grpId="0" animBg="1"/>
      <p:bldP spid="23" grpId="1" animBg="1"/>
      <p:bldP spid="23" grpId="2" animBg="1"/>
      <p:bldP spid="23" grpId="3" animBg="1"/>
      <p:bldP spid="23" grpId="4" animBg="1"/>
      <p:bldP spid="40" grpId="0" animBg="1"/>
      <p:bldP spid="40" grpId="1" animBg="1"/>
      <p:bldP spid="41" grpId="0" animBg="1"/>
      <p:bldP spid="41" grpId="1" animBg="1"/>
      <p:bldP spid="24" grpId="0" animBg="1"/>
      <p:bldP spid="27" grpId="0" animBg="1"/>
      <p:bldP spid="28" grpId="0" animBg="1"/>
      <p:bldP spid="29" grpId="0" uiExpand="1" build="allAtOnce" animBg="1"/>
      <p:bldP spid="29" grpId="1" uiExpand="1" build="allAtOnce"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09600"/>
            <a:ext cx="8915400" cy="5016758"/>
          </a:xfrm>
          <a:prstGeom prst="rect">
            <a:avLst/>
          </a:prstGeom>
        </p:spPr>
        <p:txBody>
          <a:bodyPr wrap="square">
            <a:spAutoFit/>
          </a:bodyPr>
          <a:lstStyle/>
          <a:p>
            <a:r>
              <a:rPr lang="en-US" sz="2000" dirty="0" smtClean="0">
                <a:hlinkClick r:id="rId2"/>
              </a:rPr>
              <a:t>https://en.wikipedia.org/wiki/Continental_divide</a:t>
            </a:r>
            <a:endParaRPr lang="en-US" sz="2000" dirty="0" smtClean="0"/>
          </a:p>
          <a:p>
            <a:endParaRPr lang="en-US" sz="2000" dirty="0" smtClean="0"/>
          </a:p>
          <a:p>
            <a:r>
              <a:rPr lang="en-US" sz="2000" dirty="0" smtClean="0"/>
              <a:t>A </a:t>
            </a:r>
            <a:r>
              <a:rPr lang="en-US" sz="2000" b="1" dirty="0" smtClean="0"/>
              <a:t>continental divide</a:t>
            </a:r>
            <a:r>
              <a:rPr lang="en-US" sz="2000" dirty="0" smtClean="0"/>
              <a:t> is a drainage divide on a continent such that the drainage basin on one side of the divide feeds into one ocean or sea, and the basin on the other side either feeds into a different ocean or sea, or else is </a:t>
            </a:r>
            <a:r>
              <a:rPr lang="en-US" sz="2000" dirty="0" err="1" smtClean="0"/>
              <a:t>endorheic</a:t>
            </a:r>
            <a:r>
              <a:rPr lang="en-US" sz="2000" dirty="0" smtClean="0"/>
              <a:t>, not connected to the open sea.</a:t>
            </a:r>
          </a:p>
          <a:p>
            <a:r>
              <a:rPr lang="en-US" sz="2000" dirty="0" smtClean="0"/>
              <a:t>The </a:t>
            </a:r>
            <a:r>
              <a:rPr lang="en-US" sz="2000" u="sng" dirty="0" smtClean="0"/>
              <a:t>Eastern Continental Divide</a:t>
            </a:r>
            <a:r>
              <a:rPr lang="en-US" sz="2000" dirty="0" smtClean="0"/>
              <a:t> separates the watershed of the Gulf of Mexico from the Atlantic Ocean. </a:t>
            </a:r>
          </a:p>
          <a:p>
            <a:endParaRPr lang="en-US" sz="2000" dirty="0" smtClean="0">
              <a:hlinkClick r:id="rId3"/>
            </a:endParaRPr>
          </a:p>
          <a:p>
            <a:endParaRPr lang="en-US" sz="2000" dirty="0" smtClean="0">
              <a:hlinkClick r:id="rId3"/>
            </a:endParaRPr>
          </a:p>
          <a:p>
            <a:r>
              <a:rPr lang="en-US" sz="2000" dirty="0" smtClean="0">
                <a:hlinkClick r:id="rId3"/>
              </a:rPr>
              <a:t>https://en.wikipedia.org/wiki/Eastern_Continental_Divide</a:t>
            </a:r>
            <a:endParaRPr lang="en-US" sz="2000" dirty="0" smtClean="0"/>
          </a:p>
          <a:p>
            <a:r>
              <a:rPr lang="en-US" sz="2000" dirty="0" smtClean="0"/>
              <a:t>The </a:t>
            </a:r>
            <a:r>
              <a:rPr lang="en-US" sz="2000" b="1" dirty="0" smtClean="0"/>
              <a:t>Eastern Continental Divide</a:t>
            </a:r>
            <a:r>
              <a:rPr lang="en-US" sz="2000" dirty="0" smtClean="0"/>
              <a:t>, in conjunction with other continental divides of North America, demarcates two watersheds of the Atlantic Ocean: the Gulf of Mexico watershed and the Atlantic Seaboard watershed.</a:t>
            </a:r>
          </a:p>
          <a:p>
            <a:endParaRPr lang="en-US" sz="2000" dirty="0" smtClean="0">
              <a:hlinkClick r:id="rId2"/>
            </a:endParaRPr>
          </a:p>
          <a:p>
            <a:endParaRPr lang="en-US" sz="2000" dirty="0" smtClean="0">
              <a:hlinkClick r:id="rId2"/>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www.freeworldmaps.net/united-states/us-mountain-ranges-map.jpg"/>
          <p:cNvPicPr>
            <a:picLocks noChangeAspect="1" noChangeArrowheads="1"/>
          </p:cNvPicPr>
          <p:nvPr/>
        </p:nvPicPr>
        <p:blipFill>
          <a:blip r:embed="rId3"/>
          <a:srcRect l="3270" t="2632" r="1935" b="2016"/>
          <a:stretch>
            <a:fillRect/>
          </a:stretch>
        </p:blipFill>
        <p:spPr bwMode="auto">
          <a:xfrm>
            <a:off x="0" y="1000251"/>
            <a:ext cx="9142044" cy="5857749"/>
          </a:xfrm>
          <a:prstGeom prst="rect">
            <a:avLst/>
          </a:prstGeom>
          <a:noFill/>
        </p:spPr>
      </p:pic>
      <p:grpSp>
        <p:nvGrpSpPr>
          <p:cNvPr id="2" name="Group 22"/>
          <p:cNvGrpSpPr/>
          <p:nvPr/>
        </p:nvGrpSpPr>
        <p:grpSpPr>
          <a:xfrm>
            <a:off x="0" y="990600"/>
            <a:ext cx="9220200" cy="5882640"/>
            <a:chOff x="0" y="1295400"/>
            <a:chExt cx="9220200" cy="5882640"/>
          </a:xfrm>
        </p:grpSpPr>
        <p:pic>
          <p:nvPicPr>
            <p:cNvPr id="14" name="Picture 2" descr="http://lizardpoint.com/geography/images/maps/620x384xusa-rivers-labeled.gif,qv20140209.pagespeed.ic.dDjUdxAvai.png"/>
            <p:cNvPicPr preferRelativeResize="0">
              <a:picLocks noChangeAspect="1" noChangeArrowheads="1"/>
            </p:cNvPicPr>
            <p:nvPr/>
          </p:nvPicPr>
          <p:blipFill>
            <a:blip r:embed="rId4"/>
            <a:srcRect l="3333" b="4036"/>
            <a:stretch>
              <a:fillRect/>
            </a:stretch>
          </p:blipFill>
          <p:spPr bwMode="auto">
            <a:xfrm>
              <a:off x="9202" y="1295400"/>
              <a:ext cx="9210998" cy="5663379"/>
            </a:xfrm>
            <a:prstGeom prst="rect">
              <a:avLst/>
            </a:prstGeom>
            <a:noFill/>
          </p:spPr>
        </p:pic>
        <p:sp>
          <p:nvSpPr>
            <p:cNvPr id="15" name="Rectangle 1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Where does the weathering debris go?</a:t>
              </a:r>
              <a:endParaRPr lang="en-US" dirty="0"/>
            </a:p>
          </p:txBody>
        </p:sp>
        <p:sp>
          <p:nvSpPr>
            <p:cNvPr id="17" name="Rectangle 16"/>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50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67000" y="64770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031883" y="1219200"/>
            <a:ext cx="5054717" cy="1569660"/>
          </a:xfrm>
          <a:prstGeom prst="rect">
            <a:avLst/>
          </a:prstGeom>
          <a:solidFill>
            <a:schemeClr val="accent5">
              <a:lumMod val="20000"/>
              <a:lumOff val="80000"/>
            </a:schemeClr>
          </a:solidFill>
        </p:spPr>
        <p:txBody>
          <a:bodyPr wrap="none" rtlCol="0">
            <a:spAutoFit/>
          </a:bodyPr>
          <a:lstStyle/>
          <a:p>
            <a:pPr algn="ctr"/>
            <a:r>
              <a:rPr lang="en-US" sz="3200" dirty="0" smtClean="0"/>
              <a:t>separates the water runoff </a:t>
            </a:r>
          </a:p>
          <a:p>
            <a:pPr algn="ctr"/>
            <a:r>
              <a:rPr lang="en-US" sz="3200" dirty="0" smtClean="0"/>
              <a:t>toward the Atlantic Ocean</a:t>
            </a:r>
          </a:p>
          <a:p>
            <a:pPr algn="ctr"/>
            <a:r>
              <a:rPr lang="en-US" sz="3200" dirty="0" smtClean="0"/>
              <a:t>or toward the Gulf of Mexico</a:t>
            </a:r>
            <a:endParaRPr lang="en-US" sz="3200" dirty="0"/>
          </a:p>
        </p:txBody>
      </p:sp>
      <p:sp>
        <p:nvSpPr>
          <p:cNvPr id="24"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sp>
        <p:nvSpPr>
          <p:cNvPr id="28" name="Arc 27"/>
          <p:cNvSpPr/>
          <p:nvPr/>
        </p:nvSpPr>
        <p:spPr>
          <a:xfrm>
            <a:off x="5638800" y="990600"/>
            <a:ext cx="2895600" cy="1447800"/>
          </a:xfrm>
          <a:prstGeom prst="arc">
            <a:avLst>
              <a:gd name="adj1" fmla="val 14993368"/>
              <a:gd name="adj2" fmla="val 21894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6"/>
          <p:cNvGrpSpPr/>
          <p:nvPr/>
        </p:nvGrpSpPr>
        <p:grpSpPr>
          <a:xfrm>
            <a:off x="7180054" y="3237386"/>
            <a:ext cx="866635" cy="1541797"/>
            <a:chOff x="7180054" y="3237386"/>
            <a:chExt cx="866635" cy="1541797"/>
          </a:xfrm>
        </p:grpSpPr>
        <p:sp>
          <p:nvSpPr>
            <p:cNvPr id="35" name="Rectangle 34"/>
            <p:cNvSpPr/>
            <p:nvPr/>
          </p:nvSpPr>
          <p:spPr>
            <a:xfrm rot="1842388">
              <a:off x="7180054" y="3237386"/>
              <a:ext cx="866635" cy="1541797"/>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517036">
              <a:off x="7290332" y="3609856"/>
              <a:ext cx="743052" cy="763852"/>
            </a:xfrm>
            <a:prstGeom prst="rightArrow">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8"/>
          <p:cNvGrpSpPr/>
          <p:nvPr/>
        </p:nvGrpSpPr>
        <p:grpSpPr>
          <a:xfrm>
            <a:off x="4376080" y="3033348"/>
            <a:ext cx="4683665" cy="4220303"/>
            <a:chOff x="4376080" y="3033348"/>
            <a:chExt cx="4683665" cy="4220303"/>
          </a:xfrm>
        </p:grpSpPr>
        <p:sp>
          <p:nvSpPr>
            <p:cNvPr id="32" name="Block Arc 31"/>
            <p:cNvSpPr/>
            <p:nvPr/>
          </p:nvSpPr>
          <p:spPr>
            <a:xfrm rot="16923280">
              <a:off x="4607761" y="2801667"/>
              <a:ext cx="4220303" cy="4683665"/>
            </a:xfrm>
            <a:prstGeom prst="blockArc">
              <a:avLst>
                <a:gd name="adj1" fmla="val 13674741"/>
                <a:gd name="adj2" fmla="val 441709"/>
                <a:gd name="adj3" fmla="val 32252"/>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Freeform 37"/>
            <p:cNvSpPr/>
            <p:nvPr/>
          </p:nvSpPr>
          <p:spPr>
            <a:xfrm rot="712309">
              <a:off x="5296667" y="3585858"/>
              <a:ext cx="1744133" cy="2108200"/>
            </a:xfrm>
            <a:custGeom>
              <a:avLst/>
              <a:gdLst>
                <a:gd name="connsiteX0" fmla="*/ 1744133 w 1744133"/>
                <a:gd name="connsiteY0" fmla="*/ 0 h 2108200"/>
                <a:gd name="connsiteX1" fmla="*/ 651933 w 1744133"/>
                <a:gd name="connsiteY1" fmla="*/ 203200 h 2108200"/>
                <a:gd name="connsiteX2" fmla="*/ 93133 w 1744133"/>
                <a:gd name="connsiteY2" fmla="*/ 939800 h 2108200"/>
                <a:gd name="connsiteX3" fmla="*/ 93133 w 1744133"/>
                <a:gd name="connsiteY3" fmla="*/ 1803400 h 2108200"/>
                <a:gd name="connsiteX4" fmla="*/ 220133 w 1744133"/>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133" h="2108200">
                  <a:moveTo>
                    <a:pt x="1744133" y="0"/>
                  </a:moveTo>
                  <a:cubicBezTo>
                    <a:pt x="1335616" y="23283"/>
                    <a:pt x="927100" y="46567"/>
                    <a:pt x="651933" y="203200"/>
                  </a:cubicBezTo>
                  <a:cubicBezTo>
                    <a:pt x="376766" y="359833"/>
                    <a:pt x="186266" y="673100"/>
                    <a:pt x="93133" y="939800"/>
                  </a:cubicBezTo>
                  <a:cubicBezTo>
                    <a:pt x="0" y="1206500"/>
                    <a:pt x="71966" y="1608667"/>
                    <a:pt x="93133" y="1803400"/>
                  </a:cubicBezTo>
                  <a:cubicBezTo>
                    <a:pt x="114300" y="1998133"/>
                    <a:pt x="167216" y="2053166"/>
                    <a:pt x="220133" y="2108200"/>
                  </a:cubicBezTo>
                </a:path>
              </a:pathLst>
            </a:custGeom>
            <a:ln w="3810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3" name="TextBox 32"/>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sp>
        <p:nvSpPr>
          <p:cNvPr id="34" name="Freeform 33"/>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bg/>
                                          </p:spTgt>
                                        </p:tgtEl>
                                        <p:attrNameLst>
                                          <p:attrName>style.visibility</p:attrName>
                                        </p:attrNameLst>
                                      </p:cBhvr>
                                      <p:to>
                                        <p:strVal val="visible"/>
                                      </p:to>
                                    </p:set>
                                    <p:animEffect transition="in" filter="fade">
                                      <p:cBhvr>
                                        <p:cTn id="7" dur="1000"/>
                                        <p:tgtEl>
                                          <p:spTgt spid="30">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wipe(left)">
                                      <p:cBhvr>
                                        <p:cTn id="10" dur="1000"/>
                                        <p:tgtEl>
                                          <p:spTgt spid="30">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Effect transition="in" filter="wipe(left)">
                                      <p:cBhvr>
                                        <p:cTn id="14" dur="1000"/>
                                        <p:tgtEl>
                                          <p:spTgt spid="30">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wipe(left)">
                                      <p:cBhvr>
                                        <p:cTn id="21" dur="1000"/>
                                        <p:tgtEl>
                                          <p:spTgt spid="30">
                                            <p:txEl>
                                              <p:pRg st="2" end="2"/>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30">
                                            <p:txEl>
                                              <p:pRg st="0" end="0"/>
                                            </p:txEl>
                                          </p:spTgt>
                                        </p:tgtEl>
                                      </p:cBhvr>
                                    </p:animEffect>
                                    <p:set>
                                      <p:cBhvr>
                                        <p:cTn id="29" dur="1" fill="hold">
                                          <p:stCondLst>
                                            <p:cond delay="999"/>
                                          </p:stCondLst>
                                        </p:cTn>
                                        <p:tgtEl>
                                          <p:spTgt spid="30">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30">
                                            <p:txEl>
                                              <p:pRg st="1" end="1"/>
                                            </p:txEl>
                                          </p:spTgt>
                                        </p:tgtEl>
                                      </p:cBhvr>
                                    </p:animEffect>
                                    <p:set>
                                      <p:cBhvr>
                                        <p:cTn id="32" dur="1" fill="hold">
                                          <p:stCondLst>
                                            <p:cond delay="999"/>
                                          </p:stCondLst>
                                        </p:cTn>
                                        <p:tgtEl>
                                          <p:spTgt spid="30">
                                            <p:txEl>
                                              <p:pRg st="1" end="1"/>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30">
                                            <p:txEl>
                                              <p:pRg st="2" end="2"/>
                                            </p:txEl>
                                          </p:spTgt>
                                        </p:tgtEl>
                                      </p:cBhvr>
                                    </p:animEffect>
                                    <p:set>
                                      <p:cBhvr>
                                        <p:cTn id="35" dur="1" fill="hold">
                                          <p:stCondLst>
                                            <p:cond delay="999"/>
                                          </p:stCondLst>
                                        </p:cTn>
                                        <p:tgtEl>
                                          <p:spTgt spid="30">
                                            <p:txEl>
                                              <p:pRg st="2" end="2"/>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30">
                                            <p:bg/>
                                          </p:spTgt>
                                        </p:tgtEl>
                                      </p:cBhvr>
                                    </p:animEffect>
                                    <p:set>
                                      <p:cBhvr>
                                        <p:cTn id="38" dur="1" fill="hold">
                                          <p:stCondLst>
                                            <p:cond delay="999"/>
                                          </p:stCondLst>
                                        </p:cTn>
                                        <p:tgtEl>
                                          <p:spTgt spid="30">
                                            <p:bg/>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1000" fill="hold"/>
                                        <p:tgtEl>
                                          <p:spTgt spid="33"/>
                                        </p:tgtEl>
                                        <p:attrNameLst>
                                          <p:attrName>ppt_w</p:attrName>
                                        </p:attrNameLst>
                                      </p:cBhvr>
                                      <p:tavLst>
                                        <p:tav tm="0">
                                          <p:val>
                                            <p:fltVal val="0"/>
                                          </p:val>
                                        </p:tav>
                                        <p:tav tm="100000">
                                          <p:val>
                                            <p:strVal val="#ppt_w"/>
                                          </p:val>
                                        </p:tav>
                                      </p:tavLst>
                                    </p:anim>
                                    <p:anim calcmode="lin" valueType="num">
                                      <p:cBhvr>
                                        <p:cTn id="51" dur="1000" fill="hold"/>
                                        <p:tgtEl>
                                          <p:spTgt spid="33"/>
                                        </p:tgtEl>
                                        <p:attrNameLst>
                                          <p:attrName>ppt_h</p:attrName>
                                        </p:attrNameLst>
                                      </p:cBhvr>
                                      <p:tavLst>
                                        <p:tav tm="0">
                                          <p:val>
                                            <p:fltVal val="0"/>
                                          </p:val>
                                        </p:tav>
                                        <p:tav tm="100000">
                                          <p:val>
                                            <p:strVal val="#ppt_h"/>
                                          </p:val>
                                        </p:tav>
                                      </p:tavLst>
                                    </p:anim>
                                    <p:animEffect transition="in" filter="fade">
                                      <p:cBhvr>
                                        <p:cTn id="52" dur="1000"/>
                                        <p:tgtEl>
                                          <p:spTgt spid="33"/>
                                        </p:tgtEl>
                                      </p:cBhvr>
                                    </p:animEffec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7"/>
                                        </p:tgtEl>
                                      </p:cBhvr>
                                    </p:animEffect>
                                    <p:set>
                                      <p:cBhvr>
                                        <p:cTn id="56" dur="1" fill="hold">
                                          <p:stCondLst>
                                            <p:cond delay="9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4"/>
                                        </p:tgtEl>
                                      </p:cBhvr>
                                    </p:animEffect>
                                    <p:set>
                                      <p:cBhvr>
                                        <p:cTn id="59" dur="1" fill="hold">
                                          <p:stCondLst>
                                            <p:cond delay="999"/>
                                          </p:stCondLst>
                                        </p:cTn>
                                        <p:tgtEl>
                                          <p:spTgt spid="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1000"/>
                                        <p:tgtEl>
                                          <p:spTgt spid="30">
                                            <p:txEl>
                                              <p:pRg st="0" end="0"/>
                                            </p:txEl>
                                          </p:spTgt>
                                        </p:tgtEl>
                                      </p:cBhvr>
                                    </p:animEffect>
                                    <p:set>
                                      <p:cBhvr>
                                        <p:cTn id="62" dur="1" fill="hold">
                                          <p:stCondLst>
                                            <p:cond delay="999"/>
                                          </p:stCondLst>
                                        </p:cTn>
                                        <p:tgtEl>
                                          <p:spTgt spid="30">
                                            <p:txEl>
                                              <p:pRg st="0" end="0"/>
                                            </p:txEl>
                                          </p:spTgt>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1000"/>
                                        <p:tgtEl>
                                          <p:spTgt spid="30">
                                            <p:txEl>
                                              <p:pRg st="1" end="1"/>
                                            </p:txEl>
                                          </p:spTgt>
                                        </p:tgtEl>
                                      </p:cBhvr>
                                    </p:animEffect>
                                    <p:set>
                                      <p:cBhvr>
                                        <p:cTn id="65" dur="1" fill="hold">
                                          <p:stCondLst>
                                            <p:cond delay="999"/>
                                          </p:stCondLst>
                                        </p:cTn>
                                        <p:tgtEl>
                                          <p:spTgt spid="30">
                                            <p:txEl>
                                              <p:pRg st="1" end="1"/>
                                            </p:txEl>
                                          </p:spTgt>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1000"/>
                                        <p:tgtEl>
                                          <p:spTgt spid="30">
                                            <p:txEl>
                                              <p:pRg st="2" end="2"/>
                                            </p:txEl>
                                          </p:spTgt>
                                        </p:tgtEl>
                                      </p:cBhvr>
                                    </p:animEffect>
                                    <p:set>
                                      <p:cBhvr>
                                        <p:cTn id="68" dur="1" fill="hold">
                                          <p:stCondLst>
                                            <p:cond delay="999"/>
                                          </p:stCondLst>
                                        </p:cTn>
                                        <p:tgtEl>
                                          <p:spTgt spid="30">
                                            <p:txEl>
                                              <p:pRg st="2" end="2"/>
                                            </p:txEl>
                                          </p:spTgt>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1000"/>
                                        <p:tgtEl>
                                          <p:spTgt spid="30">
                                            <p:bg/>
                                          </p:spTgt>
                                        </p:tgtEl>
                                      </p:cBhvr>
                                    </p:animEffect>
                                    <p:set>
                                      <p:cBhvr>
                                        <p:cTn id="71" dur="1" fill="hold">
                                          <p:stCondLst>
                                            <p:cond delay="999"/>
                                          </p:stCondLst>
                                        </p:cTn>
                                        <p:tgtEl>
                                          <p:spTgt spid="30">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animBg="1"/>
      <p:bldP spid="30" grpId="1" build="allAtOnce" animBg="1"/>
      <p:bldP spid="30" grpId="2" build="allAtOnce" animBg="1"/>
      <p:bldP spid="28" grpId="1" animBg="1"/>
      <p:bldP spid="3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990600"/>
            <a:ext cx="9220200" cy="5882640"/>
            <a:chOff x="0" y="1295400"/>
            <a:chExt cx="9220200" cy="5882640"/>
          </a:xfrm>
        </p:grpSpPr>
        <p:pic>
          <p:nvPicPr>
            <p:cNvPr id="1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15" name="Rectangle 1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50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67000" y="64770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p:cNvSpPr/>
          <p:nvPr/>
        </p:nvSpPr>
        <p:spPr>
          <a:xfrm>
            <a:off x="5943600" y="4191000"/>
            <a:ext cx="890337" cy="531796"/>
          </a:xfrm>
          <a:custGeom>
            <a:avLst/>
            <a:gdLst>
              <a:gd name="connsiteX0" fmla="*/ 887128 w 887128"/>
              <a:gd name="connsiteY0" fmla="*/ 19251 h 468430"/>
              <a:gd name="connsiteX1" fmla="*/ 790875 w 887128"/>
              <a:gd name="connsiteY1" fmla="*/ 115503 h 468430"/>
              <a:gd name="connsiteX2" fmla="*/ 713873 w 887128"/>
              <a:gd name="connsiteY2" fmla="*/ 134754 h 468430"/>
              <a:gd name="connsiteX3" fmla="*/ 521368 w 887128"/>
              <a:gd name="connsiteY3" fmla="*/ 288758 h 468430"/>
              <a:gd name="connsiteX4" fmla="*/ 453991 w 887128"/>
              <a:gd name="connsiteY4" fmla="*/ 394636 h 468430"/>
              <a:gd name="connsiteX5" fmla="*/ 319237 w 887128"/>
              <a:gd name="connsiteY5" fmla="*/ 462013 h 468430"/>
              <a:gd name="connsiteX6" fmla="*/ 261486 w 887128"/>
              <a:gd name="connsiteY6" fmla="*/ 433137 h 468430"/>
              <a:gd name="connsiteX7" fmla="*/ 59355 w 887128"/>
              <a:gd name="connsiteY7" fmla="*/ 404261 h 468430"/>
              <a:gd name="connsiteX8" fmla="*/ 1604 w 887128"/>
              <a:gd name="connsiteY8" fmla="*/ 385011 h 468430"/>
              <a:gd name="connsiteX9" fmla="*/ 68980 w 887128"/>
              <a:gd name="connsiteY9" fmla="*/ 279133 h 468430"/>
              <a:gd name="connsiteX10" fmla="*/ 68980 w 887128"/>
              <a:gd name="connsiteY10" fmla="*/ 202131 h 468430"/>
              <a:gd name="connsiteX11" fmla="*/ 78606 w 887128"/>
              <a:gd name="connsiteY11" fmla="*/ 96253 h 468430"/>
              <a:gd name="connsiteX12" fmla="*/ 20854 w 887128"/>
              <a:gd name="connsiteY12" fmla="*/ 0 h 4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128" h="468430">
                <a:moveTo>
                  <a:pt x="887128" y="19251"/>
                </a:moveTo>
                <a:cubicBezTo>
                  <a:pt x="853439" y="57752"/>
                  <a:pt x="819751" y="96253"/>
                  <a:pt x="790875" y="115503"/>
                </a:cubicBezTo>
                <a:cubicBezTo>
                  <a:pt x="761999" y="134753"/>
                  <a:pt x="758791" y="105878"/>
                  <a:pt x="713873" y="134754"/>
                </a:cubicBezTo>
                <a:cubicBezTo>
                  <a:pt x="668955" y="163630"/>
                  <a:pt x="564682" y="245444"/>
                  <a:pt x="521368" y="288758"/>
                </a:cubicBezTo>
                <a:cubicBezTo>
                  <a:pt x="478054" y="332072"/>
                  <a:pt x="487680" y="365760"/>
                  <a:pt x="453991" y="394636"/>
                </a:cubicBezTo>
                <a:cubicBezTo>
                  <a:pt x="420302" y="423512"/>
                  <a:pt x="351321" y="455596"/>
                  <a:pt x="319237" y="462013"/>
                </a:cubicBezTo>
                <a:cubicBezTo>
                  <a:pt x="287153" y="468430"/>
                  <a:pt x="304800" y="442762"/>
                  <a:pt x="261486" y="433137"/>
                </a:cubicBezTo>
                <a:cubicBezTo>
                  <a:pt x="218172" y="423512"/>
                  <a:pt x="102669" y="412282"/>
                  <a:pt x="59355" y="404261"/>
                </a:cubicBezTo>
                <a:cubicBezTo>
                  <a:pt x="16041" y="396240"/>
                  <a:pt x="0" y="405866"/>
                  <a:pt x="1604" y="385011"/>
                </a:cubicBezTo>
                <a:cubicBezTo>
                  <a:pt x="3208" y="364156"/>
                  <a:pt x="57751" y="309613"/>
                  <a:pt x="68980" y="279133"/>
                </a:cubicBezTo>
                <a:cubicBezTo>
                  <a:pt x="80209" y="248653"/>
                  <a:pt x="67376" y="232611"/>
                  <a:pt x="68980" y="202131"/>
                </a:cubicBezTo>
                <a:cubicBezTo>
                  <a:pt x="70584" y="171651"/>
                  <a:pt x="86627" y="129941"/>
                  <a:pt x="78606" y="96253"/>
                </a:cubicBezTo>
                <a:cubicBezTo>
                  <a:pt x="70585" y="62565"/>
                  <a:pt x="20854" y="0"/>
                  <a:pt x="20854"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69"/>
          <p:cNvGrpSpPr/>
          <p:nvPr/>
        </p:nvGrpSpPr>
        <p:grpSpPr>
          <a:xfrm>
            <a:off x="7429500" y="2362200"/>
            <a:ext cx="1126671" cy="1567543"/>
            <a:chOff x="7429500" y="2481943"/>
            <a:chExt cx="1126671" cy="1567543"/>
          </a:xfrm>
        </p:grpSpPr>
        <p:sp>
          <p:nvSpPr>
            <p:cNvPr id="39" name="Freeform 38"/>
            <p:cNvSpPr/>
            <p:nvPr/>
          </p:nvSpPr>
          <p:spPr>
            <a:xfrm>
              <a:off x="8245929" y="2481943"/>
              <a:ext cx="310242" cy="506186"/>
            </a:xfrm>
            <a:custGeom>
              <a:avLst/>
              <a:gdLst>
                <a:gd name="connsiteX0" fmla="*/ 0 w 310242"/>
                <a:gd name="connsiteY0" fmla="*/ 0 h 506186"/>
                <a:gd name="connsiteX1" fmla="*/ 97971 w 310242"/>
                <a:gd name="connsiteY1" fmla="*/ 65314 h 506186"/>
                <a:gd name="connsiteX2" fmla="*/ 114300 w 310242"/>
                <a:gd name="connsiteY2" fmla="*/ 310243 h 506186"/>
                <a:gd name="connsiteX3" fmla="*/ 195942 w 310242"/>
                <a:gd name="connsiteY3" fmla="*/ 424543 h 506186"/>
                <a:gd name="connsiteX4" fmla="*/ 310242 w 310242"/>
                <a:gd name="connsiteY4" fmla="*/ 506186 h 506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42" h="506186">
                  <a:moveTo>
                    <a:pt x="0" y="0"/>
                  </a:moveTo>
                  <a:cubicBezTo>
                    <a:pt x="39460" y="6803"/>
                    <a:pt x="78921" y="13607"/>
                    <a:pt x="97971" y="65314"/>
                  </a:cubicBezTo>
                  <a:cubicBezTo>
                    <a:pt x="117021" y="117021"/>
                    <a:pt x="97972" y="250372"/>
                    <a:pt x="114300" y="310243"/>
                  </a:cubicBezTo>
                  <a:cubicBezTo>
                    <a:pt x="130628" y="370114"/>
                    <a:pt x="163285" y="391886"/>
                    <a:pt x="195942" y="424543"/>
                  </a:cubicBezTo>
                  <a:cubicBezTo>
                    <a:pt x="228599" y="457200"/>
                    <a:pt x="269420" y="481693"/>
                    <a:pt x="310242" y="5061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8001000" y="2645229"/>
              <a:ext cx="261257" cy="473528"/>
            </a:xfrm>
            <a:custGeom>
              <a:avLst/>
              <a:gdLst>
                <a:gd name="connsiteX0" fmla="*/ 0 w 261257"/>
                <a:gd name="connsiteY0" fmla="*/ 0 h 473528"/>
                <a:gd name="connsiteX1" fmla="*/ 195943 w 261257"/>
                <a:gd name="connsiteY1" fmla="*/ 114300 h 473528"/>
                <a:gd name="connsiteX2" fmla="*/ 195943 w 261257"/>
                <a:gd name="connsiteY2" fmla="*/ 228600 h 473528"/>
                <a:gd name="connsiteX3" fmla="*/ 261257 w 261257"/>
                <a:gd name="connsiteY3" fmla="*/ 473528 h 473528"/>
              </a:gdLst>
              <a:ahLst/>
              <a:cxnLst>
                <a:cxn ang="0">
                  <a:pos x="connsiteX0" y="connsiteY0"/>
                </a:cxn>
                <a:cxn ang="0">
                  <a:pos x="connsiteX1" y="connsiteY1"/>
                </a:cxn>
                <a:cxn ang="0">
                  <a:pos x="connsiteX2" y="connsiteY2"/>
                </a:cxn>
                <a:cxn ang="0">
                  <a:pos x="connsiteX3" y="connsiteY3"/>
                </a:cxn>
              </a:cxnLst>
              <a:rect l="l" t="t" r="r" b="b"/>
              <a:pathLst>
                <a:path w="261257" h="473528">
                  <a:moveTo>
                    <a:pt x="0" y="0"/>
                  </a:moveTo>
                  <a:cubicBezTo>
                    <a:pt x="81643" y="38100"/>
                    <a:pt x="163286" y="76200"/>
                    <a:pt x="195943" y="114300"/>
                  </a:cubicBezTo>
                  <a:cubicBezTo>
                    <a:pt x="228600" y="152400"/>
                    <a:pt x="185057" y="168729"/>
                    <a:pt x="195943" y="228600"/>
                  </a:cubicBezTo>
                  <a:cubicBezTo>
                    <a:pt x="206829" y="288471"/>
                    <a:pt x="234043" y="380999"/>
                    <a:pt x="261257" y="473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979228" y="2824843"/>
              <a:ext cx="136072" cy="751114"/>
            </a:xfrm>
            <a:custGeom>
              <a:avLst/>
              <a:gdLst>
                <a:gd name="connsiteX0" fmla="*/ 5443 w 136072"/>
                <a:gd name="connsiteY0" fmla="*/ 0 h 751114"/>
                <a:gd name="connsiteX1" fmla="*/ 5443 w 136072"/>
                <a:gd name="connsiteY1" fmla="*/ 212271 h 751114"/>
                <a:gd name="connsiteX2" fmla="*/ 38101 w 136072"/>
                <a:gd name="connsiteY2" fmla="*/ 277586 h 751114"/>
                <a:gd name="connsiteX3" fmla="*/ 38101 w 136072"/>
                <a:gd name="connsiteY3" fmla="*/ 424543 h 751114"/>
                <a:gd name="connsiteX4" fmla="*/ 119743 w 136072"/>
                <a:gd name="connsiteY4" fmla="*/ 457200 h 751114"/>
                <a:gd name="connsiteX5" fmla="*/ 54429 w 136072"/>
                <a:gd name="connsiteY5" fmla="*/ 587828 h 751114"/>
                <a:gd name="connsiteX6" fmla="*/ 136072 w 136072"/>
                <a:gd name="connsiteY6" fmla="*/ 751114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2" h="751114">
                  <a:moveTo>
                    <a:pt x="5443" y="0"/>
                  </a:moveTo>
                  <a:cubicBezTo>
                    <a:pt x="2721" y="83003"/>
                    <a:pt x="0" y="166007"/>
                    <a:pt x="5443" y="212271"/>
                  </a:cubicBezTo>
                  <a:cubicBezTo>
                    <a:pt x="10886" y="258535"/>
                    <a:pt x="32658" y="242207"/>
                    <a:pt x="38101" y="277586"/>
                  </a:cubicBezTo>
                  <a:cubicBezTo>
                    <a:pt x="43544" y="312965"/>
                    <a:pt x="24494" y="394607"/>
                    <a:pt x="38101" y="424543"/>
                  </a:cubicBezTo>
                  <a:cubicBezTo>
                    <a:pt x="51708" y="454479"/>
                    <a:pt x="117022" y="429986"/>
                    <a:pt x="119743" y="457200"/>
                  </a:cubicBezTo>
                  <a:cubicBezTo>
                    <a:pt x="122464" y="484414"/>
                    <a:pt x="51708" y="538842"/>
                    <a:pt x="54429" y="587828"/>
                  </a:cubicBezTo>
                  <a:cubicBezTo>
                    <a:pt x="57151" y="636814"/>
                    <a:pt x="136072" y="751114"/>
                    <a:pt x="136072" y="7511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7837714" y="3004457"/>
              <a:ext cx="299357" cy="908957"/>
            </a:xfrm>
            <a:custGeom>
              <a:avLst/>
              <a:gdLst>
                <a:gd name="connsiteX0" fmla="*/ 0 w 146957"/>
                <a:gd name="connsiteY0" fmla="*/ 0 h 604157"/>
                <a:gd name="connsiteX1" fmla="*/ 81643 w 146957"/>
                <a:gd name="connsiteY1" fmla="*/ 97972 h 604157"/>
                <a:gd name="connsiteX2" fmla="*/ 32657 w 146957"/>
                <a:gd name="connsiteY2" fmla="*/ 212272 h 604157"/>
                <a:gd name="connsiteX3" fmla="*/ 32657 w 146957"/>
                <a:gd name="connsiteY3" fmla="*/ 310243 h 604157"/>
                <a:gd name="connsiteX4" fmla="*/ 97972 w 146957"/>
                <a:gd name="connsiteY4" fmla="*/ 473529 h 604157"/>
                <a:gd name="connsiteX5" fmla="*/ 146957 w 146957"/>
                <a:gd name="connsiteY5" fmla="*/ 604157 h 604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4735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625929 h 908957"/>
                <a:gd name="connsiteX5" fmla="*/ 299357 w 299357"/>
                <a:gd name="connsiteY5" fmla="*/ 908957 h 90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57" h="908957">
                  <a:moveTo>
                    <a:pt x="0" y="0"/>
                  </a:moveTo>
                  <a:cubicBezTo>
                    <a:pt x="38100" y="31296"/>
                    <a:pt x="76200" y="62593"/>
                    <a:pt x="81643" y="97972"/>
                  </a:cubicBezTo>
                  <a:cubicBezTo>
                    <a:pt x="87086" y="133351"/>
                    <a:pt x="40821" y="176894"/>
                    <a:pt x="32657" y="212272"/>
                  </a:cubicBezTo>
                  <a:cubicBezTo>
                    <a:pt x="24493" y="247650"/>
                    <a:pt x="21771" y="241300"/>
                    <a:pt x="32657" y="310243"/>
                  </a:cubicBezTo>
                  <a:cubicBezTo>
                    <a:pt x="43543" y="379186"/>
                    <a:pt x="53522" y="526143"/>
                    <a:pt x="97972" y="625929"/>
                  </a:cubicBezTo>
                  <a:cubicBezTo>
                    <a:pt x="142422" y="725715"/>
                    <a:pt x="284389" y="868135"/>
                    <a:pt x="299357" y="908957"/>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429500" y="3562350"/>
              <a:ext cx="609600" cy="487136"/>
            </a:xfrm>
            <a:custGeom>
              <a:avLst/>
              <a:gdLst>
                <a:gd name="connsiteX0" fmla="*/ 0 w 457200"/>
                <a:gd name="connsiteY0" fmla="*/ 78921 h 258536"/>
                <a:gd name="connsiteX1" fmla="*/ 228600 w 457200"/>
                <a:gd name="connsiteY1" fmla="*/ 13607 h 258536"/>
                <a:gd name="connsiteX2" fmla="*/ 375557 w 457200"/>
                <a:gd name="connsiteY2" fmla="*/ 160564 h 258536"/>
                <a:gd name="connsiteX3" fmla="*/ 457200 w 457200"/>
                <a:gd name="connsiteY3" fmla="*/ 258536 h 258536"/>
                <a:gd name="connsiteX0" fmla="*/ 0 w 609600"/>
                <a:gd name="connsiteY0" fmla="*/ 78921 h 487136"/>
                <a:gd name="connsiteX1" fmla="*/ 228600 w 609600"/>
                <a:gd name="connsiteY1" fmla="*/ 13607 h 487136"/>
                <a:gd name="connsiteX2" fmla="*/ 375557 w 609600"/>
                <a:gd name="connsiteY2" fmla="*/ 160564 h 487136"/>
                <a:gd name="connsiteX3" fmla="*/ 609600 w 609600"/>
                <a:gd name="connsiteY3" fmla="*/ 487136 h 487136"/>
              </a:gdLst>
              <a:ahLst/>
              <a:cxnLst>
                <a:cxn ang="0">
                  <a:pos x="connsiteX0" y="connsiteY0"/>
                </a:cxn>
                <a:cxn ang="0">
                  <a:pos x="connsiteX1" y="connsiteY1"/>
                </a:cxn>
                <a:cxn ang="0">
                  <a:pos x="connsiteX2" y="connsiteY2"/>
                </a:cxn>
                <a:cxn ang="0">
                  <a:pos x="connsiteX3" y="connsiteY3"/>
                </a:cxn>
              </a:cxnLst>
              <a:rect l="l" t="t" r="r" b="b"/>
              <a:pathLst>
                <a:path w="609600" h="487136">
                  <a:moveTo>
                    <a:pt x="0" y="78921"/>
                  </a:moveTo>
                  <a:cubicBezTo>
                    <a:pt x="83003" y="39460"/>
                    <a:pt x="166007" y="0"/>
                    <a:pt x="228600" y="13607"/>
                  </a:cubicBezTo>
                  <a:cubicBezTo>
                    <a:pt x="291193" y="27214"/>
                    <a:pt x="312057" y="81642"/>
                    <a:pt x="375557" y="160564"/>
                  </a:cubicBezTo>
                  <a:cubicBezTo>
                    <a:pt x="439057" y="239486"/>
                    <a:pt x="587828" y="458561"/>
                    <a:pt x="609600" y="4871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70"/>
          <p:cNvGrpSpPr/>
          <p:nvPr/>
        </p:nvGrpSpPr>
        <p:grpSpPr>
          <a:xfrm>
            <a:off x="6123214" y="4572000"/>
            <a:ext cx="1439636" cy="1191986"/>
            <a:chOff x="6123214" y="4718957"/>
            <a:chExt cx="1439636" cy="1191986"/>
          </a:xfrm>
        </p:grpSpPr>
        <p:sp>
          <p:nvSpPr>
            <p:cNvPr id="45" name="Freeform 44"/>
            <p:cNvSpPr/>
            <p:nvPr/>
          </p:nvSpPr>
          <p:spPr>
            <a:xfrm>
              <a:off x="6906986" y="4718957"/>
              <a:ext cx="655864" cy="718458"/>
            </a:xfrm>
            <a:custGeom>
              <a:avLst/>
              <a:gdLst>
                <a:gd name="connsiteX0" fmla="*/ 0 w 655864"/>
                <a:gd name="connsiteY0" fmla="*/ 0 h 718458"/>
                <a:gd name="connsiteX1" fmla="*/ 244928 w 655864"/>
                <a:gd name="connsiteY1" fmla="*/ 212272 h 718458"/>
                <a:gd name="connsiteX2" fmla="*/ 293914 w 655864"/>
                <a:gd name="connsiteY2" fmla="*/ 342900 h 718458"/>
                <a:gd name="connsiteX3" fmla="*/ 457200 w 655864"/>
                <a:gd name="connsiteY3" fmla="*/ 440872 h 718458"/>
                <a:gd name="connsiteX4" fmla="*/ 506185 w 655864"/>
                <a:gd name="connsiteY4" fmla="*/ 587829 h 7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4" h="718458">
                  <a:moveTo>
                    <a:pt x="0" y="0"/>
                  </a:moveTo>
                  <a:cubicBezTo>
                    <a:pt x="97971" y="77561"/>
                    <a:pt x="195942" y="155122"/>
                    <a:pt x="244928" y="212272"/>
                  </a:cubicBezTo>
                  <a:cubicBezTo>
                    <a:pt x="293914" y="269422"/>
                    <a:pt x="258535" y="304800"/>
                    <a:pt x="293914" y="342900"/>
                  </a:cubicBezTo>
                  <a:cubicBezTo>
                    <a:pt x="329293" y="381000"/>
                    <a:pt x="421822" y="400051"/>
                    <a:pt x="457200" y="440872"/>
                  </a:cubicBezTo>
                  <a:cubicBezTo>
                    <a:pt x="492578" y="481693"/>
                    <a:pt x="655864" y="718458"/>
                    <a:pt x="506185" y="5878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6574971" y="4833257"/>
              <a:ext cx="283029" cy="1077686"/>
            </a:xfrm>
            <a:custGeom>
              <a:avLst/>
              <a:gdLst>
                <a:gd name="connsiteX0" fmla="*/ 283029 w 283029"/>
                <a:gd name="connsiteY0" fmla="*/ 0 h 1077686"/>
                <a:gd name="connsiteX1" fmla="*/ 54429 w 283029"/>
                <a:gd name="connsiteY1" fmla="*/ 179614 h 1077686"/>
                <a:gd name="connsiteX2" fmla="*/ 5443 w 283029"/>
                <a:gd name="connsiteY2" fmla="*/ 473529 h 1077686"/>
                <a:gd name="connsiteX3" fmla="*/ 87086 w 283029"/>
                <a:gd name="connsiteY3" fmla="*/ 653143 h 1077686"/>
                <a:gd name="connsiteX4" fmla="*/ 87086 w 283029"/>
                <a:gd name="connsiteY4" fmla="*/ 783772 h 1077686"/>
                <a:gd name="connsiteX5" fmla="*/ 234043 w 283029"/>
                <a:gd name="connsiteY5" fmla="*/ 1077686 h 107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9" h="1077686">
                  <a:moveTo>
                    <a:pt x="283029" y="0"/>
                  </a:moveTo>
                  <a:cubicBezTo>
                    <a:pt x="191861" y="50346"/>
                    <a:pt x="100693" y="100693"/>
                    <a:pt x="54429" y="179614"/>
                  </a:cubicBezTo>
                  <a:cubicBezTo>
                    <a:pt x="8165" y="258536"/>
                    <a:pt x="0" y="394608"/>
                    <a:pt x="5443" y="473529"/>
                  </a:cubicBezTo>
                  <a:cubicBezTo>
                    <a:pt x="10886" y="552450"/>
                    <a:pt x="73479" y="601436"/>
                    <a:pt x="87086" y="653143"/>
                  </a:cubicBezTo>
                  <a:cubicBezTo>
                    <a:pt x="100693" y="704850"/>
                    <a:pt x="62593" y="713015"/>
                    <a:pt x="87086" y="783772"/>
                  </a:cubicBezTo>
                  <a:cubicBezTo>
                    <a:pt x="111579" y="854529"/>
                    <a:pt x="214993" y="1042308"/>
                    <a:pt x="234043" y="10776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123214" y="4751614"/>
              <a:ext cx="653143" cy="979715"/>
            </a:xfrm>
            <a:custGeom>
              <a:avLst/>
              <a:gdLst>
                <a:gd name="connsiteX0" fmla="*/ 653143 w 653143"/>
                <a:gd name="connsiteY0" fmla="*/ 0 h 979715"/>
                <a:gd name="connsiteX1" fmla="*/ 424543 w 653143"/>
                <a:gd name="connsiteY1" fmla="*/ 163286 h 979715"/>
                <a:gd name="connsiteX2" fmla="*/ 310243 w 653143"/>
                <a:gd name="connsiteY2" fmla="*/ 212272 h 979715"/>
                <a:gd name="connsiteX3" fmla="*/ 277586 w 653143"/>
                <a:gd name="connsiteY3" fmla="*/ 359229 h 979715"/>
                <a:gd name="connsiteX4" fmla="*/ 277586 w 653143"/>
                <a:gd name="connsiteY4" fmla="*/ 457200 h 979715"/>
                <a:gd name="connsiteX5" fmla="*/ 277586 w 653143"/>
                <a:gd name="connsiteY5" fmla="*/ 522515 h 979715"/>
                <a:gd name="connsiteX6" fmla="*/ 97972 w 653143"/>
                <a:gd name="connsiteY6" fmla="*/ 604157 h 979715"/>
                <a:gd name="connsiteX7" fmla="*/ 65315 w 653143"/>
                <a:gd name="connsiteY7" fmla="*/ 751115 h 979715"/>
                <a:gd name="connsiteX8" fmla="*/ 0 w 653143"/>
                <a:gd name="connsiteY8" fmla="*/ 979715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979715">
                  <a:moveTo>
                    <a:pt x="653143" y="0"/>
                  </a:moveTo>
                  <a:cubicBezTo>
                    <a:pt x="567418" y="63953"/>
                    <a:pt x="481693" y="127907"/>
                    <a:pt x="424543" y="163286"/>
                  </a:cubicBezTo>
                  <a:cubicBezTo>
                    <a:pt x="367393" y="198665"/>
                    <a:pt x="334736" y="179615"/>
                    <a:pt x="310243" y="212272"/>
                  </a:cubicBezTo>
                  <a:cubicBezTo>
                    <a:pt x="285750" y="244929"/>
                    <a:pt x="283029" y="318408"/>
                    <a:pt x="277586" y="359229"/>
                  </a:cubicBezTo>
                  <a:cubicBezTo>
                    <a:pt x="272143" y="400050"/>
                    <a:pt x="277586" y="457200"/>
                    <a:pt x="277586" y="457200"/>
                  </a:cubicBezTo>
                  <a:cubicBezTo>
                    <a:pt x="277586" y="484414"/>
                    <a:pt x="307522" y="498022"/>
                    <a:pt x="277586" y="522515"/>
                  </a:cubicBezTo>
                  <a:cubicBezTo>
                    <a:pt x="247650" y="547008"/>
                    <a:pt x="133350" y="566057"/>
                    <a:pt x="97972" y="604157"/>
                  </a:cubicBezTo>
                  <a:cubicBezTo>
                    <a:pt x="62594" y="642257"/>
                    <a:pt x="81644" y="688522"/>
                    <a:pt x="65315" y="751115"/>
                  </a:cubicBezTo>
                  <a:cubicBezTo>
                    <a:pt x="48986" y="813708"/>
                    <a:pt x="19050" y="941615"/>
                    <a:pt x="0" y="979715"/>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5729805" y="2895600"/>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751614" y="1905000"/>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 descr="https://s3.amazonaws.com/images.gearjunkie.com/uploads/2016/11/US-river-basin-map.jpg"/>
          <p:cNvPicPr>
            <a:picLocks noChangeAspect="1" noChangeArrowheads="1"/>
          </p:cNvPicPr>
          <p:nvPr/>
        </p:nvPicPr>
        <p:blipFill>
          <a:blip r:embed="rId4"/>
          <a:srcRect l="3968" r="794" b="7951"/>
          <a:stretch>
            <a:fillRect/>
          </a:stretch>
        </p:blipFill>
        <p:spPr bwMode="auto">
          <a:xfrm>
            <a:off x="0" y="682600"/>
            <a:ext cx="9144000" cy="6175400"/>
          </a:xfrm>
          <a:prstGeom prst="rect">
            <a:avLst/>
          </a:prstGeom>
          <a:noFill/>
        </p:spPr>
      </p:pic>
      <p:sp>
        <p:nvSpPr>
          <p:cNvPr id="29" name="Freeform 28"/>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0" name="TextBox 29"/>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sp>
        <p:nvSpPr>
          <p:cNvPr id="28"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pic>
        <p:nvPicPr>
          <p:cNvPr id="54" name="Picture 2"/>
          <p:cNvPicPr>
            <a:picLocks noChangeAspect="1" noChangeArrowheads="1"/>
          </p:cNvPicPr>
          <p:nvPr/>
        </p:nvPicPr>
        <p:blipFill>
          <a:blip r:embed="rId5"/>
          <a:srcRect r="1093" b="1837"/>
          <a:stretch>
            <a:fillRect/>
          </a:stretch>
        </p:blipFill>
        <p:spPr bwMode="auto">
          <a:xfrm>
            <a:off x="5181600" y="1563624"/>
            <a:ext cx="3733800" cy="4495800"/>
          </a:xfrm>
          <a:prstGeom prst="rect">
            <a:avLst/>
          </a:prstGeom>
          <a:noFill/>
          <a:ln w="50800">
            <a:solidFill>
              <a:schemeClr val="bg1"/>
            </a:solidFill>
            <a:miter lim="800000"/>
            <a:headEnd/>
            <a:tailEnd/>
          </a:ln>
          <a:effectLst/>
        </p:spPr>
      </p:pic>
      <p:grpSp>
        <p:nvGrpSpPr>
          <p:cNvPr id="5" name="Group 54"/>
          <p:cNvGrpSpPr/>
          <p:nvPr/>
        </p:nvGrpSpPr>
        <p:grpSpPr>
          <a:xfrm>
            <a:off x="5787688" y="1065134"/>
            <a:ext cx="2893777" cy="4456327"/>
            <a:chOff x="5787688" y="1065134"/>
            <a:chExt cx="2893777" cy="4456327"/>
          </a:xfrm>
        </p:grpSpPr>
        <p:sp>
          <p:nvSpPr>
            <p:cNvPr id="56" name="TextBox 55"/>
            <p:cNvSpPr txBox="1"/>
            <p:nvPr/>
          </p:nvSpPr>
          <p:spPr>
            <a:xfrm rot="1544447">
              <a:off x="6235283" y="3138634"/>
              <a:ext cx="2446182" cy="1200329"/>
            </a:xfrm>
            <a:prstGeom prst="rect">
              <a:avLst/>
            </a:prstGeom>
            <a:solidFill>
              <a:schemeClr val="tx1">
                <a:alpha val="73000"/>
              </a:schemeClr>
            </a:solidFill>
            <a:ln w="76200">
              <a:solidFill>
                <a:schemeClr val="bg1"/>
              </a:solidFill>
            </a:ln>
          </p:spPr>
          <p:txBody>
            <a:bodyPr wrap="none" rtlCol="0">
              <a:spAutoFit/>
            </a:bodyPr>
            <a:lstStyle/>
            <a:p>
              <a:pPr algn="ctr"/>
              <a:r>
                <a:rPr lang="en-US" sz="2400" b="1" dirty="0" smtClean="0">
                  <a:solidFill>
                    <a:schemeClr val="bg1"/>
                  </a:solidFill>
                </a:rPr>
                <a:t>numerous short, </a:t>
              </a:r>
            </a:p>
            <a:p>
              <a:pPr algn="ctr"/>
              <a:r>
                <a:rPr lang="en-US" sz="2400" b="1" dirty="0" smtClean="0">
                  <a:solidFill>
                    <a:schemeClr val="bg1"/>
                  </a:solidFill>
                </a:rPr>
                <a:t>east flowing</a:t>
              </a:r>
            </a:p>
            <a:p>
              <a:pPr algn="ctr"/>
              <a:r>
                <a:rPr lang="en-US" sz="2400" b="1" dirty="0" smtClean="0">
                  <a:solidFill>
                    <a:schemeClr val="bg1"/>
                  </a:solidFill>
                </a:rPr>
                <a:t> watersheds</a:t>
              </a:r>
              <a:endParaRPr lang="en-US" sz="2400" b="1" dirty="0">
                <a:solidFill>
                  <a:schemeClr val="bg1"/>
                </a:solidFill>
              </a:endParaRPr>
            </a:p>
          </p:txBody>
        </p:sp>
        <p:sp>
          <p:nvSpPr>
            <p:cNvPr id="57" name="Right Bracket 56"/>
            <p:cNvSpPr/>
            <p:nvPr/>
          </p:nvSpPr>
          <p:spPr>
            <a:xfrm rot="1495830">
              <a:off x="5787688" y="1065134"/>
              <a:ext cx="457200" cy="4456327"/>
            </a:xfrm>
            <a:prstGeom prst="rightBracket">
              <a:avLst>
                <a:gd name="adj" fmla="val 127699"/>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7"/>
          <p:cNvGrpSpPr/>
          <p:nvPr/>
        </p:nvGrpSpPr>
        <p:grpSpPr>
          <a:xfrm rot="432985">
            <a:off x="1751301" y="1782950"/>
            <a:ext cx="2517803" cy="2894757"/>
            <a:chOff x="6096628" y="1688306"/>
            <a:chExt cx="2517803" cy="2894757"/>
          </a:xfrm>
        </p:grpSpPr>
        <p:sp>
          <p:nvSpPr>
            <p:cNvPr id="59" name="TextBox 58"/>
            <p:cNvSpPr txBox="1"/>
            <p:nvPr/>
          </p:nvSpPr>
          <p:spPr>
            <a:xfrm rot="1521804">
              <a:off x="6096628" y="2008259"/>
              <a:ext cx="1602362" cy="830997"/>
            </a:xfrm>
            <a:prstGeom prst="rect">
              <a:avLst/>
            </a:prstGeom>
            <a:solidFill>
              <a:schemeClr val="tx1">
                <a:alpha val="39000"/>
              </a:schemeClr>
            </a:solidFill>
            <a:ln w="76200">
              <a:solidFill>
                <a:schemeClr val="bg1"/>
              </a:solidFill>
            </a:ln>
          </p:spPr>
          <p:txBody>
            <a:bodyPr wrap="none" rtlCol="0">
              <a:spAutoFit/>
            </a:bodyPr>
            <a:lstStyle/>
            <a:p>
              <a:pPr algn="ctr"/>
              <a:r>
                <a:rPr lang="en-US" sz="2400" b="1" dirty="0" smtClean="0">
                  <a:solidFill>
                    <a:schemeClr val="bg1"/>
                  </a:solidFill>
                </a:rPr>
                <a:t>Ohio River</a:t>
              </a:r>
            </a:p>
            <a:p>
              <a:pPr algn="ctr"/>
              <a:r>
                <a:rPr lang="en-US" sz="2400" b="1" dirty="0" smtClean="0">
                  <a:solidFill>
                    <a:schemeClr val="bg1"/>
                  </a:solidFill>
                </a:rPr>
                <a:t> watershed</a:t>
              </a:r>
              <a:endParaRPr lang="en-US" sz="2400" b="1" dirty="0">
                <a:solidFill>
                  <a:schemeClr val="bg1"/>
                </a:solidFill>
              </a:endParaRPr>
            </a:p>
          </p:txBody>
        </p:sp>
        <p:sp>
          <p:nvSpPr>
            <p:cNvPr id="60" name="Right Bracket 59"/>
            <p:cNvSpPr/>
            <p:nvPr/>
          </p:nvSpPr>
          <p:spPr>
            <a:xfrm rot="1483399" flipH="1">
              <a:off x="7613051" y="1688306"/>
              <a:ext cx="1001380" cy="2894757"/>
            </a:xfrm>
            <a:prstGeom prst="rightBracket">
              <a:avLst>
                <a:gd name="adj" fmla="val 127699"/>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 name="Freeform 60"/>
          <p:cNvSpPr/>
          <p:nvPr/>
        </p:nvSpPr>
        <p:spPr>
          <a:xfrm>
            <a:off x="6705600" y="1905000"/>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bg1"/>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right)">
                                      <p:cBhvr>
                                        <p:cTn id="15" dur="1000"/>
                                        <p:tgtEl>
                                          <p:spTgt spid="4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right)">
                                      <p:cBhvr>
                                        <p:cTn id="18" dur="1000"/>
                                        <p:tgtEl>
                                          <p:spTgt spid="34"/>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up)">
                                      <p:cBhvr>
                                        <p:cTn id="22" dur="10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7" presetClass="emph" presetSubtype="2" fill="hold" nodeType="clickEffect">
                                  <p:stCondLst>
                                    <p:cond delay="0"/>
                                  </p:stCondLst>
                                  <p:childTnLst>
                                    <p:animClr clrSpc="rgb">
                                      <p:cBhvr>
                                        <p:cTn id="26" dur="1000" fill="hold"/>
                                        <p:tgtEl>
                                          <p:spTgt spid="29"/>
                                        </p:tgtEl>
                                        <p:attrNameLst>
                                          <p:attrName>stroke.color</p:attrName>
                                        </p:attrNameLst>
                                      </p:cBhvr>
                                      <p:to>
                                        <a:schemeClr val="bg1"/>
                                      </p:to>
                                    </p:animClr>
                                    <p:set>
                                      <p:cBhvr>
                                        <p:cTn id="27" dur="1000" fill="hold"/>
                                        <p:tgtEl>
                                          <p:spTgt spid="29"/>
                                        </p:tgtEl>
                                        <p:attrNameLst>
                                          <p:attrName>stroke.on</p:attrName>
                                        </p:attrNameLst>
                                      </p:cBhvr>
                                      <p:to>
                                        <p:strVal val="true"/>
                                      </p:to>
                                    </p:se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10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54"/>
                                        </p:tgtEl>
                                      </p:cBhvr>
                                      <p:by x="125000" y="125000"/>
                                    </p:animScale>
                                  </p:childTnLst>
                                </p:cTn>
                              </p:par>
                              <p:par>
                                <p:cTn id="40" presetID="42" presetClass="path" presetSubtype="0" accel="50000" decel="50000" fill="hold" nodeType="withEffect">
                                  <p:stCondLst>
                                    <p:cond delay="0"/>
                                  </p:stCondLst>
                                  <p:childTnLst>
                                    <p:animMotion origin="layout" path="M -3.33333E-6 2.96296E-6 L -0.27083 -0.04468 " pathEditMode="relative" rAng="0" ptsTypes="AA">
                                      <p:cBhvr>
                                        <p:cTn id="41" dur="1000" fill="hold"/>
                                        <p:tgtEl>
                                          <p:spTgt spid="54"/>
                                        </p:tgtEl>
                                        <p:attrNameLst>
                                          <p:attrName>ppt_x</p:attrName>
                                          <p:attrName>ppt_y</p:attrName>
                                        </p:attrNameLst>
                                      </p:cBhvr>
                                      <p:rCtr x="-135" y="-22"/>
                                    </p:animMotion>
                                  </p:childTnLst>
                                </p:cTn>
                              </p:par>
                              <p:par>
                                <p:cTn id="42" presetID="10" presetClass="exit" presetSubtype="0" fill="hold" grpId="0" nodeType="withEffect">
                                  <p:stCondLst>
                                    <p:cond delay="0"/>
                                  </p:stCondLst>
                                  <p:childTnLst>
                                    <p:animEffect transition="out" filter="fade">
                                      <p:cBhvr>
                                        <p:cTn id="43" dur="1000"/>
                                        <p:tgtEl>
                                          <p:spTgt spid="29"/>
                                        </p:tgtEl>
                                      </p:cBhvr>
                                    </p:animEffect>
                                    <p:set>
                                      <p:cBhvr>
                                        <p:cTn id="44" dur="1" fill="hold">
                                          <p:stCondLst>
                                            <p:cond delay="999"/>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5"/>
                                        </p:tgtEl>
                                      </p:cBhvr>
                                    </p:animEffect>
                                    <p:set>
                                      <p:cBhvr>
                                        <p:cTn id="59" dur="1" fill="hold">
                                          <p:stCondLst>
                                            <p:cond delay="999"/>
                                          </p:stCondLst>
                                        </p:cTn>
                                        <p:tgtEl>
                                          <p:spTgt spid="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par>
                                <p:cTn id="63" presetID="53" presetClass="exit" presetSubtype="0" fill="hold" nodeType="withEffect">
                                  <p:stCondLst>
                                    <p:cond delay="500"/>
                                  </p:stCondLst>
                                  <p:childTnLst>
                                    <p:anim calcmode="lin" valueType="num">
                                      <p:cBhvr>
                                        <p:cTn id="64" dur="1000"/>
                                        <p:tgtEl>
                                          <p:spTgt spid="54"/>
                                        </p:tgtEl>
                                        <p:attrNameLst>
                                          <p:attrName>ppt_w</p:attrName>
                                        </p:attrNameLst>
                                      </p:cBhvr>
                                      <p:tavLst>
                                        <p:tav tm="0">
                                          <p:val>
                                            <p:strVal val="ppt_w"/>
                                          </p:val>
                                        </p:tav>
                                        <p:tav tm="100000">
                                          <p:val>
                                            <p:fltVal val="0"/>
                                          </p:val>
                                        </p:tav>
                                      </p:tavLst>
                                    </p:anim>
                                    <p:anim calcmode="lin" valueType="num">
                                      <p:cBhvr>
                                        <p:cTn id="65" dur="1000"/>
                                        <p:tgtEl>
                                          <p:spTgt spid="54"/>
                                        </p:tgtEl>
                                        <p:attrNameLst>
                                          <p:attrName>ppt_h</p:attrName>
                                        </p:attrNameLst>
                                      </p:cBhvr>
                                      <p:tavLst>
                                        <p:tav tm="0">
                                          <p:val>
                                            <p:strVal val="ppt_h"/>
                                          </p:val>
                                        </p:tav>
                                        <p:tav tm="100000">
                                          <p:val>
                                            <p:fltVal val="0"/>
                                          </p:val>
                                        </p:tav>
                                      </p:tavLst>
                                    </p:anim>
                                    <p:animEffect transition="out" filter="fade">
                                      <p:cBhvr>
                                        <p:cTn id="66" dur="1000"/>
                                        <p:tgtEl>
                                          <p:spTgt spid="54"/>
                                        </p:tgtEl>
                                      </p:cBhvr>
                                    </p:animEffect>
                                    <p:set>
                                      <p:cBhvr>
                                        <p:cTn id="67" dur="1" fill="hold">
                                          <p:stCondLst>
                                            <p:cond delay="999"/>
                                          </p:stCondLst>
                                        </p:cTn>
                                        <p:tgtEl>
                                          <p:spTgt spid="54"/>
                                        </p:tgtEl>
                                        <p:attrNameLst>
                                          <p:attrName>style.visibility</p:attrName>
                                        </p:attrNameLst>
                                      </p:cBhvr>
                                      <p:to>
                                        <p:strVal val="hidden"/>
                                      </p:to>
                                    </p:set>
                                  </p:childTnLst>
                                </p:cTn>
                              </p:par>
                              <p:par>
                                <p:cTn id="68" presetID="63" presetClass="path" presetSubtype="0" accel="50000" decel="50000" fill="hold" nodeType="withEffect">
                                  <p:stCondLst>
                                    <p:cond delay="500"/>
                                  </p:stCondLst>
                                  <p:childTnLst>
                                    <p:animMotion origin="layout" path="M -0.27083 -0.04468 L 0.0125 -0.00023 " pathEditMode="relative" rAng="0" ptsTypes="AA">
                                      <p:cBhvr>
                                        <p:cTn id="69" dur="1000" fill="hold"/>
                                        <p:tgtEl>
                                          <p:spTgt spid="54"/>
                                        </p:tgtEl>
                                        <p:attrNameLst>
                                          <p:attrName>ppt_x</p:attrName>
                                          <p:attrName>ppt_y</p:attrName>
                                        </p:attrNameLst>
                                      </p:cBhvr>
                                      <p:rCtr x="142" y="22"/>
                                    </p:animMotion>
                                  </p:childTnLst>
                                </p:cTn>
                              </p:par>
                              <p:par>
                                <p:cTn id="70" presetID="10" presetClass="entr" presetSubtype="0" fill="hold" grpId="0" nodeType="withEffect">
                                  <p:stCondLst>
                                    <p:cond delay="50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8" grpId="0" animBg="1"/>
      <p:bldP spid="50" grpId="0" animBg="1"/>
      <p:bldP spid="29" grpId="0" animBg="1"/>
      <p:bldP spid="6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s://s3.amazonaws.com/images.gearjunkie.com/uploads/2016/11/US-river-basin-map.jpg"/>
          <p:cNvPicPr>
            <a:picLocks noChangeAspect="1" noChangeArrowheads="1"/>
          </p:cNvPicPr>
          <p:nvPr/>
        </p:nvPicPr>
        <p:blipFill>
          <a:blip r:embed="rId3"/>
          <a:srcRect l="3968" r="794" b="7951"/>
          <a:stretch>
            <a:fillRect/>
          </a:stretch>
        </p:blipFill>
        <p:spPr bwMode="auto">
          <a:xfrm>
            <a:off x="0" y="682600"/>
            <a:ext cx="9144000" cy="6175400"/>
          </a:xfrm>
          <a:prstGeom prst="rect">
            <a:avLst/>
          </a:prstGeom>
          <a:noFill/>
          <a:ln>
            <a:noFill/>
          </a:ln>
        </p:spPr>
      </p:pic>
      <p:sp>
        <p:nvSpPr>
          <p:cNvPr id="28"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sp>
        <p:nvSpPr>
          <p:cNvPr id="51" name="Freeform 50"/>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bg1"/>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2" name="TextBox 51"/>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grpSp>
        <p:nvGrpSpPr>
          <p:cNvPr id="70" name="Group 69"/>
          <p:cNvGrpSpPr/>
          <p:nvPr/>
        </p:nvGrpSpPr>
        <p:grpSpPr>
          <a:xfrm>
            <a:off x="5702591" y="2955471"/>
            <a:ext cx="1765009" cy="1782536"/>
            <a:chOff x="5702591" y="2955471"/>
            <a:chExt cx="1765009" cy="1782536"/>
          </a:xfrm>
        </p:grpSpPr>
        <p:grpSp>
          <p:nvGrpSpPr>
            <p:cNvPr id="58" name="Group 73"/>
            <p:cNvGrpSpPr/>
            <p:nvPr/>
          </p:nvGrpSpPr>
          <p:grpSpPr>
            <a:xfrm>
              <a:off x="5702591" y="2955471"/>
              <a:ext cx="1765009" cy="1782536"/>
              <a:chOff x="5729805" y="3069771"/>
              <a:chExt cx="1765009" cy="1782536"/>
            </a:xfrm>
          </p:grpSpPr>
          <p:sp>
            <p:nvSpPr>
              <p:cNvPr id="59" name="Freeform 58"/>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Freeform 62"/>
            <p:cNvSpPr/>
            <p:nvPr/>
          </p:nvSpPr>
          <p:spPr>
            <a:xfrm>
              <a:off x="5946322" y="33473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2" name="Freeform 61"/>
          <p:cNvSpPr/>
          <p:nvPr/>
        </p:nvSpPr>
        <p:spPr>
          <a:xfrm>
            <a:off x="4724400" y="19730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1781503" y="1723697"/>
            <a:ext cx="4183869" cy="3855232"/>
            <a:chOff x="1781503" y="1723697"/>
            <a:chExt cx="4183869" cy="3855232"/>
          </a:xfrm>
        </p:grpSpPr>
        <p:sp>
          <p:nvSpPr>
            <p:cNvPr id="65" name="Freeform 64"/>
            <p:cNvSpPr/>
            <p:nvPr/>
          </p:nvSpPr>
          <p:spPr>
            <a:xfrm>
              <a:off x="2238703" y="1855076"/>
              <a:ext cx="3294994" cy="2075793"/>
            </a:xfrm>
            <a:custGeom>
              <a:avLst/>
              <a:gdLst>
                <a:gd name="connsiteX0" fmla="*/ 0 w 3294994"/>
                <a:gd name="connsiteY0" fmla="*/ 572814 h 2075793"/>
                <a:gd name="connsiteX1" fmla="*/ 94594 w 3294994"/>
                <a:gd name="connsiteY1" fmla="*/ 462455 h 2075793"/>
                <a:gd name="connsiteX2" fmla="*/ 346842 w 3294994"/>
                <a:gd name="connsiteY2" fmla="*/ 525517 h 2075793"/>
                <a:gd name="connsiteX3" fmla="*/ 520263 w 3294994"/>
                <a:gd name="connsiteY3" fmla="*/ 399393 h 2075793"/>
                <a:gd name="connsiteX4" fmla="*/ 851338 w 3294994"/>
                <a:gd name="connsiteY4" fmla="*/ 320565 h 2075793"/>
                <a:gd name="connsiteX5" fmla="*/ 1056290 w 3294994"/>
                <a:gd name="connsiteY5" fmla="*/ 115614 h 2075793"/>
                <a:gd name="connsiteX6" fmla="*/ 1292773 w 3294994"/>
                <a:gd name="connsiteY6" fmla="*/ 5255 h 2075793"/>
                <a:gd name="connsiteX7" fmla="*/ 1387366 w 3294994"/>
                <a:gd name="connsiteY7" fmla="*/ 147145 h 2075793"/>
                <a:gd name="connsiteX8" fmla="*/ 1513490 w 3294994"/>
                <a:gd name="connsiteY8" fmla="*/ 194441 h 2075793"/>
                <a:gd name="connsiteX9" fmla="*/ 1592318 w 3294994"/>
                <a:gd name="connsiteY9" fmla="*/ 336331 h 2075793"/>
                <a:gd name="connsiteX10" fmla="*/ 1623849 w 3294994"/>
                <a:gd name="connsiteY10" fmla="*/ 588579 h 2075793"/>
                <a:gd name="connsiteX11" fmla="*/ 1686911 w 3294994"/>
                <a:gd name="connsiteY11" fmla="*/ 777765 h 2075793"/>
                <a:gd name="connsiteX12" fmla="*/ 1749973 w 3294994"/>
                <a:gd name="connsiteY12" fmla="*/ 872358 h 2075793"/>
                <a:gd name="connsiteX13" fmla="*/ 1923394 w 3294994"/>
                <a:gd name="connsiteY13" fmla="*/ 1077310 h 2075793"/>
                <a:gd name="connsiteX14" fmla="*/ 2096814 w 3294994"/>
                <a:gd name="connsiteY14" fmla="*/ 1171903 h 2075793"/>
                <a:gd name="connsiteX15" fmla="*/ 2254469 w 3294994"/>
                <a:gd name="connsiteY15" fmla="*/ 1266496 h 2075793"/>
                <a:gd name="connsiteX16" fmla="*/ 2380594 w 3294994"/>
                <a:gd name="connsiteY16" fmla="*/ 1518745 h 2075793"/>
                <a:gd name="connsiteX17" fmla="*/ 2459421 w 3294994"/>
                <a:gd name="connsiteY17" fmla="*/ 1755227 h 2075793"/>
                <a:gd name="connsiteX18" fmla="*/ 2554014 w 3294994"/>
                <a:gd name="connsiteY18" fmla="*/ 1881352 h 2075793"/>
                <a:gd name="connsiteX19" fmla="*/ 2648607 w 3294994"/>
                <a:gd name="connsiteY19" fmla="*/ 1944414 h 2075793"/>
                <a:gd name="connsiteX20" fmla="*/ 2822028 w 3294994"/>
                <a:gd name="connsiteY20" fmla="*/ 1881352 h 2075793"/>
                <a:gd name="connsiteX21" fmla="*/ 2948152 w 3294994"/>
                <a:gd name="connsiteY21" fmla="*/ 1975945 h 2075793"/>
                <a:gd name="connsiteX22" fmla="*/ 3090042 w 3294994"/>
                <a:gd name="connsiteY22" fmla="*/ 2039007 h 2075793"/>
                <a:gd name="connsiteX23" fmla="*/ 3294994 w 3294994"/>
                <a:gd name="connsiteY23" fmla="*/ 2070538 h 207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4994" h="2075793">
                  <a:moveTo>
                    <a:pt x="0" y="572814"/>
                  </a:moveTo>
                  <a:cubicBezTo>
                    <a:pt x="18393" y="521576"/>
                    <a:pt x="36787" y="470338"/>
                    <a:pt x="94594" y="462455"/>
                  </a:cubicBezTo>
                  <a:cubicBezTo>
                    <a:pt x="152401" y="454572"/>
                    <a:pt x="275897" y="536027"/>
                    <a:pt x="346842" y="525517"/>
                  </a:cubicBezTo>
                  <a:cubicBezTo>
                    <a:pt x="417787" y="515007"/>
                    <a:pt x="436180" y="433552"/>
                    <a:pt x="520263" y="399393"/>
                  </a:cubicBezTo>
                  <a:cubicBezTo>
                    <a:pt x="604346" y="365234"/>
                    <a:pt x="762000" y="367861"/>
                    <a:pt x="851338" y="320565"/>
                  </a:cubicBezTo>
                  <a:cubicBezTo>
                    <a:pt x="940676" y="273269"/>
                    <a:pt x="982717" y="168166"/>
                    <a:pt x="1056290" y="115614"/>
                  </a:cubicBezTo>
                  <a:cubicBezTo>
                    <a:pt x="1129863" y="63062"/>
                    <a:pt x="1237594" y="0"/>
                    <a:pt x="1292773" y="5255"/>
                  </a:cubicBezTo>
                  <a:cubicBezTo>
                    <a:pt x="1347952" y="10510"/>
                    <a:pt x="1350580" y="115614"/>
                    <a:pt x="1387366" y="147145"/>
                  </a:cubicBezTo>
                  <a:cubicBezTo>
                    <a:pt x="1424152" y="178676"/>
                    <a:pt x="1479331" y="162910"/>
                    <a:pt x="1513490" y="194441"/>
                  </a:cubicBezTo>
                  <a:cubicBezTo>
                    <a:pt x="1547649" y="225972"/>
                    <a:pt x="1573925" y="270641"/>
                    <a:pt x="1592318" y="336331"/>
                  </a:cubicBezTo>
                  <a:cubicBezTo>
                    <a:pt x="1610711" y="402021"/>
                    <a:pt x="1608084" y="515007"/>
                    <a:pt x="1623849" y="588579"/>
                  </a:cubicBezTo>
                  <a:cubicBezTo>
                    <a:pt x="1639614" y="662151"/>
                    <a:pt x="1665890" y="730469"/>
                    <a:pt x="1686911" y="777765"/>
                  </a:cubicBezTo>
                  <a:cubicBezTo>
                    <a:pt x="1707932" y="825061"/>
                    <a:pt x="1710559" y="822434"/>
                    <a:pt x="1749973" y="872358"/>
                  </a:cubicBezTo>
                  <a:cubicBezTo>
                    <a:pt x="1789387" y="922282"/>
                    <a:pt x="1865587" y="1027386"/>
                    <a:pt x="1923394" y="1077310"/>
                  </a:cubicBezTo>
                  <a:cubicBezTo>
                    <a:pt x="1981201" y="1127234"/>
                    <a:pt x="2041635" y="1140372"/>
                    <a:pt x="2096814" y="1171903"/>
                  </a:cubicBezTo>
                  <a:cubicBezTo>
                    <a:pt x="2151993" y="1203434"/>
                    <a:pt x="2207172" y="1208689"/>
                    <a:pt x="2254469" y="1266496"/>
                  </a:cubicBezTo>
                  <a:cubicBezTo>
                    <a:pt x="2301766" y="1324303"/>
                    <a:pt x="2346435" y="1437290"/>
                    <a:pt x="2380594" y="1518745"/>
                  </a:cubicBezTo>
                  <a:cubicBezTo>
                    <a:pt x="2414753" y="1600200"/>
                    <a:pt x="2430518" y="1694792"/>
                    <a:pt x="2459421" y="1755227"/>
                  </a:cubicBezTo>
                  <a:cubicBezTo>
                    <a:pt x="2488324" y="1815662"/>
                    <a:pt x="2522483" y="1849821"/>
                    <a:pt x="2554014" y="1881352"/>
                  </a:cubicBezTo>
                  <a:cubicBezTo>
                    <a:pt x="2585545" y="1912883"/>
                    <a:pt x="2603938" y="1944414"/>
                    <a:pt x="2648607" y="1944414"/>
                  </a:cubicBezTo>
                  <a:cubicBezTo>
                    <a:pt x="2693276" y="1944414"/>
                    <a:pt x="2772104" y="1876097"/>
                    <a:pt x="2822028" y="1881352"/>
                  </a:cubicBezTo>
                  <a:cubicBezTo>
                    <a:pt x="2871952" y="1886607"/>
                    <a:pt x="2903483" y="1949669"/>
                    <a:pt x="2948152" y="1975945"/>
                  </a:cubicBezTo>
                  <a:cubicBezTo>
                    <a:pt x="2992821" y="2002221"/>
                    <a:pt x="3032235" y="2023242"/>
                    <a:pt x="3090042" y="2039007"/>
                  </a:cubicBezTo>
                  <a:cubicBezTo>
                    <a:pt x="3147849" y="2054772"/>
                    <a:pt x="3266090" y="2075793"/>
                    <a:pt x="3294994" y="2070538"/>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1781503" y="1723697"/>
              <a:ext cx="4183869" cy="3855232"/>
              <a:chOff x="1781503" y="1723697"/>
              <a:chExt cx="4183869" cy="3855232"/>
            </a:xfrm>
          </p:grpSpPr>
          <p:sp>
            <p:nvSpPr>
              <p:cNvPr id="64" name="Freeform 63"/>
              <p:cNvSpPr/>
              <p:nvPr/>
            </p:nvSpPr>
            <p:spPr>
              <a:xfrm>
                <a:off x="5521779" y="31677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a:off x="1781503" y="1723697"/>
                <a:ext cx="3710340" cy="3855232"/>
                <a:chOff x="1781503" y="1723697"/>
                <a:chExt cx="3710340" cy="3855232"/>
              </a:xfrm>
            </p:grpSpPr>
            <p:grpSp>
              <p:nvGrpSpPr>
                <p:cNvPr id="53" name="Group 77"/>
                <p:cNvGrpSpPr/>
                <p:nvPr/>
              </p:nvGrpSpPr>
              <p:grpSpPr>
                <a:xfrm>
                  <a:off x="2830286" y="3739243"/>
                  <a:ext cx="2661557" cy="1839686"/>
                  <a:chOff x="2857500" y="3853543"/>
                  <a:chExt cx="2661557" cy="1839686"/>
                </a:xfrm>
              </p:grpSpPr>
              <p:sp>
                <p:nvSpPr>
                  <p:cNvPr id="54" name="Freeform 53"/>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 name="Group 76"/>
                  <p:cNvGrpSpPr/>
                  <p:nvPr/>
                </p:nvGrpSpPr>
                <p:grpSpPr>
                  <a:xfrm>
                    <a:off x="2857500" y="3853543"/>
                    <a:ext cx="2661557" cy="1839686"/>
                    <a:chOff x="2857500" y="3853543"/>
                    <a:chExt cx="2661557" cy="1839686"/>
                  </a:xfrm>
                </p:grpSpPr>
                <p:sp>
                  <p:nvSpPr>
                    <p:cNvPr id="56" name="Freeform 55"/>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1781503" y="1723697"/>
                  <a:ext cx="1545021" cy="591207"/>
                </a:xfrm>
                <a:custGeom>
                  <a:avLst/>
                  <a:gdLst>
                    <a:gd name="connsiteX0" fmla="*/ 0 w 1545021"/>
                    <a:gd name="connsiteY0" fmla="*/ 546537 h 591207"/>
                    <a:gd name="connsiteX1" fmla="*/ 126125 w 1545021"/>
                    <a:gd name="connsiteY1" fmla="*/ 546537 h 591207"/>
                    <a:gd name="connsiteX2" fmla="*/ 268014 w 1545021"/>
                    <a:gd name="connsiteY2" fmla="*/ 578069 h 591207"/>
                    <a:gd name="connsiteX3" fmla="*/ 362607 w 1545021"/>
                    <a:gd name="connsiteY3" fmla="*/ 467710 h 591207"/>
                    <a:gd name="connsiteX4" fmla="*/ 346842 w 1545021"/>
                    <a:gd name="connsiteY4" fmla="*/ 294289 h 591207"/>
                    <a:gd name="connsiteX5" fmla="*/ 567559 w 1545021"/>
                    <a:gd name="connsiteY5" fmla="*/ 152400 h 591207"/>
                    <a:gd name="connsiteX6" fmla="*/ 740980 w 1545021"/>
                    <a:gd name="connsiteY6" fmla="*/ 42041 h 591207"/>
                    <a:gd name="connsiteX7" fmla="*/ 835573 w 1545021"/>
                    <a:gd name="connsiteY7" fmla="*/ 42041 h 591207"/>
                    <a:gd name="connsiteX8" fmla="*/ 961697 w 1545021"/>
                    <a:gd name="connsiteY8" fmla="*/ 10510 h 591207"/>
                    <a:gd name="connsiteX9" fmla="*/ 1103587 w 1545021"/>
                    <a:gd name="connsiteY9" fmla="*/ 105103 h 591207"/>
                    <a:gd name="connsiteX10" fmla="*/ 1182414 w 1545021"/>
                    <a:gd name="connsiteY10" fmla="*/ 120869 h 591207"/>
                    <a:gd name="connsiteX11" fmla="*/ 1418897 w 1545021"/>
                    <a:gd name="connsiteY11" fmla="*/ 168165 h 591207"/>
                    <a:gd name="connsiteX12" fmla="*/ 1545021 w 1545021"/>
                    <a:gd name="connsiteY12" fmla="*/ 183931 h 59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21" h="591207">
                      <a:moveTo>
                        <a:pt x="0" y="546537"/>
                      </a:moveTo>
                      <a:cubicBezTo>
                        <a:pt x="40728" y="543909"/>
                        <a:pt x="81456" y="541282"/>
                        <a:pt x="126125" y="546537"/>
                      </a:cubicBezTo>
                      <a:cubicBezTo>
                        <a:pt x="170794" y="551792"/>
                        <a:pt x="228600" y="591207"/>
                        <a:pt x="268014" y="578069"/>
                      </a:cubicBezTo>
                      <a:cubicBezTo>
                        <a:pt x="307428" y="564931"/>
                        <a:pt x="349469" y="515007"/>
                        <a:pt x="362607" y="467710"/>
                      </a:cubicBezTo>
                      <a:cubicBezTo>
                        <a:pt x="375745" y="420413"/>
                        <a:pt x="312683" y="346841"/>
                        <a:pt x="346842" y="294289"/>
                      </a:cubicBezTo>
                      <a:cubicBezTo>
                        <a:pt x="381001" y="241737"/>
                        <a:pt x="567559" y="152400"/>
                        <a:pt x="567559" y="152400"/>
                      </a:cubicBezTo>
                      <a:cubicBezTo>
                        <a:pt x="633249" y="110359"/>
                        <a:pt x="696311" y="60434"/>
                        <a:pt x="740980" y="42041"/>
                      </a:cubicBezTo>
                      <a:cubicBezTo>
                        <a:pt x="785649" y="23648"/>
                        <a:pt x="798787" y="47296"/>
                        <a:pt x="835573" y="42041"/>
                      </a:cubicBezTo>
                      <a:cubicBezTo>
                        <a:pt x="872359" y="36786"/>
                        <a:pt x="917028" y="0"/>
                        <a:pt x="961697" y="10510"/>
                      </a:cubicBezTo>
                      <a:cubicBezTo>
                        <a:pt x="1006366" y="21020"/>
                        <a:pt x="1066801" y="86710"/>
                        <a:pt x="1103587" y="105103"/>
                      </a:cubicBezTo>
                      <a:cubicBezTo>
                        <a:pt x="1140373" y="123496"/>
                        <a:pt x="1182414" y="120869"/>
                        <a:pt x="1182414" y="120869"/>
                      </a:cubicBezTo>
                      <a:lnTo>
                        <a:pt x="1418897" y="168165"/>
                      </a:lnTo>
                      <a:cubicBezTo>
                        <a:pt x="1479331" y="178675"/>
                        <a:pt x="1512176" y="181303"/>
                        <a:pt x="1545021" y="183931"/>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569779" y="2945525"/>
                  <a:ext cx="1970690" cy="575440"/>
                </a:xfrm>
                <a:custGeom>
                  <a:avLst/>
                  <a:gdLst>
                    <a:gd name="connsiteX0" fmla="*/ 0 w 1970690"/>
                    <a:gd name="connsiteY0" fmla="*/ 65689 h 575440"/>
                    <a:gd name="connsiteX1" fmla="*/ 220718 w 1970690"/>
                    <a:gd name="connsiteY1" fmla="*/ 128751 h 575440"/>
                    <a:gd name="connsiteX2" fmla="*/ 331076 w 1970690"/>
                    <a:gd name="connsiteY2" fmla="*/ 2627 h 575440"/>
                    <a:gd name="connsiteX3" fmla="*/ 520262 w 1970690"/>
                    <a:gd name="connsiteY3" fmla="*/ 144516 h 575440"/>
                    <a:gd name="connsiteX4" fmla="*/ 756745 w 1970690"/>
                    <a:gd name="connsiteY4" fmla="*/ 254875 h 575440"/>
                    <a:gd name="connsiteX5" fmla="*/ 914400 w 1970690"/>
                    <a:gd name="connsiteY5" fmla="*/ 380999 h 575440"/>
                    <a:gd name="connsiteX6" fmla="*/ 1103587 w 1970690"/>
                    <a:gd name="connsiteY6" fmla="*/ 412530 h 575440"/>
                    <a:gd name="connsiteX7" fmla="*/ 1292773 w 1970690"/>
                    <a:gd name="connsiteY7" fmla="*/ 475592 h 575440"/>
                    <a:gd name="connsiteX8" fmla="*/ 1434662 w 1970690"/>
                    <a:gd name="connsiteY8" fmla="*/ 570185 h 575440"/>
                    <a:gd name="connsiteX9" fmla="*/ 1560787 w 1970690"/>
                    <a:gd name="connsiteY9" fmla="*/ 507123 h 575440"/>
                    <a:gd name="connsiteX10" fmla="*/ 1623849 w 1970690"/>
                    <a:gd name="connsiteY10" fmla="*/ 428296 h 575440"/>
                    <a:gd name="connsiteX11" fmla="*/ 1765738 w 1970690"/>
                    <a:gd name="connsiteY11" fmla="*/ 380999 h 575440"/>
                    <a:gd name="connsiteX12" fmla="*/ 1970690 w 1970690"/>
                    <a:gd name="connsiteY12" fmla="*/ 380999 h 57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0690" h="575440">
                      <a:moveTo>
                        <a:pt x="0" y="65689"/>
                      </a:moveTo>
                      <a:cubicBezTo>
                        <a:pt x="82769" y="102475"/>
                        <a:pt x="165539" y="139261"/>
                        <a:pt x="220718" y="128751"/>
                      </a:cubicBezTo>
                      <a:cubicBezTo>
                        <a:pt x="275897" y="118241"/>
                        <a:pt x="281152" y="0"/>
                        <a:pt x="331076" y="2627"/>
                      </a:cubicBezTo>
                      <a:cubicBezTo>
                        <a:pt x="381000" y="5255"/>
                        <a:pt x="449317" y="102475"/>
                        <a:pt x="520262" y="144516"/>
                      </a:cubicBezTo>
                      <a:cubicBezTo>
                        <a:pt x="591207" y="186557"/>
                        <a:pt x="691055" y="215461"/>
                        <a:pt x="756745" y="254875"/>
                      </a:cubicBezTo>
                      <a:cubicBezTo>
                        <a:pt x="822435" y="294289"/>
                        <a:pt x="856593" y="354723"/>
                        <a:pt x="914400" y="380999"/>
                      </a:cubicBezTo>
                      <a:cubicBezTo>
                        <a:pt x="972207" y="407275"/>
                        <a:pt x="1040525" y="396764"/>
                        <a:pt x="1103587" y="412530"/>
                      </a:cubicBezTo>
                      <a:cubicBezTo>
                        <a:pt x="1166649" y="428296"/>
                        <a:pt x="1237594" y="449316"/>
                        <a:pt x="1292773" y="475592"/>
                      </a:cubicBezTo>
                      <a:cubicBezTo>
                        <a:pt x="1347952" y="501868"/>
                        <a:pt x="1389993" y="564930"/>
                        <a:pt x="1434662" y="570185"/>
                      </a:cubicBezTo>
                      <a:cubicBezTo>
                        <a:pt x="1479331" y="575440"/>
                        <a:pt x="1529256" y="530771"/>
                        <a:pt x="1560787" y="507123"/>
                      </a:cubicBezTo>
                      <a:cubicBezTo>
                        <a:pt x="1592318" y="483475"/>
                        <a:pt x="1589691" y="449317"/>
                        <a:pt x="1623849" y="428296"/>
                      </a:cubicBezTo>
                      <a:cubicBezTo>
                        <a:pt x="1658007" y="407275"/>
                        <a:pt x="1707931" y="388882"/>
                        <a:pt x="1765738" y="380999"/>
                      </a:cubicBezTo>
                      <a:cubicBezTo>
                        <a:pt x="1823545" y="373116"/>
                        <a:pt x="1897117" y="377057"/>
                        <a:pt x="1970690" y="380999"/>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3515710" y="3602420"/>
                  <a:ext cx="1355835" cy="246994"/>
                </a:xfrm>
                <a:custGeom>
                  <a:avLst/>
                  <a:gdLst>
                    <a:gd name="connsiteX0" fmla="*/ 0 w 1355835"/>
                    <a:gd name="connsiteY0" fmla="*/ 55180 h 246994"/>
                    <a:gd name="connsiteX1" fmla="*/ 236483 w 1355835"/>
                    <a:gd name="connsiteY1" fmla="*/ 7883 h 246994"/>
                    <a:gd name="connsiteX2" fmla="*/ 409904 w 1355835"/>
                    <a:gd name="connsiteY2" fmla="*/ 7883 h 246994"/>
                    <a:gd name="connsiteX3" fmla="*/ 630621 w 1355835"/>
                    <a:gd name="connsiteY3" fmla="*/ 39414 h 246994"/>
                    <a:gd name="connsiteX4" fmla="*/ 756745 w 1355835"/>
                    <a:gd name="connsiteY4" fmla="*/ 70946 h 246994"/>
                    <a:gd name="connsiteX5" fmla="*/ 867104 w 1355835"/>
                    <a:gd name="connsiteY5" fmla="*/ 197070 h 246994"/>
                    <a:gd name="connsiteX6" fmla="*/ 1008993 w 1355835"/>
                    <a:gd name="connsiteY6" fmla="*/ 197070 h 246994"/>
                    <a:gd name="connsiteX7" fmla="*/ 1166649 w 1355835"/>
                    <a:gd name="connsiteY7" fmla="*/ 244366 h 246994"/>
                    <a:gd name="connsiteX8" fmla="*/ 1355835 w 1355835"/>
                    <a:gd name="connsiteY8" fmla="*/ 212835 h 24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835" h="246994">
                      <a:moveTo>
                        <a:pt x="0" y="55180"/>
                      </a:moveTo>
                      <a:cubicBezTo>
                        <a:pt x="84083" y="35473"/>
                        <a:pt x="168166" y="15766"/>
                        <a:pt x="236483" y="7883"/>
                      </a:cubicBezTo>
                      <a:cubicBezTo>
                        <a:pt x="304800" y="0"/>
                        <a:pt x="344214" y="2628"/>
                        <a:pt x="409904" y="7883"/>
                      </a:cubicBezTo>
                      <a:cubicBezTo>
                        <a:pt x="475594" y="13138"/>
                        <a:pt x="572814" y="28904"/>
                        <a:pt x="630621" y="39414"/>
                      </a:cubicBezTo>
                      <a:cubicBezTo>
                        <a:pt x="688428" y="49925"/>
                        <a:pt x="717331" y="44670"/>
                        <a:pt x="756745" y="70946"/>
                      </a:cubicBezTo>
                      <a:cubicBezTo>
                        <a:pt x="796159" y="97222"/>
                        <a:pt x="825063" y="176049"/>
                        <a:pt x="867104" y="197070"/>
                      </a:cubicBezTo>
                      <a:cubicBezTo>
                        <a:pt x="909145" y="218091"/>
                        <a:pt x="959069" y="189187"/>
                        <a:pt x="1008993" y="197070"/>
                      </a:cubicBezTo>
                      <a:cubicBezTo>
                        <a:pt x="1058917" y="204953"/>
                        <a:pt x="1108842" y="241739"/>
                        <a:pt x="1166649" y="244366"/>
                      </a:cubicBezTo>
                      <a:cubicBezTo>
                        <a:pt x="1224456" y="246994"/>
                        <a:pt x="1329559" y="233856"/>
                        <a:pt x="1355835" y="212835"/>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72" name="TextBox 71"/>
          <p:cNvSpPr txBox="1"/>
          <p:nvPr/>
        </p:nvSpPr>
        <p:spPr>
          <a:xfrm>
            <a:off x="0" y="3200400"/>
            <a:ext cx="4096506" cy="2862322"/>
          </a:xfrm>
          <a:prstGeom prst="rect">
            <a:avLst/>
          </a:prstGeom>
          <a:solidFill>
            <a:schemeClr val="tx1">
              <a:alpha val="59000"/>
            </a:schemeClr>
          </a:solidFill>
          <a:ln w="76200">
            <a:solidFill>
              <a:schemeClr val="bg1"/>
            </a:solidFill>
          </a:ln>
        </p:spPr>
        <p:txBody>
          <a:bodyPr wrap="none" rtlCol="0">
            <a:spAutoFit/>
          </a:bodyPr>
          <a:lstStyle/>
          <a:p>
            <a:pPr algn="ctr"/>
            <a:r>
              <a:rPr lang="en-US" sz="3600" b="1" dirty="0" smtClean="0">
                <a:solidFill>
                  <a:schemeClr val="bg1"/>
                </a:solidFill>
              </a:rPr>
              <a:t>The Ohio River . . .</a:t>
            </a:r>
          </a:p>
          <a:p>
            <a:pPr algn="ctr"/>
            <a:r>
              <a:rPr lang="en-US" sz="3600" b="1" dirty="0" smtClean="0">
                <a:solidFill>
                  <a:schemeClr val="bg1"/>
                </a:solidFill>
              </a:rPr>
              <a:t>from the </a:t>
            </a:r>
          </a:p>
          <a:p>
            <a:pPr algn="ctr"/>
            <a:r>
              <a:rPr lang="en-US" sz="3600" b="1" dirty="0" smtClean="0">
                <a:solidFill>
                  <a:schemeClr val="bg1"/>
                </a:solidFill>
              </a:rPr>
              <a:t>Appalachians</a:t>
            </a:r>
          </a:p>
          <a:p>
            <a:pPr algn="ctr"/>
            <a:r>
              <a:rPr lang="en-US" sz="3600" b="1" dirty="0" smtClean="0">
                <a:solidFill>
                  <a:schemeClr val="bg1"/>
                </a:solidFill>
              </a:rPr>
              <a:t>to the</a:t>
            </a:r>
          </a:p>
          <a:p>
            <a:pPr algn="ctr"/>
            <a:r>
              <a:rPr lang="en-US" sz="3600" b="1" dirty="0" smtClean="0">
                <a:solidFill>
                  <a:schemeClr val="bg1"/>
                </a:solidFill>
              </a:rPr>
              <a:t>American  heartland</a:t>
            </a:r>
            <a:endParaRPr lang="en-US" sz="3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right)">
                                      <p:cBhvr>
                                        <p:cTn id="7" dur="1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10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up)">
                                      <p:cBhvr>
                                        <p:cTn id="15" dur="10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mph" presetSubtype="2" autoRev="1" fill="hold" nodeType="clickEffect">
                                  <p:stCondLst>
                                    <p:cond delay="0"/>
                                  </p:stCondLst>
                                  <p:childTnLst>
                                    <p:animClr clrSpc="rgb">
                                      <p:cBhvr>
                                        <p:cTn id="19" dur="2000" fill="hold"/>
                                        <p:tgtEl>
                                          <p:spTgt spid="62"/>
                                        </p:tgtEl>
                                        <p:attrNameLst>
                                          <p:attrName>stroke.color</p:attrName>
                                        </p:attrNameLst>
                                      </p:cBhvr>
                                      <p:to>
                                        <a:srgbClr val="FF0000"/>
                                      </p:to>
                                    </p:animClr>
                                    <p:set>
                                      <p:cBhvr>
                                        <p:cTn id="20" dur="2000" fill="hold"/>
                                        <p:tgtEl>
                                          <p:spTgt spid="62"/>
                                        </p:tgtEl>
                                        <p:attrNameLst>
                                          <p:attrName>stroke.on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p:cTn id="25" dur="1000" fill="hold"/>
                                        <p:tgtEl>
                                          <p:spTgt spid="72"/>
                                        </p:tgtEl>
                                        <p:attrNameLst>
                                          <p:attrName>ppt_w</p:attrName>
                                        </p:attrNameLst>
                                      </p:cBhvr>
                                      <p:tavLst>
                                        <p:tav tm="0">
                                          <p:val>
                                            <p:fltVal val="0"/>
                                          </p:val>
                                        </p:tav>
                                        <p:tav tm="100000">
                                          <p:val>
                                            <p:strVal val="#ppt_w"/>
                                          </p:val>
                                        </p:tav>
                                      </p:tavLst>
                                    </p:anim>
                                    <p:anim calcmode="lin" valueType="num">
                                      <p:cBhvr>
                                        <p:cTn id="26" dur="1000" fill="hold"/>
                                        <p:tgtEl>
                                          <p:spTgt spid="72"/>
                                        </p:tgtEl>
                                        <p:attrNameLst>
                                          <p:attrName>ppt_h</p:attrName>
                                        </p:attrNameLst>
                                      </p:cBhvr>
                                      <p:tavLst>
                                        <p:tav tm="0">
                                          <p:val>
                                            <p:fltVal val="0"/>
                                          </p:val>
                                        </p:tav>
                                        <p:tav tm="100000">
                                          <p:val>
                                            <p:strVal val="#ppt_h"/>
                                          </p:val>
                                        </p:tav>
                                      </p:tavLst>
                                    </p:anim>
                                    <p:animEffect transition="in" filter="fade">
                                      <p:cBhvr>
                                        <p:cTn id="2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6340197"/>
          </a:xfrm>
          <a:prstGeom prst="rect">
            <a:avLst/>
          </a:prstGeom>
        </p:spPr>
        <p:txBody>
          <a:bodyPr wrap="square">
            <a:spAutoFit/>
          </a:bodyPr>
          <a:lstStyle/>
          <a:p>
            <a:r>
              <a:rPr lang="en-US" sz="1400" dirty="0" smtClean="0">
                <a:hlinkClick r:id="rId2"/>
              </a:rPr>
              <a:t>http://www.livescience.com/37706-what-is-plate-tectonics.html</a:t>
            </a:r>
            <a:endParaRPr lang="en-US" sz="1400" dirty="0" smtClean="0"/>
          </a:p>
          <a:p>
            <a:r>
              <a:rPr lang="en-US" sz="1400" dirty="0" smtClean="0"/>
              <a:t>Plate tectonics is the theory that Earth's outer shell is divided into several plates that glide over the mantle, the rocky inner layer above the core. The plates act like a hard and rigid shell compared to Earth's mantle. </a:t>
            </a:r>
          </a:p>
          <a:p>
            <a:r>
              <a:rPr lang="en-US" sz="1400" dirty="0" smtClean="0"/>
              <a:t>Plate tectonics is the unifying theory of geology, said Nicholas van </a:t>
            </a:r>
            <a:r>
              <a:rPr lang="en-US" sz="1400" dirty="0" err="1" smtClean="0"/>
              <a:t>der</a:t>
            </a:r>
            <a:r>
              <a:rPr lang="en-US" sz="1400" dirty="0" smtClean="0"/>
              <a:t> </a:t>
            </a:r>
            <a:r>
              <a:rPr lang="en-US" sz="1400" dirty="0" err="1" smtClean="0"/>
              <a:t>Elst</a:t>
            </a:r>
            <a:r>
              <a:rPr lang="en-US" sz="1400" dirty="0" smtClean="0"/>
              <a:t>, a seismologist at Columbia University's Lamont-Doherty Earth Observatory in Palisades, New York.</a:t>
            </a:r>
          </a:p>
          <a:p>
            <a:pPr fontAlgn="base"/>
            <a:r>
              <a:rPr lang="en-US" sz="1400" dirty="0" smtClean="0"/>
              <a:t>"Before plate tectonics, people had to come up with explanations of the geologic features in their region that were unique to that particular region," Van </a:t>
            </a:r>
            <a:r>
              <a:rPr lang="en-US" sz="1400" dirty="0" err="1" smtClean="0"/>
              <a:t>der</a:t>
            </a:r>
            <a:r>
              <a:rPr lang="en-US" sz="1400" dirty="0" smtClean="0"/>
              <a:t> </a:t>
            </a:r>
            <a:r>
              <a:rPr lang="en-US" sz="1400" dirty="0" err="1" smtClean="0"/>
              <a:t>Elst</a:t>
            </a:r>
            <a:r>
              <a:rPr lang="en-US" sz="1400" dirty="0" smtClean="0"/>
              <a:t> said. "Plate tectonics unified all these descriptions and said that you should be able to describe all geologic features as though driven by the relative motion of these tectonic plates."</a:t>
            </a:r>
          </a:p>
          <a:p>
            <a:pPr fontAlgn="base"/>
            <a:r>
              <a:rPr lang="en-US" sz="1400" dirty="0" smtClean="0"/>
              <a:t>The driving force behind plate tectonics is convection in the mantle. Hot material near the Earth's core rises, and colder mantle rock sinks. "It's kind of like a pot boiling on a stove," Van </a:t>
            </a:r>
            <a:r>
              <a:rPr lang="en-US" sz="1400" dirty="0" err="1" smtClean="0"/>
              <a:t>der</a:t>
            </a:r>
            <a:r>
              <a:rPr lang="en-US" sz="1400" dirty="0" smtClean="0"/>
              <a:t> </a:t>
            </a:r>
            <a:r>
              <a:rPr lang="en-US" sz="1400" dirty="0" err="1" smtClean="0"/>
              <a:t>Elst</a:t>
            </a:r>
            <a:r>
              <a:rPr lang="en-US" sz="1400" dirty="0" smtClean="0"/>
              <a:t> said. The convection drive plates tectonics through a combination of pushing and spreading apart at mid-ocean ridges and pulling and sinking downward at </a:t>
            </a:r>
            <a:r>
              <a:rPr lang="en-US" sz="1400" dirty="0" err="1" smtClean="0"/>
              <a:t>subduction</a:t>
            </a:r>
            <a:r>
              <a:rPr lang="en-US" sz="1400" dirty="0" smtClean="0"/>
              <a:t> zones, researchers think. Scientists continue to study and debate the mechanisms that move the plates.</a:t>
            </a:r>
          </a:p>
          <a:p>
            <a:pPr fontAlgn="base"/>
            <a:r>
              <a:rPr lang="en-US" sz="1400" dirty="0" smtClean="0"/>
              <a:t>Mid-ocean ridges are gaps between tectonic plates that mantle the Earth like seams on a baseball. Hot magma wells up at the ridges, forming new ocean crust and shoving the plates apart. At </a:t>
            </a:r>
            <a:r>
              <a:rPr lang="en-US" sz="1400" dirty="0" err="1" smtClean="0"/>
              <a:t>subduction</a:t>
            </a:r>
            <a:r>
              <a:rPr lang="en-US" sz="1400" dirty="0" smtClean="0"/>
              <a:t> zones, two tectonic plates meet and one slides beneath the other back into the mantle, the layer underneath the crust. The cold, sinking plate pulls the crust behind it downward.</a:t>
            </a:r>
          </a:p>
          <a:p>
            <a:pPr fontAlgn="base"/>
            <a:r>
              <a:rPr lang="en-US" sz="1400" dirty="0" err="1" smtClean="0"/>
              <a:t>Subduction</a:t>
            </a:r>
            <a:r>
              <a:rPr lang="en-US" sz="1400" dirty="0" smtClean="0"/>
              <a:t> zones, or convergent margins, are one of the three types of plate boundaries. The others are divergent and transform margins.</a:t>
            </a:r>
          </a:p>
          <a:p>
            <a:pPr fontAlgn="base"/>
            <a:r>
              <a:rPr lang="en-US" sz="1400" dirty="0" smtClean="0"/>
              <a:t>At a divergent margin, two plates are spreading apart, as at seafloor-spreading ridges or continental rift zones such as the East Africa Rift.</a:t>
            </a:r>
          </a:p>
          <a:p>
            <a:pPr fontAlgn="base"/>
            <a:r>
              <a:rPr lang="en-US" sz="1400" dirty="0" smtClean="0"/>
              <a:t>Transform margins mark slip-sliding plates, such as California's San Andreas Fault, where the North America and Pacific plates grind past each other with a mostly horizontal motion.</a:t>
            </a:r>
          </a:p>
          <a:p>
            <a:pPr fontAlgn="base"/>
            <a:r>
              <a:rPr lang="en-US" sz="1400" dirty="0" smtClean="0"/>
              <a:t>As the continents jostle around the Earth, they occasionally come together to form giant supercontinents, a single landmass. One of the earliest big supercontinents, called </a:t>
            </a:r>
            <a:r>
              <a:rPr lang="en-US" sz="1400" dirty="0" err="1" smtClean="0"/>
              <a:t>Rodinia</a:t>
            </a:r>
            <a:r>
              <a:rPr lang="en-US" sz="1400" dirty="0" smtClean="0"/>
              <a:t>, assembled about 1 billion years ago. Its breakup is linked to a global </a:t>
            </a:r>
            <a:r>
              <a:rPr lang="en-US" sz="1400" dirty="0" err="1" smtClean="0"/>
              <a:t>glaciation</a:t>
            </a:r>
            <a:r>
              <a:rPr lang="en-US" sz="1400" dirty="0" smtClean="0"/>
              <a:t> called Snowball Earth.</a:t>
            </a:r>
          </a:p>
          <a:p>
            <a:pPr fontAlgn="base"/>
            <a:r>
              <a:rPr lang="en-US" sz="1400" dirty="0" smtClean="0"/>
              <a:t>A more recent supercontinent called Pangaea formed about 300 million years ago. Africa, South America, North America and Europe nestled closely together, leaving a characteristic pattern of fossils and rocks for geologists to decipher once Pangaea broke apart. The puzzle pieces left behind by Pangaea, from fossils to the matching shorelines along the Atlantic Ocean, provided the first hints that the Earth's continents move.</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0"/>
            <a:ext cx="9144000" cy="6858000"/>
            <a:chOff x="0" y="0"/>
            <a:chExt cx="9144000" cy="6858000"/>
          </a:xfrm>
        </p:grpSpPr>
        <p:pic>
          <p:nvPicPr>
            <p:cNvPr id="3" name="Picture 2" descr="https://s3.amazonaws.com/images.gearjunkie.com/uploads/2016/11/US-river-basin-map.jpg"/>
            <p:cNvPicPr>
              <a:picLocks noChangeAspect="1" noChangeArrowheads="1"/>
            </p:cNvPicPr>
            <p:nvPr/>
          </p:nvPicPr>
          <p:blipFill>
            <a:blip r:embed="rId2"/>
            <a:srcRect l="3968" r="794" b="7951"/>
            <a:stretch>
              <a:fillRect/>
            </a:stretch>
          </p:blipFill>
          <p:spPr bwMode="auto">
            <a:xfrm>
              <a:off x="0" y="682600"/>
              <a:ext cx="9144000" cy="6175400"/>
            </a:xfrm>
            <a:prstGeom prst="rect">
              <a:avLst/>
            </a:prstGeom>
            <a:noFill/>
            <a:ln>
              <a:noFill/>
            </a:ln>
          </p:spPr>
        </p:pic>
        <p:sp useBgFill="1">
          <p:nvSpPr>
            <p:cNvPr id="5" name="TextBox 4"/>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sp>
          <p:nvSpPr>
            <p:cNvPr id="7" name="Freeform 6"/>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bg1"/>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p:cNvGrpSpPr/>
            <p:nvPr/>
          </p:nvGrpSpPr>
          <p:grpSpPr>
            <a:xfrm>
              <a:off x="5702591" y="2955471"/>
              <a:ext cx="1765009" cy="1782536"/>
              <a:chOff x="5702591" y="2955471"/>
              <a:chExt cx="1765009" cy="1782536"/>
            </a:xfrm>
          </p:grpSpPr>
          <p:grpSp>
            <p:nvGrpSpPr>
              <p:cNvPr id="9" name="Group 73"/>
              <p:cNvGrpSpPr/>
              <p:nvPr/>
            </p:nvGrpSpPr>
            <p:grpSpPr>
              <a:xfrm>
                <a:off x="5702591" y="2955471"/>
                <a:ext cx="1765009" cy="1782536"/>
                <a:chOff x="5729805" y="3069771"/>
                <a:chExt cx="1765009" cy="1782536"/>
              </a:xfrm>
            </p:grpSpPr>
            <p:sp>
              <p:nvSpPr>
                <p:cNvPr id="11" name="Freeform 10"/>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5946322" y="33473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1781503" y="1723697"/>
              <a:ext cx="4183869" cy="4219903"/>
              <a:chOff x="1781503" y="1723697"/>
              <a:chExt cx="4183869" cy="4219903"/>
            </a:xfrm>
          </p:grpSpPr>
          <p:grpSp>
            <p:nvGrpSpPr>
              <p:cNvPr id="14" name="Group 77"/>
              <p:cNvGrpSpPr/>
              <p:nvPr/>
            </p:nvGrpSpPr>
            <p:grpSpPr>
              <a:xfrm>
                <a:off x="2830286" y="3739243"/>
                <a:ext cx="2661557" cy="1839686"/>
                <a:chOff x="2857500" y="3853543"/>
                <a:chExt cx="2661557" cy="1839686"/>
              </a:xfrm>
            </p:grpSpPr>
            <p:sp>
              <p:nvSpPr>
                <p:cNvPr id="22" name="Freeform 21"/>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76"/>
                <p:cNvGrpSpPr/>
                <p:nvPr/>
              </p:nvGrpSpPr>
              <p:grpSpPr>
                <a:xfrm>
                  <a:off x="2857500" y="3853543"/>
                  <a:ext cx="2661557" cy="1839686"/>
                  <a:chOff x="2857500" y="3853543"/>
                  <a:chExt cx="2661557" cy="1839686"/>
                </a:xfrm>
              </p:grpSpPr>
              <p:sp>
                <p:nvSpPr>
                  <p:cNvPr id="24" name="Freeform 23"/>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5" name="Group 68"/>
              <p:cNvGrpSpPr/>
              <p:nvPr/>
            </p:nvGrpSpPr>
            <p:grpSpPr>
              <a:xfrm>
                <a:off x="4724400" y="1973036"/>
                <a:ext cx="1240972" cy="3970564"/>
                <a:chOff x="4724400" y="1973036"/>
                <a:chExt cx="1240972" cy="3970564"/>
              </a:xfrm>
            </p:grpSpPr>
            <p:sp>
              <p:nvSpPr>
                <p:cNvPr id="20" name="Freeform 19"/>
                <p:cNvSpPr/>
                <p:nvPr/>
              </p:nvSpPr>
              <p:spPr>
                <a:xfrm>
                  <a:off x="4724400" y="19730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521779" y="31677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Freeform 15"/>
              <p:cNvSpPr/>
              <p:nvPr/>
            </p:nvSpPr>
            <p:spPr>
              <a:xfrm>
                <a:off x="2238703" y="1855076"/>
                <a:ext cx="3294994" cy="2075793"/>
              </a:xfrm>
              <a:custGeom>
                <a:avLst/>
                <a:gdLst>
                  <a:gd name="connsiteX0" fmla="*/ 0 w 3294994"/>
                  <a:gd name="connsiteY0" fmla="*/ 572814 h 2075793"/>
                  <a:gd name="connsiteX1" fmla="*/ 94594 w 3294994"/>
                  <a:gd name="connsiteY1" fmla="*/ 462455 h 2075793"/>
                  <a:gd name="connsiteX2" fmla="*/ 346842 w 3294994"/>
                  <a:gd name="connsiteY2" fmla="*/ 525517 h 2075793"/>
                  <a:gd name="connsiteX3" fmla="*/ 520263 w 3294994"/>
                  <a:gd name="connsiteY3" fmla="*/ 399393 h 2075793"/>
                  <a:gd name="connsiteX4" fmla="*/ 851338 w 3294994"/>
                  <a:gd name="connsiteY4" fmla="*/ 320565 h 2075793"/>
                  <a:gd name="connsiteX5" fmla="*/ 1056290 w 3294994"/>
                  <a:gd name="connsiteY5" fmla="*/ 115614 h 2075793"/>
                  <a:gd name="connsiteX6" fmla="*/ 1292773 w 3294994"/>
                  <a:gd name="connsiteY6" fmla="*/ 5255 h 2075793"/>
                  <a:gd name="connsiteX7" fmla="*/ 1387366 w 3294994"/>
                  <a:gd name="connsiteY7" fmla="*/ 147145 h 2075793"/>
                  <a:gd name="connsiteX8" fmla="*/ 1513490 w 3294994"/>
                  <a:gd name="connsiteY8" fmla="*/ 194441 h 2075793"/>
                  <a:gd name="connsiteX9" fmla="*/ 1592318 w 3294994"/>
                  <a:gd name="connsiteY9" fmla="*/ 336331 h 2075793"/>
                  <a:gd name="connsiteX10" fmla="*/ 1623849 w 3294994"/>
                  <a:gd name="connsiteY10" fmla="*/ 588579 h 2075793"/>
                  <a:gd name="connsiteX11" fmla="*/ 1686911 w 3294994"/>
                  <a:gd name="connsiteY11" fmla="*/ 777765 h 2075793"/>
                  <a:gd name="connsiteX12" fmla="*/ 1749973 w 3294994"/>
                  <a:gd name="connsiteY12" fmla="*/ 872358 h 2075793"/>
                  <a:gd name="connsiteX13" fmla="*/ 1923394 w 3294994"/>
                  <a:gd name="connsiteY13" fmla="*/ 1077310 h 2075793"/>
                  <a:gd name="connsiteX14" fmla="*/ 2096814 w 3294994"/>
                  <a:gd name="connsiteY14" fmla="*/ 1171903 h 2075793"/>
                  <a:gd name="connsiteX15" fmla="*/ 2254469 w 3294994"/>
                  <a:gd name="connsiteY15" fmla="*/ 1266496 h 2075793"/>
                  <a:gd name="connsiteX16" fmla="*/ 2380594 w 3294994"/>
                  <a:gd name="connsiteY16" fmla="*/ 1518745 h 2075793"/>
                  <a:gd name="connsiteX17" fmla="*/ 2459421 w 3294994"/>
                  <a:gd name="connsiteY17" fmla="*/ 1755227 h 2075793"/>
                  <a:gd name="connsiteX18" fmla="*/ 2554014 w 3294994"/>
                  <a:gd name="connsiteY18" fmla="*/ 1881352 h 2075793"/>
                  <a:gd name="connsiteX19" fmla="*/ 2648607 w 3294994"/>
                  <a:gd name="connsiteY19" fmla="*/ 1944414 h 2075793"/>
                  <a:gd name="connsiteX20" fmla="*/ 2822028 w 3294994"/>
                  <a:gd name="connsiteY20" fmla="*/ 1881352 h 2075793"/>
                  <a:gd name="connsiteX21" fmla="*/ 2948152 w 3294994"/>
                  <a:gd name="connsiteY21" fmla="*/ 1975945 h 2075793"/>
                  <a:gd name="connsiteX22" fmla="*/ 3090042 w 3294994"/>
                  <a:gd name="connsiteY22" fmla="*/ 2039007 h 2075793"/>
                  <a:gd name="connsiteX23" fmla="*/ 3294994 w 3294994"/>
                  <a:gd name="connsiteY23" fmla="*/ 2070538 h 207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4994" h="2075793">
                    <a:moveTo>
                      <a:pt x="0" y="572814"/>
                    </a:moveTo>
                    <a:cubicBezTo>
                      <a:pt x="18393" y="521576"/>
                      <a:pt x="36787" y="470338"/>
                      <a:pt x="94594" y="462455"/>
                    </a:cubicBezTo>
                    <a:cubicBezTo>
                      <a:pt x="152401" y="454572"/>
                      <a:pt x="275897" y="536027"/>
                      <a:pt x="346842" y="525517"/>
                    </a:cubicBezTo>
                    <a:cubicBezTo>
                      <a:pt x="417787" y="515007"/>
                      <a:pt x="436180" y="433552"/>
                      <a:pt x="520263" y="399393"/>
                    </a:cubicBezTo>
                    <a:cubicBezTo>
                      <a:pt x="604346" y="365234"/>
                      <a:pt x="762000" y="367861"/>
                      <a:pt x="851338" y="320565"/>
                    </a:cubicBezTo>
                    <a:cubicBezTo>
                      <a:pt x="940676" y="273269"/>
                      <a:pt x="982717" y="168166"/>
                      <a:pt x="1056290" y="115614"/>
                    </a:cubicBezTo>
                    <a:cubicBezTo>
                      <a:pt x="1129863" y="63062"/>
                      <a:pt x="1237594" y="0"/>
                      <a:pt x="1292773" y="5255"/>
                    </a:cubicBezTo>
                    <a:cubicBezTo>
                      <a:pt x="1347952" y="10510"/>
                      <a:pt x="1350580" y="115614"/>
                      <a:pt x="1387366" y="147145"/>
                    </a:cubicBezTo>
                    <a:cubicBezTo>
                      <a:pt x="1424152" y="178676"/>
                      <a:pt x="1479331" y="162910"/>
                      <a:pt x="1513490" y="194441"/>
                    </a:cubicBezTo>
                    <a:cubicBezTo>
                      <a:pt x="1547649" y="225972"/>
                      <a:pt x="1573925" y="270641"/>
                      <a:pt x="1592318" y="336331"/>
                    </a:cubicBezTo>
                    <a:cubicBezTo>
                      <a:pt x="1610711" y="402021"/>
                      <a:pt x="1608084" y="515007"/>
                      <a:pt x="1623849" y="588579"/>
                    </a:cubicBezTo>
                    <a:cubicBezTo>
                      <a:pt x="1639614" y="662151"/>
                      <a:pt x="1665890" y="730469"/>
                      <a:pt x="1686911" y="777765"/>
                    </a:cubicBezTo>
                    <a:cubicBezTo>
                      <a:pt x="1707932" y="825061"/>
                      <a:pt x="1710559" y="822434"/>
                      <a:pt x="1749973" y="872358"/>
                    </a:cubicBezTo>
                    <a:cubicBezTo>
                      <a:pt x="1789387" y="922282"/>
                      <a:pt x="1865587" y="1027386"/>
                      <a:pt x="1923394" y="1077310"/>
                    </a:cubicBezTo>
                    <a:cubicBezTo>
                      <a:pt x="1981201" y="1127234"/>
                      <a:pt x="2041635" y="1140372"/>
                      <a:pt x="2096814" y="1171903"/>
                    </a:cubicBezTo>
                    <a:cubicBezTo>
                      <a:pt x="2151993" y="1203434"/>
                      <a:pt x="2207172" y="1208689"/>
                      <a:pt x="2254469" y="1266496"/>
                    </a:cubicBezTo>
                    <a:cubicBezTo>
                      <a:pt x="2301766" y="1324303"/>
                      <a:pt x="2346435" y="1437290"/>
                      <a:pt x="2380594" y="1518745"/>
                    </a:cubicBezTo>
                    <a:cubicBezTo>
                      <a:pt x="2414753" y="1600200"/>
                      <a:pt x="2430518" y="1694792"/>
                      <a:pt x="2459421" y="1755227"/>
                    </a:cubicBezTo>
                    <a:cubicBezTo>
                      <a:pt x="2488324" y="1815662"/>
                      <a:pt x="2522483" y="1849821"/>
                      <a:pt x="2554014" y="1881352"/>
                    </a:cubicBezTo>
                    <a:cubicBezTo>
                      <a:pt x="2585545" y="1912883"/>
                      <a:pt x="2603938" y="1944414"/>
                      <a:pt x="2648607" y="1944414"/>
                    </a:cubicBezTo>
                    <a:cubicBezTo>
                      <a:pt x="2693276" y="1944414"/>
                      <a:pt x="2772104" y="1876097"/>
                      <a:pt x="2822028" y="1881352"/>
                    </a:cubicBezTo>
                    <a:cubicBezTo>
                      <a:pt x="2871952" y="1886607"/>
                      <a:pt x="2903483" y="1949669"/>
                      <a:pt x="2948152" y="1975945"/>
                    </a:cubicBezTo>
                    <a:cubicBezTo>
                      <a:pt x="2992821" y="2002221"/>
                      <a:pt x="3032235" y="2023242"/>
                      <a:pt x="3090042" y="2039007"/>
                    </a:cubicBezTo>
                    <a:cubicBezTo>
                      <a:pt x="3147849" y="2054772"/>
                      <a:pt x="3266090" y="2075793"/>
                      <a:pt x="3294994" y="2070538"/>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781503" y="1723697"/>
                <a:ext cx="1545021" cy="591207"/>
              </a:xfrm>
              <a:custGeom>
                <a:avLst/>
                <a:gdLst>
                  <a:gd name="connsiteX0" fmla="*/ 0 w 1545021"/>
                  <a:gd name="connsiteY0" fmla="*/ 546537 h 591207"/>
                  <a:gd name="connsiteX1" fmla="*/ 126125 w 1545021"/>
                  <a:gd name="connsiteY1" fmla="*/ 546537 h 591207"/>
                  <a:gd name="connsiteX2" fmla="*/ 268014 w 1545021"/>
                  <a:gd name="connsiteY2" fmla="*/ 578069 h 591207"/>
                  <a:gd name="connsiteX3" fmla="*/ 362607 w 1545021"/>
                  <a:gd name="connsiteY3" fmla="*/ 467710 h 591207"/>
                  <a:gd name="connsiteX4" fmla="*/ 346842 w 1545021"/>
                  <a:gd name="connsiteY4" fmla="*/ 294289 h 591207"/>
                  <a:gd name="connsiteX5" fmla="*/ 567559 w 1545021"/>
                  <a:gd name="connsiteY5" fmla="*/ 152400 h 591207"/>
                  <a:gd name="connsiteX6" fmla="*/ 740980 w 1545021"/>
                  <a:gd name="connsiteY6" fmla="*/ 42041 h 591207"/>
                  <a:gd name="connsiteX7" fmla="*/ 835573 w 1545021"/>
                  <a:gd name="connsiteY7" fmla="*/ 42041 h 591207"/>
                  <a:gd name="connsiteX8" fmla="*/ 961697 w 1545021"/>
                  <a:gd name="connsiteY8" fmla="*/ 10510 h 591207"/>
                  <a:gd name="connsiteX9" fmla="*/ 1103587 w 1545021"/>
                  <a:gd name="connsiteY9" fmla="*/ 105103 h 591207"/>
                  <a:gd name="connsiteX10" fmla="*/ 1182414 w 1545021"/>
                  <a:gd name="connsiteY10" fmla="*/ 120869 h 591207"/>
                  <a:gd name="connsiteX11" fmla="*/ 1418897 w 1545021"/>
                  <a:gd name="connsiteY11" fmla="*/ 168165 h 591207"/>
                  <a:gd name="connsiteX12" fmla="*/ 1545021 w 1545021"/>
                  <a:gd name="connsiteY12" fmla="*/ 183931 h 59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21" h="591207">
                    <a:moveTo>
                      <a:pt x="0" y="546537"/>
                    </a:moveTo>
                    <a:cubicBezTo>
                      <a:pt x="40728" y="543909"/>
                      <a:pt x="81456" y="541282"/>
                      <a:pt x="126125" y="546537"/>
                    </a:cubicBezTo>
                    <a:cubicBezTo>
                      <a:pt x="170794" y="551792"/>
                      <a:pt x="228600" y="591207"/>
                      <a:pt x="268014" y="578069"/>
                    </a:cubicBezTo>
                    <a:cubicBezTo>
                      <a:pt x="307428" y="564931"/>
                      <a:pt x="349469" y="515007"/>
                      <a:pt x="362607" y="467710"/>
                    </a:cubicBezTo>
                    <a:cubicBezTo>
                      <a:pt x="375745" y="420413"/>
                      <a:pt x="312683" y="346841"/>
                      <a:pt x="346842" y="294289"/>
                    </a:cubicBezTo>
                    <a:cubicBezTo>
                      <a:pt x="381001" y="241737"/>
                      <a:pt x="567559" y="152400"/>
                      <a:pt x="567559" y="152400"/>
                    </a:cubicBezTo>
                    <a:cubicBezTo>
                      <a:pt x="633249" y="110359"/>
                      <a:pt x="696311" y="60434"/>
                      <a:pt x="740980" y="42041"/>
                    </a:cubicBezTo>
                    <a:cubicBezTo>
                      <a:pt x="785649" y="23648"/>
                      <a:pt x="798787" y="47296"/>
                      <a:pt x="835573" y="42041"/>
                    </a:cubicBezTo>
                    <a:cubicBezTo>
                      <a:pt x="872359" y="36786"/>
                      <a:pt x="917028" y="0"/>
                      <a:pt x="961697" y="10510"/>
                    </a:cubicBezTo>
                    <a:cubicBezTo>
                      <a:pt x="1006366" y="21020"/>
                      <a:pt x="1066801" y="86710"/>
                      <a:pt x="1103587" y="105103"/>
                    </a:cubicBezTo>
                    <a:cubicBezTo>
                      <a:pt x="1140373" y="123496"/>
                      <a:pt x="1182414" y="120869"/>
                      <a:pt x="1182414" y="120869"/>
                    </a:cubicBezTo>
                    <a:lnTo>
                      <a:pt x="1418897" y="168165"/>
                    </a:lnTo>
                    <a:cubicBezTo>
                      <a:pt x="1479331" y="178675"/>
                      <a:pt x="1512176" y="181303"/>
                      <a:pt x="1545021" y="183931"/>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569779" y="2945525"/>
                <a:ext cx="1970690" cy="575440"/>
              </a:xfrm>
              <a:custGeom>
                <a:avLst/>
                <a:gdLst>
                  <a:gd name="connsiteX0" fmla="*/ 0 w 1970690"/>
                  <a:gd name="connsiteY0" fmla="*/ 65689 h 575440"/>
                  <a:gd name="connsiteX1" fmla="*/ 220718 w 1970690"/>
                  <a:gd name="connsiteY1" fmla="*/ 128751 h 575440"/>
                  <a:gd name="connsiteX2" fmla="*/ 331076 w 1970690"/>
                  <a:gd name="connsiteY2" fmla="*/ 2627 h 575440"/>
                  <a:gd name="connsiteX3" fmla="*/ 520262 w 1970690"/>
                  <a:gd name="connsiteY3" fmla="*/ 144516 h 575440"/>
                  <a:gd name="connsiteX4" fmla="*/ 756745 w 1970690"/>
                  <a:gd name="connsiteY4" fmla="*/ 254875 h 575440"/>
                  <a:gd name="connsiteX5" fmla="*/ 914400 w 1970690"/>
                  <a:gd name="connsiteY5" fmla="*/ 380999 h 575440"/>
                  <a:gd name="connsiteX6" fmla="*/ 1103587 w 1970690"/>
                  <a:gd name="connsiteY6" fmla="*/ 412530 h 575440"/>
                  <a:gd name="connsiteX7" fmla="*/ 1292773 w 1970690"/>
                  <a:gd name="connsiteY7" fmla="*/ 475592 h 575440"/>
                  <a:gd name="connsiteX8" fmla="*/ 1434662 w 1970690"/>
                  <a:gd name="connsiteY8" fmla="*/ 570185 h 575440"/>
                  <a:gd name="connsiteX9" fmla="*/ 1560787 w 1970690"/>
                  <a:gd name="connsiteY9" fmla="*/ 507123 h 575440"/>
                  <a:gd name="connsiteX10" fmla="*/ 1623849 w 1970690"/>
                  <a:gd name="connsiteY10" fmla="*/ 428296 h 575440"/>
                  <a:gd name="connsiteX11" fmla="*/ 1765738 w 1970690"/>
                  <a:gd name="connsiteY11" fmla="*/ 380999 h 575440"/>
                  <a:gd name="connsiteX12" fmla="*/ 1970690 w 1970690"/>
                  <a:gd name="connsiteY12" fmla="*/ 380999 h 57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0690" h="575440">
                    <a:moveTo>
                      <a:pt x="0" y="65689"/>
                    </a:moveTo>
                    <a:cubicBezTo>
                      <a:pt x="82769" y="102475"/>
                      <a:pt x="165539" y="139261"/>
                      <a:pt x="220718" y="128751"/>
                    </a:cubicBezTo>
                    <a:cubicBezTo>
                      <a:pt x="275897" y="118241"/>
                      <a:pt x="281152" y="0"/>
                      <a:pt x="331076" y="2627"/>
                    </a:cubicBezTo>
                    <a:cubicBezTo>
                      <a:pt x="381000" y="5255"/>
                      <a:pt x="449317" y="102475"/>
                      <a:pt x="520262" y="144516"/>
                    </a:cubicBezTo>
                    <a:cubicBezTo>
                      <a:pt x="591207" y="186557"/>
                      <a:pt x="691055" y="215461"/>
                      <a:pt x="756745" y="254875"/>
                    </a:cubicBezTo>
                    <a:cubicBezTo>
                      <a:pt x="822435" y="294289"/>
                      <a:pt x="856593" y="354723"/>
                      <a:pt x="914400" y="380999"/>
                    </a:cubicBezTo>
                    <a:cubicBezTo>
                      <a:pt x="972207" y="407275"/>
                      <a:pt x="1040525" y="396764"/>
                      <a:pt x="1103587" y="412530"/>
                    </a:cubicBezTo>
                    <a:cubicBezTo>
                      <a:pt x="1166649" y="428296"/>
                      <a:pt x="1237594" y="449316"/>
                      <a:pt x="1292773" y="475592"/>
                    </a:cubicBezTo>
                    <a:cubicBezTo>
                      <a:pt x="1347952" y="501868"/>
                      <a:pt x="1389993" y="564930"/>
                      <a:pt x="1434662" y="570185"/>
                    </a:cubicBezTo>
                    <a:cubicBezTo>
                      <a:pt x="1479331" y="575440"/>
                      <a:pt x="1529256" y="530771"/>
                      <a:pt x="1560787" y="507123"/>
                    </a:cubicBezTo>
                    <a:cubicBezTo>
                      <a:pt x="1592318" y="483475"/>
                      <a:pt x="1589691" y="449317"/>
                      <a:pt x="1623849" y="428296"/>
                    </a:cubicBezTo>
                    <a:cubicBezTo>
                      <a:pt x="1658007" y="407275"/>
                      <a:pt x="1707931" y="388882"/>
                      <a:pt x="1765738" y="380999"/>
                    </a:cubicBezTo>
                    <a:cubicBezTo>
                      <a:pt x="1823545" y="373116"/>
                      <a:pt x="1897117" y="377057"/>
                      <a:pt x="1970690" y="380999"/>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515710" y="3602420"/>
                <a:ext cx="1355835" cy="246994"/>
              </a:xfrm>
              <a:custGeom>
                <a:avLst/>
                <a:gdLst>
                  <a:gd name="connsiteX0" fmla="*/ 0 w 1355835"/>
                  <a:gd name="connsiteY0" fmla="*/ 55180 h 246994"/>
                  <a:gd name="connsiteX1" fmla="*/ 236483 w 1355835"/>
                  <a:gd name="connsiteY1" fmla="*/ 7883 h 246994"/>
                  <a:gd name="connsiteX2" fmla="*/ 409904 w 1355835"/>
                  <a:gd name="connsiteY2" fmla="*/ 7883 h 246994"/>
                  <a:gd name="connsiteX3" fmla="*/ 630621 w 1355835"/>
                  <a:gd name="connsiteY3" fmla="*/ 39414 h 246994"/>
                  <a:gd name="connsiteX4" fmla="*/ 756745 w 1355835"/>
                  <a:gd name="connsiteY4" fmla="*/ 70946 h 246994"/>
                  <a:gd name="connsiteX5" fmla="*/ 867104 w 1355835"/>
                  <a:gd name="connsiteY5" fmla="*/ 197070 h 246994"/>
                  <a:gd name="connsiteX6" fmla="*/ 1008993 w 1355835"/>
                  <a:gd name="connsiteY6" fmla="*/ 197070 h 246994"/>
                  <a:gd name="connsiteX7" fmla="*/ 1166649 w 1355835"/>
                  <a:gd name="connsiteY7" fmla="*/ 244366 h 246994"/>
                  <a:gd name="connsiteX8" fmla="*/ 1355835 w 1355835"/>
                  <a:gd name="connsiteY8" fmla="*/ 212835 h 24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835" h="246994">
                    <a:moveTo>
                      <a:pt x="0" y="55180"/>
                    </a:moveTo>
                    <a:cubicBezTo>
                      <a:pt x="84083" y="35473"/>
                      <a:pt x="168166" y="15766"/>
                      <a:pt x="236483" y="7883"/>
                    </a:cubicBezTo>
                    <a:cubicBezTo>
                      <a:pt x="304800" y="0"/>
                      <a:pt x="344214" y="2628"/>
                      <a:pt x="409904" y="7883"/>
                    </a:cubicBezTo>
                    <a:cubicBezTo>
                      <a:pt x="475594" y="13138"/>
                      <a:pt x="572814" y="28904"/>
                      <a:pt x="630621" y="39414"/>
                    </a:cubicBezTo>
                    <a:cubicBezTo>
                      <a:pt x="688428" y="49925"/>
                      <a:pt x="717331" y="44670"/>
                      <a:pt x="756745" y="70946"/>
                    </a:cubicBezTo>
                    <a:cubicBezTo>
                      <a:pt x="796159" y="97222"/>
                      <a:pt x="825063" y="176049"/>
                      <a:pt x="867104" y="197070"/>
                    </a:cubicBezTo>
                    <a:cubicBezTo>
                      <a:pt x="909145" y="218091"/>
                      <a:pt x="959069" y="189187"/>
                      <a:pt x="1008993" y="197070"/>
                    </a:cubicBezTo>
                    <a:cubicBezTo>
                      <a:pt x="1058917" y="204953"/>
                      <a:pt x="1108842" y="241739"/>
                      <a:pt x="1166649" y="244366"/>
                    </a:cubicBezTo>
                    <a:cubicBezTo>
                      <a:pt x="1224456" y="246994"/>
                      <a:pt x="1329559" y="233856"/>
                      <a:pt x="1355835" y="212835"/>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0" y="3200400"/>
              <a:ext cx="4096506" cy="2862322"/>
            </a:xfrm>
            <a:prstGeom prst="rect">
              <a:avLst/>
            </a:prstGeom>
            <a:solidFill>
              <a:schemeClr val="tx1">
                <a:alpha val="59000"/>
              </a:schemeClr>
            </a:solidFill>
            <a:ln w="76200">
              <a:solidFill>
                <a:schemeClr val="bg1"/>
              </a:solidFill>
            </a:ln>
          </p:spPr>
          <p:txBody>
            <a:bodyPr wrap="none" rtlCol="0">
              <a:spAutoFit/>
            </a:bodyPr>
            <a:lstStyle/>
            <a:p>
              <a:pPr algn="ctr"/>
              <a:r>
                <a:rPr lang="en-US" sz="3600" b="1" dirty="0" smtClean="0">
                  <a:solidFill>
                    <a:schemeClr val="bg1"/>
                  </a:solidFill>
                </a:rPr>
                <a:t>The Ohio River . . .</a:t>
              </a:r>
            </a:p>
            <a:p>
              <a:pPr algn="ctr"/>
              <a:r>
                <a:rPr lang="en-US" sz="3600" b="1" dirty="0" smtClean="0">
                  <a:solidFill>
                    <a:schemeClr val="bg1"/>
                  </a:solidFill>
                </a:rPr>
                <a:t>from the </a:t>
              </a:r>
            </a:p>
            <a:p>
              <a:pPr algn="ctr"/>
              <a:r>
                <a:rPr lang="en-US" sz="3600" b="1" dirty="0" smtClean="0">
                  <a:solidFill>
                    <a:schemeClr val="bg1"/>
                  </a:solidFill>
                </a:rPr>
                <a:t>Appalachians</a:t>
              </a:r>
            </a:p>
            <a:p>
              <a:pPr algn="ctr"/>
              <a:r>
                <a:rPr lang="en-US" sz="3600" b="1" dirty="0" smtClean="0">
                  <a:solidFill>
                    <a:schemeClr val="bg1"/>
                  </a:solidFill>
                </a:rPr>
                <a:t>to the</a:t>
              </a:r>
            </a:p>
            <a:p>
              <a:pPr algn="ctr"/>
              <a:r>
                <a:rPr lang="en-US" sz="3600" b="1" dirty="0" smtClean="0">
                  <a:solidFill>
                    <a:schemeClr val="bg1"/>
                  </a:solidFill>
                </a:rPr>
                <a:t>American  heartland</a:t>
              </a:r>
              <a:endParaRPr lang="en-US" sz="3600" b="1" dirty="0">
                <a:solidFill>
                  <a:schemeClr val="bg1"/>
                </a:solidFill>
              </a:endParaRPr>
            </a:p>
          </p:txBody>
        </p:sp>
        <p:sp>
          <p:nvSpPr>
            <p:cNvPr id="27"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 name="TextBox 3"/>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grpSp>
      <p:grpSp>
        <p:nvGrpSpPr>
          <p:cNvPr id="29" name="Group 22"/>
          <p:cNvGrpSpPr/>
          <p:nvPr/>
        </p:nvGrpSpPr>
        <p:grpSpPr>
          <a:xfrm>
            <a:off x="0" y="1143000"/>
            <a:ext cx="9220200" cy="5882640"/>
            <a:chOff x="0" y="1295400"/>
            <a:chExt cx="9220200" cy="5882640"/>
          </a:xfrm>
        </p:grpSpPr>
        <p:pic>
          <p:nvPicPr>
            <p:cNvPr id="30"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31" name="Rectangle 30"/>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6"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7" name="TextBox 3"/>
          <p:cNvSpPr txBox="1">
            <a:spLocks noChangeArrowheads="1"/>
          </p:cNvSpPr>
          <p:nvPr/>
        </p:nvSpPr>
        <p:spPr bwMode="auto">
          <a:xfrm>
            <a:off x="0" y="9144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9" presetClass="emph" presetSubtype="0" nodeType="withEffect">
                                  <p:stCondLst>
                                    <p:cond delay="0"/>
                                  </p:stCondLst>
                                  <p:childTnLst>
                                    <p:set>
                                      <p:cBhvr rctx="PPT">
                                        <p:cTn id="15" dur="indefinite"/>
                                        <p:tgtEl>
                                          <p:spTgt spid="29"/>
                                        </p:tgtEl>
                                        <p:attrNameLst>
                                          <p:attrName>style.opacity</p:attrName>
                                        </p:attrNameLst>
                                      </p:cBhvr>
                                      <p:to>
                                        <p:strVal val="0.5"/>
                                      </p:to>
                                    </p:set>
                                    <p:animEffect filter="image" prLst="opacity: 0.5">
                                      <p:cBhvr rctx="IE">
                                        <p:cTn id="16" dur="indefinite"/>
                                        <p:tgtEl>
                                          <p:spTgt spid="29"/>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37"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2"/>
          <p:cNvGrpSpPr/>
          <p:nvPr/>
        </p:nvGrpSpPr>
        <p:grpSpPr>
          <a:xfrm>
            <a:off x="0" y="1143000"/>
            <a:ext cx="9220200" cy="5882640"/>
            <a:chOff x="0" y="1295400"/>
            <a:chExt cx="9220200" cy="5882640"/>
          </a:xfrm>
        </p:grpSpPr>
        <p:pic>
          <p:nvPicPr>
            <p:cNvPr id="9"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10" name="Rectangle 9"/>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3"/>
          <p:cNvSpPr txBox="1">
            <a:spLocks noChangeArrowheads="1"/>
          </p:cNvSpPr>
          <p:nvPr/>
        </p:nvSpPr>
        <p:spPr bwMode="auto">
          <a:xfrm>
            <a:off x="0" y="9144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Oval 30"/>
          <p:cNvSpPr/>
          <p:nvPr/>
        </p:nvSpPr>
        <p:spPr>
          <a:xfrm>
            <a:off x="1219200" y="2057400"/>
            <a:ext cx="33528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8432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438440"/>
            <a:ext cx="685800" cy="649439"/>
          </a:xfrm>
          <a:prstGeom prst="rect">
            <a:avLst/>
          </a:prstGeom>
          <a:noFill/>
        </p:spPr>
      </p:pic>
      <p:sp>
        <p:nvSpPr>
          <p:cNvPr id="30" name="TextBox 3"/>
          <p:cNvSpPr txBox="1">
            <a:spLocks noChangeArrowheads="1"/>
          </p:cNvSpPr>
          <p:nvPr/>
        </p:nvSpPr>
        <p:spPr bwMode="auto">
          <a:xfrm>
            <a:off x="0" y="2133600"/>
            <a:ext cx="48768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Ohio 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wipe(left)">
                                      <p:cBhvr>
                                        <p:cTn id="7" dur="1000"/>
                                        <p:tgtEl>
                                          <p:spTgt spid="184324"/>
                                        </p:tgtEl>
                                      </p:cBhvr>
                                    </p:animEffect>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2.77778E-6 1.48148E-6 L 0.15452 -0.30671 " pathEditMode="relative" rAng="0" ptsTypes="AA">
                                      <p:cBhvr>
                                        <p:cTn id="21" dur="1000" fill="hold"/>
                                        <p:tgtEl>
                                          <p:spTgt spid="30">
                                            <p:txEl>
                                              <p:pRg st="0" end="0"/>
                                            </p:txEl>
                                          </p:spTgt>
                                        </p:tgtEl>
                                        <p:attrNameLst>
                                          <p:attrName>ppt_x</p:attrName>
                                          <p:attrName>ppt_y</p:attrName>
                                        </p:attrNameLst>
                                      </p:cBhvr>
                                      <p:rCtr x="77" y="-153"/>
                                    </p:animMotion>
                                  </p:childTnLst>
                                </p:cTn>
                              </p:par>
                              <p:par>
                                <p:cTn id="22" presetID="10" presetClass="exit" presetSubtype="0" fill="hold" grpId="1" nodeType="withEffect">
                                  <p:stCondLst>
                                    <p:cond delay="500"/>
                                  </p:stCondLst>
                                  <p:childTnLst>
                                    <p:animEffect transition="out" filter="fade">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par>
                                <p:cTn id="25" presetID="10" presetClass="entr" presetSubtype="0" fill="hold" grpId="0" nodeType="with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par>
                                <p:cTn id="28" presetID="10" presetClass="exit" presetSubtype="0" fill="hold" grpId="2" nodeType="withEffect">
                                  <p:stCondLst>
                                    <p:cond delay="500"/>
                                  </p:stCondLst>
                                  <p:childTnLst>
                                    <p:animEffect transition="out" filter="fade">
                                      <p:cBhvr>
                                        <p:cTn id="29" dur="1000"/>
                                        <p:tgtEl>
                                          <p:spTgt spid="30">
                                            <p:txEl>
                                              <p:pRg st="0" end="0"/>
                                            </p:txEl>
                                          </p:spTgt>
                                        </p:tgtEl>
                                      </p:cBhvr>
                                    </p:animEffect>
                                    <p:set>
                                      <p:cBhvr>
                                        <p:cTn id="30" dur="1" fill="hold">
                                          <p:stCondLst>
                                            <p:cond delay="999"/>
                                          </p:stCondLst>
                                        </p:cTn>
                                        <p:tgtEl>
                                          <p:spTgt spid="30">
                                            <p:txEl>
                                              <p:pRg st="0" end="0"/>
                                            </p:txEl>
                                          </p:spTgt>
                                        </p:tgtEl>
                                        <p:attrNameLst>
                                          <p:attrName>style.visibility</p:attrName>
                                        </p:attrNameLst>
                                      </p:cBhvr>
                                      <p:to>
                                        <p:strVal val="hidden"/>
                                      </p:to>
                                    </p:set>
                                  </p:childTnLst>
                                </p:cTn>
                              </p:par>
                              <p:par>
                                <p:cTn id="31" presetID="10" presetClass="exit" presetSubtype="0" fill="hold" grpId="0" nodeType="withEffect">
                                  <p:stCondLst>
                                    <p:cond delay="500"/>
                                  </p:stCondLst>
                                  <p:childTnLst>
                                    <p:animEffect transition="out" filter="fade">
                                      <p:cBhvr>
                                        <p:cTn id="32" dur="1000"/>
                                        <p:tgtEl>
                                          <p:spTgt spid="27"/>
                                        </p:tgtEl>
                                      </p:cBhvr>
                                    </p:animEffect>
                                    <p:set>
                                      <p:cBhvr>
                                        <p:cTn id="33" dur="1" fill="hold">
                                          <p:stCondLst>
                                            <p:cond delay="999"/>
                                          </p:stCondLst>
                                        </p:cTn>
                                        <p:tgtEl>
                                          <p:spTgt spid="27"/>
                                        </p:tgtEl>
                                        <p:attrNameLst>
                                          <p:attrName>style.visibility</p:attrName>
                                        </p:attrNameLst>
                                      </p:cBhvr>
                                      <p:to>
                                        <p:strVal val="hidden"/>
                                      </p:to>
                                    </p:set>
                                  </p:childTnLst>
                                </p:cTn>
                              </p:par>
                              <p:par>
                                <p:cTn id="34" presetID="10" presetClass="exit" presetSubtype="0" fill="hold" nodeType="withEffect">
                                  <p:stCondLst>
                                    <p:cond delay="500"/>
                                  </p:stCondLst>
                                  <p:childTnLst>
                                    <p:animEffect transition="out" filter="fade">
                                      <p:cBhvr>
                                        <p:cTn id="35" dur="1000"/>
                                        <p:tgtEl>
                                          <p:spTgt spid="184324"/>
                                        </p:tgtEl>
                                      </p:cBhvr>
                                    </p:animEffect>
                                    <p:set>
                                      <p:cBhvr>
                                        <p:cTn id="36" dur="1" fill="hold">
                                          <p:stCondLst>
                                            <p:cond delay="999"/>
                                          </p:stCondLst>
                                        </p:cTn>
                                        <p:tgtEl>
                                          <p:spTgt spid="184324"/>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9" presetClass="emph" presetSubtype="0" nodeType="withEffect">
                                  <p:stCondLst>
                                    <p:cond delay="500"/>
                                  </p:stCondLst>
                                  <p:childTnLst>
                                    <p:set>
                                      <p:cBhvr rctx="PPT">
                                        <p:cTn id="41" dur="indefinite"/>
                                        <p:tgtEl>
                                          <p:spTgt spid="8"/>
                                        </p:tgtEl>
                                        <p:attrNameLst>
                                          <p:attrName>style.opacity</p:attrName>
                                        </p:attrNameLst>
                                      </p:cBhvr>
                                      <p:to>
                                        <p:strVal val="1"/>
                                      </p:to>
                                    </p:set>
                                    <p:animEffect filter="image" prLst="opacity: 1">
                                      <p:cBhvr rctx="IE">
                                        <p:cTn id="4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8" grpId="0" animBg="1"/>
      <p:bldP spid="31" grpId="0" animBg="1"/>
      <p:bldP spid="31" grpId="1" animBg="1"/>
      <p:bldP spid="30" grpId="0" build="allAtOnce"/>
      <p:bldP spid="30" grpId="1" build="allAtOnce"/>
      <p:bldP spid="30" grpId="2" build="allAtOnce"/>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43000"/>
            <a:ext cx="9220200" cy="5882640"/>
            <a:chOff x="0" y="1295400"/>
            <a:chExt cx="9220200" cy="5882640"/>
          </a:xfrm>
        </p:grpSpPr>
        <p:pic>
          <p:nvPicPr>
            <p:cNvPr id="3"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4" name="Rectangle 3"/>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1981200" y="1834243"/>
            <a:ext cx="4860471" cy="4223657"/>
            <a:chOff x="1981200" y="1834243"/>
            <a:chExt cx="4860471" cy="4223657"/>
          </a:xfrm>
        </p:grpSpPr>
        <p:sp>
          <p:nvSpPr>
            <p:cNvPr id="72" name="Freeform 71"/>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 name="Group 75"/>
            <p:cNvGrpSpPr/>
            <p:nvPr/>
          </p:nvGrpSpPr>
          <p:grpSpPr>
            <a:xfrm>
              <a:off x="1981200" y="1834243"/>
              <a:ext cx="3537857" cy="2217964"/>
              <a:chOff x="1981200" y="1834243"/>
              <a:chExt cx="3537857" cy="2217964"/>
            </a:xfrm>
          </p:grpSpPr>
          <p:sp>
            <p:nvSpPr>
              <p:cNvPr id="83" name="Freeform 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5"/>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77"/>
            <p:cNvGrpSpPr/>
            <p:nvPr/>
          </p:nvGrpSpPr>
          <p:grpSpPr>
            <a:xfrm>
              <a:off x="2857500" y="3853543"/>
              <a:ext cx="2661557" cy="1839686"/>
              <a:chOff x="2857500" y="3853543"/>
              <a:chExt cx="2661557" cy="1839686"/>
            </a:xfrm>
          </p:grpSpPr>
          <p:sp>
            <p:nvSpPr>
              <p:cNvPr id="79" name="Freeform 78"/>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6"/>
              <p:cNvGrpSpPr/>
              <p:nvPr/>
            </p:nvGrpSpPr>
            <p:grpSpPr>
              <a:xfrm>
                <a:off x="2857500" y="3853543"/>
                <a:ext cx="2661557" cy="1839686"/>
                <a:chOff x="2857500" y="3853543"/>
                <a:chExt cx="2661557" cy="1839686"/>
              </a:xfrm>
            </p:grpSpPr>
            <p:sp>
              <p:nvSpPr>
                <p:cNvPr id="81" name="Freeform 80"/>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5" name="Group 74"/>
            <p:cNvGrpSpPr/>
            <p:nvPr/>
          </p:nvGrpSpPr>
          <p:grpSpPr>
            <a:xfrm>
              <a:off x="4751614" y="2087336"/>
              <a:ext cx="1616529" cy="3970564"/>
              <a:chOff x="4751614" y="2087336"/>
              <a:chExt cx="1616529" cy="3970564"/>
            </a:xfrm>
          </p:grpSpPr>
          <p:sp>
            <p:nvSpPr>
              <p:cNvPr id="76" name="Freeform 75"/>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0" name="Freeform 6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p:cNvSpPr txBox="1"/>
          <p:nvPr/>
        </p:nvSpPr>
        <p:spPr>
          <a:xfrm>
            <a:off x="5791200" y="0"/>
            <a:ext cx="1889941" cy="707886"/>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rPr>
              <a:t>- TODAY</a:t>
            </a:r>
            <a:endParaRPr lang="en-US" sz="4000" b="1" dirty="0">
              <a:solidFill>
                <a:srgbClr val="FF0000"/>
              </a:solidFill>
              <a:effectLst>
                <a:outerShdw dist="50800" dir="5400000" algn="ctr" rotWithShape="0">
                  <a:schemeClr val="tx1"/>
                </a:outerShdw>
              </a:effectLst>
            </a:endParaRPr>
          </a:p>
        </p:txBody>
      </p:sp>
      <p:sp useBgFill="1">
        <p:nvSpPr>
          <p:cNvPr id="67" name="TextBox 66"/>
          <p:cNvSpPr txBox="1"/>
          <p:nvPr/>
        </p:nvSpPr>
        <p:spPr>
          <a:xfrm>
            <a:off x="0" y="609600"/>
            <a:ext cx="9144000" cy="954107"/>
          </a:xfrm>
          <a:prstGeom prst="rect">
            <a:avLst/>
          </a:prstGeom>
        </p:spPr>
        <p:txBody>
          <a:bodyPr wrap="square" rtlCol="0">
            <a:spAutoFit/>
          </a:bodyPr>
          <a:lstStyle/>
          <a:p>
            <a:r>
              <a:rPr lang="en-US" sz="2800" b="1" dirty="0" smtClean="0">
                <a:solidFill>
                  <a:srgbClr val="FF0000"/>
                </a:solidFill>
                <a:effectLst>
                  <a:outerShdw dist="50800" dir="5400000" algn="ctr" rotWithShape="0">
                    <a:schemeClr val="tx1"/>
                  </a:outerShdw>
                </a:effectLst>
              </a:rPr>
              <a:t>   	part of the Mississippi River watershed </a:t>
            </a:r>
          </a:p>
          <a:p>
            <a:r>
              <a:rPr lang="en-US" sz="2800" b="1" dirty="0" smtClean="0">
                <a:solidFill>
                  <a:srgbClr val="FF0000"/>
                </a:solidFill>
                <a:effectLst>
                  <a:outerShdw dist="50800" dir="5400000" algn="ctr" rotWithShape="0">
                    <a:schemeClr val="tx1"/>
                  </a:outerShdw>
                </a:effectLst>
              </a:rPr>
              <a:t>			from Canada to the Gulf of Mexico</a:t>
            </a:r>
            <a:endParaRPr lang="en-US" sz="28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p:cBhvr override="childStyle">
                                        <p:cTn id="6" dur="500" fill="hold"/>
                                        <p:tgtEl>
                                          <p:spTgt spid="9"/>
                                        </p:tgtEl>
                                        <p:attrNameLst>
                                          <p:attrName>style.color</p:attrName>
                                        </p:attrNameLst>
                                      </p:cBhvr>
                                      <p:to>
                                        <a:srgbClr val="FF0000"/>
                                      </p:to>
                                    </p:animClr>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10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7" presetClass="emph" presetSubtype="2" fill="hold" nodeType="withEffect">
                                  <p:stCondLst>
                                    <p:cond delay="0"/>
                                  </p:stCondLst>
                                  <p:childTnLst>
                                    <p:animClr clrSpc="rgb">
                                      <p:cBhvr>
                                        <p:cTn id="24" dur="1000" fill="hold"/>
                                        <p:tgtEl>
                                          <p:spTgt spid="70"/>
                                        </p:tgtEl>
                                        <p:attrNameLst>
                                          <p:attrName>stroke.color</p:attrName>
                                        </p:attrNameLst>
                                      </p:cBhvr>
                                      <p:to>
                                        <a:srgbClr val="FF0000"/>
                                      </p:to>
                                    </p:animClr>
                                    <p:set>
                                      <p:cBhvr>
                                        <p:cTn id="25" dur="1000" fill="hold"/>
                                        <p:tgtEl>
                                          <p:spTgt spid="7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0" grpId="0" animBg="1"/>
      <p:bldP spid="66" grpId="0"/>
      <p:bldP spid="67"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https://en.wikipedia.org/wiki/Ohio_River</a:t>
            </a:r>
            <a:endParaRPr lang="en-US" dirty="0" smtClean="0"/>
          </a:p>
          <a:p>
            <a:endParaRPr lang="en-US" dirty="0" smtClean="0"/>
          </a:p>
          <a:p>
            <a:r>
              <a:rPr lang="en-US" dirty="0" smtClean="0"/>
              <a:t>The </a:t>
            </a:r>
            <a:r>
              <a:rPr lang="en-US" b="1" dirty="0" smtClean="0"/>
              <a:t>Ohio River</a:t>
            </a:r>
            <a:r>
              <a:rPr lang="en-US" dirty="0" smtClean="0"/>
              <a:t>, which streams westward from Pittsburgh, Pennsylvania, to Cairo, Illinois, is the largest tributary, by volume, of the Mississippi River in the United States.  At the confluence, the Ohio is considerably bigger than the Mississippi (Ohio at Cairo: 281,500 cu ft/s (7,960 m</a:t>
            </a:r>
            <a:r>
              <a:rPr lang="en-US" baseline="30000" dirty="0" smtClean="0"/>
              <a:t>3</a:t>
            </a:r>
            <a:r>
              <a:rPr lang="en-US" dirty="0" smtClean="0"/>
              <a:t>/s);</a:t>
            </a:r>
            <a:r>
              <a:rPr lang="en-US" baseline="30000" dirty="0" smtClean="0"/>
              <a:t> </a:t>
            </a:r>
            <a:r>
              <a:rPr lang="en-US" dirty="0" smtClean="0"/>
              <a:t> Mississippi at Thebes: 208,200 cu ft/s (5,897 m</a:t>
            </a:r>
            <a:r>
              <a:rPr lang="en-US" baseline="30000" dirty="0" smtClean="0"/>
              <a:t>3</a:t>
            </a:r>
            <a:r>
              <a:rPr lang="en-US" dirty="0" smtClean="0"/>
              <a:t>/s)) and, thus, is </a:t>
            </a:r>
            <a:r>
              <a:rPr lang="en-US" dirty="0" err="1" smtClean="0"/>
              <a:t>hydrologically</a:t>
            </a:r>
            <a:r>
              <a:rPr lang="en-US" dirty="0" smtClean="0"/>
              <a:t> the main stream of the whole river system, including the Allegheny River further upstream.</a:t>
            </a:r>
          </a:p>
          <a:p>
            <a:r>
              <a:rPr lang="en-US" dirty="0" smtClean="0"/>
              <a:t>The 981-mile (1,579 km) river flows through or along the border of six states, and its drainage basin includes parts of 15 states. Through its largest tributary, the Tennessee River, the basin includes many of the states of the southeastern U.S. It is the source of drinking water for three million people.</a:t>
            </a:r>
          </a:p>
          <a:p>
            <a:r>
              <a:rPr lang="en-US" dirty="0" smtClean="0"/>
              <a:t>The river had great significance in the history of the Native Americans, as numerous civilizations formed along its valley. </a:t>
            </a:r>
            <a:r>
              <a:rPr lang="en-US" b="1" dirty="0" smtClean="0"/>
              <a:t>For thousands of years, Native Americans used the river as a major transportation and trading route</a:t>
            </a:r>
            <a:r>
              <a:rPr lang="en-US" dirty="0" smtClean="0"/>
              <a:t>. Its waters connected communities. In the five centuries before European conquest, the </a:t>
            </a:r>
            <a:r>
              <a:rPr lang="en-US" b="1" dirty="0" smtClean="0"/>
              <a:t>Mississippian culture built numerous regional chiefdoms and major earthwork mounds in the Ohio Valley</a:t>
            </a:r>
            <a:r>
              <a:rPr lang="en-US" dirty="0" smtClean="0"/>
              <a:t>, such as Angel Mounds near Evansville, Indiana, as well as in the Mississippi Valley and the Southeast. The Osage, Omaha, Ponca and Kaw lived in the Ohio Valley, but under pressure from the Iroquois to the northeast, migrated west of the Mississippi River to Missouri, Arkansas and Oklahoma in the 17th century.</a:t>
            </a:r>
          </a:p>
          <a:p>
            <a:r>
              <a:rPr lang="en-US" dirty="0" smtClean="0"/>
              <a:t>In </a:t>
            </a:r>
            <a:r>
              <a:rPr lang="en-US" b="1" dirty="0" smtClean="0"/>
              <a:t>1669, René-Robert </a:t>
            </a:r>
            <a:r>
              <a:rPr lang="en-US" b="1" dirty="0" err="1" smtClean="0"/>
              <a:t>Cavelier</a:t>
            </a:r>
            <a:r>
              <a:rPr lang="en-US" b="1" dirty="0" smtClean="0"/>
              <a:t>, </a:t>
            </a:r>
            <a:r>
              <a:rPr lang="en-US" b="1" dirty="0" err="1" smtClean="0"/>
              <a:t>Sieur</a:t>
            </a:r>
            <a:r>
              <a:rPr lang="en-US" b="1" dirty="0" smtClean="0"/>
              <a:t> de La Salle led a French expedition to the Ohio River, becoming the first Europeans to see it</a:t>
            </a:r>
            <a:r>
              <a:rPr lang="en-US" dirty="0" smtClean="0"/>
              <a:t>.  After European-American settlement, the river served as a border between present-day Kentucky and Indian Territories. It was a primary transportation route for pioneers during the westward expansion of the early U.S.</a:t>
            </a:r>
          </a:p>
          <a:p>
            <a:r>
              <a:rPr lang="en-US" dirty="0" smtClean="0"/>
              <a:t>During the 19th century, the river was the southern boundary of the Northwest Territory. </a:t>
            </a:r>
          </a:p>
          <a:p>
            <a:r>
              <a:rPr lang="en-US" dirty="0" smtClean="0"/>
              <a:t>From a </a:t>
            </a:r>
            <a:r>
              <a:rPr lang="en-US" b="1" dirty="0" smtClean="0"/>
              <a:t>geological </a:t>
            </a:r>
            <a:r>
              <a:rPr lang="en-US" dirty="0" smtClean="0"/>
              <a:t>standpoint, the Ohio River is young. </a:t>
            </a:r>
            <a:r>
              <a:rPr lang="en-US" b="1" dirty="0" smtClean="0"/>
              <a:t>The river formed </a:t>
            </a:r>
            <a:r>
              <a:rPr lang="en-US" dirty="0" smtClean="0"/>
              <a:t>on a piecemeal basis beginning between </a:t>
            </a:r>
            <a:r>
              <a:rPr lang="en-US" b="1" dirty="0" smtClean="0"/>
              <a:t>2.5 and 3 million years ago</a:t>
            </a:r>
            <a:r>
              <a:rPr lang="en-US" dirty="0" smtClean="0"/>
              <a:t>. The earliest ice ages occurred at this time and dammed portions of north-flowing rivers. The </a:t>
            </a:r>
            <a:r>
              <a:rPr lang="en-US" dirty="0" err="1" smtClean="0"/>
              <a:t>Teays</a:t>
            </a:r>
            <a:r>
              <a:rPr lang="en-US" dirty="0" smtClean="0"/>
              <a:t> River was the largest of these rivers. The modern Ohio River flows within segments of the ancient </a:t>
            </a:r>
            <a:r>
              <a:rPr lang="en-US" dirty="0" err="1" smtClean="0"/>
              <a:t>Teays</a:t>
            </a:r>
            <a:r>
              <a:rPr lang="en-US" dirty="0" smtClean="0"/>
              <a:t>. The ancient rivers were rearranged or consumed by glaciers and lakes.</a:t>
            </a:r>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0" y="1143000"/>
            <a:ext cx="9220200" cy="5882640"/>
            <a:chOff x="0" y="1143000"/>
            <a:chExt cx="9220200" cy="5882640"/>
          </a:xfrm>
        </p:grpSpPr>
        <p:grpSp>
          <p:nvGrpSpPr>
            <p:cNvPr id="2" name="Group 22"/>
            <p:cNvGrpSpPr/>
            <p:nvPr/>
          </p:nvGrpSpPr>
          <p:grpSpPr>
            <a:xfrm>
              <a:off x="0" y="1143000"/>
              <a:ext cx="9220200" cy="5882640"/>
              <a:chOff x="0" y="1295400"/>
              <a:chExt cx="9220200" cy="5882640"/>
            </a:xfrm>
          </p:grpSpPr>
          <p:pic>
            <p:nvPicPr>
              <p:cNvPr id="3"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4" name="Rectangle 3"/>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2"/>
            <p:cNvGrpSpPr/>
            <p:nvPr/>
          </p:nvGrpSpPr>
          <p:grpSpPr>
            <a:xfrm>
              <a:off x="1981200" y="1834243"/>
              <a:ext cx="5513614" cy="4223657"/>
              <a:chOff x="1981200" y="1834243"/>
              <a:chExt cx="5513614" cy="4223657"/>
            </a:xfrm>
          </p:grpSpPr>
          <p:sp>
            <p:nvSpPr>
              <p:cNvPr id="20" name="Freeform 1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75"/>
              <p:cNvGrpSpPr/>
              <p:nvPr/>
            </p:nvGrpSpPr>
            <p:grpSpPr>
              <a:xfrm>
                <a:off x="1981200" y="1834243"/>
                <a:ext cx="3537857" cy="2217964"/>
                <a:chOff x="1981200" y="1834243"/>
                <a:chExt cx="3537857" cy="2217964"/>
              </a:xfrm>
            </p:grpSpPr>
            <p:sp>
              <p:nvSpPr>
                <p:cNvPr id="11" name="Freeform 10"/>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77"/>
              <p:cNvGrpSpPr/>
              <p:nvPr/>
            </p:nvGrpSpPr>
            <p:grpSpPr>
              <a:xfrm>
                <a:off x="2857500" y="3853543"/>
                <a:ext cx="2661557" cy="1839686"/>
                <a:chOff x="2857500" y="3853543"/>
                <a:chExt cx="2661557" cy="1839686"/>
              </a:xfrm>
            </p:grpSpPr>
            <p:sp>
              <p:nvSpPr>
                <p:cNvPr id="14" name="Freeform 13"/>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76"/>
                <p:cNvGrpSpPr/>
                <p:nvPr/>
              </p:nvGrpSpPr>
              <p:grpSpPr>
                <a:xfrm>
                  <a:off x="2857500" y="3853543"/>
                  <a:ext cx="2661557" cy="1839686"/>
                  <a:chOff x="2857500" y="3853543"/>
                  <a:chExt cx="2661557" cy="1839686"/>
                </a:xfrm>
              </p:grpSpPr>
              <p:sp>
                <p:nvSpPr>
                  <p:cNvPr id="16" name="Freeform 15"/>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1" name="Group 74"/>
              <p:cNvGrpSpPr/>
              <p:nvPr/>
            </p:nvGrpSpPr>
            <p:grpSpPr>
              <a:xfrm>
                <a:off x="4751614" y="2087336"/>
                <a:ext cx="1616529" cy="3970564"/>
                <a:chOff x="4751614" y="2087336"/>
                <a:chExt cx="1616529" cy="3970564"/>
              </a:xfrm>
            </p:grpSpPr>
            <p:sp>
              <p:nvSpPr>
                <p:cNvPr id="22" name="Freeform 21"/>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1" name="Group 70"/>
            <p:cNvGrpSpPr/>
            <p:nvPr/>
          </p:nvGrpSpPr>
          <p:grpSpPr>
            <a:xfrm>
              <a:off x="1981200" y="1834243"/>
              <a:ext cx="4860471" cy="4223657"/>
              <a:chOff x="1981200" y="1834243"/>
              <a:chExt cx="4860471" cy="4223657"/>
            </a:xfrm>
          </p:grpSpPr>
          <p:sp>
            <p:nvSpPr>
              <p:cNvPr id="72" name="Freeform 71"/>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 name="Group 75"/>
              <p:cNvGrpSpPr/>
              <p:nvPr/>
            </p:nvGrpSpPr>
            <p:grpSpPr>
              <a:xfrm>
                <a:off x="1981200" y="1834243"/>
                <a:ext cx="3537857" cy="2217964"/>
                <a:chOff x="1981200" y="1834243"/>
                <a:chExt cx="3537857" cy="2217964"/>
              </a:xfrm>
            </p:grpSpPr>
            <p:sp>
              <p:nvSpPr>
                <p:cNvPr id="83" name="Freeform 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5"/>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77"/>
              <p:cNvGrpSpPr/>
              <p:nvPr/>
            </p:nvGrpSpPr>
            <p:grpSpPr>
              <a:xfrm>
                <a:off x="2857500" y="3853543"/>
                <a:ext cx="2661557" cy="1839686"/>
                <a:chOff x="2857500" y="3853543"/>
                <a:chExt cx="2661557" cy="1839686"/>
              </a:xfrm>
            </p:grpSpPr>
            <p:sp>
              <p:nvSpPr>
                <p:cNvPr id="79" name="Freeform 78"/>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76"/>
                <p:cNvGrpSpPr/>
                <p:nvPr/>
              </p:nvGrpSpPr>
              <p:grpSpPr>
                <a:xfrm>
                  <a:off x="2857500" y="3853543"/>
                  <a:ext cx="2661557" cy="1839686"/>
                  <a:chOff x="2857500" y="3853543"/>
                  <a:chExt cx="2661557" cy="1839686"/>
                </a:xfrm>
              </p:grpSpPr>
              <p:sp>
                <p:nvSpPr>
                  <p:cNvPr id="81" name="Freeform 80"/>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5" name="Group 74"/>
              <p:cNvGrpSpPr/>
              <p:nvPr/>
            </p:nvGrpSpPr>
            <p:grpSpPr>
              <a:xfrm>
                <a:off x="4751614" y="2087336"/>
                <a:ext cx="1616529" cy="3970564"/>
                <a:chOff x="4751614" y="2087336"/>
                <a:chExt cx="1616529" cy="3970564"/>
              </a:xfrm>
            </p:grpSpPr>
            <p:sp>
              <p:nvSpPr>
                <p:cNvPr id="76" name="Freeform 75"/>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0" name="Freeform 6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138546" y="609600"/>
            <a:ext cx="9299863" cy="6324600"/>
            <a:chOff x="-138546" y="609600"/>
            <a:chExt cx="9299863" cy="6324600"/>
          </a:xfrm>
        </p:grpSpPr>
        <p:grpSp>
          <p:nvGrpSpPr>
            <p:cNvPr id="89" name="Group 88"/>
            <p:cNvGrpSpPr/>
            <p:nvPr/>
          </p:nvGrpSpPr>
          <p:grpSpPr>
            <a:xfrm>
              <a:off x="-138546" y="678873"/>
              <a:ext cx="9299863" cy="6255327"/>
              <a:chOff x="-138546" y="678873"/>
              <a:chExt cx="9299863" cy="6255327"/>
            </a:xfrm>
          </p:grpSpPr>
          <p:grpSp>
            <p:nvGrpSpPr>
              <p:cNvPr id="67" name="Group 66"/>
              <p:cNvGrpSpPr/>
              <p:nvPr/>
            </p:nvGrpSpPr>
            <p:grpSpPr>
              <a:xfrm>
                <a:off x="-76200" y="762000"/>
                <a:ext cx="9144000" cy="6172200"/>
                <a:chOff x="1772239" y="2971800"/>
                <a:chExt cx="5668653" cy="3632356"/>
              </a:xfrm>
            </p:grpSpPr>
            <p:pic>
              <p:nvPicPr>
                <p:cNvPr id="68" name="Picture 3"/>
                <p:cNvPicPr>
                  <a:picLocks noChangeAspect="1" noChangeArrowheads="1"/>
                </p:cNvPicPr>
                <p:nvPr/>
              </p:nvPicPr>
              <p:blipFill>
                <a:blip r:embed="rId3"/>
                <a:srcRect l="8201" t="43243" r="7741" b="3902"/>
                <a:stretch>
                  <a:fillRect/>
                </a:stretch>
              </p:blipFill>
              <p:spPr bwMode="auto">
                <a:xfrm>
                  <a:off x="1772239" y="2971800"/>
                  <a:ext cx="5668652" cy="3632356"/>
                </a:xfrm>
                <a:prstGeom prst="rect">
                  <a:avLst/>
                </a:prstGeom>
                <a:noFill/>
                <a:ln w="9525">
                  <a:noFill/>
                  <a:miter lim="800000"/>
                  <a:headEnd/>
                  <a:tailEnd/>
                </a:ln>
                <a:effectLst/>
              </p:spPr>
            </p:pic>
            <p:pic>
              <p:nvPicPr>
                <p:cNvPr id="69" name="Picture 3"/>
                <p:cNvPicPr>
                  <a:picLocks noChangeAspect="1" noChangeArrowheads="1"/>
                </p:cNvPicPr>
                <p:nvPr/>
              </p:nvPicPr>
              <p:blipFill>
                <a:blip r:embed="rId3"/>
                <a:srcRect l="84746" t="68746" r="565" b="20166"/>
                <a:stretch>
                  <a:fillRect/>
                </a:stretch>
              </p:blipFill>
              <p:spPr bwMode="auto">
                <a:xfrm>
                  <a:off x="6749593" y="5334000"/>
                  <a:ext cx="691299" cy="1203123"/>
                </a:xfrm>
                <a:prstGeom prst="rect">
                  <a:avLst/>
                </a:prstGeom>
                <a:noFill/>
                <a:ln w="9525">
                  <a:noFill/>
                  <a:miter lim="800000"/>
                  <a:headEnd/>
                  <a:tailEnd/>
                </a:ln>
                <a:effectLst/>
              </p:spPr>
            </p:pic>
            <p:grpSp>
              <p:nvGrpSpPr>
                <p:cNvPr id="71" name="Group 14"/>
                <p:cNvGrpSpPr/>
                <p:nvPr/>
              </p:nvGrpSpPr>
              <p:grpSpPr>
                <a:xfrm>
                  <a:off x="5193126" y="4480560"/>
                  <a:ext cx="1127181" cy="772085"/>
                  <a:chOff x="5193126" y="4480560"/>
                  <a:chExt cx="1127181" cy="772085"/>
                </a:xfrm>
              </p:grpSpPr>
              <p:grpSp>
                <p:nvGrpSpPr>
                  <p:cNvPr id="73" name="Group 9"/>
                  <p:cNvGrpSpPr/>
                  <p:nvPr/>
                </p:nvGrpSpPr>
                <p:grpSpPr>
                  <a:xfrm>
                    <a:off x="5306096" y="4480560"/>
                    <a:ext cx="1014211" cy="508179"/>
                    <a:chOff x="5306096" y="4434089"/>
                    <a:chExt cx="1014211" cy="508179"/>
                  </a:xfrm>
                </p:grpSpPr>
                <p:sp>
                  <p:nvSpPr>
                    <p:cNvPr id="75"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4" name="Freeform 73"/>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8" name="Freeform 87"/>
              <p:cNvSpPr/>
              <p:nvPr/>
            </p:nvSpPr>
            <p:spPr>
              <a:xfrm>
                <a:off x="-138546" y="678873"/>
                <a:ext cx="9299863" cy="2479964"/>
              </a:xfrm>
              <a:custGeom>
                <a:avLst/>
                <a:gdLst>
                  <a:gd name="connsiteX0" fmla="*/ 831273 w 9597736"/>
                  <a:gd name="connsiteY0" fmla="*/ 606136 h 2455718"/>
                  <a:gd name="connsiteX1" fmla="*/ 1205345 w 9597736"/>
                  <a:gd name="connsiteY1" fmla="*/ 710045 h 2455718"/>
                  <a:gd name="connsiteX2" fmla="*/ 1267691 w 9597736"/>
                  <a:gd name="connsiteY2" fmla="*/ 564572 h 2455718"/>
                  <a:gd name="connsiteX3" fmla="*/ 1350818 w 9597736"/>
                  <a:gd name="connsiteY3" fmla="*/ 606136 h 2455718"/>
                  <a:gd name="connsiteX4" fmla="*/ 2327563 w 9597736"/>
                  <a:gd name="connsiteY4" fmla="*/ 813954 h 2455718"/>
                  <a:gd name="connsiteX5" fmla="*/ 3075709 w 9597736"/>
                  <a:gd name="connsiteY5" fmla="*/ 1000990 h 2455718"/>
                  <a:gd name="connsiteX6" fmla="*/ 3927763 w 9597736"/>
                  <a:gd name="connsiteY6" fmla="*/ 1042554 h 2455718"/>
                  <a:gd name="connsiteX7" fmla="*/ 4426527 w 9597736"/>
                  <a:gd name="connsiteY7" fmla="*/ 1084117 h 2455718"/>
                  <a:gd name="connsiteX8" fmla="*/ 4821382 w 9597736"/>
                  <a:gd name="connsiteY8" fmla="*/ 1104899 h 2455718"/>
                  <a:gd name="connsiteX9" fmla="*/ 5299363 w 9597736"/>
                  <a:gd name="connsiteY9" fmla="*/ 1042554 h 2455718"/>
                  <a:gd name="connsiteX10" fmla="*/ 5424054 w 9597736"/>
                  <a:gd name="connsiteY10" fmla="*/ 1125681 h 2455718"/>
                  <a:gd name="connsiteX11" fmla="*/ 5548745 w 9597736"/>
                  <a:gd name="connsiteY11" fmla="*/ 1146463 h 2455718"/>
                  <a:gd name="connsiteX12" fmla="*/ 5839691 w 9597736"/>
                  <a:gd name="connsiteY12" fmla="*/ 1208808 h 2455718"/>
                  <a:gd name="connsiteX13" fmla="*/ 5611091 w 9597736"/>
                  <a:gd name="connsiteY13" fmla="*/ 1354281 h 2455718"/>
                  <a:gd name="connsiteX14" fmla="*/ 5465618 w 9597736"/>
                  <a:gd name="connsiteY14" fmla="*/ 1478972 h 2455718"/>
                  <a:gd name="connsiteX15" fmla="*/ 5590309 w 9597736"/>
                  <a:gd name="connsiteY15" fmla="*/ 1520536 h 2455718"/>
                  <a:gd name="connsiteX16" fmla="*/ 5756563 w 9597736"/>
                  <a:gd name="connsiteY16" fmla="*/ 1520536 h 2455718"/>
                  <a:gd name="connsiteX17" fmla="*/ 5922818 w 9597736"/>
                  <a:gd name="connsiteY17" fmla="*/ 1395845 h 2455718"/>
                  <a:gd name="connsiteX18" fmla="*/ 6005945 w 9597736"/>
                  <a:gd name="connsiteY18" fmla="*/ 1291936 h 2455718"/>
                  <a:gd name="connsiteX19" fmla="*/ 6026727 w 9597736"/>
                  <a:gd name="connsiteY19" fmla="*/ 1395845 h 2455718"/>
                  <a:gd name="connsiteX20" fmla="*/ 6151418 w 9597736"/>
                  <a:gd name="connsiteY20" fmla="*/ 1437408 h 2455718"/>
                  <a:gd name="connsiteX21" fmla="*/ 6276109 w 9597736"/>
                  <a:gd name="connsiteY21" fmla="*/ 1437408 h 2455718"/>
                  <a:gd name="connsiteX22" fmla="*/ 6463145 w 9597736"/>
                  <a:gd name="connsiteY22" fmla="*/ 1354281 h 2455718"/>
                  <a:gd name="connsiteX23" fmla="*/ 6650182 w 9597736"/>
                  <a:gd name="connsiteY23" fmla="*/ 1416626 h 2455718"/>
                  <a:gd name="connsiteX24" fmla="*/ 6670963 w 9597736"/>
                  <a:gd name="connsiteY24" fmla="*/ 1562099 h 2455718"/>
                  <a:gd name="connsiteX25" fmla="*/ 6442363 w 9597736"/>
                  <a:gd name="connsiteY25" fmla="*/ 1603663 h 2455718"/>
                  <a:gd name="connsiteX26" fmla="*/ 6774873 w 9597736"/>
                  <a:gd name="connsiteY26" fmla="*/ 1582881 h 2455718"/>
                  <a:gd name="connsiteX27" fmla="*/ 6837218 w 9597736"/>
                  <a:gd name="connsiteY27" fmla="*/ 1666008 h 2455718"/>
                  <a:gd name="connsiteX28" fmla="*/ 6878782 w 9597736"/>
                  <a:gd name="connsiteY28" fmla="*/ 1749136 h 2455718"/>
                  <a:gd name="connsiteX29" fmla="*/ 7086600 w 9597736"/>
                  <a:gd name="connsiteY29" fmla="*/ 1998517 h 2455718"/>
                  <a:gd name="connsiteX30" fmla="*/ 7086600 w 9597736"/>
                  <a:gd name="connsiteY30" fmla="*/ 2143990 h 2455718"/>
                  <a:gd name="connsiteX31" fmla="*/ 7128163 w 9597736"/>
                  <a:gd name="connsiteY31" fmla="*/ 2331026 h 2455718"/>
                  <a:gd name="connsiteX32" fmla="*/ 7128163 w 9597736"/>
                  <a:gd name="connsiteY32" fmla="*/ 2393372 h 2455718"/>
                  <a:gd name="connsiteX33" fmla="*/ 7232073 w 9597736"/>
                  <a:gd name="connsiteY33" fmla="*/ 2434936 h 2455718"/>
                  <a:gd name="connsiteX34" fmla="*/ 7481454 w 9597736"/>
                  <a:gd name="connsiteY34" fmla="*/ 2268681 h 2455718"/>
                  <a:gd name="connsiteX35" fmla="*/ 7543800 w 9597736"/>
                  <a:gd name="connsiteY35" fmla="*/ 1977736 h 2455718"/>
                  <a:gd name="connsiteX36" fmla="*/ 7689273 w 9597736"/>
                  <a:gd name="connsiteY36" fmla="*/ 1894608 h 2455718"/>
                  <a:gd name="connsiteX37" fmla="*/ 7751618 w 9597736"/>
                  <a:gd name="connsiteY37" fmla="*/ 1853045 h 2455718"/>
                  <a:gd name="connsiteX38" fmla="*/ 7917873 w 9597736"/>
                  <a:gd name="connsiteY38" fmla="*/ 1666008 h 2455718"/>
                  <a:gd name="connsiteX39" fmla="*/ 7917873 w 9597736"/>
                  <a:gd name="connsiteY39" fmla="*/ 1562099 h 2455718"/>
                  <a:gd name="connsiteX40" fmla="*/ 8146473 w 9597736"/>
                  <a:gd name="connsiteY40" fmla="*/ 1291936 h 2455718"/>
                  <a:gd name="connsiteX41" fmla="*/ 8437418 w 9597736"/>
                  <a:gd name="connsiteY41" fmla="*/ 1250372 h 2455718"/>
                  <a:gd name="connsiteX42" fmla="*/ 8645236 w 9597736"/>
                  <a:gd name="connsiteY42" fmla="*/ 1104899 h 2455718"/>
                  <a:gd name="connsiteX43" fmla="*/ 8707582 w 9597736"/>
                  <a:gd name="connsiteY43" fmla="*/ 793172 h 2455718"/>
                  <a:gd name="connsiteX44" fmla="*/ 8707582 w 9597736"/>
                  <a:gd name="connsiteY44" fmla="*/ 502226 h 2455718"/>
                  <a:gd name="connsiteX45" fmla="*/ 8832273 w 9597736"/>
                  <a:gd name="connsiteY45" fmla="*/ 502226 h 2455718"/>
                  <a:gd name="connsiteX46" fmla="*/ 8956963 w 9597736"/>
                  <a:gd name="connsiteY46" fmla="*/ 606136 h 2455718"/>
                  <a:gd name="connsiteX47" fmla="*/ 9019309 w 9597736"/>
                  <a:gd name="connsiteY47" fmla="*/ 813954 h 2455718"/>
                  <a:gd name="connsiteX48" fmla="*/ 9185563 w 9597736"/>
                  <a:gd name="connsiteY48" fmla="*/ 897081 h 2455718"/>
                  <a:gd name="connsiteX49" fmla="*/ 9268691 w 9597736"/>
                  <a:gd name="connsiteY49" fmla="*/ 917863 h 2455718"/>
                  <a:gd name="connsiteX50" fmla="*/ 9351818 w 9597736"/>
                  <a:gd name="connsiteY50" fmla="*/ 1021772 h 2455718"/>
                  <a:gd name="connsiteX51" fmla="*/ 9455727 w 9597736"/>
                  <a:gd name="connsiteY51" fmla="*/ 1104899 h 2455718"/>
                  <a:gd name="connsiteX52" fmla="*/ 9497291 w 9597736"/>
                  <a:gd name="connsiteY52" fmla="*/ 1063336 h 2455718"/>
                  <a:gd name="connsiteX53" fmla="*/ 9518073 w 9597736"/>
                  <a:gd name="connsiteY53" fmla="*/ 190499 h 2455718"/>
                  <a:gd name="connsiteX54" fmla="*/ 9497291 w 9597736"/>
                  <a:gd name="connsiteY54" fmla="*/ 24245 h 2455718"/>
                  <a:gd name="connsiteX55" fmla="*/ 8915400 w 9597736"/>
                  <a:gd name="connsiteY55" fmla="*/ 45026 h 2455718"/>
                  <a:gd name="connsiteX56" fmla="*/ 2639291 w 9597736"/>
                  <a:gd name="connsiteY56" fmla="*/ 65808 h 2455718"/>
                  <a:gd name="connsiteX57" fmla="*/ 374073 w 9597736"/>
                  <a:gd name="connsiteY57" fmla="*/ 128154 h 2455718"/>
                  <a:gd name="connsiteX58" fmla="*/ 394854 w 9597736"/>
                  <a:gd name="connsiteY58" fmla="*/ 232063 h 2455718"/>
                  <a:gd name="connsiteX59" fmla="*/ 374073 w 9597736"/>
                  <a:gd name="connsiteY59" fmla="*/ 543790 h 2455718"/>
                  <a:gd name="connsiteX60" fmla="*/ 831273 w 9597736"/>
                  <a:gd name="connsiteY60" fmla="*/ 606136 h 2455718"/>
                  <a:gd name="connsiteX0" fmla="*/ 831273 w 9597736"/>
                  <a:gd name="connsiteY0" fmla="*/ 606136 h 2455718"/>
                  <a:gd name="connsiteX1" fmla="*/ 1205345 w 9597736"/>
                  <a:gd name="connsiteY1" fmla="*/ 710045 h 2455718"/>
                  <a:gd name="connsiteX2" fmla="*/ 1267691 w 9597736"/>
                  <a:gd name="connsiteY2" fmla="*/ 564572 h 2455718"/>
                  <a:gd name="connsiteX3" fmla="*/ 1350818 w 9597736"/>
                  <a:gd name="connsiteY3" fmla="*/ 606136 h 2455718"/>
                  <a:gd name="connsiteX4" fmla="*/ 2327563 w 9597736"/>
                  <a:gd name="connsiteY4" fmla="*/ 813954 h 2455718"/>
                  <a:gd name="connsiteX5" fmla="*/ 3075709 w 9597736"/>
                  <a:gd name="connsiteY5" fmla="*/ 1000990 h 2455718"/>
                  <a:gd name="connsiteX6" fmla="*/ 3927763 w 9597736"/>
                  <a:gd name="connsiteY6" fmla="*/ 1042554 h 2455718"/>
                  <a:gd name="connsiteX7" fmla="*/ 4426527 w 9597736"/>
                  <a:gd name="connsiteY7" fmla="*/ 1084117 h 2455718"/>
                  <a:gd name="connsiteX8" fmla="*/ 4821382 w 9597736"/>
                  <a:gd name="connsiteY8" fmla="*/ 1104899 h 2455718"/>
                  <a:gd name="connsiteX9" fmla="*/ 5299363 w 9597736"/>
                  <a:gd name="connsiteY9" fmla="*/ 1042554 h 2455718"/>
                  <a:gd name="connsiteX10" fmla="*/ 5424054 w 9597736"/>
                  <a:gd name="connsiteY10" fmla="*/ 1125681 h 2455718"/>
                  <a:gd name="connsiteX11" fmla="*/ 5548745 w 9597736"/>
                  <a:gd name="connsiteY11" fmla="*/ 1146463 h 2455718"/>
                  <a:gd name="connsiteX12" fmla="*/ 5839691 w 9597736"/>
                  <a:gd name="connsiteY12" fmla="*/ 1208808 h 2455718"/>
                  <a:gd name="connsiteX13" fmla="*/ 5611091 w 9597736"/>
                  <a:gd name="connsiteY13" fmla="*/ 1354281 h 2455718"/>
                  <a:gd name="connsiteX14" fmla="*/ 5465618 w 9597736"/>
                  <a:gd name="connsiteY14" fmla="*/ 1478972 h 2455718"/>
                  <a:gd name="connsiteX15" fmla="*/ 5590309 w 9597736"/>
                  <a:gd name="connsiteY15" fmla="*/ 1520536 h 2455718"/>
                  <a:gd name="connsiteX16" fmla="*/ 5756563 w 9597736"/>
                  <a:gd name="connsiteY16" fmla="*/ 1520536 h 2455718"/>
                  <a:gd name="connsiteX17" fmla="*/ 5922818 w 9597736"/>
                  <a:gd name="connsiteY17" fmla="*/ 1395845 h 2455718"/>
                  <a:gd name="connsiteX18" fmla="*/ 6005945 w 9597736"/>
                  <a:gd name="connsiteY18" fmla="*/ 1291936 h 2455718"/>
                  <a:gd name="connsiteX19" fmla="*/ 6026727 w 9597736"/>
                  <a:gd name="connsiteY19" fmla="*/ 1395845 h 2455718"/>
                  <a:gd name="connsiteX20" fmla="*/ 6151418 w 9597736"/>
                  <a:gd name="connsiteY20" fmla="*/ 1437408 h 2455718"/>
                  <a:gd name="connsiteX21" fmla="*/ 6276109 w 9597736"/>
                  <a:gd name="connsiteY21" fmla="*/ 1437408 h 2455718"/>
                  <a:gd name="connsiteX22" fmla="*/ 6463145 w 9597736"/>
                  <a:gd name="connsiteY22" fmla="*/ 1354281 h 2455718"/>
                  <a:gd name="connsiteX23" fmla="*/ 6650182 w 9597736"/>
                  <a:gd name="connsiteY23" fmla="*/ 1416626 h 2455718"/>
                  <a:gd name="connsiteX24" fmla="*/ 6670963 w 9597736"/>
                  <a:gd name="connsiteY24" fmla="*/ 1562099 h 2455718"/>
                  <a:gd name="connsiteX25" fmla="*/ 6442363 w 9597736"/>
                  <a:gd name="connsiteY25" fmla="*/ 1603663 h 2455718"/>
                  <a:gd name="connsiteX26" fmla="*/ 6774873 w 9597736"/>
                  <a:gd name="connsiteY26" fmla="*/ 1582881 h 2455718"/>
                  <a:gd name="connsiteX27" fmla="*/ 6837218 w 9597736"/>
                  <a:gd name="connsiteY27" fmla="*/ 1666008 h 2455718"/>
                  <a:gd name="connsiteX28" fmla="*/ 6878782 w 9597736"/>
                  <a:gd name="connsiteY28" fmla="*/ 1749136 h 2455718"/>
                  <a:gd name="connsiteX29" fmla="*/ 7086600 w 9597736"/>
                  <a:gd name="connsiteY29" fmla="*/ 1998517 h 2455718"/>
                  <a:gd name="connsiteX30" fmla="*/ 7086600 w 9597736"/>
                  <a:gd name="connsiteY30" fmla="*/ 2143990 h 2455718"/>
                  <a:gd name="connsiteX31" fmla="*/ 7128163 w 9597736"/>
                  <a:gd name="connsiteY31" fmla="*/ 2331026 h 2455718"/>
                  <a:gd name="connsiteX32" fmla="*/ 7128163 w 9597736"/>
                  <a:gd name="connsiteY32" fmla="*/ 2393372 h 2455718"/>
                  <a:gd name="connsiteX33" fmla="*/ 7232073 w 9597736"/>
                  <a:gd name="connsiteY33" fmla="*/ 2434936 h 2455718"/>
                  <a:gd name="connsiteX34" fmla="*/ 7481454 w 9597736"/>
                  <a:gd name="connsiteY34" fmla="*/ 2268681 h 2455718"/>
                  <a:gd name="connsiteX35" fmla="*/ 7543800 w 9597736"/>
                  <a:gd name="connsiteY35" fmla="*/ 1977736 h 2455718"/>
                  <a:gd name="connsiteX36" fmla="*/ 7689273 w 9597736"/>
                  <a:gd name="connsiteY36" fmla="*/ 1894608 h 2455718"/>
                  <a:gd name="connsiteX37" fmla="*/ 7751618 w 9597736"/>
                  <a:gd name="connsiteY37" fmla="*/ 1853045 h 2455718"/>
                  <a:gd name="connsiteX38" fmla="*/ 7917873 w 9597736"/>
                  <a:gd name="connsiteY38" fmla="*/ 1666008 h 2455718"/>
                  <a:gd name="connsiteX39" fmla="*/ 7917873 w 9597736"/>
                  <a:gd name="connsiteY39" fmla="*/ 1562099 h 2455718"/>
                  <a:gd name="connsiteX40" fmla="*/ 8146473 w 9597736"/>
                  <a:gd name="connsiteY40" fmla="*/ 1291936 h 2455718"/>
                  <a:gd name="connsiteX41" fmla="*/ 8437418 w 9597736"/>
                  <a:gd name="connsiteY41" fmla="*/ 1250372 h 2455718"/>
                  <a:gd name="connsiteX42" fmla="*/ 8645236 w 9597736"/>
                  <a:gd name="connsiteY42" fmla="*/ 1104899 h 2455718"/>
                  <a:gd name="connsiteX43" fmla="*/ 8707582 w 9597736"/>
                  <a:gd name="connsiteY43" fmla="*/ 793172 h 2455718"/>
                  <a:gd name="connsiteX44" fmla="*/ 8707582 w 9597736"/>
                  <a:gd name="connsiteY44" fmla="*/ 502226 h 2455718"/>
                  <a:gd name="connsiteX45" fmla="*/ 8832273 w 9597736"/>
                  <a:gd name="connsiteY45" fmla="*/ 502226 h 2455718"/>
                  <a:gd name="connsiteX46" fmla="*/ 8956963 w 9597736"/>
                  <a:gd name="connsiteY46" fmla="*/ 606136 h 2455718"/>
                  <a:gd name="connsiteX47" fmla="*/ 9019309 w 9597736"/>
                  <a:gd name="connsiteY47" fmla="*/ 813954 h 2455718"/>
                  <a:gd name="connsiteX48" fmla="*/ 9185563 w 9597736"/>
                  <a:gd name="connsiteY48" fmla="*/ 897081 h 2455718"/>
                  <a:gd name="connsiteX49" fmla="*/ 9268691 w 9597736"/>
                  <a:gd name="connsiteY49" fmla="*/ 917863 h 2455718"/>
                  <a:gd name="connsiteX50" fmla="*/ 9351818 w 9597736"/>
                  <a:gd name="connsiteY50" fmla="*/ 1021772 h 2455718"/>
                  <a:gd name="connsiteX51" fmla="*/ 9455727 w 9597736"/>
                  <a:gd name="connsiteY51" fmla="*/ 1104899 h 2455718"/>
                  <a:gd name="connsiteX52" fmla="*/ 9497291 w 9597736"/>
                  <a:gd name="connsiteY52" fmla="*/ 1063336 h 2455718"/>
                  <a:gd name="connsiteX53" fmla="*/ 9518073 w 9597736"/>
                  <a:gd name="connsiteY53" fmla="*/ 190499 h 2455718"/>
                  <a:gd name="connsiteX54" fmla="*/ 9497291 w 9597736"/>
                  <a:gd name="connsiteY54" fmla="*/ 24245 h 2455718"/>
                  <a:gd name="connsiteX55" fmla="*/ 8915400 w 9597736"/>
                  <a:gd name="connsiteY55" fmla="*/ 45026 h 2455718"/>
                  <a:gd name="connsiteX56" fmla="*/ 2639291 w 9597736"/>
                  <a:gd name="connsiteY56" fmla="*/ 65808 h 2455718"/>
                  <a:gd name="connsiteX57" fmla="*/ 374073 w 9597736"/>
                  <a:gd name="connsiteY57" fmla="*/ 128154 h 2455718"/>
                  <a:gd name="connsiteX58" fmla="*/ 394854 w 9597736"/>
                  <a:gd name="connsiteY58" fmla="*/ 232063 h 2455718"/>
                  <a:gd name="connsiteX59" fmla="*/ 374073 w 9597736"/>
                  <a:gd name="connsiteY59" fmla="*/ 543790 h 2455718"/>
                  <a:gd name="connsiteX60" fmla="*/ 831273 w 9597736"/>
                  <a:gd name="connsiteY60" fmla="*/ 606136 h 2455718"/>
                  <a:gd name="connsiteX0" fmla="*/ 831273 w 9597736"/>
                  <a:gd name="connsiteY0" fmla="*/ 606136 h 2455718"/>
                  <a:gd name="connsiteX1" fmla="*/ 1205345 w 9597736"/>
                  <a:gd name="connsiteY1" fmla="*/ 710045 h 2455718"/>
                  <a:gd name="connsiteX2" fmla="*/ 1267691 w 9597736"/>
                  <a:gd name="connsiteY2" fmla="*/ 564572 h 2455718"/>
                  <a:gd name="connsiteX3" fmla="*/ 1350818 w 9597736"/>
                  <a:gd name="connsiteY3" fmla="*/ 606136 h 2455718"/>
                  <a:gd name="connsiteX4" fmla="*/ 2327563 w 9597736"/>
                  <a:gd name="connsiteY4" fmla="*/ 813954 h 2455718"/>
                  <a:gd name="connsiteX5" fmla="*/ 3075709 w 9597736"/>
                  <a:gd name="connsiteY5" fmla="*/ 1000990 h 2455718"/>
                  <a:gd name="connsiteX6" fmla="*/ 3927763 w 9597736"/>
                  <a:gd name="connsiteY6" fmla="*/ 1042554 h 2455718"/>
                  <a:gd name="connsiteX7" fmla="*/ 4426527 w 9597736"/>
                  <a:gd name="connsiteY7" fmla="*/ 1084117 h 2455718"/>
                  <a:gd name="connsiteX8" fmla="*/ 4821382 w 9597736"/>
                  <a:gd name="connsiteY8" fmla="*/ 1104899 h 2455718"/>
                  <a:gd name="connsiteX9" fmla="*/ 5299363 w 9597736"/>
                  <a:gd name="connsiteY9" fmla="*/ 1042554 h 2455718"/>
                  <a:gd name="connsiteX10" fmla="*/ 5424054 w 9597736"/>
                  <a:gd name="connsiteY10" fmla="*/ 1125681 h 2455718"/>
                  <a:gd name="connsiteX11" fmla="*/ 5548745 w 9597736"/>
                  <a:gd name="connsiteY11" fmla="*/ 1146463 h 2455718"/>
                  <a:gd name="connsiteX12" fmla="*/ 5839691 w 9597736"/>
                  <a:gd name="connsiteY12" fmla="*/ 1208808 h 2455718"/>
                  <a:gd name="connsiteX13" fmla="*/ 5611091 w 9597736"/>
                  <a:gd name="connsiteY13" fmla="*/ 1354281 h 2455718"/>
                  <a:gd name="connsiteX14" fmla="*/ 5465618 w 9597736"/>
                  <a:gd name="connsiteY14" fmla="*/ 1478972 h 2455718"/>
                  <a:gd name="connsiteX15" fmla="*/ 5590309 w 9597736"/>
                  <a:gd name="connsiteY15" fmla="*/ 1520536 h 2455718"/>
                  <a:gd name="connsiteX16" fmla="*/ 5756563 w 9597736"/>
                  <a:gd name="connsiteY16" fmla="*/ 1520536 h 2455718"/>
                  <a:gd name="connsiteX17" fmla="*/ 5922818 w 9597736"/>
                  <a:gd name="connsiteY17" fmla="*/ 1395845 h 2455718"/>
                  <a:gd name="connsiteX18" fmla="*/ 6005945 w 9597736"/>
                  <a:gd name="connsiteY18" fmla="*/ 1291936 h 2455718"/>
                  <a:gd name="connsiteX19" fmla="*/ 6026727 w 9597736"/>
                  <a:gd name="connsiteY19" fmla="*/ 1395845 h 2455718"/>
                  <a:gd name="connsiteX20" fmla="*/ 6151418 w 9597736"/>
                  <a:gd name="connsiteY20" fmla="*/ 1437408 h 2455718"/>
                  <a:gd name="connsiteX21" fmla="*/ 6276109 w 9597736"/>
                  <a:gd name="connsiteY21" fmla="*/ 1437408 h 2455718"/>
                  <a:gd name="connsiteX22" fmla="*/ 6463145 w 9597736"/>
                  <a:gd name="connsiteY22" fmla="*/ 1354281 h 2455718"/>
                  <a:gd name="connsiteX23" fmla="*/ 6650182 w 9597736"/>
                  <a:gd name="connsiteY23" fmla="*/ 1416626 h 2455718"/>
                  <a:gd name="connsiteX24" fmla="*/ 6670963 w 9597736"/>
                  <a:gd name="connsiteY24" fmla="*/ 1562099 h 2455718"/>
                  <a:gd name="connsiteX25" fmla="*/ 6442363 w 9597736"/>
                  <a:gd name="connsiteY25" fmla="*/ 1603663 h 2455718"/>
                  <a:gd name="connsiteX26" fmla="*/ 6774873 w 9597736"/>
                  <a:gd name="connsiteY26" fmla="*/ 1582881 h 2455718"/>
                  <a:gd name="connsiteX27" fmla="*/ 6837218 w 9597736"/>
                  <a:gd name="connsiteY27" fmla="*/ 1666008 h 2455718"/>
                  <a:gd name="connsiteX28" fmla="*/ 6878782 w 9597736"/>
                  <a:gd name="connsiteY28" fmla="*/ 1749136 h 2455718"/>
                  <a:gd name="connsiteX29" fmla="*/ 7086600 w 9597736"/>
                  <a:gd name="connsiteY29" fmla="*/ 1998517 h 2455718"/>
                  <a:gd name="connsiteX30" fmla="*/ 7086600 w 9597736"/>
                  <a:gd name="connsiteY30" fmla="*/ 2143990 h 2455718"/>
                  <a:gd name="connsiteX31" fmla="*/ 7128163 w 9597736"/>
                  <a:gd name="connsiteY31" fmla="*/ 2331026 h 2455718"/>
                  <a:gd name="connsiteX32" fmla="*/ 7128163 w 9597736"/>
                  <a:gd name="connsiteY32" fmla="*/ 2393372 h 2455718"/>
                  <a:gd name="connsiteX33" fmla="*/ 7232073 w 9597736"/>
                  <a:gd name="connsiteY33" fmla="*/ 2434936 h 2455718"/>
                  <a:gd name="connsiteX34" fmla="*/ 7481454 w 9597736"/>
                  <a:gd name="connsiteY34" fmla="*/ 2268681 h 2455718"/>
                  <a:gd name="connsiteX35" fmla="*/ 7543800 w 9597736"/>
                  <a:gd name="connsiteY35" fmla="*/ 1977736 h 2455718"/>
                  <a:gd name="connsiteX36" fmla="*/ 7689273 w 9597736"/>
                  <a:gd name="connsiteY36" fmla="*/ 1894608 h 2455718"/>
                  <a:gd name="connsiteX37" fmla="*/ 7751618 w 9597736"/>
                  <a:gd name="connsiteY37" fmla="*/ 1853045 h 2455718"/>
                  <a:gd name="connsiteX38" fmla="*/ 7917873 w 9597736"/>
                  <a:gd name="connsiteY38" fmla="*/ 1666008 h 2455718"/>
                  <a:gd name="connsiteX39" fmla="*/ 7917873 w 9597736"/>
                  <a:gd name="connsiteY39" fmla="*/ 1562099 h 2455718"/>
                  <a:gd name="connsiteX40" fmla="*/ 8146473 w 9597736"/>
                  <a:gd name="connsiteY40" fmla="*/ 1291936 h 2455718"/>
                  <a:gd name="connsiteX41" fmla="*/ 8437418 w 9597736"/>
                  <a:gd name="connsiteY41" fmla="*/ 1250372 h 2455718"/>
                  <a:gd name="connsiteX42" fmla="*/ 8645236 w 9597736"/>
                  <a:gd name="connsiteY42" fmla="*/ 1104899 h 2455718"/>
                  <a:gd name="connsiteX43" fmla="*/ 8707582 w 9597736"/>
                  <a:gd name="connsiteY43" fmla="*/ 793172 h 2455718"/>
                  <a:gd name="connsiteX44" fmla="*/ 8707582 w 9597736"/>
                  <a:gd name="connsiteY44" fmla="*/ 502226 h 2455718"/>
                  <a:gd name="connsiteX45" fmla="*/ 8832273 w 9597736"/>
                  <a:gd name="connsiteY45" fmla="*/ 502226 h 2455718"/>
                  <a:gd name="connsiteX46" fmla="*/ 8956963 w 9597736"/>
                  <a:gd name="connsiteY46" fmla="*/ 606136 h 2455718"/>
                  <a:gd name="connsiteX47" fmla="*/ 9019309 w 9597736"/>
                  <a:gd name="connsiteY47" fmla="*/ 813954 h 2455718"/>
                  <a:gd name="connsiteX48" fmla="*/ 9185563 w 9597736"/>
                  <a:gd name="connsiteY48" fmla="*/ 897081 h 2455718"/>
                  <a:gd name="connsiteX49" fmla="*/ 9268691 w 9597736"/>
                  <a:gd name="connsiteY49" fmla="*/ 917863 h 2455718"/>
                  <a:gd name="connsiteX50" fmla="*/ 9351818 w 9597736"/>
                  <a:gd name="connsiteY50" fmla="*/ 1021772 h 2455718"/>
                  <a:gd name="connsiteX51" fmla="*/ 9455727 w 9597736"/>
                  <a:gd name="connsiteY51" fmla="*/ 1104899 h 2455718"/>
                  <a:gd name="connsiteX52" fmla="*/ 9497291 w 9597736"/>
                  <a:gd name="connsiteY52" fmla="*/ 1063336 h 2455718"/>
                  <a:gd name="connsiteX53" fmla="*/ 9518073 w 9597736"/>
                  <a:gd name="connsiteY53" fmla="*/ 190499 h 2455718"/>
                  <a:gd name="connsiteX54" fmla="*/ 9497291 w 9597736"/>
                  <a:gd name="connsiteY54" fmla="*/ 24245 h 2455718"/>
                  <a:gd name="connsiteX55" fmla="*/ 8915400 w 9597736"/>
                  <a:gd name="connsiteY55" fmla="*/ 45026 h 2455718"/>
                  <a:gd name="connsiteX56" fmla="*/ 2639291 w 9597736"/>
                  <a:gd name="connsiteY56" fmla="*/ 65808 h 2455718"/>
                  <a:gd name="connsiteX57" fmla="*/ 374073 w 9597736"/>
                  <a:gd name="connsiteY57" fmla="*/ 128154 h 2455718"/>
                  <a:gd name="connsiteX58" fmla="*/ 394854 w 9597736"/>
                  <a:gd name="connsiteY58" fmla="*/ 232063 h 2455718"/>
                  <a:gd name="connsiteX59" fmla="*/ 374073 w 9597736"/>
                  <a:gd name="connsiteY59" fmla="*/ 543790 h 2455718"/>
                  <a:gd name="connsiteX60" fmla="*/ 831273 w 9597736"/>
                  <a:gd name="connsiteY60" fmla="*/ 606136 h 2455718"/>
                  <a:gd name="connsiteX0" fmla="*/ 831273 w 9597736"/>
                  <a:gd name="connsiteY0" fmla="*/ 658091 h 2507673"/>
                  <a:gd name="connsiteX1" fmla="*/ 1205345 w 9597736"/>
                  <a:gd name="connsiteY1" fmla="*/ 762000 h 2507673"/>
                  <a:gd name="connsiteX2" fmla="*/ 1267691 w 9597736"/>
                  <a:gd name="connsiteY2" fmla="*/ 616527 h 2507673"/>
                  <a:gd name="connsiteX3" fmla="*/ 1350818 w 9597736"/>
                  <a:gd name="connsiteY3" fmla="*/ 658091 h 2507673"/>
                  <a:gd name="connsiteX4" fmla="*/ 2327563 w 9597736"/>
                  <a:gd name="connsiteY4" fmla="*/ 865909 h 2507673"/>
                  <a:gd name="connsiteX5" fmla="*/ 3075709 w 9597736"/>
                  <a:gd name="connsiteY5" fmla="*/ 1052945 h 2507673"/>
                  <a:gd name="connsiteX6" fmla="*/ 3927763 w 9597736"/>
                  <a:gd name="connsiteY6" fmla="*/ 1094509 h 2507673"/>
                  <a:gd name="connsiteX7" fmla="*/ 4426527 w 9597736"/>
                  <a:gd name="connsiteY7" fmla="*/ 1136072 h 2507673"/>
                  <a:gd name="connsiteX8" fmla="*/ 4821382 w 9597736"/>
                  <a:gd name="connsiteY8" fmla="*/ 1156854 h 2507673"/>
                  <a:gd name="connsiteX9" fmla="*/ 5299363 w 9597736"/>
                  <a:gd name="connsiteY9" fmla="*/ 1094509 h 2507673"/>
                  <a:gd name="connsiteX10" fmla="*/ 5424054 w 9597736"/>
                  <a:gd name="connsiteY10" fmla="*/ 1177636 h 2507673"/>
                  <a:gd name="connsiteX11" fmla="*/ 5548745 w 9597736"/>
                  <a:gd name="connsiteY11" fmla="*/ 1198418 h 2507673"/>
                  <a:gd name="connsiteX12" fmla="*/ 5839691 w 9597736"/>
                  <a:gd name="connsiteY12" fmla="*/ 1260763 h 2507673"/>
                  <a:gd name="connsiteX13" fmla="*/ 5611091 w 9597736"/>
                  <a:gd name="connsiteY13" fmla="*/ 1406236 h 2507673"/>
                  <a:gd name="connsiteX14" fmla="*/ 5465618 w 9597736"/>
                  <a:gd name="connsiteY14" fmla="*/ 1530927 h 2507673"/>
                  <a:gd name="connsiteX15" fmla="*/ 5590309 w 9597736"/>
                  <a:gd name="connsiteY15" fmla="*/ 1572491 h 2507673"/>
                  <a:gd name="connsiteX16" fmla="*/ 5756563 w 9597736"/>
                  <a:gd name="connsiteY16" fmla="*/ 1572491 h 2507673"/>
                  <a:gd name="connsiteX17" fmla="*/ 5922818 w 9597736"/>
                  <a:gd name="connsiteY17" fmla="*/ 1447800 h 2507673"/>
                  <a:gd name="connsiteX18" fmla="*/ 6005945 w 9597736"/>
                  <a:gd name="connsiteY18" fmla="*/ 1343891 h 2507673"/>
                  <a:gd name="connsiteX19" fmla="*/ 6026727 w 9597736"/>
                  <a:gd name="connsiteY19" fmla="*/ 1447800 h 2507673"/>
                  <a:gd name="connsiteX20" fmla="*/ 6151418 w 9597736"/>
                  <a:gd name="connsiteY20" fmla="*/ 1489363 h 2507673"/>
                  <a:gd name="connsiteX21" fmla="*/ 6276109 w 9597736"/>
                  <a:gd name="connsiteY21" fmla="*/ 1489363 h 2507673"/>
                  <a:gd name="connsiteX22" fmla="*/ 6463145 w 9597736"/>
                  <a:gd name="connsiteY22" fmla="*/ 1406236 h 2507673"/>
                  <a:gd name="connsiteX23" fmla="*/ 6650182 w 9597736"/>
                  <a:gd name="connsiteY23" fmla="*/ 1468581 h 2507673"/>
                  <a:gd name="connsiteX24" fmla="*/ 6670963 w 9597736"/>
                  <a:gd name="connsiteY24" fmla="*/ 1614054 h 2507673"/>
                  <a:gd name="connsiteX25" fmla="*/ 6442363 w 9597736"/>
                  <a:gd name="connsiteY25" fmla="*/ 1655618 h 2507673"/>
                  <a:gd name="connsiteX26" fmla="*/ 6774873 w 9597736"/>
                  <a:gd name="connsiteY26" fmla="*/ 1634836 h 2507673"/>
                  <a:gd name="connsiteX27" fmla="*/ 6837218 w 9597736"/>
                  <a:gd name="connsiteY27" fmla="*/ 1717963 h 2507673"/>
                  <a:gd name="connsiteX28" fmla="*/ 6878782 w 9597736"/>
                  <a:gd name="connsiteY28" fmla="*/ 1801091 h 2507673"/>
                  <a:gd name="connsiteX29" fmla="*/ 7086600 w 9597736"/>
                  <a:gd name="connsiteY29" fmla="*/ 2050472 h 2507673"/>
                  <a:gd name="connsiteX30" fmla="*/ 7086600 w 9597736"/>
                  <a:gd name="connsiteY30" fmla="*/ 2195945 h 2507673"/>
                  <a:gd name="connsiteX31" fmla="*/ 7128163 w 9597736"/>
                  <a:gd name="connsiteY31" fmla="*/ 2382981 h 2507673"/>
                  <a:gd name="connsiteX32" fmla="*/ 7128163 w 9597736"/>
                  <a:gd name="connsiteY32" fmla="*/ 2445327 h 2507673"/>
                  <a:gd name="connsiteX33" fmla="*/ 7232073 w 9597736"/>
                  <a:gd name="connsiteY33" fmla="*/ 2486891 h 2507673"/>
                  <a:gd name="connsiteX34" fmla="*/ 7481454 w 9597736"/>
                  <a:gd name="connsiteY34" fmla="*/ 2320636 h 2507673"/>
                  <a:gd name="connsiteX35" fmla="*/ 7543800 w 9597736"/>
                  <a:gd name="connsiteY35" fmla="*/ 2029691 h 2507673"/>
                  <a:gd name="connsiteX36" fmla="*/ 7689273 w 9597736"/>
                  <a:gd name="connsiteY36" fmla="*/ 1946563 h 2507673"/>
                  <a:gd name="connsiteX37" fmla="*/ 7751618 w 9597736"/>
                  <a:gd name="connsiteY37" fmla="*/ 1905000 h 2507673"/>
                  <a:gd name="connsiteX38" fmla="*/ 7917873 w 9597736"/>
                  <a:gd name="connsiteY38" fmla="*/ 1717963 h 2507673"/>
                  <a:gd name="connsiteX39" fmla="*/ 7917873 w 9597736"/>
                  <a:gd name="connsiteY39" fmla="*/ 1614054 h 2507673"/>
                  <a:gd name="connsiteX40" fmla="*/ 8146473 w 9597736"/>
                  <a:gd name="connsiteY40" fmla="*/ 1343891 h 2507673"/>
                  <a:gd name="connsiteX41" fmla="*/ 8437418 w 9597736"/>
                  <a:gd name="connsiteY41" fmla="*/ 1302327 h 2507673"/>
                  <a:gd name="connsiteX42" fmla="*/ 8645236 w 9597736"/>
                  <a:gd name="connsiteY42" fmla="*/ 1156854 h 2507673"/>
                  <a:gd name="connsiteX43" fmla="*/ 8707582 w 9597736"/>
                  <a:gd name="connsiteY43" fmla="*/ 845127 h 2507673"/>
                  <a:gd name="connsiteX44" fmla="*/ 8707582 w 9597736"/>
                  <a:gd name="connsiteY44" fmla="*/ 554181 h 2507673"/>
                  <a:gd name="connsiteX45" fmla="*/ 8832273 w 9597736"/>
                  <a:gd name="connsiteY45" fmla="*/ 554181 h 2507673"/>
                  <a:gd name="connsiteX46" fmla="*/ 8956963 w 9597736"/>
                  <a:gd name="connsiteY46" fmla="*/ 658091 h 2507673"/>
                  <a:gd name="connsiteX47" fmla="*/ 9019309 w 9597736"/>
                  <a:gd name="connsiteY47" fmla="*/ 865909 h 2507673"/>
                  <a:gd name="connsiteX48" fmla="*/ 9185563 w 9597736"/>
                  <a:gd name="connsiteY48" fmla="*/ 949036 h 2507673"/>
                  <a:gd name="connsiteX49" fmla="*/ 9268691 w 9597736"/>
                  <a:gd name="connsiteY49" fmla="*/ 969818 h 2507673"/>
                  <a:gd name="connsiteX50" fmla="*/ 9351818 w 9597736"/>
                  <a:gd name="connsiteY50" fmla="*/ 1073727 h 2507673"/>
                  <a:gd name="connsiteX51" fmla="*/ 9455727 w 9597736"/>
                  <a:gd name="connsiteY51" fmla="*/ 1156854 h 2507673"/>
                  <a:gd name="connsiteX52" fmla="*/ 9497291 w 9597736"/>
                  <a:gd name="connsiteY52" fmla="*/ 1115291 h 2507673"/>
                  <a:gd name="connsiteX53" fmla="*/ 9518073 w 9597736"/>
                  <a:gd name="connsiteY53" fmla="*/ 242454 h 2507673"/>
                  <a:gd name="connsiteX54" fmla="*/ 9497291 w 9597736"/>
                  <a:gd name="connsiteY54" fmla="*/ 76200 h 2507673"/>
                  <a:gd name="connsiteX55" fmla="*/ 8915400 w 9597736"/>
                  <a:gd name="connsiteY55" fmla="*/ 96981 h 2507673"/>
                  <a:gd name="connsiteX56" fmla="*/ 2639291 w 9597736"/>
                  <a:gd name="connsiteY56" fmla="*/ 117763 h 2507673"/>
                  <a:gd name="connsiteX57" fmla="*/ 374073 w 9597736"/>
                  <a:gd name="connsiteY57" fmla="*/ 27709 h 2507673"/>
                  <a:gd name="connsiteX58" fmla="*/ 394854 w 9597736"/>
                  <a:gd name="connsiteY58" fmla="*/ 284018 h 2507673"/>
                  <a:gd name="connsiteX59" fmla="*/ 374073 w 9597736"/>
                  <a:gd name="connsiteY59" fmla="*/ 595745 h 2507673"/>
                  <a:gd name="connsiteX60" fmla="*/ 831273 w 9597736"/>
                  <a:gd name="connsiteY60" fmla="*/ 658091 h 2507673"/>
                  <a:gd name="connsiteX0" fmla="*/ 831273 w 9597736"/>
                  <a:gd name="connsiteY0" fmla="*/ 630382 h 2479964"/>
                  <a:gd name="connsiteX1" fmla="*/ 1205345 w 9597736"/>
                  <a:gd name="connsiteY1" fmla="*/ 734291 h 2479964"/>
                  <a:gd name="connsiteX2" fmla="*/ 1267691 w 9597736"/>
                  <a:gd name="connsiteY2" fmla="*/ 588818 h 2479964"/>
                  <a:gd name="connsiteX3" fmla="*/ 1350818 w 9597736"/>
                  <a:gd name="connsiteY3" fmla="*/ 630382 h 2479964"/>
                  <a:gd name="connsiteX4" fmla="*/ 2327563 w 9597736"/>
                  <a:gd name="connsiteY4" fmla="*/ 838200 h 2479964"/>
                  <a:gd name="connsiteX5" fmla="*/ 3075709 w 9597736"/>
                  <a:gd name="connsiteY5" fmla="*/ 1025236 h 2479964"/>
                  <a:gd name="connsiteX6" fmla="*/ 3927763 w 9597736"/>
                  <a:gd name="connsiteY6" fmla="*/ 1066800 h 2479964"/>
                  <a:gd name="connsiteX7" fmla="*/ 4426527 w 9597736"/>
                  <a:gd name="connsiteY7" fmla="*/ 1108363 h 2479964"/>
                  <a:gd name="connsiteX8" fmla="*/ 4821382 w 9597736"/>
                  <a:gd name="connsiteY8" fmla="*/ 1129145 h 2479964"/>
                  <a:gd name="connsiteX9" fmla="*/ 5299363 w 9597736"/>
                  <a:gd name="connsiteY9" fmla="*/ 1066800 h 2479964"/>
                  <a:gd name="connsiteX10" fmla="*/ 5424054 w 9597736"/>
                  <a:gd name="connsiteY10" fmla="*/ 1149927 h 2479964"/>
                  <a:gd name="connsiteX11" fmla="*/ 5548745 w 9597736"/>
                  <a:gd name="connsiteY11" fmla="*/ 1170709 h 2479964"/>
                  <a:gd name="connsiteX12" fmla="*/ 5839691 w 9597736"/>
                  <a:gd name="connsiteY12" fmla="*/ 1233054 h 2479964"/>
                  <a:gd name="connsiteX13" fmla="*/ 5611091 w 9597736"/>
                  <a:gd name="connsiteY13" fmla="*/ 1378527 h 2479964"/>
                  <a:gd name="connsiteX14" fmla="*/ 5465618 w 9597736"/>
                  <a:gd name="connsiteY14" fmla="*/ 1503218 h 2479964"/>
                  <a:gd name="connsiteX15" fmla="*/ 5590309 w 9597736"/>
                  <a:gd name="connsiteY15" fmla="*/ 1544782 h 2479964"/>
                  <a:gd name="connsiteX16" fmla="*/ 5756563 w 9597736"/>
                  <a:gd name="connsiteY16" fmla="*/ 1544782 h 2479964"/>
                  <a:gd name="connsiteX17" fmla="*/ 5922818 w 9597736"/>
                  <a:gd name="connsiteY17" fmla="*/ 1420091 h 2479964"/>
                  <a:gd name="connsiteX18" fmla="*/ 6005945 w 9597736"/>
                  <a:gd name="connsiteY18" fmla="*/ 1316182 h 2479964"/>
                  <a:gd name="connsiteX19" fmla="*/ 6026727 w 9597736"/>
                  <a:gd name="connsiteY19" fmla="*/ 1420091 h 2479964"/>
                  <a:gd name="connsiteX20" fmla="*/ 6151418 w 9597736"/>
                  <a:gd name="connsiteY20" fmla="*/ 1461654 h 2479964"/>
                  <a:gd name="connsiteX21" fmla="*/ 6276109 w 9597736"/>
                  <a:gd name="connsiteY21" fmla="*/ 1461654 h 2479964"/>
                  <a:gd name="connsiteX22" fmla="*/ 6463145 w 9597736"/>
                  <a:gd name="connsiteY22" fmla="*/ 1378527 h 2479964"/>
                  <a:gd name="connsiteX23" fmla="*/ 6650182 w 9597736"/>
                  <a:gd name="connsiteY23" fmla="*/ 1440872 h 2479964"/>
                  <a:gd name="connsiteX24" fmla="*/ 6670963 w 9597736"/>
                  <a:gd name="connsiteY24" fmla="*/ 1586345 h 2479964"/>
                  <a:gd name="connsiteX25" fmla="*/ 6442363 w 9597736"/>
                  <a:gd name="connsiteY25" fmla="*/ 1627909 h 2479964"/>
                  <a:gd name="connsiteX26" fmla="*/ 6774873 w 9597736"/>
                  <a:gd name="connsiteY26" fmla="*/ 1607127 h 2479964"/>
                  <a:gd name="connsiteX27" fmla="*/ 6837218 w 9597736"/>
                  <a:gd name="connsiteY27" fmla="*/ 1690254 h 2479964"/>
                  <a:gd name="connsiteX28" fmla="*/ 6878782 w 9597736"/>
                  <a:gd name="connsiteY28" fmla="*/ 1773382 h 2479964"/>
                  <a:gd name="connsiteX29" fmla="*/ 7086600 w 9597736"/>
                  <a:gd name="connsiteY29" fmla="*/ 2022763 h 2479964"/>
                  <a:gd name="connsiteX30" fmla="*/ 7086600 w 9597736"/>
                  <a:gd name="connsiteY30" fmla="*/ 2168236 h 2479964"/>
                  <a:gd name="connsiteX31" fmla="*/ 7128163 w 9597736"/>
                  <a:gd name="connsiteY31" fmla="*/ 2355272 h 2479964"/>
                  <a:gd name="connsiteX32" fmla="*/ 7128163 w 9597736"/>
                  <a:gd name="connsiteY32" fmla="*/ 2417618 h 2479964"/>
                  <a:gd name="connsiteX33" fmla="*/ 7232073 w 9597736"/>
                  <a:gd name="connsiteY33" fmla="*/ 2459182 h 2479964"/>
                  <a:gd name="connsiteX34" fmla="*/ 7481454 w 9597736"/>
                  <a:gd name="connsiteY34" fmla="*/ 2292927 h 2479964"/>
                  <a:gd name="connsiteX35" fmla="*/ 7543800 w 9597736"/>
                  <a:gd name="connsiteY35" fmla="*/ 2001982 h 2479964"/>
                  <a:gd name="connsiteX36" fmla="*/ 7689273 w 9597736"/>
                  <a:gd name="connsiteY36" fmla="*/ 1918854 h 2479964"/>
                  <a:gd name="connsiteX37" fmla="*/ 7751618 w 9597736"/>
                  <a:gd name="connsiteY37" fmla="*/ 1877291 h 2479964"/>
                  <a:gd name="connsiteX38" fmla="*/ 7917873 w 9597736"/>
                  <a:gd name="connsiteY38" fmla="*/ 1690254 h 2479964"/>
                  <a:gd name="connsiteX39" fmla="*/ 7917873 w 9597736"/>
                  <a:gd name="connsiteY39" fmla="*/ 1586345 h 2479964"/>
                  <a:gd name="connsiteX40" fmla="*/ 8146473 w 9597736"/>
                  <a:gd name="connsiteY40" fmla="*/ 1316182 h 2479964"/>
                  <a:gd name="connsiteX41" fmla="*/ 8437418 w 9597736"/>
                  <a:gd name="connsiteY41" fmla="*/ 1274618 h 2479964"/>
                  <a:gd name="connsiteX42" fmla="*/ 8645236 w 9597736"/>
                  <a:gd name="connsiteY42" fmla="*/ 1129145 h 2479964"/>
                  <a:gd name="connsiteX43" fmla="*/ 8707582 w 9597736"/>
                  <a:gd name="connsiteY43" fmla="*/ 817418 h 2479964"/>
                  <a:gd name="connsiteX44" fmla="*/ 8707582 w 9597736"/>
                  <a:gd name="connsiteY44" fmla="*/ 526472 h 2479964"/>
                  <a:gd name="connsiteX45" fmla="*/ 8832273 w 9597736"/>
                  <a:gd name="connsiteY45" fmla="*/ 526472 h 2479964"/>
                  <a:gd name="connsiteX46" fmla="*/ 8956963 w 9597736"/>
                  <a:gd name="connsiteY46" fmla="*/ 630382 h 2479964"/>
                  <a:gd name="connsiteX47" fmla="*/ 9019309 w 9597736"/>
                  <a:gd name="connsiteY47" fmla="*/ 838200 h 2479964"/>
                  <a:gd name="connsiteX48" fmla="*/ 9185563 w 9597736"/>
                  <a:gd name="connsiteY48" fmla="*/ 921327 h 2479964"/>
                  <a:gd name="connsiteX49" fmla="*/ 9268691 w 9597736"/>
                  <a:gd name="connsiteY49" fmla="*/ 942109 h 2479964"/>
                  <a:gd name="connsiteX50" fmla="*/ 9351818 w 9597736"/>
                  <a:gd name="connsiteY50" fmla="*/ 1046018 h 2479964"/>
                  <a:gd name="connsiteX51" fmla="*/ 9455727 w 9597736"/>
                  <a:gd name="connsiteY51" fmla="*/ 1129145 h 2479964"/>
                  <a:gd name="connsiteX52" fmla="*/ 9497291 w 9597736"/>
                  <a:gd name="connsiteY52" fmla="*/ 1087582 h 2479964"/>
                  <a:gd name="connsiteX53" fmla="*/ 9518073 w 9597736"/>
                  <a:gd name="connsiteY53" fmla="*/ 214745 h 2479964"/>
                  <a:gd name="connsiteX54" fmla="*/ 9497291 w 9597736"/>
                  <a:gd name="connsiteY54" fmla="*/ 48491 h 2479964"/>
                  <a:gd name="connsiteX55" fmla="*/ 8915400 w 9597736"/>
                  <a:gd name="connsiteY55" fmla="*/ 69272 h 2479964"/>
                  <a:gd name="connsiteX56" fmla="*/ 2639291 w 9597736"/>
                  <a:gd name="connsiteY56" fmla="*/ 90054 h 2479964"/>
                  <a:gd name="connsiteX57" fmla="*/ 374073 w 9597736"/>
                  <a:gd name="connsiteY57" fmla="*/ 0 h 2479964"/>
                  <a:gd name="connsiteX58" fmla="*/ 394854 w 9597736"/>
                  <a:gd name="connsiteY58" fmla="*/ 256309 h 2479964"/>
                  <a:gd name="connsiteX59" fmla="*/ 374073 w 9597736"/>
                  <a:gd name="connsiteY59" fmla="*/ 568036 h 2479964"/>
                  <a:gd name="connsiteX60" fmla="*/ 831273 w 9597736"/>
                  <a:gd name="connsiteY60" fmla="*/ 630382 h 2479964"/>
                  <a:gd name="connsiteX0" fmla="*/ 831273 w 9597736"/>
                  <a:gd name="connsiteY0" fmla="*/ 630382 h 2479964"/>
                  <a:gd name="connsiteX1" fmla="*/ 1205345 w 9597736"/>
                  <a:gd name="connsiteY1" fmla="*/ 734291 h 2479964"/>
                  <a:gd name="connsiteX2" fmla="*/ 1267691 w 9597736"/>
                  <a:gd name="connsiteY2" fmla="*/ 588818 h 2479964"/>
                  <a:gd name="connsiteX3" fmla="*/ 1350818 w 9597736"/>
                  <a:gd name="connsiteY3" fmla="*/ 630382 h 2479964"/>
                  <a:gd name="connsiteX4" fmla="*/ 2327563 w 9597736"/>
                  <a:gd name="connsiteY4" fmla="*/ 838200 h 2479964"/>
                  <a:gd name="connsiteX5" fmla="*/ 3075709 w 9597736"/>
                  <a:gd name="connsiteY5" fmla="*/ 1025236 h 2479964"/>
                  <a:gd name="connsiteX6" fmla="*/ 3927763 w 9597736"/>
                  <a:gd name="connsiteY6" fmla="*/ 1066800 h 2479964"/>
                  <a:gd name="connsiteX7" fmla="*/ 4426527 w 9597736"/>
                  <a:gd name="connsiteY7" fmla="*/ 1108363 h 2479964"/>
                  <a:gd name="connsiteX8" fmla="*/ 4821382 w 9597736"/>
                  <a:gd name="connsiteY8" fmla="*/ 1129145 h 2479964"/>
                  <a:gd name="connsiteX9" fmla="*/ 5299363 w 9597736"/>
                  <a:gd name="connsiteY9" fmla="*/ 1066800 h 2479964"/>
                  <a:gd name="connsiteX10" fmla="*/ 5424054 w 9597736"/>
                  <a:gd name="connsiteY10" fmla="*/ 1149927 h 2479964"/>
                  <a:gd name="connsiteX11" fmla="*/ 5548745 w 9597736"/>
                  <a:gd name="connsiteY11" fmla="*/ 1170709 h 2479964"/>
                  <a:gd name="connsiteX12" fmla="*/ 5839691 w 9597736"/>
                  <a:gd name="connsiteY12" fmla="*/ 1233054 h 2479964"/>
                  <a:gd name="connsiteX13" fmla="*/ 5611091 w 9597736"/>
                  <a:gd name="connsiteY13" fmla="*/ 1378527 h 2479964"/>
                  <a:gd name="connsiteX14" fmla="*/ 5465618 w 9597736"/>
                  <a:gd name="connsiteY14" fmla="*/ 1503218 h 2479964"/>
                  <a:gd name="connsiteX15" fmla="*/ 5590309 w 9597736"/>
                  <a:gd name="connsiteY15" fmla="*/ 1544782 h 2479964"/>
                  <a:gd name="connsiteX16" fmla="*/ 5756563 w 9597736"/>
                  <a:gd name="connsiteY16" fmla="*/ 1544782 h 2479964"/>
                  <a:gd name="connsiteX17" fmla="*/ 5922818 w 9597736"/>
                  <a:gd name="connsiteY17" fmla="*/ 1420091 h 2479964"/>
                  <a:gd name="connsiteX18" fmla="*/ 6005945 w 9597736"/>
                  <a:gd name="connsiteY18" fmla="*/ 1316182 h 2479964"/>
                  <a:gd name="connsiteX19" fmla="*/ 6026727 w 9597736"/>
                  <a:gd name="connsiteY19" fmla="*/ 1420091 h 2479964"/>
                  <a:gd name="connsiteX20" fmla="*/ 6151418 w 9597736"/>
                  <a:gd name="connsiteY20" fmla="*/ 1461654 h 2479964"/>
                  <a:gd name="connsiteX21" fmla="*/ 6276109 w 9597736"/>
                  <a:gd name="connsiteY21" fmla="*/ 1461654 h 2479964"/>
                  <a:gd name="connsiteX22" fmla="*/ 6463145 w 9597736"/>
                  <a:gd name="connsiteY22" fmla="*/ 1378527 h 2479964"/>
                  <a:gd name="connsiteX23" fmla="*/ 6650182 w 9597736"/>
                  <a:gd name="connsiteY23" fmla="*/ 1440872 h 2479964"/>
                  <a:gd name="connsiteX24" fmla="*/ 6670963 w 9597736"/>
                  <a:gd name="connsiteY24" fmla="*/ 1586345 h 2479964"/>
                  <a:gd name="connsiteX25" fmla="*/ 6442363 w 9597736"/>
                  <a:gd name="connsiteY25" fmla="*/ 1627909 h 2479964"/>
                  <a:gd name="connsiteX26" fmla="*/ 6774873 w 9597736"/>
                  <a:gd name="connsiteY26" fmla="*/ 1607127 h 2479964"/>
                  <a:gd name="connsiteX27" fmla="*/ 6837218 w 9597736"/>
                  <a:gd name="connsiteY27" fmla="*/ 1690254 h 2479964"/>
                  <a:gd name="connsiteX28" fmla="*/ 6878782 w 9597736"/>
                  <a:gd name="connsiteY28" fmla="*/ 1773382 h 2479964"/>
                  <a:gd name="connsiteX29" fmla="*/ 7086600 w 9597736"/>
                  <a:gd name="connsiteY29" fmla="*/ 2022763 h 2479964"/>
                  <a:gd name="connsiteX30" fmla="*/ 7086600 w 9597736"/>
                  <a:gd name="connsiteY30" fmla="*/ 2168236 h 2479964"/>
                  <a:gd name="connsiteX31" fmla="*/ 7128163 w 9597736"/>
                  <a:gd name="connsiteY31" fmla="*/ 2355272 h 2479964"/>
                  <a:gd name="connsiteX32" fmla="*/ 7128163 w 9597736"/>
                  <a:gd name="connsiteY32" fmla="*/ 2417618 h 2479964"/>
                  <a:gd name="connsiteX33" fmla="*/ 7232073 w 9597736"/>
                  <a:gd name="connsiteY33" fmla="*/ 2459182 h 2479964"/>
                  <a:gd name="connsiteX34" fmla="*/ 7481454 w 9597736"/>
                  <a:gd name="connsiteY34" fmla="*/ 2292927 h 2479964"/>
                  <a:gd name="connsiteX35" fmla="*/ 7543800 w 9597736"/>
                  <a:gd name="connsiteY35" fmla="*/ 2001982 h 2479964"/>
                  <a:gd name="connsiteX36" fmla="*/ 7689273 w 9597736"/>
                  <a:gd name="connsiteY36" fmla="*/ 1918854 h 2479964"/>
                  <a:gd name="connsiteX37" fmla="*/ 7751618 w 9597736"/>
                  <a:gd name="connsiteY37" fmla="*/ 1877291 h 2479964"/>
                  <a:gd name="connsiteX38" fmla="*/ 7917873 w 9597736"/>
                  <a:gd name="connsiteY38" fmla="*/ 1690254 h 2479964"/>
                  <a:gd name="connsiteX39" fmla="*/ 7917873 w 9597736"/>
                  <a:gd name="connsiteY39" fmla="*/ 1586345 h 2479964"/>
                  <a:gd name="connsiteX40" fmla="*/ 8146473 w 9597736"/>
                  <a:gd name="connsiteY40" fmla="*/ 1316182 h 2479964"/>
                  <a:gd name="connsiteX41" fmla="*/ 8437418 w 9597736"/>
                  <a:gd name="connsiteY41" fmla="*/ 1274618 h 2479964"/>
                  <a:gd name="connsiteX42" fmla="*/ 8645236 w 9597736"/>
                  <a:gd name="connsiteY42" fmla="*/ 1129145 h 2479964"/>
                  <a:gd name="connsiteX43" fmla="*/ 8707582 w 9597736"/>
                  <a:gd name="connsiteY43" fmla="*/ 817418 h 2479964"/>
                  <a:gd name="connsiteX44" fmla="*/ 8707582 w 9597736"/>
                  <a:gd name="connsiteY44" fmla="*/ 526472 h 2479964"/>
                  <a:gd name="connsiteX45" fmla="*/ 8832273 w 9597736"/>
                  <a:gd name="connsiteY45" fmla="*/ 526472 h 2479964"/>
                  <a:gd name="connsiteX46" fmla="*/ 8956963 w 9597736"/>
                  <a:gd name="connsiteY46" fmla="*/ 630382 h 2479964"/>
                  <a:gd name="connsiteX47" fmla="*/ 9019309 w 9597736"/>
                  <a:gd name="connsiteY47" fmla="*/ 838200 h 2479964"/>
                  <a:gd name="connsiteX48" fmla="*/ 9185563 w 9597736"/>
                  <a:gd name="connsiteY48" fmla="*/ 921327 h 2479964"/>
                  <a:gd name="connsiteX49" fmla="*/ 9268691 w 9597736"/>
                  <a:gd name="connsiteY49" fmla="*/ 942109 h 2479964"/>
                  <a:gd name="connsiteX50" fmla="*/ 9351818 w 9597736"/>
                  <a:gd name="connsiteY50" fmla="*/ 1046018 h 2479964"/>
                  <a:gd name="connsiteX51" fmla="*/ 9455727 w 9597736"/>
                  <a:gd name="connsiteY51" fmla="*/ 1129145 h 2479964"/>
                  <a:gd name="connsiteX52" fmla="*/ 9497291 w 9597736"/>
                  <a:gd name="connsiteY52" fmla="*/ 1087582 h 2479964"/>
                  <a:gd name="connsiteX53" fmla="*/ 9518073 w 9597736"/>
                  <a:gd name="connsiteY53" fmla="*/ 214745 h 2479964"/>
                  <a:gd name="connsiteX54" fmla="*/ 9497291 w 9597736"/>
                  <a:gd name="connsiteY54" fmla="*/ 48491 h 2479964"/>
                  <a:gd name="connsiteX55" fmla="*/ 8915400 w 9597736"/>
                  <a:gd name="connsiteY55" fmla="*/ 69272 h 2479964"/>
                  <a:gd name="connsiteX56" fmla="*/ 374073 w 9597736"/>
                  <a:gd name="connsiteY56" fmla="*/ 0 h 2479964"/>
                  <a:gd name="connsiteX57" fmla="*/ 394854 w 9597736"/>
                  <a:gd name="connsiteY57" fmla="*/ 256309 h 2479964"/>
                  <a:gd name="connsiteX58" fmla="*/ 374073 w 9597736"/>
                  <a:gd name="connsiteY58" fmla="*/ 568036 h 2479964"/>
                  <a:gd name="connsiteX59" fmla="*/ 831273 w 9597736"/>
                  <a:gd name="connsiteY59" fmla="*/ 630382 h 2479964"/>
                  <a:gd name="connsiteX0" fmla="*/ 831273 w 9597736"/>
                  <a:gd name="connsiteY0" fmla="*/ 644068 h 2493650"/>
                  <a:gd name="connsiteX1" fmla="*/ 1205345 w 9597736"/>
                  <a:gd name="connsiteY1" fmla="*/ 747977 h 2493650"/>
                  <a:gd name="connsiteX2" fmla="*/ 1267691 w 9597736"/>
                  <a:gd name="connsiteY2" fmla="*/ 602504 h 2493650"/>
                  <a:gd name="connsiteX3" fmla="*/ 1350818 w 9597736"/>
                  <a:gd name="connsiteY3" fmla="*/ 644068 h 2493650"/>
                  <a:gd name="connsiteX4" fmla="*/ 2327563 w 9597736"/>
                  <a:gd name="connsiteY4" fmla="*/ 851886 h 2493650"/>
                  <a:gd name="connsiteX5" fmla="*/ 3075709 w 9597736"/>
                  <a:gd name="connsiteY5" fmla="*/ 1038922 h 2493650"/>
                  <a:gd name="connsiteX6" fmla="*/ 3927763 w 9597736"/>
                  <a:gd name="connsiteY6" fmla="*/ 1080486 h 2493650"/>
                  <a:gd name="connsiteX7" fmla="*/ 4426527 w 9597736"/>
                  <a:gd name="connsiteY7" fmla="*/ 1122049 h 2493650"/>
                  <a:gd name="connsiteX8" fmla="*/ 4821382 w 9597736"/>
                  <a:gd name="connsiteY8" fmla="*/ 1142831 h 2493650"/>
                  <a:gd name="connsiteX9" fmla="*/ 5299363 w 9597736"/>
                  <a:gd name="connsiteY9" fmla="*/ 1080486 h 2493650"/>
                  <a:gd name="connsiteX10" fmla="*/ 5424054 w 9597736"/>
                  <a:gd name="connsiteY10" fmla="*/ 1163613 h 2493650"/>
                  <a:gd name="connsiteX11" fmla="*/ 5548745 w 9597736"/>
                  <a:gd name="connsiteY11" fmla="*/ 1184395 h 2493650"/>
                  <a:gd name="connsiteX12" fmla="*/ 5839691 w 9597736"/>
                  <a:gd name="connsiteY12" fmla="*/ 1246740 h 2493650"/>
                  <a:gd name="connsiteX13" fmla="*/ 5611091 w 9597736"/>
                  <a:gd name="connsiteY13" fmla="*/ 1392213 h 2493650"/>
                  <a:gd name="connsiteX14" fmla="*/ 5465618 w 9597736"/>
                  <a:gd name="connsiteY14" fmla="*/ 1516904 h 2493650"/>
                  <a:gd name="connsiteX15" fmla="*/ 5590309 w 9597736"/>
                  <a:gd name="connsiteY15" fmla="*/ 1558468 h 2493650"/>
                  <a:gd name="connsiteX16" fmla="*/ 5756563 w 9597736"/>
                  <a:gd name="connsiteY16" fmla="*/ 1558468 h 2493650"/>
                  <a:gd name="connsiteX17" fmla="*/ 5922818 w 9597736"/>
                  <a:gd name="connsiteY17" fmla="*/ 1433777 h 2493650"/>
                  <a:gd name="connsiteX18" fmla="*/ 6005945 w 9597736"/>
                  <a:gd name="connsiteY18" fmla="*/ 1329868 h 2493650"/>
                  <a:gd name="connsiteX19" fmla="*/ 6026727 w 9597736"/>
                  <a:gd name="connsiteY19" fmla="*/ 1433777 h 2493650"/>
                  <a:gd name="connsiteX20" fmla="*/ 6151418 w 9597736"/>
                  <a:gd name="connsiteY20" fmla="*/ 1475340 h 2493650"/>
                  <a:gd name="connsiteX21" fmla="*/ 6276109 w 9597736"/>
                  <a:gd name="connsiteY21" fmla="*/ 1475340 h 2493650"/>
                  <a:gd name="connsiteX22" fmla="*/ 6463145 w 9597736"/>
                  <a:gd name="connsiteY22" fmla="*/ 1392213 h 2493650"/>
                  <a:gd name="connsiteX23" fmla="*/ 6650182 w 9597736"/>
                  <a:gd name="connsiteY23" fmla="*/ 1454558 h 2493650"/>
                  <a:gd name="connsiteX24" fmla="*/ 6670963 w 9597736"/>
                  <a:gd name="connsiteY24" fmla="*/ 1600031 h 2493650"/>
                  <a:gd name="connsiteX25" fmla="*/ 6442363 w 9597736"/>
                  <a:gd name="connsiteY25" fmla="*/ 1641595 h 2493650"/>
                  <a:gd name="connsiteX26" fmla="*/ 6774873 w 9597736"/>
                  <a:gd name="connsiteY26" fmla="*/ 1620813 h 2493650"/>
                  <a:gd name="connsiteX27" fmla="*/ 6837218 w 9597736"/>
                  <a:gd name="connsiteY27" fmla="*/ 1703940 h 2493650"/>
                  <a:gd name="connsiteX28" fmla="*/ 6878782 w 9597736"/>
                  <a:gd name="connsiteY28" fmla="*/ 1787068 h 2493650"/>
                  <a:gd name="connsiteX29" fmla="*/ 7086600 w 9597736"/>
                  <a:gd name="connsiteY29" fmla="*/ 2036449 h 2493650"/>
                  <a:gd name="connsiteX30" fmla="*/ 7086600 w 9597736"/>
                  <a:gd name="connsiteY30" fmla="*/ 2181922 h 2493650"/>
                  <a:gd name="connsiteX31" fmla="*/ 7128163 w 9597736"/>
                  <a:gd name="connsiteY31" fmla="*/ 2368958 h 2493650"/>
                  <a:gd name="connsiteX32" fmla="*/ 7128163 w 9597736"/>
                  <a:gd name="connsiteY32" fmla="*/ 2431304 h 2493650"/>
                  <a:gd name="connsiteX33" fmla="*/ 7232073 w 9597736"/>
                  <a:gd name="connsiteY33" fmla="*/ 2472868 h 2493650"/>
                  <a:gd name="connsiteX34" fmla="*/ 7481454 w 9597736"/>
                  <a:gd name="connsiteY34" fmla="*/ 2306613 h 2493650"/>
                  <a:gd name="connsiteX35" fmla="*/ 7543800 w 9597736"/>
                  <a:gd name="connsiteY35" fmla="*/ 2015668 h 2493650"/>
                  <a:gd name="connsiteX36" fmla="*/ 7689273 w 9597736"/>
                  <a:gd name="connsiteY36" fmla="*/ 1932540 h 2493650"/>
                  <a:gd name="connsiteX37" fmla="*/ 7751618 w 9597736"/>
                  <a:gd name="connsiteY37" fmla="*/ 1890977 h 2493650"/>
                  <a:gd name="connsiteX38" fmla="*/ 7917873 w 9597736"/>
                  <a:gd name="connsiteY38" fmla="*/ 1703940 h 2493650"/>
                  <a:gd name="connsiteX39" fmla="*/ 7917873 w 9597736"/>
                  <a:gd name="connsiteY39" fmla="*/ 1600031 h 2493650"/>
                  <a:gd name="connsiteX40" fmla="*/ 8146473 w 9597736"/>
                  <a:gd name="connsiteY40" fmla="*/ 1329868 h 2493650"/>
                  <a:gd name="connsiteX41" fmla="*/ 8437418 w 9597736"/>
                  <a:gd name="connsiteY41" fmla="*/ 1288304 h 2493650"/>
                  <a:gd name="connsiteX42" fmla="*/ 8645236 w 9597736"/>
                  <a:gd name="connsiteY42" fmla="*/ 1142831 h 2493650"/>
                  <a:gd name="connsiteX43" fmla="*/ 8707582 w 9597736"/>
                  <a:gd name="connsiteY43" fmla="*/ 831104 h 2493650"/>
                  <a:gd name="connsiteX44" fmla="*/ 8707582 w 9597736"/>
                  <a:gd name="connsiteY44" fmla="*/ 540158 h 2493650"/>
                  <a:gd name="connsiteX45" fmla="*/ 8832273 w 9597736"/>
                  <a:gd name="connsiteY45" fmla="*/ 540158 h 2493650"/>
                  <a:gd name="connsiteX46" fmla="*/ 8956963 w 9597736"/>
                  <a:gd name="connsiteY46" fmla="*/ 644068 h 2493650"/>
                  <a:gd name="connsiteX47" fmla="*/ 9019309 w 9597736"/>
                  <a:gd name="connsiteY47" fmla="*/ 851886 h 2493650"/>
                  <a:gd name="connsiteX48" fmla="*/ 9185563 w 9597736"/>
                  <a:gd name="connsiteY48" fmla="*/ 935013 h 2493650"/>
                  <a:gd name="connsiteX49" fmla="*/ 9268691 w 9597736"/>
                  <a:gd name="connsiteY49" fmla="*/ 955795 h 2493650"/>
                  <a:gd name="connsiteX50" fmla="*/ 9351818 w 9597736"/>
                  <a:gd name="connsiteY50" fmla="*/ 1059704 h 2493650"/>
                  <a:gd name="connsiteX51" fmla="*/ 9455727 w 9597736"/>
                  <a:gd name="connsiteY51" fmla="*/ 1142831 h 2493650"/>
                  <a:gd name="connsiteX52" fmla="*/ 9497291 w 9597736"/>
                  <a:gd name="connsiteY52" fmla="*/ 1101268 h 2493650"/>
                  <a:gd name="connsiteX53" fmla="*/ 9518073 w 9597736"/>
                  <a:gd name="connsiteY53" fmla="*/ 228431 h 2493650"/>
                  <a:gd name="connsiteX54" fmla="*/ 9497291 w 9597736"/>
                  <a:gd name="connsiteY54" fmla="*/ 62177 h 2493650"/>
                  <a:gd name="connsiteX55" fmla="*/ 8915400 w 9597736"/>
                  <a:gd name="connsiteY55" fmla="*/ 82958 h 2493650"/>
                  <a:gd name="connsiteX56" fmla="*/ 374073 w 9597736"/>
                  <a:gd name="connsiteY56" fmla="*/ 13686 h 2493650"/>
                  <a:gd name="connsiteX57" fmla="*/ 394854 w 9597736"/>
                  <a:gd name="connsiteY57" fmla="*/ 269995 h 2493650"/>
                  <a:gd name="connsiteX58" fmla="*/ 374073 w 9597736"/>
                  <a:gd name="connsiteY58" fmla="*/ 581722 h 2493650"/>
                  <a:gd name="connsiteX59" fmla="*/ 831273 w 9597736"/>
                  <a:gd name="connsiteY59" fmla="*/ 644068 h 2493650"/>
                  <a:gd name="connsiteX0" fmla="*/ 831273 w 9597736"/>
                  <a:gd name="connsiteY0" fmla="*/ 630382 h 2479964"/>
                  <a:gd name="connsiteX1" fmla="*/ 1205345 w 9597736"/>
                  <a:gd name="connsiteY1" fmla="*/ 734291 h 2479964"/>
                  <a:gd name="connsiteX2" fmla="*/ 1267691 w 9597736"/>
                  <a:gd name="connsiteY2" fmla="*/ 588818 h 2479964"/>
                  <a:gd name="connsiteX3" fmla="*/ 1350818 w 9597736"/>
                  <a:gd name="connsiteY3" fmla="*/ 630382 h 2479964"/>
                  <a:gd name="connsiteX4" fmla="*/ 2327563 w 9597736"/>
                  <a:gd name="connsiteY4" fmla="*/ 838200 h 2479964"/>
                  <a:gd name="connsiteX5" fmla="*/ 3075709 w 9597736"/>
                  <a:gd name="connsiteY5" fmla="*/ 1025236 h 2479964"/>
                  <a:gd name="connsiteX6" fmla="*/ 3927763 w 9597736"/>
                  <a:gd name="connsiteY6" fmla="*/ 1066800 h 2479964"/>
                  <a:gd name="connsiteX7" fmla="*/ 4426527 w 9597736"/>
                  <a:gd name="connsiteY7" fmla="*/ 1108363 h 2479964"/>
                  <a:gd name="connsiteX8" fmla="*/ 4821382 w 9597736"/>
                  <a:gd name="connsiteY8" fmla="*/ 1129145 h 2479964"/>
                  <a:gd name="connsiteX9" fmla="*/ 5299363 w 9597736"/>
                  <a:gd name="connsiteY9" fmla="*/ 1066800 h 2479964"/>
                  <a:gd name="connsiteX10" fmla="*/ 5424054 w 9597736"/>
                  <a:gd name="connsiteY10" fmla="*/ 1149927 h 2479964"/>
                  <a:gd name="connsiteX11" fmla="*/ 5548745 w 9597736"/>
                  <a:gd name="connsiteY11" fmla="*/ 1170709 h 2479964"/>
                  <a:gd name="connsiteX12" fmla="*/ 5839691 w 9597736"/>
                  <a:gd name="connsiteY12" fmla="*/ 1233054 h 2479964"/>
                  <a:gd name="connsiteX13" fmla="*/ 5611091 w 9597736"/>
                  <a:gd name="connsiteY13" fmla="*/ 1378527 h 2479964"/>
                  <a:gd name="connsiteX14" fmla="*/ 5465618 w 9597736"/>
                  <a:gd name="connsiteY14" fmla="*/ 1503218 h 2479964"/>
                  <a:gd name="connsiteX15" fmla="*/ 5590309 w 9597736"/>
                  <a:gd name="connsiteY15" fmla="*/ 1544782 h 2479964"/>
                  <a:gd name="connsiteX16" fmla="*/ 5756563 w 9597736"/>
                  <a:gd name="connsiteY16" fmla="*/ 1544782 h 2479964"/>
                  <a:gd name="connsiteX17" fmla="*/ 5922818 w 9597736"/>
                  <a:gd name="connsiteY17" fmla="*/ 1420091 h 2479964"/>
                  <a:gd name="connsiteX18" fmla="*/ 6005945 w 9597736"/>
                  <a:gd name="connsiteY18" fmla="*/ 1316182 h 2479964"/>
                  <a:gd name="connsiteX19" fmla="*/ 6026727 w 9597736"/>
                  <a:gd name="connsiteY19" fmla="*/ 1420091 h 2479964"/>
                  <a:gd name="connsiteX20" fmla="*/ 6151418 w 9597736"/>
                  <a:gd name="connsiteY20" fmla="*/ 1461654 h 2479964"/>
                  <a:gd name="connsiteX21" fmla="*/ 6276109 w 9597736"/>
                  <a:gd name="connsiteY21" fmla="*/ 1461654 h 2479964"/>
                  <a:gd name="connsiteX22" fmla="*/ 6463145 w 9597736"/>
                  <a:gd name="connsiteY22" fmla="*/ 1378527 h 2479964"/>
                  <a:gd name="connsiteX23" fmla="*/ 6650182 w 9597736"/>
                  <a:gd name="connsiteY23" fmla="*/ 1440872 h 2479964"/>
                  <a:gd name="connsiteX24" fmla="*/ 6670963 w 9597736"/>
                  <a:gd name="connsiteY24" fmla="*/ 1586345 h 2479964"/>
                  <a:gd name="connsiteX25" fmla="*/ 6442363 w 9597736"/>
                  <a:gd name="connsiteY25" fmla="*/ 1627909 h 2479964"/>
                  <a:gd name="connsiteX26" fmla="*/ 6774873 w 9597736"/>
                  <a:gd name="connsiteY26" fmla="*/ 1607127 h 2479964"/>
                  <a:gd name="connsiteX27" fmla="*/ 6837218 w 9597736"/>
                  <a:gd name="connsiteY27" fmla="*/ 1690254 h 2479964"/>
                  <a:gd name="connsiteX28" fmla="*/ 6878782 w 9597736"/>
                  <a:gd name="connsiteY28" fmla="*/ 1773382 h 2479964"/>
                  <a:gd name="connsiteX29" fmla="*/ 7086600 w 9597736"/>
                  <a:gd name="connsiteY29" fmla="*/ 2022763 h 2479964"/>
                  <a:gd name="connsiteX30" fmla="*/ 7086600 w 9597736"/>
                  <a:gd name="connsiteY30" fmla="*/ 2168236 h 2479964"/>
                  <a:gd name="connsiteX31" fmla="*/ 7128163 w 9597736"/>
                  <a:gd name="connsiteY31" fmla="*/ 2355272 h 2479964"/>
                  <a:gd name="connsiteX32" fmla="*/ 7128163 w 9597736"/>
                  <a:gd name="connsiteY32" fmla="*/ 2417618 h 2479964"/>
                  <a:gd name="connsiteX33" fmla="*/ 7232073 w 9597736"/>
                  <a:gd name="connsiteY33" fmla="*/ 2459182 h 2479964"/>
                  <a:gd name="connsiteX34" fmla="*/ 7481454 w 9597736"/>
                  <a:gd name="connsiteY34" fmla="*/ 2292927 h 2479964"/>
                  <a:gd name="connsiteX35" fmla="*/ 7543800 w 9597736"/>
                  <a:gd name="connsiteY35" fmla="*/ 2001982 h 2479964"/>
                  <a:gd name="connsiteX36" fmla="*/ 7689273 w 9597736"/>
                  <a:gd name="connsiteY36" fmla="*/ 1918854 h 2479964"/>
                  <a:gd name="connsiteX37" fmla="*/ 7751618 w 9597736"/>
                  <a:gd name="connsiteY37" fmla="*/ 1877291 h 2479964"/>
                  <a:gd name="connsiteX38" fmla="*/ 7917873 w 9597736"/>
                  <a:gd name="connsiteY38" fmla="*/ 1690254 h 2479964"/>
                  <a:gd name="connsiteX39" fmla="*/ 7917873 w 9597736"/>
                  <a:gd name="connsiteY39" fmla="*/ 1586345 h 2479964"/>
                  <a:gd name="connsiteX40" fmla="*/ 8146473 w 9597736"/>
                  <a:gd name="connsiteY40" fmla="*/ 1316182 h 2479964"/>
                  <a:gd name="connsiteX41" fmla="*/ 8437418 w 9597736"/>
                  <a:gd name="connsiteY41" fmla="*/ 1274618 h 2479964"/>
                  <a:gd name="connsiteX42" fmla="*/ 8645236 w 9597736"/>
                  <a:gd name="connsiteY42" fmla="*/ 1129145 h 2479964"/>
                  <a:gd name="connsiteX43" fmla="*/ 8707582 w 9597736"/>
                  <a:gd name="connsiteY43" fmla="*/ 817418 h 2479964"/>
                  <a:gd name="connsiteX44" fmla="*/ 8707582 w 9597736"/>
                  <a:gd name="connsiteY44" fmla="*/ 526472 h 2479964"/>
                  <a:gd name="connsiteX45" fmla="*/ 8832273 w 9597736"/>
                  <a:gd name="connsiteY45" fmla="*/ 526472 h 2479964"/>
                  <a:gd name="connsiteX46" fmla="*/ 8956963 w 9597736"/>
                  <a:gd name="connsiteY46" fmla="*/ 630382 h 2479964"/>
                  <a:gd name="connsiteX47" fmla="*/ 9019309 w 9597736"/>
                  <a:gd name="connsiteY47" fmla="*/ 838200 h 2479964"/>
                  <a:gd name="connsiteX48" fmla="*/ 9185563 w 9597736"/>
                  <a:gd name="connsiteY48" fmla="*/ 921327 h 2479964"/>
                  <a:gd name="connsiteX49" fmla="*/ 9268691 w 9597736"/>
                  <a:gd name="connsiteY49" fmla="*/ 942109 h 2479964"/>
                  <a:gd name="connsiteX50" fmla="*/ 9351818 w 9597736"/>
                  <a:gd name="connsiteY50" fmla="*/ 1046018 h 2479964"/>
                  <a:gd name="connsiteX51" fmla="*/ 9455727 w 9597736"/>
                  <a:gd name="connsiteY51" fmla="*/ 1129145 h 2479964"/>
                  <a:gd name="connsiteX52" fmla="*/ 9497291 w 9597736"/>
                  <a:gd name="connsiteY52" fmla="*/ 1087582 h 2479964"/>
                  <a:gd name="connsiteX53" fmla="*/ 9518073 w 9597736"/>
                  <a:gd name="connsiteY53" fmla="*/ 214745 h 2479964"/>
                  <a:gd name="connsiteX54" fmla="*/ 9497291 w 9597736"/>
                  <a:gd name="connsiteY54" fmla="*/ 48491 h 2479964"/>
                  <a:gd name="connsiteX55" fmla="*/ 8915400 w 9597736"/>
                  <a:gd name="connsiteY55" fmla="*/ 69272 h 2479964"/>
                  <a:gd name="connsiteX56" fmla="*/ 374073 w 9597736"/>
                  <a:gd name="connsiteY56" fmla="*/ 0 h 2479964"/>
                  <a:gd name="connsiteX57" fmla="*/ 394854 w 9597736"/>
                  <a:gd name="connsiteY57" fmla="*/ 256309 h 2479964"/>
                  <a:gd name="connsiteX58" fmla="*/ 374073 w 9597736"/>
                  <a:gd name="connsiteY58" fmla="*/ 568036 h 2479964"/>
                  <a:gd name="connsiteX59" fmla="*/ 831273 w 9597736"/>
                  <a:gd name="connsiteY59" fmla="*/ 630382 h 2479964"/>
                  <a:gd name="connsiteX0" fmla="*/ 1905892 w 10672355"/>
                  <a:gd name="connsiteY0" fmla="*/ 640072 h 2489654"/>
                  <a:gd name="connsiteX1" fmla="*/ 2279964 w 10672355"/>
                  <a:gd name="connsiteY1" fmla="*/ 743981 h 2489654"/>
                  <a:gd name="connsiteX2" fmla="*/ 2342310 w 10672355"/>
                  <a:gd name="connsiteY2" fmla="*/ 598508 h 2489654"/>
                  <a:gd name="connsiteX3" fmla="*/ 2425437 w 10672355"/>
                  <a:gd name="connsiteY3" fmla="*/ 640072 h 2489654"/>
                  <a:gd name="connsiteX4" fmla="*/ 3402182 w 10672355"/>
                  <a:gd name="connsiteY4" fmla="*/ 847890 h 2489654"/>
                  <a:gd name="connsiteX5" fmla="*/ 4150328 w 10672355"/>
                  <a:gd name="connsiteY5" fmla="*/ 1034926 h 2489654"/>
                  <a:gd name="connsiteX6" fmla="*/ 5002382 w 10672355"/>
                  <a:gd name="connsiteY6" fmla="*/ 1076490 h 2489654"/>
                  <a:gd name="connsiteX7" fmla="*/ 5501146 w 10672355"/>
                  <a:gd name="connsiteY7" fmla="*/ 1118053 h 2489654"/>
                  <a:gd name="connsiteX8" fmla="*/ 5896001 w 10672355"/>
                  <a:gd name="connsiteY8" fmla="*/ 1138835 h 2489654"/>
                  <a:gd name="connsiteX9" fmla="*/ 6373982 w 10672355"/>
                  <a:gd name="connsiteY9" fmla="*/ 1076490 h 2489654"/>
                  <a:gd name="connsiteX10" fmla="*/ 6498673 w 10672355"/>
                  <a:gd name="connsiteY10" fmla="*/ 1159617 h 2489654"/>
                  <a:gd name="connsiteX11" fmla="*/ 6623364 w 10672355"/>
                  <a:gd name="connsiteY11" fmla="*/ 1180399 h 2489654"/>
                  <a:gd name="connsiteX12" fmla="*/ 6914310 w 10672355"/>
                  <a:gd name="connsiteY12" fmla="*/ 1242744 h 2489654"/>
                  <a:gd name="connsiteX13" fmla="*/ 6685710 w 10672355"/>
                  <a:gd name="connsiteY13" fmla="*/ 1388217 h 2489654"/>
                  <a:gd name="connsiteX14" fmla="*/ 6540237 w 10672355"/>
                  <a:gd name="connsiteY14" fmla="*/ 1512908 h 2489654"/>
                  <a:gd name="connsiteX15" fmla="*/ 6664928 w 10672355"/>
                  <a:gd name="connsiteY15" fmla="*/ 1554472 h 2489654"/>
                  <a:gd name="connsiteX16" fmla="*/ 6831182 w 10672355"/>
                  <a:gd name="connsiteY16" fmla="*/ 1554472 h 2489654"/>
                  <a:gd name="connsiteX17" fmla="*/ 6997437 w 10672355"/>
                  <a:gd name="connsiteY17" fmla="*/ 1429781 h 2489654"/>
                  <a:gd name="connsiteX18" fmla="*/ 7080564 w 10672355"/>
                  <a:gd name="connsiteY18" fmla="*/ 1325872 h 2489654"/>
                  <a:gd name="connsiteX19" fmla="*/ 7101346 w 10672355"/>
                  <a:gd name="connsiteY19" fmla="*/ 1429781 h 2489654"/>
                  <a:gd name="connsiteX20" fmla="*/ 7226037 w 10672355"/>
                  <a:gd name="connsiteY20" fmla="*/ 1471344 h 2489654"/>
                  <a:gd name="connsiteX21" fmla="*/ 7350728 w 10672355"/>
                  <a:gd name="connsiteY21" fmla="*/ 1471344 h 2489654"/>
                  <a:gd name="connsiteX22" fmla="*/ 7537764 w 10672355"/>
                  <a:gd name="connsiteY22" fmla="*/ 1388217 h 2489654"/>
                  <a:gd name="connsiteX23" fmla="*/ 7724801 w 10672355"/>
                  <a:gd name="connsiteY23" fmla="*/ 1450562 h 2489654"/>
                  <a:gd name="connsiteX24" fmla="*/ 7745582 w 10672355"/>
                  <a:gd name="connsiteY24" fmla="*/ 1596035 h 2489654"/>
                  <a:gd name="connsiteX25" fmla="*/ 7516982 w 10672355"/>
                  <a:gd name="connsiteY25" fmla="*/ 1637599 h 2489654"/>
                  <a:gd name="connsiteX26" fmla="*/ 7849492 w 10672355"/>
                  <a:gd name="connsiteY26" fmla="*/ 1616817 h 2489654"/>
                  <a:gd name="connsiteX27" fmla="*/ 7911837 w 10672355"/>
                  <a:gd name="connsiteY27" fmla="*/ 1699944 h 2489654"/>
                  <a:gd name="connsiteX28" fmla="*/ 7953401 w 10672355"/>
                  <a:gd name="connsiteY28" fmla="*/ 1783072 h 2489654"/>
                  <a:gd name="connsiteX29" fmla="*/ 8161219 w 10672355"/>
                  <a:gd name="connsiteY29" fmla="*/ 2032453 h 2489654"/>
                  <a:gd name="connsiteX30" fmla="*/ 8161219 w 10672355"/>
                  <a:gd name="connsiteY30" fmla="*/ 2177926 h 2489654"/>
                  <a:gd name="connsiteX31" fmla="*/ 8202782 w 10672355"/>
                  <a:gd name="connsiteY31" fmla="*/ 2364962 h 2489654"/>
                  <a:gd name="connsiteX32" fmla="*/ 8202782 w 10672355"/>
                  <a:gd name="connsiteY32" fmla="*/ 2427308 h 2489654"/>
                  <a:gd name="connsiteX33" fmla="*/ 8306692 w 10672355"/>
                  <a:gd name="connsiteY33" fmla="*/ 2468872 h 2489654"/>
                  <a:gd name="connsiteX34" fmla="*/ 8556073 w 10672355"/>
                  <a:gd name="connsiteY34" fmla="*/ 2302617 h 2489654"/>
                  <a:gd name="connsiteX35" fmla="*/ 8618419 w 10672355"/>
                  <a:gd name="connsiteY35" fmla="*/ 2011672 h 2489654"/>
                  <a:gd name="connsiteX36" fmla="*/ 8763892 w 10672355"/>
                  <a:gd name="connsiteY36" fmla="*/ 1928544 h 2489654"/>
                  <a:gd name="connsiteX37" fmla="*/ 8826237 w 10672355"/>
                  <a:gd name="connsiteY37" fmla="*/ 1886981 h 2489654"/>
                  <a:gd name="connsiteX38" fmla="*/ 8992492 w 10672355"/>
                  <a:gd name="connsiteY38" fmla="*/ 1699944 h 2489654"/>
                  <a:gd name="connsiteX39" fmla="*/ 8992492 w 10672355"/>
                  <a:gd name="connsiteY39" fmla="*/ 1596035 h 2489654"/>
                  <a:gd name="connsiteX40" fmla="*/ 9221092 w 10672355"/>
                  <a:gd name="connsiteY40" fmla="*/ 1325872 h 2489654"/>
                  <a:gd name="connsiteX41" fmla="*/ 9512037 w 10672355"/>
                  <a:gd name="connsiteY41" fmla="*/ 1284308 h 2489654"/>
                  <a:gd name="connsiteX42" fmla="*/ 9719855 w 10672355"/>
                  <a:gd name="connsiteY42" fmla="*/ 1138835 h 2489654"/>
                  <a:gd name="connsiteX43" fmla="*/ 9782201 w 10672355"/>
                  <a:gd name="connsiteY43" fmla="*/ 827108 h 2489654"/>
                  <a:gd name="connsiteX44" fmla="*/ 9782201 w 10672355"/>
                  <a:gd name="connsiteY44" fmla="*/ 536162 h 2489654"/>
                  <a:gd name="connsiteX45" fmla="*/ 9906892 w 10672355"/>
                  <a:gd name="connsiteY45" fmla="*/ 536162 h 2489654"/>
                  <a:gd name="connsiteX46" fmla="*/ 10031582 w 10672355"/>
                  <a:gd name="connsiteY46" fmla="*/ 640072 h 2489654"/>
                  <a:gd name="connsiteX47" fmla="*/ 10093928 w 10672355"/>
                  <a:gd name="connsiteY47" fmla="*/ 847890 h 2489654"/>
                  <a:gd name="connsiteX48" fmla="*/ 10260182 w 10672355"/>
                  <a:gd name="connsiteY48" fmla="*/ 931017 h 2489654"/>
                  <a:gd name="connsiteX49" fmla="*/ 10343310 w 10672355"/>
                  <a:gd name="connsiteY49" fmla="*/ 951799 h 2489654"/>
                  <a:gd name="connsiteX50" fmla="*/ 10426437 w 10672355"/>
                  <a:gd name="connsiteY50" fmla="*/ 1055708 h 2489654"/>
                  <a:gd name="connsiteX51" fmla="*/ 10530346 w 10672355"/>
                  <a:gd name="connsiteY51" fmla="*/ 1138835 h 2489654"/>
                  <a:gd name="connsiteX52" fmla="*/ 10571910 w 10672355"/>
                  <a:gd name="connsiteY52" fmla="*/ 1097272 h 2489654"/>
                  <a:gd name="connsiteX53" fmla="*/ 10592692 w 10672355"/>
                  <a:gd name="connsiteY53" fmla="*/ 224435 h 2489654"/>
                  <a:gd name="connsiteX54" fmla="*/ 10571910 w 10672355"/>
                  <a:gd name="connsiteY54" fmla="*/ 58181 h 2489654"/>
                  <a:gd name="connsiteX55" fmla="*/ 9990019 w 10672355"/>
                  <a:gd name="connsiteY55" fmla="*/ 78962 h 2489654"/>
                  <a:gd name="connsiteX56" fmla="*/ 1448692 w 10672355"/>
                  <a:gd name="connsiteY56" fmla="*/ 9690 h 2489654"/>
                  <a:gd name="connsiteX57" fmla="*/ 1450264 w 10672355"/>
                  <a:gd name="connsiteY57" fmla="*/ 173224 h 2489654"/>
                  <a:gd name="connsiteX58" fmla="*/ 1469473 w 10672355"/>
                  <a:gd name="connsiteY58" fmla="*/ 265999 h 2489654"/>
                  <a:gd name="connsiteX59" fmla="*/ 1448692 w 10672355"/>
                  <a:gd name="connsiteY59" fmla="*/ 577726 h 2489654"/>
                  <a:gd name="connsiteX60" fmla="*/ 1905892 w 10672355"/>
                  <a:gd name="connsiteY60" fmla="*/ 640072 h 2489654"/>
                  <a:gd name="connsiteX0" fmla="*/ 529936 w 9296399"/>
                  <a:gd name="connsiteY0" fmla="*/ 630382 h 2479964"/>
                  <a:gd name="connsiteX1" fmla="*/ 904008 w 9296399"/>
                  <a:gd name="connsiteY1" fmla="*/ 734291 h 2479964"/>
                  <a:gd name="connsiteX2" fmla="*/ 966354 w 9296399"/>
                  <a:gd name="connsiteY2" fmla="*/ 588818 h 2479964"/>
                  <a:gd name="connsiteX3" fmla="*/ 1049481 w 9296399"/>
                  <a:gd name="connsiteY3" fmla="*/ 630382 h 2479964"/>
                  <a:gd name="connsiteX4" fmla="*/ 2026226 w 9296399"/>
                  <a:gd name="connsiteY4" fmla="*/ 838200 h 2479964"/>
                  <a:gd name="connsiteX5" fmla="*/ 2774372 w 9296399"/>
                  <a:gd name="connsiteY5" fmla="*/ 1025236 h 2479964"/>
                  <a:gd name="connsiteX6" fmla="*/ 3626426 w 9296399"/>
                  <a:gd name="connsiteY6" fmla="*/ 1066800 h 2479964"/>
                  <a:gd name="connsiteX7" fmla="*/ 4125190 w 9296399"/>
                  <a:gd name="connsiteY7" fmla="*/ 1108363 h 2479964"/>
                  <a:gd name="connsiteX8" fmla="*/ 4520045 w 9296399"/>
                  <a:gd name="connsiteY8" fmla="*/ 1129145 h 2479964"/>
                  <a:gd name="connsiteX9" fmla="*/ 4998026 w 9296399"/>
                  <a:gd name="connsiteY9" fmla="*/ 1066800 h 2479964"/>
                  <a:gd name="connsiteX10" fmla="*/ 5122717 w 9296399"/>
                  <a:gd name="connsiteY10" fmla="*/ 1149927 h 2479964"/>
                  <a:gd name="connsiteX11" fmla="*/ 5247408 w 9296399"/>
                  <a:gd name="connsiteY11" fmla="*/ 1170709 h 2479964"/>
                  <a:gd name="connsiteX12" fmla="*/ 5538354 w 9296399"/>
                  <a:gd name="connsiteY12" fmla="*/ 1233054 h 2479964"/>
                  <a:gd name="connsiteX13" fmla="*/ 5309754 w 9296399"/>
                  <a:gd name="connsiteY13" fmla="*/ 1378527 h 2479964"/>
                  <a:gd name="connsiteX14" fmla="*/ 5164281 w 9296399"/>
                  <a:gd name="connsiteY14" fmla="*/ 1503218 h 2479964"/>
                  <a:gd name="connsiteX15" fmla="*/ 5288972 w 9296399"/>
                  <a:gd name="connsiteY15" fmla="*/ 1544782 h 2479964"/>
                  <a:gd name="connsiteX16" fmla="*/ 5455226 w 9296399"/>
                  <a:gd name="connsiteY16" fmla="*/ 1544782 h 2479964"/>
                  <a:gd name="connsiteX17" fmla="*/ 5621481 w 9296399"/>
                  <a:gd name="connsiteY17" fmla="*/ 1420091 h 2479964"/>
                  <a:gd name="connsiteX18" fmla="*/ 5704608 w 9296399"/>
                  <a:gd name="connsiteY18" fmla="*/ 1316182 h 2479964"/>
                  <a:gd name="connsiteX19" fmla="*/ 5725390 w 9296399"/>
                  <a:gd name="connsiteY19" fmla="*/ 1420091 h 2479964"/>
                  <a:gd name="connsiteX20" fmla="*/ 5850081 w 9296399"/>
                  <a:gd name="connsiteY20" fmla="*/ 1461654 h 2479964"/>
                  <a:gd name="connsiteX21" fmla="*/ 5974772 w 9296399"/>
                  <a:gd name="connsiteY21" fmla="*/ 1461654 h 2479964"/>
                  <a:gd name="connsiteX22" fmla="*/ 6161808 w 9296399"/>
                  <a:gd name="connsiteY22" fmla="*/ 1378527 h 2479964"/>
                  <a:gd name="connsiteX23" fmla="*/ 6348845 w 9296399"/>
                  <a:gd name="connsiteY23" fmla="*/ 1440872 h 2479964"/>
                  <a:gd name="connsiteX24" fmla="*/ 6369626 w 9296399"/>
                  <a:gd name="connsiteY24" fmla="*/ 1586345 h 2479964"/>
                  <a:gd name="connsiteX25" fmla="*/ 6141026 w 9296399"/>
                  <a:gd name="connsiteY25" fmla="*/ 1627909 h 2479964"/>
                  <a:gd name="connsiteX26" fmla="*/ 6473536 w 9296399"/>
                  <a:gd name="connsiteY26" fmla="*/ 1607127 h 2479964"/>
                  <a:gd name="connsiteX27" fmla="*/ 6535881 w 9296399"/>
                  <a:gd name="connsiteY27" fmla="*/ 1690254 h 2479964"/>
                  <a:gd name="connsiteX28" fmla="*/ 6577445 w 9296399"/>
                  <a:gd name="connsiteY28" fmla="*/ 1773382 h 2479964"/>
                  <a:gd name="connsiteX29" fmla="*/ 6785263 w 9296399"/>
                  <a:gd name="connsiteY29" fmla="*/ 2022763 h 2479964"/>
                  <a:gd name="connsiteX30" fmla="*/ 6785263 w 9296399"/>
                  <a:gd name="connsiteY30" fmla="*/ 2168236 h 2479964"/>
                  <a:gd name="connsiteX31" fmla="*/ 6826826 w 9296399"/>
                  <a:gd name="connsiteY31" fmla="*/ 2355272 h 2479964"/>
                  <a:gd name="connsiteX32" fmla="*/ 6826826 w 9296399"/>
                  <a:gd name="connsiteY32" fmla="*/ 2417618 h 2479964"/>
                  <a:gd name="connsiteX33" fmla="*/ 6930736 w 9296399"/>
                  <a:gd name="connsiteY33" fmla="*/ 2459182 h 2479964"/>
                  <a:gd name="connsiteX34" fmla="*/ 7180117 w 9296399"/>
                  <a:gd name="connsiteY34" fmla="*/ 2292927 h 2479964"/>
                  <a:gd name="connsiteX35" fmla="*/ 7242463 w 9296399"/>
                  <a:gd name="connsiteY35" fmla="*/ 2001982 h 2479964"/>
                  <a:gd name="connsiteX36" fmla="*/ 7387936 w 9296399"/>
                  <a:gd name="connsiteY36" fmla="*/ 1918854 h 2479964"/>
                  <a:gd name="connsiteX37" fmla="*/ 7450281 w 9296399"/>
                  <a:gd name="connsiteY37" fmla="*/ 1877291 h 2479964"/>
                  <a:gd name="connsiteX38" fmla="*/ 7616536 w 9296399"/>
                  <a:gd name="connsiteY38" fmla="*/ 1690254 h 2479964"/>
                  <a:gd name="connsiteX39" fmla="*/ 7616536 w 9296399"/>
                  <a:gd name="connsiteY39" fmla="*/ 1586345 h 2479964"/>
                  <a:gd name="connsiteX40" fmla="*/ 7845136 w 9296399"/>
                  <a:gd name="connsiteY40" fmla="*/ 1316182 h 2479964"/>
                  <a:gd name="connsiteX41" fmla="*/ 8136081 w 9296399"/>
                  <a:gd name="connsiteY41" fmla="*/ 1274618 h 2479964"/>
                  <a:gd name="connsiteX42" fmla="*/ 8343899 w 9296399"/>
                  <a:gd name="connsiteY42" fmla="*/ 1129145 h 2479964"/>
                  <a:gd name="connsiteX43" fmla="*/ 8406245 w 9296399"/>
                  <a:gd name="connsiteY43" fmla="*/ 817418 h 2479964"/>
                  <a:gd name="connsiteX44" fmla="*/ 8406245 w 9296399"/>
                  <a:gd name="connsiteY44" fmla="*/ 526472 h 2479964"/>
                  <a:gd name="connsiteX45" fmla="*/ 8530936 w 9296399"/>
                  <a:gd name="connsiteY45" fmla="*/ 526472 h 2479964"/>
                  <a:gd name="connsiteX46" fmla="*/ 8655626 w 9296399"/>
                  <a:gd name="connsiteY46" fmla="*/ 630382 h 2479964"/>
                  <a:gd name="connsiteX47" fmla="*/ 8717972 w 9296399"/>
                  <a:gd name="connsiteY47" fmla="*/ 838200 h 2479964"/>
                  <a:gd name="connsiteX48" fmla="*/ 8884226 w 9296399"/>
                  <a:gd name="connsiteY48" fmla="*/ 921327 h 2479964"/>
                  <a:gd name="connsiteX49" fmla="*/ 8967354 w 9296399"/>
                  <a:gd name="connsiteY49" fmla="*/ 942109 h 2479964"/>
                  <a:gd name="connsiteX50" fmla="*/ 9050481 w 9296399"/>
                  <a:gd name="connsiteY50" fmla="*/ 1046018 h 2479964"/>
                  <a:gd name="connsiteX51" fmla="*/ 9154390 w 9296399"/>
                  <a:gd name="connsiteY51" fmla="*/ 1129145 h 2479964"/>
                  <a:gd name="connsiteX52" fmla="*/ 9195954 w 9296399"/>
                  <a:gd name="connsiteY52" fmla="*/ 1087582 h 2479964"/>
                  <a:gd name="connsiteX53" fmla="*/ 9216736 w 9296399"/>
                  <a:gd name="connsiteY53" fmla="*/ 214745 h 2479964"/>
                  <a:gd name="connsiteX54" fmla="*/ 9195954 w 9296399"/>
                  <a:gd name="connsiteY54" fmla="*/ 48491 h 2479964"/>
                  <a:gd name="connsiteX55" fmla="*/ 8614063 w 9296399"/>
                  <a:gd name="connsiteY55" fmla="*/ 69272 h 2479964"/>
                  <a:gd name="connsiteX56" fmla="*/ 72736 w 9296399"/>
                  <a:gd name="connsiteY56" fmla="*/ 0 h 2479964"/>
                  <a:gd name="connsiteX57" fmla="*/ 74308 w 9296399"/>
                  <a:gd name="connsiteY57" fmla="*/ 163534 h 2479964"/>
                  <a:gd name="connsiteX58" fmla="*/ 93517 w 9296399"/>
                  <a:gd name="connsiteY58" fmla="*/ 256309 h 2479964"/>
                  <a:gd name="connsiteX59" fmla="*/ 72736 w 9296399"/>
                  <a:gd name="connsiteY59" fmla="*/ 568036 h 2479964"/>
                  <a:gd name="connsiteX60" fmla="*/ 529936 w 9296399"/>
                  <a:gd name="connsiteY60" fmla="*/ 630382 h 2479964"/>
                  <a:gd name="connsiteX0" fmla="*/ 529936 w 9296399"/>
                  <a:gd name="connsiteY0" fmla="*/ 630382 h 2479964"/>
                  <a:gd name="connsiteX1" fmla="*/ 904008 w 9296399"/>
                  <a:gd name="connsiteY1" fmla="*/ 734291 h 2479964"/>
                  <a:gd name="connsiteX2" fmla="*/ 966354 w 9296399"/>
                  <a:gd name="connsiteY2" fmla="*/ 588818 h 2479964"/>
                  <a:gd name="connsiteX3" fmla="*/ 1049481 w 9296399"/>
                  <a:gd name="connsiteY3" fmla="*/ 630382 h 2479964"/>
                  <a:gd name="connsiteX4" fmla="*/ 2026226 w 9296399"/>
                  <a:gd name="connsiteY4" fmla="*/ 838200 h 2479964"/>
                  <a:gd name="connsiteX5" fmla="*/ 2774372 w 9296399"/>
                  <a:gd name="connsiteY5" fmla="*/ 1025236 h 2479964"/>
                  <a:gd name="connsiteX6" fmla="*/ 3626426 w 9296399"/>
                  <a:gd name="connsiteY6" fmla="*/ 1066800 h 2479964"/>
                  <a:gd name="connsiteX7" fmla="*/ 4125190 w 9296399"/>
                  <a:gd name="connsiteY7" fmla="*/ 1108363 h 2479964"/>
                  <a:gd name="connsiteX8" fmla="*/ 4520045 w 9296399"/>
                  <a:gd name="connsiteY8" fmla="*/ 1129145 h 2479964"/>
                  <a:gd name="connsiteX9" fmla="*/ 4998026 w 9296399"/>
                  <a:gd name="connsiteY9" fmla="*/ 1066800 h 2479964"/>
                  <a:gd name="connsiteX10" fmla="*/ 5122717 w 9296399"/>
                  <a:gd name="connsiteY10" fmla="*/ 1149927 h 2479964"/>
                  <a:gd name="connsiteX11" fmla="*/ 5247408 w 9296399"/>
                  <a:gd name="connsiteY11" fmla="*/ 1170709 h 2479964"/>
                  <a:gd name="connsiteX12" fmla="*/ 5538354 w 9296399"/>
                  <a:gd name="connsiteY12" fmla="*/ 1233054 h 2479964"/>
                  <a:gd name="connsiteX13" fmla="*/ 5309754 w 9296399"/>
                  <a:gd name="connsiteY13" fmla="*/ 1378527 h 2479964"/>
                  <a:gd name="connsiteX14" fmla="*/ 5164281 w 9296399"/>
                  <a:gd name="connsiteY14" fmla="*/ 1503218 h 2479964"/>
                  <a:gd name="connsiteX15" fmla="*/ 5288972 w 9296399"/>
                  <a:gd name="connsiteY15" fmla="*/ 1544782 h 2479964"/>
                  <a:gd name="connsiteX16" fmla="*/ 5455226 w 9296399"/>
                  <a:gd name="connsiteY16" fmla="*/ 1544782 h 2479964"/>
                  <a:gd name="connsiteX17" fmla="*/ 5621481 w 9296399"/>
                  <a:gd name="connsiteY17" fmla="*/ 1420091 h 2479964"/>
                  <a:gd name="connsiteX18" fmla="*/ 5704608 w 9296399"/>
                  <a:gd name="connsiteY18" fmla="*/ 1316182 h 2479964"/>
                  <a:gd name="connsiteX19" fmla="*/ 5725390 w 9296399"/>
                  <a:gd name="connsiteY19" fmla="*/ 1420091 h 2479964"/>
                  <a:gd name="connsiteX20" fmla="*/ 5850081 w 9296399"/>
                  <a:gd name="connsiteY20" fmla="*/ 1461654 h 2479964"/>
                  <a:gd name="connsiteX21" fmla="*/ 5974772 w 9296399"/>
                  <a:gd name="connsiteY21" fmla="*/ 1461654 h 2479964"/>
                  <a:gd name="connsiteX22" fmla="*/ 6161808 w 9296399"/>
                  <a:gd name="connsiteY22" fmla="*/ 1378527 h 2479964"/>
                  <a:gd name="connsiteX23" fmla="*/ 6348845 w 9296399"/>
                  <a:gd name="connsiteY23" fmla="*/ 1440872 h 2479964"/>
                  <a:gd name="connsiteX24" fmla="*/ 6369626 w 9296399"/>
                  <a:gd name="connsiteY24" fmla="*/ 1586345 h 2479964"/>
                  <a:gd name="connsiteX25" fmla="*/ 6141026 w 9296399"/>
                  <a:gd name="connsiteY25" fmla="*/ 1627909 h 2479964"/>
                  <a:gd name="connsiteX26" fmla="*/ 6473536 w 9296399"/>
                  <a:gd name="connsiteY26" fmla="*/ 1607127 h 2479964"/>
                  <a:gd name="connsiteX27" fmla="*/ 6535881 w 9296399"/>
                  <a:gd name="connsiteY27" fmla="*/ 1690254 h 2479964"/>
                  <a:gd name="connsiteX28" fmla="*/ 6577445 w 9296399"/>
                  <a:gd name="connsiteY28" fmla="*/ 1773382 h 2479964"/>
                  <a:gd name="connsiteX29" fmla="*/ 6785263 w 9296399"/>
                  <a:gd name="connsiteY29" fmla="*/ 2022763 h 2479964"/>
                  <a:gd name="connsiteX30" fmla="*/ 6785263 w 9296399"/>
                  <a:gd name="connsiteY30" fmla="*/ 2168236 h 2479964"/>
                  <a:gd name="connsiteX31" fmla="*/ 6826826 w 9296399"/>
                  <a:gd name="connsiteY31" fmla="*/ 2355272 h 2479964"/>
                  <a:gd name="connsiteX32" fmla="*/ 6826826 w 9296399"/>
                  <a:gd name="connsiteY32" fmla="*/ 2417618 h 2479964"/>
                  <a:gd name="connsiteX33" fmla="*/ 6930736 w 9296399"/>
                  <a:gd name="connsiteY33" fmla="*/ 2459182 h 2479964"/>
                  <a:gd name="connsiteX34" fmla="*/ 7180117 w 9296399"/>
                  <a:gd name="connsiteY34" fmla="*/ 2292927 h 2479964"/>
                  <a:gd name="connsiteX35" fmla="*/ 7242463 w 9296399"/>
                  <a:gd name="connsiteY35" fmla="*/ 2001982 h 2479964"/>
                  <a:gd name="connsiteX36" fmla="*/ 7387936 w 9296399"/>
                  <a:gd name="connsiteY36" fmla="*/ 1918854 h 2479964"/>
                  <a:gd name="connsiteX37" fmla="*/ 7450281 w 9296399"/>
                  <a:gd name="connsiteY37" fmla="*/ 1877291 h 2479964"/>
                  <a:gd name="connsiteX38" fmla="*/ 7616536 w 9296399"/>
                  <a:gd name="connsiteY38" fmla="*/ 1690254 h 2479964"/>
                  <a:gd name="connsiteX39" fmla="*/ 7616536 w 9296399"/>
                  <a:gd name="connsiteY39" fmla="*/ 1586345 h 2479964"/>
                  <a:gd name="connsiteX40" fmla="*/ 7845136 w 9296399"/>
                  <a:gd name="connsiteY40" fmla="*/ 1316182 h 2479964"/>
                  <a:gd name="connsiteX41" fmla="*/ 8136081 w 9296399"/>
                  <a:gd name="connsiteY41" fmla="*/ 1274618 h 2479964"/>
                  <a:gd name="connsiteX42" fmla="*/ 8343899 w 9296399"/>
                  <a:gd name="connsiteY42" fmla="*/ 1129145 h 2479964"/>
                  <a:gd name="connsiteX43" fmla="*/ 8406245 w 9296399"/>
                  <a:gd name="connsiteY43" fmla="*/ 817418 h 2479964"/>
                  <a:gd name="connsiteX44" fmla="*/ 8406245 w 9296399"/>
                  <a:gd name="connsiteY44" fmla="*/ 526472 h 2479964"/>
                  <a:gd name="connsiteX45" fmla="*/ 8530936 w 9296399"/>
                  <a:gd name="connsiteY45" fmla="*/ 526472 h 2479964"/>
                  <a:gd name="connsiteX46" fmla="*/ 8655626 w 9296399"/>
                  <a:gd name="connsiteY46" fmla="*/ 630382 h 2479964"/>
                  <a:gd name="connsiteX47" fmla="*/ 8717972 w 9296399"/>
                  <a:gd name="connsiteY47" fmla="*/ 838200 h 2479964"/>
                  <a:gd name="connsiteX48" fmla="*/ 8884226 w 9296399"/>
                  <a:gd name="connsiteY48" fmla="*/ 921327 h 2479964"/>
                  <a:gd name="connsiteX49" fmla="*/ 8967354 w 9296399"/>
                  <a:gd name="connsiteY49" fmla="*/ 942109 h 2479964"/>
                  <a:gd name="connsiteX50" fmla="*/ 9050481 w 9296399"/>
                  <a:gd name="connsiteY50" fmla="*/ 1046018 h 2479964"/>
                  <a:gd name="connsiteX51" fmla="*/ 9154390 w 9296399"/>
                  <a:gd name="connsiteY51" fmla="*/ 1129145 h 2479964"/>
                  <a:gd name="connsiteX52" fmla="*/ 9195954 w 9296399"/>
                  <a:gd name="connsiteY52" fmla="*/ 1087582 h 2479964"/>
                  <a:gd name="connsiteX53" fmla="*/ 9216736 w 9296399"/>
                  <a:gd name="connsiteY53" fmla="*/ 214745 h 2479964"/>
                  <a:gd name="connsiteX54" fmla="*/ 9195954 w 9296399"/>
                  <a:gd name="connsiteY54" fmla="*/ 48491 h 2479964"/>
                  <a:gd name="connsiteX55" fmla="*/ 8614063 w 9296399"/>
                  <a:gd name="connsiteY55" fmla="*/ 69272 h 2479964"/>
                  <a:gd name="connsiteX56" fmla="*/ 72736 w 9296399"/>
                  <a:gd name="connsiteY56" fmla="*/ 0 h 2479964"/>
                  <a:gd name="connsiteX57" fmla="*/ 74308 w 9296399"/>
                  <a:gd name="connsiteY57" fmla="*/ 163534 h 2479964"/>
                  <a:gd name="connsiteX58" fmla="*/ 93517 w 9296399"/>
                  <a:gd name="connsiteY58" fmla="*/ 256309 h 2479964"/>
                  <a:gd name="connsiteX59" fmla="*/ 72736 w 9296399"/>
                  <a:gd name="connsiteY59" fmla="*/ 568036 h 2479964"/>
                  <a:gd name="connsiteX60" fmla="*/ 529936 w 9296399"/>
                  <a:gd name="connsiteY60" fmla="*/ 630382 h 2479964"/>
                  <a:gd name="connsiteX0" fmla="*/ 481024 w 9247487"/>
                  <a:gd name="connsiteY0" fmla="*/ 630382 h 2479964"/>
                  <a:gd name="connsiteX1" fmla="*/ 855096 w 9247487"/>
                  <a:gd name="connsiteY1" fmla="*/ 734291 h 2479964"/>
                  <a:gd name="connsiteX2" fmla="*/ 917442 w 9247487"/>
                  <a:gd name="connsiteY2" fmla="*/ 588818 h 2479964"/>
                  <a:gd name="connsiteX3" fmla="*/ 1000569 w 9247487"/>
                  <a:gd name="connsiteY3" fmla="*/ 630382 h 2479964"/>
                  <a:gd name="connsiteX4" fmla="*/ 1977314 w 9247487"/>
                  <a:gd name="connsiteY4" fmla="*/ 838200 h 2479964"/>
                  <a:gd name="connsiteX5" fmla="*/ 2725460 w 9247487"/>
                  <a:gd name="connsiteY5" fmla="*/ 1025236 h 2479964"/>
                  <a:gd name="connsiteX6" fmla="*/ 3577514 w 9247487"/>
                  <a:gd name="connsiteY6" fmla="*/ 1066800 h 2479964"/>
                  <a:gd name="connsiteX7" fmla="*/ 4076278 w 9247487"/>
                  <a:gd name="connsiteY7" fmla="*/ 1108363 h 2479964"/>
                  <a:gd name="connsiteX8" fmla="*/ 4471133 w 9247487"/>
                  <a:gd name="connsiteY8" fmla="*/ 1129145 h 2479964"/>
                  <a:gd name="connsiteX9" fmla="*/ 4949114 w 9247487"/>
                  <a:gd name="connsiteY9" fmla="*/ 1066800 h 2479964"/>
                  <a:gd name="connsiteX10" fmla="*/ 5073805 w 9247487"/>
                  <a:gd name="connsiteY10" fmla="*/ 1149927 h 2479964"/>
                  <a:gd name="connsiteX11" fmla="*/ 5198496 w 9247487"/>
                  <a:gd name="connsiteY11" fmla="*/ 1170709 h 2479964"/>
                  <a:gd name="connsiteX12" fmla="*/ 5489442 w 9247487"/>
                  <a:gd name="connsiteY12" fmla="*/ 1233054 h 2479964"/>
                  <a:gd name="connsiteX13" fmla="*/ 5260842 w 9247487"/>
                  <a:gd name="connsiteY13" fmla="*/ 1378527 h 2479964"/>
                  <a:gd name="connsiteX14" fmla="*/ 5115369 w 9247487"/>
                  <a:gd name="connsiteY14" fmla="*/ 1503218 h 2479964"/>
                  <a:gd name="connsiteX15" fmla="*/ 5240060 w 9247487"/>
                  <a:gd name="connsiteY15" fmla="*/ 1544782 h 2479964"/>
                  <a:gd name="connsiteX16" fmla="*/ 5406314 w 9247487"/>
                  <a:gd name="connsiteY16" fmla="*/ 1544782 h 2479964"/>
                  <a:gd name="connsiteX17" fmla="*/ 5572569 w 9247487"/>
                  <a:gd name="connsiteY17" fmla="*/ 1420091 h 2479964"/>
                  <a:gd name="connsiteX18" fmla="*/ 5655696 w 9247487"/>
                  <a:gd name="connsiteY18" fmla="*/ 1316182 h 2479964"/>
                  <a:gd name="connsiteX19" fmla="*/ 5676478 w 9247487"/>
                  <a:gd name="connsiteY19" fmla="*/ 1420091 h 2479964"/>
                  <a:gd name="connsiteX20" fmla="*/ 5801169 w 9247487"/>
                  <a:gd name="connsiteY20" fmla="*/ 1461654 h 2479964"/>
                  <a:gd name="connsiteX21" fmla="*/ 5925860 w 9247487"/>
                  <a:gd name="connsiteY21" fmla="*/ 1461654 h 2479964"/>
                  <a:gd name="connsiteX22" fmla="*/ 6112896 w 9247487"/>
                  <a:gd name="connsiteY22" fmla="*/ 1378527 h 2479964"/>
                  <a:gd name="connsiteX23" fmla="*/ 6299933 w 9247487"/>
                  <a:gd name="connsiteY23" fmla="*/ 1440872 h 2479964"/>
                  <a:gd name="connsiteX24" fmla="*/ 6320714 w 9247487"/>
                  <a:gd name="connsiteY24" fmla="*/ 1586345 h 2479964"/>
                  <a:gd name="connsiteX25" fmla="*/ 6092114 w 9247487"/>
                  <a:gd name="connsiteY25" fmla="*/ 1627909 h 2479964"/>
                  <a:gd name="connsiteX26" fmla="*/ 6424624 w 9247487"/>
                  <a:gd name="connsiteY26" fmla="*/ 1607127 h 2479964"/>
                  <a:gd name="connsiteX27" fmla="*/ 6486969 w 9247487"/>
                  <a:gd name="connsiteY27" fmla="*/ 1690254 h 2479964"/>
                  <a:gd name="connsiteX28" fmla="*/ 6528533 w 9247487"/>
                  <a:gd name="connsiteY28" fmla="*/ 1773382 h 2479964"/>
                  <a:gd name="connsiteX29" fmla="*/ 6736351 w 9247487"/>
                  <a:gd name="connsiteY29" fmla="*/ 2022763 h 2479964"/>
                  <a:gd name="connsiteX30" fmla="*/ 6736351 w 9247487"/>
                  <a:gd name="connsiteY30" fmla="*/ 2168236 h 2479964"/>
                  <a:gd name="connsiteX31" fmla="*/ 6777914 w 9247487"/>
                  <a:gd name="connsiteY31" fmla="*/ 2355272 h 2479964"/>
                  <a:gd name="connsiteX32" fmla="*/ 6777914 w 9247487"/>
                  <a:gd name="connsiteY32" fmla="*/ 2417618 h 2479964"/>
                  <a:gd name="connsiteX33" fmla="*/ 6881824 w 9247487"/>
                  <a:gd name="connsiteY33" fmla="*/ 2459182 h 2479964"/>
                  <a:gd name="connsiteX34" fmla="*/ 7131205 w 9247487"/>
                  <a:gd name="connsiteY34" fmla="*/ 2292927 h 2479964"/>
                  <a:gd name="connsiteX35" fmla="*/ 7193551 w 9247487"/>
                  <a:gd name="connsiteY35" fmla="*/ 2001982 h 2479964"/>
                  <a:gd name="connsiteX36" fmla="*/ 7339024 w 9247487"/>
                  <a:gd name="connsiteY36" fmla="*/ 1918854 h 2479964"/>
                  <a:gd name="connsiteX37" fmla="*/ 7401369 w 9247487"/>
                  <a:gd name="connsiteY37" fmla="*/ 1877291 h 2479964"/>
                  <a:gd name="connsiteX38" fmla="*/ 7567624 w 9247487"/>
                  <a:gd name="connsiteY38" fmla="*/ 1690254 h 2479964"/>
                  <a:gd name="connsiteX39" fmla="*/ 7567624 w 9247487"/>
                  <a:gd name="connsiteY39" fmla="*/ 1586345 h 2479964"/>
                  <a:gd name="connsiteX40" fmla="*/ 7796224 w 9247487"/>
                  <a:gd name="connsiteY40" fmla="*/ 1316182 h 2479964"/>
                  <a:gd name="connsiteX41" fmla="*/ 8087169 w 9247487"/>
                  <a:gd name="connsiteY41" fmla="*/ 1274618 h 2479964"/>
                  <a:gd name="connsiteX42" fmla="*/ 8294987 w 9247487"/>
                  <a:gd name="connsiteY42" fmla="*/ 1129145 h 2479964"/>
                  <a:gd name="connsiteX43" fmla="*/ 8357333 w 9247487"/>
                  <a:gd name="connsiteY43" fmla="*/ 817418 h 2479964"/>
                  <a:gd name="connsiteX44" fmla="*/ 8357333 w 9247487"/>
                  <a:gd name="connsiteY44" fmla="*/ 526472 h 2479964"/>
                  <a:gd name="connsiteX45" fmla="*/ 8482024 w 9247487"/>
                  <a:gd name="connsiteY45" fmla="*/ 526472 h 2479964"/>
                  <a:gd name="connsiteX46" fmla="*/ 8606714 w 9247487"/>
                  <a:gd name="connsiteY46" fmla="*/ 630382 h 2479964"/>
                  <a:gd name="connsiteX47" fmla="*/ 8669060 w 9247487"/>
                  <a:gd name="connsiteY47" fmla="*/ 838200 h 2479964"/>
                  <a:gd name="connsiteX48" fmla="*/ 8835314 w 9247487"/>
                  <a:gd name="connsiteY48" fmla="*/ 921327 h 2479964"/>
                  <a:gd name="connsiteX49" fmla="*/ 8918442 w 9247487"/>
                  <a:gd name="connsiteY49" fmla="*/ 942109 h 2479964"/>
                  <a:gd name="connsiteX50" fmla="*/ 9001569 w 9247487"/>
                  <a:gd name="connsiteY50" fmla="*/ 1046018 h 2479964"/>
                  <a:gd name="connsiteX51" fmla="*/ 9105478 w 9247487"/>
                  <a:gd name="connsiteY51" fmla="*/ 1129145 h 2479964"/>
                  <a:gd name="connsiteX52" fmla="*/ 9147042 w 9247487"/>
                  <a:gd name="connsiteY52" fmla="*/ 1087582 h 2479964"/>
                  <a:gd name="connsiteX53" fmla="*/ 9167824 w 9247487"/>
                  <a:gd name="connsiteY53" fmla="*/ 214745 h 2479964"/>
                  <a:gd name="connsiteX54" fmla="*/ 9147042 w 9247487"/>
                  <a:gd name="connsiteY54" fmla="*/ 48491 h 2479964"/>
                  <a:gd name="connsiteX55" fmla="*/ 8565151 w 9247487"/>
                  <a:gd name="connsiteY55" fmla="*/ 69272 h 2479964"/>
                  <a:gd name="connsiteX56" fmla="*/ 23824 w 9247487"/>
                  <a:gd name="connsiteY56" fmla="*/ 0 h 2479964"/>
                  <a:gd name="connsiteX57" fmla="*/ 25396 w 9247487"/>
                  <a:gd name="connsiteY57" fmla="*/ 163534 h 2479964"/>
                  <a:gd name="connsiteX58" fmla="*/ 44605 w 9247487"/>
                  <a:gd name="connsiteY58" fmla="*/ 256309 h 2479964"/>
                  <a:gd name="connsiteX59" fmla="*/ 23824 w 9247487"/>
                  <a:gd name="connsiteY59" fmla="*/ 568036 h 2479964"/>
                  <a:gd name="connsiteX60" fmla="*/ 481024 w 9247487"/>
                  <a:gd name="connsiteY60" fmla="*/ 630382 h 2479964"/>
                  <a:gd name="connsiteX0" fmla="*/ 533138 w 9299601"/>
                  <a:gd name="connsiteY0" fmla="*/ 630382 h 2479964"/>
                  <a:gd name="connsiteX1" fmla="*/ 907210 w 9299601"/>
                  <a:gd name="connsiteY1" fmla="*/ 734291 h 2479964"/>
                  <a:gd name="connsiteX2" fmla="*/ 969556 w 9299601"/>
                  <a:gd name="connsiteY2" fmla="*/ 588818 h 2479964"/>
                  <a:gd name="connsiteX3" fmla="*/ 1052683 w 9299601"/>
                  <a:gd name="connsiteY3" fmla="*/ 630382 h 2479964"/>
                  <a:gd name="connsiteX4" fmla="*/ 2029428 w 9299601"/>
                  <a:gd name="connsiteY4" fmla="*/ 838200 h 2479964"/>
                  <a:gd name="connsiteX5" fmla="*/ 2777574 w 9299601"/>
                  <a:gd name="connsiteY5" fmla="*/ 1025236 h 2479964"/>
                  <a:gd name="connsiteX6" fmla="*/ 3629628 w 9299601"/>
                  <a:gd name="connsiteY6" fmla="*/ 1066800 h 2479964"/>
                  <a:gd name="connsiteX7" fmla="*/ 4128392 w 9299601"/>
                  <a:gd name="connsiteY7" fmla="*/ 1108363 h 2479964"/>
                  <a:gd name="connsiteX8" fmla="*/ 4523247 w 9299601"/>
                  <a:gd name="connsiteY8" fmla="*/ 1129145 h 2479964"/>
                  <a:gd name="connsiteX9" fmla="*/ 5001228 w 9299601"/>
                  <a:gd name="connsiteY9" fmla="*/ 1066800 h 2479964"/>
                  <a:gd name="connsiteX10" fmla="*/ 5125919 w 9299601"/>
                  <a:gd name="connsiteY10" fmla="*/ 1149927 h 2479964"/>
                  <a:gd name="connsiteX11" fmla="*/ 5250610 w 9299601"/>
                  <a:gd name="connsiteY11" fmla="*/ 1170709 h 2479964"/>
                  <a:gd name="connsiteX12" fmla="*/ 5541556 w 9299601"/>
                  <a:gd name="connsiteY12" fmla="*/ 1233054 h 2479964"/>
                  <a:gd name="connsiteX13" fmla="*/ 5312956 w 9299601"/>
                  <a:gd name="connsiteY13" fmla="*/ 1378527 h 2479964"/>
                  <a:gd name="connsiteX14" fmla="*/ 5167483 w 9299601"/>
                  <a:gd name="connsiteY14" fmla="*/ 1503218 h 2479964"/>
                  <a:gd name="connsiteX15" fmla="*/ 5292174 w 9299601"/>
                  <a:gd name="connsiteY15" fmla="*/ 1544782 h 2479964"/>
                  <a:gd name="connsiteX16" fmla="*/ 5458428 w 9299601"/>
                  <a:gd name="connsiteY16" fmla="*/ 1544782 h 2479964"/>
                  <a:gd name="connsiteX17" fmla="*/ 5624683 w 9299601"/>
                  <a:gd name="connsiteY17" fmla="*/ 1420091 h 2479964"/>
                  <a:gd name="connsiteX18" fmla="*/ 5707810 w 9299601"/>
                  <a:gd name="connsiteY18" fmla="*/ 1316182 h 2479964"/>
                  <a:gd name="connsiteX19" fmla="*/ 5728592 w 9299601"/>
                  <a:gd name="connsiteY19" fmla="*/ 1420091 h 2479964"/>
                  <a:gd name="connsiteX20" fmla="*/ 5853283 w 9299601"/>
                  <a:gd name="connsiteY20" fmla="*/ 1461654 h 2479964"/>
                  <a:gd name="connsiteX21" fmla="*/ 5977974 w 9299601"/>
                  <a:gd name="connsiteY21" fmla="*/ 1461654 h 2479964"/>
                  <a:gd name="connsiteX22" fmla="*/ 6165010 w 9299601"/>
                  <a:gd name="connsiteY22" fmla="*/ 1378527 h 2479964"/>
                  <a:gd name="connsiteX23" fmla="*/ 6352047 w 9299601"/>
                  <a:gd name="connsiteY23" fmla="*/ 1440872 h 2479964"/>
                  <a:gd name="connsiteX24" fmla="*/ 6372828 w 9299601"/>
                  <a:gd name="connsiteY24" fmla="*/ 1586345 h 2479964"/>
                  <a:gd name="connsiteX25" fmla="*/ 6144228 w 9299601"/>
                  <a:gd name="connsiteY25" fmla="*/ 1627909 h 2479964"/>
                  <a:gd name="connsiteX26" fmla="*/ 6476738 w 9299601"/>
                  <a:gd name="connsiteY26" fmla="*/ 1607127 h 2479964"/>
                  <a:gd name="connsiteX27" fmla="*/ 6539083 w 9299601"/>
                  <a:gd name="connsiteY27" fmla="*/ 1690254 h 2479964"/>
                  <a:gd name="connsiteX28" fmla="*/ 6580647 w 9299601"/>
                  <a:gd name="connsiteY28" fmla="*/ 1773382 h 2479964"/>
                  <a:gd name="connsiteX29" fmla="*/ 6788465 w 9299601"/>
                  <a:gd name="connsiteY29" fmla="*/ 2022763 h 2479964"/>
                  <a:gd name="connsiteX30" fmla="*/ 6788465 w 9299601"/>
                  <a:gd name="connsiteY30" fmla="*/ 2168236 h 2479964"/>
                  <a:gd name="connsiteX31" fmla="*/ 6830028 w 9299601"/>
                  <a:gd name="connsiteY31" fmla="*/ 2355272 h 2479964"/>
                  <a:gd name="connsiteX32" fmla="*/ 6830028 w 9299601"/>
                  <a:gd name="connsiteY32" fmla="*/ 2417618 h 2479964"/>
                  <a:gd name="connsiteX33" fmla="*/ 6933938 w 9299601"/>
                  <a:gd name="connsiteY33" fmla="*/ 2459182 h 2479964"/>
                  <a:gd name="connsiteX34" fmla="*/ 7183319 w 9299601"/>
                  <a:gd name="connsiteY34" fmla="*/ 2292927 h 2479964"/>
                  <a:gd name="connsiteX35" fmla="*/ 7245665 w 9299601"/>
                  <a:gd name="connsiteY35" fmla="*/ 2001982 h 2479964"/>
                  <a:gd name="connsiteX36" fmla="*/ 7391138 w 9299601"/>
                  <a:gd name="connsiteY36" fmla="*/ 1918854 h 2479964"/>
                  <a:gd name="connsiteX37" fmla="*/ 7453483 w 9299601"/>
                  <a:gd name="connsiteY37" fmla="*/ 1877291 h 2479964"/>
                  <a:gd name="connsiteX38" fmla="*/ 7619738 w 9299601"/>
                  <a:gd name="connsiteY38" fmla="*/ 1690254 h 2479964"/>
                  <a:gd name="connsiteX39" fmla="*/ 7619738 w 9299601"/>
                  <a:gd name="connsiteY39" fmla="*/ 1586345 h 2479964"/>
                  <a:gd name="connsiteX40" fmla="*/ 7848338 w 9299601"/>
                  <a:gd name="connsiteY40" fmla="*/ 1316182 h 2479964"/>
                  <a:gd name="connsiteX41" fmla="*/ 8139283 w 9299601"/>
                  <a:gd name="connsiteY41" fmla="*/ 1274618 h 2479964"/>
                  <a:gd name="connsiteX42" fmla="*/ 8347101 w 9299601"/>
                  <a:gd name="connsiteY42" fmla="*/ 1129145 h 2479964"/>
                  <a:gd name="connsiteX43" fmla="*/ 8409447 w 9299601"/>
                  <a:gd name="connsiteY43" fmla="*/ 817418 h 2479964"/>
                  <a:gd name="connsiteX44" fmla="*/ 8409447 w 9299601"/>
                  <a:gd name="connsiteY44" fmla="*/ 526472 h 2479964"/>
                  <a:gd name="connsiteX45" fmla="*/ 8534138 w 9299601"/>
                  <a:gd name="connsiteY45" fmla="*/ 526472 h 2479964"/>
                  <a:gd name="connsiteX46" fmla="*/ 8658828 w 9299601"/>
                  <a:gd name="connsiteY46" fmla="*/ 630382 h 2479964"/>
                  <a:gd name="connsiteX47" fmla="*/ 8721174 w 9299601"/>
                  <a:gd name="connsiteY47" fmla="*/ 838200 h 2479964"/>
                  <a:gd name="connsiteX48" fmla="*/ 8887428 w 9299601"/>
                  <a:gd name="connsiteY48" fmla="*/ 921327 h 2479964"/>
                  <a:gd name="connsiteX49" fmla="*/ 8970556 w 9299601"/>
                  <a:gd name="connsiteY49" fmla="*/ 942109 h 2479964"/>
                  <a:gd name="connsiteX50" fmla="*/ 9053683 w 9299601"/>
                  <a:gd name="connsiteY50" fmla="*/ 1046018 h 2479964"/>
                  <a:gd name="connsiteX51" fmla="*/ 9157592 w 9299601"/>
                  <a:gd name="connsiteY51" fmla="*/ 1129145 h 2479964"/>
                  <a:gd name="connsiteX52" fmla="*/ 9199156 w 9299601"/>
                  <a:gd name="connsiteY52" fmla="*/ 1087582 h 2479964"/>
                  <a:gd name="connsiteX53" fmla="*/ 9219938 w 9299601"/>
                  <a:gd name="connsiteY53" fmla="*/ 214745 h 2479964"/>
                  <a:gd name="connsiteX54" fmla="*/ 9199156 w 9299601"/>
                  <a:gd name="connsiteY54" fmla="*/ 48491 h 2479964"/>
                  <a:gd name="connsiteX55" fmla="*/ 8617265 w 9299601"/>
                  <a:gd name="connsiteY55" fmla="*/ 69272 h 2479964"/>
                  <a:gd name="connsiteX56" fmla="*/ 75938 w 9299601"/>
                  <a:gd name="connsiteY56" fmla="*/ 0 h 2479964"/>
                  <a:gd name="connsiteX57" fmla="*/ 77510 w 9299601"/>
                  <a:gd name="connsiteY57" fmla="*/ 163534 h 2479964"/>
                  <a:gd name="connsiteX58" fmla="*/ 75938 w 9299601"/>
                  <a:gd name="connsiteY58" fmla="*/ 568036 h 2479964"/>
                  <a:gd name="connsiteX59" fmla="*/ 533138 w 9299601"/>
                  <a:gd name="connsiteY59" fmla="*/ 630382 h 2479964"/>
                  <a:gd name="connsiteX0" fmla="*/ 466257 w 9232720"/>
                  <a:gd name="connsiteY0" fmla="*/ 630382 h 2479964"/>
                  <a:gd name="connsiteX1" fmla="*/ 840329 w 9232720"/>
                  <a:gd name="connsiteY1" fmla="*/ 734291 h 2479964"/>
                  <a:gd name="connsiteX2" fmla="*/ 902675 w 9232720"/>
                  <a:gd name="connsiteY2" fmla="*/ 588818 h 2479964"/>
                  <a:gd name="connsiteX3" fmla="*/ 985802 w 9232720"/>
                  <a:gd name="connsiteY3" fmla="*/ 630382 h 2479964"/>
                  <a:gd name="connsiteX4" fmla="*/ 1962547 w 9232720"/>
                  <a:gd name="connsiteY4" fmla="*/ 838200 h 2479964"/>
                  <a:gd name="connsiteX5" fmla="*/ 2710693 w 9232720"/>
                  <a:gd name="connsiteY5" fmla="*/ 1025236 h 2479964"/>
                  <a:gd name="connsiteX6" fmla="*/ 3562747 w 9232720"/>
                  <a:gd name="connsiteY6" fmla="*/ 1066800 h 2479964"/>
                  <a:gd name="connsiteX7" fmla="*/ 4061511 w 9232720"/>
                  <a:gd name="connsiteY7" fmla="*/ 1108363 h 2479964"/>
                  <a:gd name="connsiteX8" fmla="*/ 4456366 w 9232720"/>
                  <a:gd name="connsiteY8" fmla="*/ 1129145 h 2479964"/>
                  <a:gd name="connsiteX9" fmla="*/ 4934347 w 9232720"/>
                  <a:gd name="connsiteY9" fmla="*/ 1066800 h 2479964"/>
                  <a:gd name="connsiteX10" fmla="*/ 5059038 w 9232720"/>
                  <a:gd name="connsiteY10" fmla="*/ 1149927 h 2479964"/>
                  <a:gd name="connsiteX11" fmla="*/ 5183729 w 9232720"/>
                  <a:gd name="connsiteY11" fmla="*/ 1170709 h 2479964"/>
                  <a:gd name="connsiteX12" fmla="*/ 5474675 w 9232720"/>
                  <a:gd name="connsiteY12" fmla="*/ 1233054 h 2479964"/>
                  <a:gd name="connsiteX13" fmla="*/ 5246075 w 9232720"/>
                  <a:gd name="connsiteY13" fmla="*/ 1378527 h 2479964"/>
                  <a:gd name="connsiteX14" fmla="*/ 5100602 w 9232720"/>
                  <a:gd name="connsiteY14" fmla="*/ 1503218 h 2479964"/>
                  <a:gd name="connsiteX15" fmla="*/ 5225293 w 9232720"/>
                  <a:gd name="connsiteY15" fmla="*/ 1544782 h 2479964"/>
                  <a:gd name="connsiteX16" fmla="*/ 5391547 w 9232720"/>
                  <a:gd name="connsiteY16" fmla="*/ 1544782 h 2479964"/>
                  <a:gd name="connsiteX17" fmla="*/ 5557802 w 9232720"/>
                  <a:gd name="connsiteY17" fmla="*/ 1420091 h 2479964"/>
                  <a:gd name="connsiteX18" fmla="*/ 5640929 w 9232720"/>
                  <a:gd name="connsiteY18" fmla="*/ 1316182 h 2479964"/>
                  <a:gd name="connsiteX19" fmla="*/ 5661711 w 9232720"/>
                  <a:gd name="connsiteY19" fmla="*/ 1420091 h 2479964"/>
                  <a:gd name="connsiteX20" fmla="*/ 5786402 w 9232720"/>
                  <a:gd name="connsiteY20" fmla="*/ 1461654 h 2479964"/>
                  <a:gd name="connsiteX21" fmla="*/ 5911093 w 9232720"/>
                  <a:gd name="connsiteY21" fmla="*/ 1461654 h 2479964"/>
                  <a:gd name="connsiteX22" fmla="*/ 6098129 w 9232720"/>
                  <a:gd name="connsiteY22" fmla="*/ 1378527 h 2479964"/>
                  <a:gd name="connsiteX23" fmla="*/ 6285166 w 9232720"/>
                  <a:gd name="connsiteY23" fmla="*/ 1440872 h 2479964"/>
                  <a:gd name="connsiteX24" fmla="*/ 6305947 w 9232720"/>
                  <a:gd name="connsiteY24" fmla="*/ 1586345 h 2479964"/>
                  <a:gd name="connsiteX25" fmla="*/ 6077347 w 9232720"/>
                  <a:gd name="connsiteY25" fmla="*/ 1627909 h 2479964"/>
                  <a:gd name="connsiteX26" fmla="*/ 6409857 w 9232720"/>
                  <a:gd name="connsiteY26" fmla="*/ 1607127 h 2479964"/>
                  <a:gd name="connsiteX27" fmla="*/ 6472202 w 9232720"/>
                  <a:gd name="connsiteY27" fmla="*/ 1690254 h 2479964"/>
                  <a:gd name="connsiteX28" fmla="*/ 6513766 w 9232720"/>
                  <a:gd name="connsiteY28" fmla="*/ 1773382 h 2479964"/>
                  <a:gd name="connsiteX29" fmla="*/ 6721584 w 9232720"/>
                  <a:gd name="connsiteY29" fmla="*/ 2022763 h 2479964"/>
                  <a:gd name="connsiteX30" fmla="*/ 6721584 w 9232720"/>
                  <a:gd name="connsiteY30" fmla="*/ 2168236 h 2479964"/>
                  <a:gd name="connsiteX31" fmla="*/ 6763147 w 9232720"/>
                  <a:gd name="connsiteY31" fmla="*/ 2355272 h 2479964"/>
                  <a:gd name="connsiteX32" fmla="*/ 6763147 w 9232720"/>
                  <a:gd name="connsiteY32" fmla="*/ 2417618 h 2479964"/>
                  <a:gd name="connsiteX33" fmla="*/ 6867057 w 9232720"/>
                  <a:gd name="connsiteY33" fmla="*/ 2459182 h 2479964"/>
                  <a:gd name="connsiteX34" fmla="*/ 7116438 w 9232720"/>
                  <a:gd name="connsiteY34" fmla="*/ 2292927 h 2479964"/>
                  <a:gd name="connsiteX35" fmla="*/ 7178784 w 9232720"/>
                  <a:gd name="connsiteY35" fmla="*/ 2001982 h 2479964"/>
                  <a:gd name="connsiteX36" fmla="*/ 7324257 w 9232720"/>
                  <a:gd name="connsiteY36" fmla="*/ 1918854 h 2479964"/>
                  <a:gd name="connsiteX37" fmla="*/ 7386602 w 9232720"/>
                  <a:gd name="connsiteY37" fmla="*/ 1877291 h 2479964"/>
                  <a:gd name="connsiteX38" fmla="*/ 7552857 w 9232720"/>
                  <a:gd name="connsiteY38" fmla="*/ 1690254 h 2479964"/>
                  <a:gd name="connsiteX39" fmla="*/ 7552857 w 9232720"/>
                  <a:gd name="connsiteY39" fmla="*/ 1586345 h 2479964"/>
                  <a:gd name="connsiteX40" fmla="*/ 7781457 w 9232720"/>
                  <a:gd name="connsiteY40" fmla="*/ 1316182 h 2479964"/>
                  <a:gd name="connsiteX41" fmla="*/ 8072402 w 9232720"/>
                  <a:gd name="connsiteY41" fmla="*/ 1274618 h 2479964"/>
                  <a:gd name="connsiteX42" fmla="*/ 8280220 w 9232720"/>
                  <a:gd name="connsiteY42" fmla="*/ 1129145 h 2479964"/>
                  <a:gd name="connsiteX43" fmla="*/ 8342566 w 9232720"/>
                  <a:gd name="connsiteY43" fmla="*/ 817418 h 2479964"/>
                  <a:gd name="connsiteX44" fmla="*/ 8342566 w 9232720"/>
                  <a:gd name="connsiteY44" fmla="*/ 526472 h 2479964"/>
                  <a:gd name="connsiteX45" fmla="*/ 8467257 w 9232720"/>
                  <a:gd name="connsiteY45" fmla="*/ 526472 h 2479964"/>
                  <a:gd name="connsiteX46" fmla="*/ 8591947 w 9232720"/>
                  <a:gd name="connsiteY46" fmla="*/ 630382 h 2479964"/>
                  <a:gd name="connsiteX47" fmla="*/ 8654293 w 9232720"/>
                  <a:gd name="connsiteY47" fmla="*/ 838200 h 2479964"/>
                  <a:gd name="connsiteX48" fmla="*/ 8820547 w 9232720"/>
                  <a:gd name="connsiteY48" fmla="*/ 921327 h 2479964"/>
                  <a:gd name="connsiteX49" fmla="*/ 8903675 w 9232720"/>
                  <a:gd name="connsiteY49" fmla="*/ 942109 h 2479964"/>
                  <a:gd name="connsiteX50" fmla="*/ 8986802 w 9232720"/>
                  <a:gd name="connsiteY50" fmla="*/ 1046018 h 2479964"/>
                  <a:gd name="connsiteX51" fmla="*/ 9090711 w 9232720"/>
                  <a:gd name="connsiteY51" fmla="*/ 1129145 h 2479964"/>
                  <a:gd name="connsiteX52" fmla="*/ 9132275 w 9232720"/>
                  <a:gd name="connsiteY52" fmla="*/ 1087582 h 2479964"/>
                  <a:gd name="connsiteX53" fmla="*/ 9153057 w 9232720"/>
                  <a:gd name="connsiteY53" fmla="*/ 214745 h 2479964"/>
                  <a:gd name="connsiteX54" fmla="*/ 9132275 w 9232720"/>
                  <a:gd name="connsiteY54" fmla="*/ 48491 h 2479964"/>
                  <a:gd name="connsiteX55" fmla="*/ 8550384 w 9232720"/>
                  <a:gd name="connsiteY55" fmla="*/ 69272 h 2479964"/>
                  <a:gd name="connsiteX56" fmla="*/ 9057 w 9232720"/>
                  <a:gd name="connsiteY56" fmla="*/ 0 h 2479964"/>
                  <a:gd name="connsiteX57" fmla="*/ 10629 w 9232720"/>
                  <a:gd name="connsiteY57" fmla="*/ 163534 h 2479964"/>
                  <a:gd name="connsiteX58" fmla="*/ 9057 w 9232720"/>
                  <a:gd name="connsiteY58" fmla="*/ 568036 h 2479964"/>
                  <a:gd name="connsiteX59" fmla="*/ 466257 w 9232720"/>
                  <a:gd name="connsiteY59" fmla="*/ 630382 h 2479964"/>
                  <a:gd name="connsiteX0" fmla="*/ 1880754 w 10647217"/>
                  <a:gd name="connsiteY0" fmla="*/ 630382 h 2479964"/>
                  <a:gd name="connsiteX1" fmla="*/ 2254826 w 10647217"/>
                  <a:gd name="connsiteY1" fmla="*/ 734291 h 2479964"/>
                  <a:gd name="connsiteX2" fmla="*/ 2317172 w 10647217"/>
                  <a:gd name="connsiteY2" fmla="*/ 588818 h 2479964"/>
                  <a:gd name="connsiteX3" fmla="*/ 2400299 w 10647217"/>
                  <a:gd name="connsiteY3" fmla="*/ 630382 h 2479964"/>
                  <a:gd name="connsiteX4" fmla="*/ 3377044 w 10647217"/>
                  <a:gd name="connsiteY4" fmla="*/ 838200 h 2479964"/>
                  <a:gd name="connsiteX5" fmla="*/ 4125190 w 10647217"/>
                  <a:gd name="connsiteY5" fmla="*/ 1025236 h 2479964"/>
                  <a:gd name="connsiteX6" fmla="*/ 4977244 w 10647217"/>
                  <a:gd name="connsiteY6" fmla="*/ 1066800 h 2479964"/>
                  <a:gd name="connsiteX7" fmla="*/ 5476008 w 10647217"/>
                  <a:gd name="connsiteY7" fmla="*/ 1108363 h 2479964"/>
                  <a:gd name="connsiteX8" fmla="*/ 5870863 w 10647217"/>
                  <a:gd name="connsiteY8" fmla="*/ 1129145 h 2479964"/>
                  <a:gd name="connsiteX9" fmla="*/ 6348844 w 10647217"/>
                  <a:gd name="connsiteY9" fmla="*/ 1066800 h 2479964"/>
                  <a:gd name="connsiteX10" fmla="*/ 6473535 w 10647217"/>
                  <a:gd name="connsiteY10" fmla="*/ 1149927 h 2479964"/>
                  <a:gd name="connsiteX11" fmla="*/ 6598226 w 10647217"/>
                  <a:gd name="connsiteY11" fmla="*/ 1170709 h 2479964"/>
                  <a:gd name="connsiteX12" fmla="*/ 6889172 w 10647217"/>
                  <a:gd name="connsiteY12" fmla="*/ 1233054 h 2479964"/>
                  <a:gd name="connsiteX13" fmla="*/ 6660572 w 10647217"/>
                  <a:gd name="connsiteY13" fmla="*/ 1378527 h 2479964"/>
                  <a:gd name="connsiteX14" fmla="*/ 6515099 w 10647217"/>
                  <a:gd name="connsiteY14" fmla="*/ 1503218 h 2479964"/>
                  <a:gd name="connsiteX15" fmla="*/ 6639790 w 10647217"/>
                  <a:gd name="connsiteY15" fmla="*/ 1544782 h 2479964"/>
                  <a:gd name="connsiteX16" fmla="*/ 6806044 w 10647217"/>
                  <a:gd name="connsiteY16" fmla="*/ 1544782 h 2479964"/>
                  <a:gd name="connsiteX17" fmla="*/ 6972299 w 10647217"/>
                  <a:gd name="connsiteY17" fmla="*/ 1420091 h 2479964"/>
                  <a:gd name="connsiteX18" fmla="*/ 7055426 w 10647217"/>
                  <a:gd name="connsiteY18" fmla="*/ 1316182 h 2479964"/>
                  <a:gd name="connsiteX19" fmla="*/ 7076208 w 10647217"/>
                  <a:gd name="connsiteY19" fmla="*/ 1420091 h 2479964"/>
                  <a:gd name="connsiteX20" fmla="*/ 7200899 w 10647217"/>
                  <a:gd name="connsiteY20" fmla="*/ 1461654 h 2479964"/>
                  <a:gd name="connsiteX21" fmla="*/ 7325590 w 10647217"/>
                  <a:gd name="connsiteY21" fmla="*/ 1461654 h 2479964"/>
                  <a:gd name="connsiteX22" fmla="*/ 7512626 w 10647217"/>
                  <a:gd name="connsiteY22" fmla="*/ 1378527 h 2479964"/>
                  <a:gd name="connsiteX23" fmla="*/ 7699663 w 10647217"/>
                  <a:gd name="connsiteY23" fmla="*/ 1440872 h 2479964"/>
                  <a:gd name="connsiteX24" fmla="*/ 7720444 w 10647217"/>
                  <a:gd name="connsiteY24" fmla="*/ 1586345 h 2479964"/>
                  <a:gd name="connsiteX25" fmla="*/ 7491844 w 10647217"/>
                  <a:gd name="connsiteY25" fmla="*/ 1627909 h 2479964"/>
                  <a:gd name="connsiteX26" fmla="*/ 7824354 w 10647217"/>
                  <a:gd name="connsiteY26" fmla="*/ 1607127 h 2479964"/>
                  <a:gd name="connsiteX27" fmla="*/ 7886699 w 10647217"/>
                  <a:gd name="connsiteY27" fmla="*/ 1690254 h 2479964"/>
                  <a:gd name="connsiteX28" fmla="*/ 7928263 w 10647217"/>
                  <a:gd name="connsiteY28" fmla="*/ 1773382 h 2479964"/>
                  <a:gd name="connsiteX29" fmla="*/ 8136081 w 10647217"/>
                  <a:gd name="connsiteY29" fmla="*/ 2022763 h 2479964"/>
                  <a:gd name="connsiteX30" fmla="*/ 8136081 w 10647217"/>
                  <a:gd name="connsiteY30" fmla="*/ 2168236 h 2479964"/>
                  <a:gd name="connsiteX31" fmla="*/ 8177644 w 10647217"/>
                  <a:gd name="connsiteY31" fmla="*/ 2355272 h 2479964"/>
                  <a:gd name="connsiteX32" fmla="*/ 8177644 w 10647217"/>
                  <a:gd name="connsiteY32" fmla="*/ 2417618 h 2479964"/>
                  <a:gd name="connsiteX33" fmla="*/ 8281554 w 10647217"/>
                  <a:gd name="connsiteY33" fmla="*/ 2459182 h 2479964"/>
                  <a:gd name="connsiteX34" fmla="*/ 8530935 w 10647217"/>
                  <a:gd name="connsiteY34" fmla="*/ 2292927 h 2479964"/>
                  <a:gd name="connsiteX35" fmla="*/ 8593281 w 10647217"/>
                  <a:gd name="connsiteY35" fmla="*/ 2001982 h 2479964"/>
                  <a:gd name="connsiteX36" fmla="*/ 8738754 w 10647217"/>
                  <a:gd name="connsiteY36" fmla="*/ 1918854 h 2479964"/>
                  <a:gd name="connsiteX37" fmla="*/ 8801099 w 10647217"/>
                  <a:gd name="connsiteY37" fmla="*/ 1877291 h 2479964"/>
                  <a:gd name="connsiteX38" fmla="*/ 8967354 w 10647217"/>
                  <a:gd name="connsiteY38" fmla="*/ 1690254 h 2479964"/>
                  <a:gd name="connsiteX39" fmla="*/ 8967354 w 10647217"/>
                  <a:gd name="connsiteY39" fmla="*/ 1586345 h 2479964"/>
                  <a:gd name="connsiteX40" fmla="*/ 9195954 w 10647217"/>
                  <a:gd name="connsiteY40" fmla="*/ 1316182 h 2479964"/>
                  <a:gd name="connsiteX41" fmla="*/ 9486899 w 10647217"/>
                  <a:gd name="connsiteY41" fmla="*/ 1274618 h 2479964"/>
                  <a:gd name="connsiteX42" fmla="*/ 9694717 w 10647217"/>
                  <a:gd name="connsiteY42" fmla="*/ 1129145 h 2479964"/>
                  <a:gd name="connsiteX43" fmla="*/ 9757063 w 10647217"/>
                  <a:gd name="connsiteY43" fmla="*/ 817418 h 2479964"/>
                  <a:gd name="connsiteX44" fmla="*/ 9757063 w 10647217"/>
                  <a:gd name="connsiteY44" fmla="*/ 526472 h 2479964"/>
                  <a:gd name="connsiteX45" fmla="*/ 9881754 w 10647217"/>
                  <a:gd name="connsiteY45" fmla="*/ 526472 h 2479964"/>
                  <a:gd name="connsiteX46" fmla="*/ 10006444 w 10647217"/>
                  <a:gd name="connsiteY46" fmla="*/ 630382 h 2479964"/>
                  <a:gd name="connsiteX47" fmla="*/ 10068790 w 10647217"/>
                  <a:gd name="connsiteY47" fmla="*/ 838200 h 2479964"/>
                  <a:gd name="connsiteX48" fmla="*/ 10235044 w 10647217"/>
                  <a:gd name="connsiteY48" fmla="*/ 921327 h 2479964"/>
                  <a:gd name="connsiteX49" fmla="*/ 10318172 w 10647217"/>
                  <a:gd name="connsiteY49" fmla="*/ 942109 h 2479964"/>
                  <a:gd name="connsiteX50" fmla="*/ 10401299 w 10647217"/>
                  <a:gd name="connsiteY50" fmla="*/ 1046018 h 2479964"/>
                  <a:gd name="connsiteX51" fmla="*/ 10505208 w 10647217"/>
                  <a:gd name="connsiteY51" fmla="*/ 1129145 h 2479964"/>
                  <a:gd name="connsiteX52" fmla="*/ 10546772 w 10647217"/>
                  <a:gd name="connsiteY52" fmla="*/ 1087582 h 2479964"/>
                  <a:gd name="connsiteX53" fmla="*/ 10567554 w 10647217"/>
                  <a:gd name="connsiteY53" fmla="*/ 214745 h 2479964"/>
                  <a:gd name="connsiteX54" fmla="*/ 10546772 w 10647217"/>
                  <a:gd name="connsiteY54" fmla="*/ 48491 h 2479964"/>
                  <a:gd name="connsiteX55" fmla="*/ 9964881 w 10647217"/>
                  <a:gd name="connsiteY55" fmla="*/ 69272 h 2479964"/>
                  <a:gd name="connsiteX56" fmla="*/ 1423554 w 10647217"/>
                  <a:gd name="connsiteY56" fmla="*/ 0 h 2479964"/>
                  <a:gd name="connsiteX57" fmla="*/ 1423554 w 10647217"/>
                  <a:gd name="connsiteY57" fmla="*/ 568036 h 2479964"/>
                  <a:gd name="connsiteX58" fmla="*/ 1880754 w 10647217"/>
                  <a:gd name="connsiteY58" fmla="*/ 630382 h 2479964"/>
                  <a:gd name="connsiteX0" fmla="*/ 533400 w 9299863"/>
                  <a:gd name="connsiteY0" fmla="*/ 630382 h 2479964"/>
                  <a:gd name="connsiteX1" fmla="*/ 907472 w 9299863"/>
                  <a:gd name="connsiteY1" fmla="*/ 734291 h 2479964"/>
                  <a:gd name="connsiteX2" fmla="*/ 969818 w 9299863"/>
                  <a:gd name="connsiteY2" fmla="*/ 588818 h 2479964"/>
                  <a:gd name="connsiteX3" fmla="*/ 1052945 w 9299863"/>
                  <a:gd name="connsiteY3" fmla="*/ 630382 h 2479964"/>
                  <a:gd name="connsiteX4" fmla="*/ 2029690 w 9299863"/>
                  <a:gd name="connsiteY4" fmla="*/ 838200 h 2479964"/>
                  <a:gd name="connsiteX5" fmla="*/ 2777836 w 9299863"/>
                  <a:gd name="connsiteY5" fmla="*/ 1025236 h 2479964"/>
                  <a:gd name="connsiteX6" fmla="*/ 3629890 w 9299863"/>
                  <a:gd name="connsiteY6" fmla="*/ 1066800 h 2479964"/>
                  <a:gd name="connsiteX7" fmla="*/ 4128654 w 9299863"/>
                  <a:gd name="connsiteY7" fmla="*/ 1108363 h 2479964"/>
                  <a:gd name="connsiteX8" fmla="*/ 4523509 w 9299863"/>
                  <a:gd name="connsiteY8" fmla="*/ 1129145 h 2479964"/>
                  <a:gd name="connsiteX9" fmla="*/ 5001490 w 9299863"/>
                  <a:gd name="connsiteY9" fmla="*/ 1066800 h 2479964"/>
                  <a:gd name="connsiteX10" fmla="*/ 5126181 w 9299863"/>
                  <a:gd name="connsiteY10" fmla="*/ 1149927 h 2479964"/>
                  <a:gd name="connsiteX11" fmla="*/ 5250872 w 9299863"/>
                  <a:gd name="connsiteY11" fmla="*/ 1170709 h 2479964"/>
                  <a:gd name="connsiteX12" fmla="*/ 5541818 w 9299863"/>
                  <a:gd name="connsiteY12" fmla="*/ 1233054 h 2479964"/>
                  <a:gd name="connsiteX13" fmla="*/ 5313218 w 9299863"/>
                  <a:gd name="connsiteY13" fmla="*/ 1378527 h 2479964"/>
                  <a:gd name="connsiteX14" fmla="*/ 5167745 w 9299863"/>
                  <a:gd name="connsiteY14" fmla="*/ 1503218 h 2479964"/>
                  <a:gd name="connsiteX15" fmla="*/ 5292436 w 9299863"/>
                  <a:gd name="connsiteY15" fmla="*/ 1544782 h 2479964"/>
                  <a:gd name="connsiteX16" fmla="*/ 5458690 w 9299863"/>
                  <a:gd name="connsiteY16" fmla="*/ 1544782 h 2479964"/>
                  <a:gd name="connsiteX17" fmla="*/ 5624945 w 9299863"/>
                  <a:gd name="connsiteY17" fmla="*/ 1420091 h 2479964"/>
                  <a:gd name="connsiteX18" fmla="*/ 5708072 w 9299863"/>
                  <a:gd name="connsiteY18" fmla="*/ 1316182 h 2479964"/>
                  <a:gd name="connsiteX19" fmla="*/ 5728854 w 9299863"/>
                  <a:gd name="connsiteY19" fmla="*/ 1420091 h 2479964"/>
                  <a:gd name="connsiteX20" fmla="*/ 5853545 w 9299863"/>
                  <a:gd name="connsiteY20" fmla="*/ 1461654 h 2479964"/>
                  <a:gd name="connsiteX21" fmla="*/ 5978236 w 9299863"/>
                  <a:gd name="connsiteY21" fmla="*/ 1461654 h 2479964"/>
                  <a:gd name="connsiteX22" fmla="*/ 6165272 w 9299863"/>
                  <a:gd name="connsiteY22" fmla="*/ 1378527 h 2479964"/>
                  <a:gd name="connsiteX23" fmla="*/ 6352309 w 9299863"/>
                  <a:gd name="connsiteY23" fmla="*/ 1440872 h 2479964"/>
                  <a:gd name="connsiteX24" fmla="*/ 6373090 w 9299863"/>
                  <a:gd name="connsiteY24" fmla="*/ 1586345 h 2479964"/>
                  <a:gd name="connsiteX25" fmla="*/ 6144490 w 9299863"/>
                  <a:gd name="connsiteY25" fmla="*/ 1627909 h 2479964"/>
                  <a:gd name="connsiteX26" fmla="*/ 6477000 w 9299863"/>
                  <a:gd name="connsiteY26" fmla="*/ 1607127 h 2479964"/>
                  <a:gd name="connsiteX27" fmla="*/ 6539345 w 9299863"/>
                  <a:gd name="connsiteY27" fmla="*/ 1690254 h 2479964"/>
                  <a:gd name="connsiteX28" fmla="*/ 6580909 w 9299863"/>
                  <a:gd name="connsiteY28" fmla="*/ 1773382 h 2479964"/>
                  <a:gd name="connsiteX29" fmla="*/ 6788727 w 9299863"/>
                  <a:gd name="connsiteY29" fmla="*/ 2022763 h 2479964"/>
                  <a:gd name="connsiteX30" fmla="*/ 6788727 w 9299863"/>
                  <a:gd name="connsiteY30" fmla="*/ 2168236 h 2479964"/>
                  <a:gd name="connsiteX31" fmla="*/ 6830290 w 9299863"/>
                  <a:gd name="connsiteY31" fmla="*/ 2355272 h 2479964"/>
                  <a:gd name="connsiteX32" fmla="*/ 6830290 w 9299863"/>
                  <a:gd name="connsiteY32" fmla="*/ 2417618 h 2479964"/>
                  <a:gd name="connsiteX33" fmla="*/ 6934200 w 9299863"/>
                  <a:gd name="connsiteY33" fmla="*/ 2459182 h 2479964"/>
                  <a:gd name="connsiteX34" fmla="*/ 7183581 w 9299863"/>
                  <a:gd name="connsiteY34" fmla="*/ 2292927 h 2479964"/>
                  <a:gd name="connsiteX35" fmla="*/ 7245927 w 9299863"/>
                  <a:gd name="connsiteY35" fmla="*/ 2001982 h 2479964"/>
                  <a:gd name="connsiteX36" fmla="*/ 7391400 w 9299863"/>
                  <a:gd name="connsiteY36" fmla="*/ 1918854 h 2479964"/>
                  <a:gd name="connsiteX37" fmla="*/ 7453745 w 9299863"/>
                  <a:gd name="connsiteY37" fmla="*/ 1877291 h 2479964"/>
                  <a:gd name="connsiteX38" fmla="*/ 7620000 w 9299863"/>
                  <a:gd name="connsiteY38" fmla="*/ 1690254 h 2479964"/>
                  <a:gd name="connsiteX39" fmla="*/ 7620000 w 9299863"/>
                  <a:gd name="connsiteY39" fmla="*/ 1586345 h 2479964"/>
                  <a:gd name="connsiteX40" fmla="*/ 7848600 w 9299863"/>
                  <a:gd name="connsiteY40" fmla="*/ 1316182 h 2479964"/>
                  <a:gd name="connsiteX41" fmla="*/ 8139545 w 9299863"/>
                  <a:gd name="connsiteY41" fmla="*/ 1274618 h 2479964"/>
                  <a:gd name="connsiteX42" fmla="*/ 8347363 w 9299863"/>
                  <a:gd name="connsiteY42" fmla="*/ 1129145 h 2479964"/>
                  <a:gd name="connsiteX43" fmla="*/ 8409709 w 9299863"/>
                  <a:gd name="connsiteY43" fmla="*/ 817418 h 2479964"/>
                  <a:gd name="connsiteX44" fmla="*/ 8409709 w 9299863"/>
                  <a:gd name="connsiteY44" fmla="*/ 526472 h 2479964"/>
                  <a:gd name="connsiteX45" fmla="*/ 8534400 w 9299863"/>
                  <a:gd name="connsiteY45" fmla="*/ 526472 h 2479964"/>
                  <a:gd name="connsiteX46" fmla="*/ 8659090 w 9299863"/>
                  <a:gd name="connsiteY46" fmla="*/ 630382 h 2479964"/>
                  <a:gd name="connsiteX47" fmla="*/ 8721436 w 9299863"/>
                  <a:gd name="connsiteY47" fmla="*/ 838200 h 2479964"/>
                  <a:gd name="connsiteX48" fmla="*/ 8887690 w 9299863"/>
                  <a:gd name="connsiteY48" fmla="*/ 921327 h 2479964"/>
                  <a:gd name="connsiteX49" fmla="*/ 8970818 w 9299863"/>
                  <a:gd name="connsiteY49" fmla="*/ 942109 h 2479964"/>
                  <a:gd name="connsiteX50" fmla="*/ 9053945 w 9299863"/>
                  <a:gd name="connsiteY50" fmla="*/ 1046018 h 2479964"/>
                  <a:gd name="connsiteX51" fmla="*/ 9157854 w 9299863"/>
                  <a:gd name="connsiteY51" fmla="*/ 1129145 h 2479964"/>
                  <a:gd name="connsiteX52" fmla="*/ 9199418 w 9299863"/>
                  <a:gd name="connsiteY52" fmla="*/ 1087582 h 2479964"/>
                  <a:gd name="connsiteX53" fmla="*/ 9220200 w 9299863"/>
                  <a:gd name="connsiteY53" fmla="*/ 214745 h 2479964"/>
                  <a:gd name="connsiteX54" fmla="*/ 9199418 w 9299863"/>
                  <a:gd name="connsiteY54" fmla="*/ 48491 h 2479964"/>
                  <a:gd name="connsiteX55" fmla="*/ 8617527 w 9299863"/>
                  <a:gd name="connsiteY55" fmla="*/ 69272 h 2479964"/>
                  <a:gd name="connsiteX56" fmla="*/ 76200 w 9299863"/>
                  <a:gd name="connsiteY56" fmla="*/ 0 h 2479964"/>
                  <a:gd name="connsiteX57" fmla="*/ 76200 w 9299863"/>
                  <a:gd name="connsiteY57" fmla="*/ 568036 h 2479964"/>
                  <a:gd name="connsiteX58" fmla="*/ 533400 w 9299863"/>
                  <a:gd name="connsiteY58" fmla="*/ 630382 h 2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299863" h="2479964">
                    <a:moveTo>
                      <a:pt x="533400" y="630382"/>
                    </a:moveTo>
                    <a:cubicBezTo>
                      <a:pt x="671945" y="658091"/>
                      <a:pt x="834736" y="741218"/>
                      <a:pt x="907472" y="734291"/>
                    </a:cubicBezTo>
                    <a:cubicBezTo>
                      <a:pt x="980208" y="727364"/>
                      <a:pt x="945572" y="606136"/>
                      <a:pt x="969818" y="588818"/>
                    </a:cubicBezTo>
                    <a:cubicBezTo>
                      <a:pt x="994064" y="571500"/>
                      <a:pt x="876300" y="588818"/>
                      <a:pt x="1052945" y="630382"/>
                    </a:cubicBezTo>
                    <a:cubicBezTo>
                      <a:pt x="1229590" y="671946"/>
                      <a:pt x="1742208" y="772391"/>
                      <a:pt x="2029690" y="838200"/>
                    </a:cubicBezTo>
                    <a:cubicBezTo>
                      <a:pt x="2317172" y="904009"/>
                      <a:pt x="2511136" y="987136"/>
                      <a:pt x="2777836" y="1025236"/>
                    </a:cubicBezTo>
                    <a:cubicBezTo>
                      <a:pt x="3044536" y="1063336"/>
                      <a:pt x="3404754" y="1052946"/>
                      <a:pt x="3629890" y="1066800"/>
                    </a:cubicBezTo>
                    <a:cubicBezTo>
                      <a:pt x="3855026" y="1080655"/>
                      <a:pt x="3979718" y="1097972"/>
                      <a:pt x="4128654" y="1108363"/>
                    </a:cubicBezTo>
                    <a:cubicBezTo>
                      <a:pt x="4277590" y="1118754"/>
                      <a:pt x="4378036" y="1136072"/>
                      <a:pt x="4523509" y="1129145"/>
                    </a:cubicBezTo>
                    <a:cubicBezTo>
                      <a:pt x="4668982" y="1122218"/>
                      <a:pt x="4901045" y="1063336"/>
                      <a:pt x="5001490" y="1066800"/>
                    </a:cubicBezTo>
                    <a:cubicBezTo>
                      <a:pt x="5101935" y="1070264"/>
                      <a:pt x="5084617" y="1132609"/>
                      <a:pt x="5126181" y="1149927"/>
                    </a:cubicBezTo>
                    <a:cubicBezTo>
                      <a:pt x="5167745" y="1167245"/>
                      <a:pt x="5181599" y="1156855"/>
                      <a:pt x="5250872" y="1170709"/>
                    </a:cubicBezTo>
                    <a:cubicBezTo>
                      <a:pt x="5320145" y="1184563"/>
                      <a:pt x="5531427" y="1198418"/>
                      <a:pt x="5541818" y="1233054"/>
                    </a:cubicBezTo>
                    <a:cubicBezTo>
                      <a:pt x="5552209" y="1267690"/>
                      <a:pt x="5375563" y="1333500"/>
                      <a:pt x="5313218" y="1378527"/>
                    </a:cubicBezTo>
                    <a:cubicBezTo>
                      <a:pt x="5250873" y="1423554"/>
                      <a:pt x="5171209" y="1475509"/>
                      <a:pt x="5167745" y="1503218"/>
                    </a:cubicBezTo>
                    <a:cubicBezTo>
                      <a:pt x="5164281" y="1530927"/>
                      <a:pt x="5243945" y="1537855"/>
                      <a:pt x="5292436" y="1544782"/>
                    </a:cubicBezTo>
                    <a:cubicBezTo>
                      <a:pt x="5340927" y="1551709"/>
                      <a:pt x="5403272" y="1565564"/>
                      <a:pt x="5458690" y="1544782"/>
                    </a:cubicBezTo>
                    <a:cubicBezTo>
                      <a:pt x="5514108" y="1524000"/>
                      <a:pt x="5583381" y="1458191"/>
                      <a:pt x="5624945" y="1420091"/>
                    </a:cubicBezTo>
                    <a:cubicBezTo>
                      <a:pt x="5666509" y="1381991"/>
                      <a:pt x="5690754" y="1316182"/>
                      <a:pt x="5708072" y="1316182"/>
                    </a:cubicBezTo>
                    <a:cubicBezTo>
                      <a:pt x="5725390" y="1316182"/>
                      <a:pt x="5704609" y="1395846"/>
                      <a:pt x="5728854" y="1420091"/>
                    </a:cubicBezTo>
                    <a:cubicBezTo>
                      <a:pt x="5753099" y="1444336"/>
                      <a:pt x="5811981" y="1454727"/>
                      <a:pt x="5853545" y="1461654"/>
                    </a:cubicBezTo>
                    <a:cubicBezTo>
                      <a:pt x="5895109" y="1468581"/>
                      <a:pt x="5926282" y="1475508"/>
                      <a:pt x="5978236" y="1461654"/>
                    </a:cubicBezTo>
                    <a:cubicBezTo>
                      <a:pt x="6030190" y="1447800"/>
                      <a:pt x="6102927" y="1381991"/>
                      <a:pt x="6165272" y="1378527"/>
                    </a:cubicBezTo>
                    <a:cubicBezTo>
                      <a:pt x="6227617" y="1375063"/>
                      <a:pt x="6317673" y="1406236"/>
                      <a:pt x="6352309" y="1440872"/>
                    </a:cubicBezTo>
                    <a:cubicBezTo>
                      <a:pt x="6386945" y="1475508"/>
                      <a:pt x="6407726" y="1555172"/>
                      <a:pt x="6373090" y="1586345"/>
                    </a:cubicBezTo>
                    <a:cubicBezTo>
                      <a:pt x="6338454" y="1617518"/>
                      <a:pt x="6127172" y="1624445"/>
                      <a:pt x="6144490" y="1627909"/>
                    </a:cubicBezTo>
                    <a:cubicBezTo>
                      <a:pt x="6161808" y="1631373"/>
                      <a:pt x="6411191" y="1596736"/>
                      <a:pt x="6477000" y="1607127"/>
                    </a:cubicBezTo>
                    <a:cubicBezTo>
                      <a:pt x="6542809" y="1617518"/>
                      <a:pt x="6522027" y="1662545"/>
                      <a:pt x="6539345" y="1690254"/>
                    </a:cubicBezTo>
                    <a:cubicBezTo>
                      <a:pt x="6556663" y="1717963"/>
                      <a:pt x="6539345" y="1717964"/>
                      <a:pt x="6580909" y="1773382"/>
                    </a:cubicBezTo>
                    <a:cubicBezTo>
                      <a:pt x="6622473" y="1828800"/>
                      <a:pt x="6754091" y="1956954"/>
                      <a:pt x="6788727" y="2022763"/>
                    </a:cubicBezTo>
                    <a:cubicBezTo>
                      <a:pt x="6823363" y="2088572"/>
                      <a:pt x="6781800" y="2112818"/>
                      <a:pt x="6788727" y="2168236"/>
                    </a:cubicBezTo>
                    <a:cubicBezTo>
                      <a:pt x="6795654" y="2223654"/>
                      <a:pt x="6823363" y="2313708"/>
                      <a:pt x="6830290" y="2355272"/>
                    </a:cubicBezTo>
                    <a:cubicBezTo>
                      <a:pt x="6837217" y="2396836"/>
                      <a:pt x="6812972" y="2400300"/>
                      <a:pt x="6830290" y="2417618"/>
                    </a:cubicBezTo>
                    <a:cubicBezTo>
                      <a:pt x="6847608" y="2434936"/>
                      <a:pt x="6875318" y="2479964"/>
                      <a:pt x="6934200" y="2459182"/>
                    </a:cubicBezTo>
                    <a:cubicBezTo>
                      <a:pt x="6993082" y="2438400"/>
                      <a:pt x="7131626" y="2369127"/>
                      <a:pt x="7183581" y="2292927"/>
                    </a:cubicBezTo>
                    <a:cubicBezTo>
                      <a:pt x="7235536" y="2216727"/>
                      <a:pt x="7211291" y="2064327"/>
                      <a:pt x="7245927" y="2001982"/>
                    </a:cubicBezTo>
                    <a:cubicBezTo>
                      <a:pt x="7280563" y="1939637"/>
                      <a:pt x="7356764" y="1939636"/>
                      <a:pt x="7391400" y="1918854"/>
                    </a:cubicBezTo>
                    <a:cubicBezTo>
                      <a:pt x="7426036" y="1898072"/>
                      <a:pt x="7415645" y="1915391"/>
                      <a:pt x="7453745" y="1877291"/>
                    </a:cubicBezTo>
                    <a:cubicBezTo>
                      <a:pt x="7491845" y="1839191"/>
                      <a:pt x="7592291" y="1738745"/>
                      <a:pt x="7620000" y="1690254"/>
                    </a:cubicBezTo>
                    <a:cubicBezTo>
                      <a:pt x="7647709" y="1641763"/>
                      <a:pt x="7581900" y="1648690"/>
                      <a:pt x="7620000" y="1586345"/>
                    </a:cubicBezTo>
                    <a:cubicBezTo>
                      <a:pt x="7658100" y="1524000"/>
                      <a:pt x="7762009" y="1368137"/>
                      <a:pt x="7848600" y="1316182"/>
                    </a:cubicBezTo>
                    <a:cubicBezTo>
                      <a:pt x="7935191" y="1264228"/>
                      <a:pt x="8056418" y="1305791"/>
                      <a:pt x="8139545" y="1274618"/>
                    </a:cubicBezTo>
                    <a:cubicBezTo>
                      <a:pt x="8222672" y="1243445"/>
                      <a:pt x="8302336" y="1205345"/>
                      <a:pt x="8347363" y="1129145"/>
                    </a:cubicBezTo>
                    <a:cubicBezTo>
                      <a:pt x="8392390" y="1052945"/>
                      <a:pt x="8399318" y="917863"/>
                      <a:pt x="8409709" y="817418"/>
                    </a:cubicBezTo>
                    <a:cubicBezTo>
                      <a:pt x="8420100" y="716973"/>
                      <a:pt x="8388927" y="574963"/>
                      <a:pt x="8409709" y="526472"/>
                    </a:cubicBezTo>
                    <a:cubicBezTo>
                      <a:pt x="8430491" y="477981"/>
                      <a:pt x="8492837" y="509154"/>
                      <a:pt x="8534400" y="526472"/>
                    </a:cubicBezTo>
                    <a:cubicBezTo>
                      <a:pt x="8575963" y="543790"/>
                      <a:pt x="8627917" y="578427"/>
                      <a:pt x="8659090" y="630382"/>
                    </a:cubicBezTo>
                    <a:cubicBezTo>
                      <a:pt x="8690263" y="682337"/>
                      <a:pt x="8683336" y="789709"/>
                      <a:pt x="8721436" y="838200"/>
                    </a:cubicBezTo>
                    <a:cubicBezTo>
                      <a:pt x="8759536" y="886691"/>
                      <a:pt x="8846126" y="904009"/>
                      <a:pt x="8887690" y="921327"/>
                    </a:cubicBezTo>
                    <a:cubicBezTo>
                      <a:pt x="8929254" y="938645"/>
                      <a:pt x="8943109" y="921327"/>
                      <a:pt x="8970818" y="942109"/>
                    </a:cubicBezTo>
                    <a:cubicBezTo>
                      <a:pt x="8998527" y="962891"/>
                      <a:pt x="9022772" y="1014845"/>
                      <a:pt x="9053945" y="1046018"/>
                    </a:cubicBezTo>
                    <a:cubicBezTo>
                      <a:pt x="9085118" y="1077191"/>
                      <a:pt x="9133609" y="1122218"/>
                      <a:pt x="9157854" y="1129145"/>
                    </a:cubicBezTo>
                    <a:cubicBezTo>
                      <a:pt x="9182100" y="1136072"/>
                      <a:pt x="9189027" y="1239982"/>
                      <a:pt x="9199418" y="1087582"/>
                    </a:cubicBezTo>
                    <a:cubicBezTo>
                      <a:pt x="9209809" y="935182"/>
                      <a:pt x="9220200" y="387927"/>
                      <a:pt x="9220200" y="214745"/>
                    </a:cubicBezTo>
                    <a:cubicBezTo>
                      <a:pt x="9220200" y="41563"/>
                      <a:pt x="9299863" y="72736"/>
                      <a:pt x="9199418" y="48491"/>
                    </a:cubicBezTo>
                    <a:cubicBezTo>
                      <a:pt x="9098973" y="24246"/>
                      <a:pt x="8617527" y="69272"/>
                      <a:pt x="8617527" y="69272"/>
                    </a:cubicBezTo>
                    <a:lnTo>
                      <a:pt x="76200" y="0"/>
                    </a:lnTo>
                    <a:cubicBezTo>
                      <a:pt x="84680" y="393182"/>
                      <a:pt x="0" y="462972"/>
                      <a:pt x="76200" y="568036"/>
                    </a:cubicBezTo>
                    <a:cubicBezTo>
                      <a:pt x="152400" y="673100"/>
                      <a:pt x="394855" y="602673"/>
                      <a:pt x="533400" y="630382"/>
                    </a:cubicBezTo>
                    <a:close/>
                  </a:path>
                </a:pathLst>
              </a:custGeom>
              <a:solidFill>
                <a:srgbClr val="A1E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0" name="Rectangle 89"/>
            <p:cNvSpPr/>
            <p:nvPr/>
          </p:nvSpPr>
          <p:spPr>
            <a:xfrm>
              <a:off x="0" y="609600"/>
              <a:ext cx="9144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5410200" y="3276600"/>
            <a:ext cx="1818235" cy="1311948"/>
            <a:chOff x="5441970" y="3325727"/>
            <a:chExt cx="1818235" cy="1311948"/>
          </a:xfrm>
        </p:grpSpPr>
        <p:sp>
          <p:nvSpPr>
            <p:cNvPr id="98" name="Freeform 4"/>
            <p:cNvSpPr/>
            <p:nvPr/>
          </p:nvSpPr>
          <p:spPr>
            <a:xfrm>
              <a:off x="5624200" y="3325727"/>
              <a:ext cx="1572816" cy="863512"/>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5"/>
            <p:cNvSpPr/>
            <p:nvPr/>
          </p:nvSpPr>
          <p:spPr>
            <a:xfrm>
              <a:off x="6979747" y="3713258"/>
              <a:ext cx="280458" cy="16413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6626577" y="3384996"/>
              <a:ext cx="342783" cy="103950"/>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100"/>
            <p:cNvSpPr/>
            <p:nvPr/>
          </p:nvSpPr>
          <p:spPr>
            <a:xfrm>
              <a:off x="6782388" y="3882860"/>
              <a:ext cx="88292" cy="28996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6579835" y="3822678"/>
              <a:ext cx="186972" cy="207901"/>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5441970" y="3559447"/>
              <a:ext cx="285774" cy="1078228"/>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92" name="TextBox 91"/>
          <p:cNvSpPr txBox="1"/>
          <p:nvPr/>
        </p:nvSpPr>
        <p:spPr>
          <a:xfrm>
            <a:off x="5791200" y="0"/>
            <a:ext cx="1889941" cy="707886"/>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rPr>
              <a:t>- TODAY</a:t>
            </a:r>
            <a:endParaRPr lang="en-US" sz="4000" b="1" dirty="0">
              <a:solidFill>
                <a:srgbClr val="FF0000"/>
              </a:solidFill>
              <a:effectLst>
                <a:outerShdw dist="50800" dir="5400000" algn="ctr" rotWithShape="0">
                  <a:schemeClr val="tx1"/>
                </a:outerShdw>
              </a:effectLst>
            </a:endParaRPr>
          </a:p>
        </p:txBody>
      </p:sp>
      <p:sp useBgFill="1">
        <p:nvSpPr>
          <p:cNvPr id="93" name="TextBox 92"/>
          <p:cNvSpPr txBox="1"/>
          <p:nvPr/>
        </p:nvSpPr>
        <p:spPr>
          <a:xfrm>
            <a:off x="0" y="609600"/>
            <a:ext cx="9144000" cy="954107"/>
          </a:xfrm>
          <a:prstGeom prst="rect">
            <a:avLst/>
          </a:prstGeom>
        </p:spPr>
        <p:txBody>
          <a:bodyPr wrap="square" rtlCol="0">
            <a:spAutoFit/>
          </a:bodyPr>
          <a:lstStyle/>
          <a:p>
            <a:r>
              <a:rPr lang="en-US" sz="2800" b="1" dirty="0" smtClean="0">
                <a:solidFill>
                  <a:srgbClr val="FF0000"/>
                </a:solidFill>
                <a:effectLst>
                  <a:outerShdw dist="50800" dir="5400000" algn="ctr" rotWithShape="0">
                    <a:schemeClr val="tx1"/>
                  </a:outerShdw>
                </a:effectLst>
              </a:rPr>
              <a:t>   	part of the Mississippi River watershed </a:t>
            </a:r>
          </a:p>
          <a:p>
            <a:r>
              <a:rPr lang="en-US" sz="2800" b="1" dirty="0" smtClean="0">
                <a:solidFill>
                  <a:srgbClr val="FF0000"/>
                </a:solidFill>
                <a:effectLst>
                  <a:outerShdw dist="50800" dir="5400000" algn="ctr" rotWithShape="0">
                    <a:schemeClr val="tx1"/>
                  </a:outerShdw>
                </a:effectLst>
              </a:rPr>
              <a:t>			from Canada to the Gulf of Mexico</a:t>
            </a:r>
            <a:endParaRPr lang="en-US" sz="2800" b="1" dirty="0">
              <a:solidFill>
                <a:srgbClr val="FF0000"/>
              </a:solidFill>
              <a:effectLst>
                <a:outerShdw dist="50800" dir="5400000" algn="ctr" rotWithShape="0">
                  <a:schemeClr val="tx1"/>
                </a:outerShdw>
              </a:effectLst>
            </a:endParaRPr>
          </a:p>
        </p:txBody>
      </p:sp>
      <p:sp useBgFill="1">
        <p:nvSpPr>
          <p:cNvPr id="95" name="TextBox 94"/>
          <p:cNvSpPr txBox="1"/>
          <p:nvPr/>
        </p:nvSpPr>
        <p:spPr>
          <a:xfrm>
            <a:off x="5781782" y="0"/>
            <a:ext cx="2663743"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96" name="TextBox 95"/>
          <p:cNvSpPr txBox="1"/>
          <p:nvPr/>
        </p:nvSpPr>
        <p:spPr>
          <a:xfrm>
            <a:off x="0" y="572869"/>
            <a:ext cx="9144000" cy="646331"/>
          </a:xfrm>
          <a:prstGeom prst="rect">
            <a:avLst/>
          </a:prstGeom>
        </p:spPr>
        <p:txBody>
          <a:bodyPr wrap="square" rtlCol="0">
            <a:spAutoFit/>
          </a:bodyPr>
          <a:lstStyle/>
          <a:p>
            <a:pPr algn="ctr"/>
            <a:r>
              <a:rPr lang="en-US" sz="3600" b="1" dirty="0" smtClean="0"/>
              <a:t>It wasn’t there!</a:t>
            </a:r>
            <a:endParaRPr lang="en-US" sz="3600" b="1" dirty="0"/>
          </a:p>
        </p:txBody>
      </p:sp>
      <p:sp>
        <p:nvSpPr>
          <p:cNvPr id="94" name="Freeform 93"/>
          <p:cNvSpPr/>
          <p:nvPr/>
        </p:nvSpPr>
        <p:spPr>
          <a:xfrm>
            <a:off x="5733288" y="3072384"/>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pic>
        <p:nvPicPr>
          <p:cNvPr id="104" name="Picture 2" descr="C:\Users\Sandra\AppData\Local\Microsoft\Windows\INetCache\IE\DZEMHJAR\S43Qy[1].png"/>
          <p:cNvPicPr>
            <a:picLocks noChangeAspect="1" noChangeArrowheads="1"/>
          </p:cNvPicPr>
          <p:nvPr/>
        </p:nvPicPr>
        <p:blipFill>
          <a:blip r:embed="rId4"/>
          <a:srcRect/>
          <a:stretch>
            <a:fillRect/>
          </a:stretch>
        </p:blipFill>
        <p:spPr bwMode="auto">
          <a:xfrm>
            <a:off x="3505200" y="1"/>
            <a:ext cx="2057400" cy="845970"/>
          </a:xfrm>
          <a:prstGeom prst="rect">
            <a:avLst/>
          </a:prstGeom>
          <a:noFill/>
        </p:spPr>
      </p:pic>
      <p:sp useBgFill="1">
        <p:nvSpPr>
          <p:cNvPr id="105" name="TextBox 3"/>
          <p:cNvSpPr txBox="1">
            <a:spLocks noChangeArrowheads="1"/>
          </p:cNvSpPr>
          <p:nvPr/>
        </p:nvSpPr>
        <p:spPr bwMode="auto">
          <a:xfrm>
            <a:off x="838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2"/>
                                        </p:tgtEl>
                                      </p:cBhvr>
                                    </p:animEffect>
                                    <p:set>
                                      <p:cBhvr>
                                        <p:cTn id="7" dur="1" fill="hold">
                                          <p:stCondLst>
                                            <p:cond delay="999"/>
                                          </p:stCondLst>
                                        </p:cTn>
                                        <p:tgtEl>
                                          <p:spTgt spid="9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93"/>
                                        </p:tgtEl>
                                      </p:cBhvr>
                                    </p:animEffect>
                                    <p:set>
                                      <p:cBhvr>
                                        <p:cTn id="10" dur="1" fill="hold">
                                          <p:stCondLst>
                                            <p:cond delay="999"/>
                                          </p:stCondLst>
                                        </p:cTn>
                                        <p:tgtEl>
                                          <p:spTgt spid="93"/>
                                        </p:tgtEl>
                                        <p:attrNameLst>
                                          <p:attrName>style.visibility</p:attrName>
                                        </p:attrNameLst>
                                      </p:cBhvr>
                                      <p:to>
                                        <p:strVal val="hidden"/>
                                      </p:to>
                                    </p:se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p:cTn id="14" dur="1000" fill="hold"/>
                                        <p:tgtEl>
                                          <p:spTgt spid="95"/>
                                        </p:tgtEl>
                                        <p:attrNameLst>
                                          <p:attrName>ppt_w</p:attrName>
                                        </p:attrNameLst>
                                      </p:cBhvr>
                                      <p:tavLst>
                                        <p:tav tm="0">
                                          <p:val>
                                            <p:fltVal val="0"/>
                                          </p:val>
                                        </p:tav>
                                        <p:tav tm="100000">
                                          <p:val>
                                            <p:strVal val="#ppt_w"/>
                                          </p:val>
                                        </p:tav>
                                      </p:tavLst>
                                    </p:anim>
                                    <p:anim calcmode="lin" valueType="num">
                                      <p:cBhvr>
                                        <p:cTn id="15" dur="1000" fill="hold"/>
                                        <p:tgtEl>
                                          <p:spTgt spid="95"/>
                                        </p:tgtEl>
                                        <p:attrNameLst>
                                          <p:attrName>ppt_h</p:attrName>
                                        </p:attrNameLst>
                                      </p:cBhvr>
                                      <p:tavLst>
                                        <p:tav tm="0">
                                          <p:val>
                                            <p:fltVal val="0"/>
                                          </p:val>
                                        </p:tav>
                                        <p:tav tm="100000">
                                          <p:val>
                                            <p:strVal val="#ppt_h"/>
                                          </p:val>
                                        </p:tav>
                                      </p:tavLst>
                                    </p:anim>
                                    <p:animEffect transition="in" filter="fade">
                                      <p:cBhvr>
                                        <p:cTn id="16" dur="1000"/>
                                        <p:tgtEl>
                                          <p:spTgt spid="9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66"/>
                                        </p:tgtEl>
                                      </p:cBhvr>
                                    </p:animEffect>
                                    <p:set>
                                      <p:cBhvr>
                                        <p:cTn id="21" dur="1" fill="hold">
                                          <p:stCondLst>
                                            <p:cond delay="999"/>
                                          </p:stCondLst>
                                        </p:cTn>
                                        <p:tgtEl>
                                          <p:spTgt spid="6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wipe(left)">
                                      <p:cBhvr>
                                        <p:cTn id="29" dur="1000"/>
                                        <p:tgtEl>
                                          <p:spTgt spid="10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1000"/>
                                        <p:tgtEl>
                                          <p:spTgt spid="96"/>
                                        </p:tgtEl>
                                      </p:cBhvr>
                                    </p:animEffect>
                                  </p:childTnLst>
                                </p:cTn>
                              </p:par>
                            </p:childTnLst>
                          </p:cTn>
                        </p:par>
                        <p:par>
                          <p:cTn id="34" fill="hold">
                            <p:stCondLst>
                              <p:cond delay="2000"/>
                            </p:stCondLst>
                            <p:childTnLst>
                              <p:par>
                                <p:cTn id="35" presetID="64" presetClass="path" presetSubtype="0" accel="50000" decel="50000" fill="hold" grpId="0" nodeType="afterEffect">
                                  <p:stCondLst>
                                    <p:cond delay="0"/>
                                  </p:stCondLst>
                                  <p:childTnLst>
                                    <p:animMotion origin="layout" path="M 2.22222E-6 -2.22222E-6 L -0.57986 -0.41875 " pathEditMode="relative" rAng="0" ptsTypes="AA">
                                      <p:cBhvr>
                                        <p:cTn id="36" dur="1000" fill="hold"/>
                                        <p:tgtEl>
                                          <p:spTgt spid="94"/>
                                        </p:tgtEl>
                                        <p:attrNameLst>
                                          <p:attrName>ppt_x</p:attrName>
                                          <p:attrName>ppt_y</p:attrName>
                                        </p:attrNameLst>
                                      </p:cBhvr>
                                      <p:rCtr x="-290" y="-209"/>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wipe(right)">
                                      <p:cBhvr>
                                        <p:cTn id="41" dur="1000"/>
                                        <p:tgtEl>
                                          <p:spTgt spid="97"/>
                                        </p:tgtEl>
                                      </p:cBhvr>
                                    </p:animEffect>
                                  </p:childTnLst>
                                </p:cTn>
                              </p:par>
                            </p:childTnLst>
                          </p:cTn>
                        </p:par>
                        <p:par>
                          <p:cTn id="42" fill="hold">
                            <p:stCondLst>
                              <p:cond delay="1000"/>
                            </p:stCondLst>
                            <p:childTnLst>
                              <p:par>
                                <p:cTn id="43" presetID="53" presetClass="entr" presetSubtype="0" fill="hold" grpId="0" nodeType="afterEffect">
                                  <p:stCondLst>
                                    <p:cond delay="0"/>
                                  </p:stCondLst>
                                  <p:childTnLst>
                                    <p:set>
                                      <p:cBhvr>
                                        <p:cTn id="44" dur="1" fill="hold">
                                          <p:stCondLst>
                                            <p:cond delay="0"/>
                                          </p:stCondLst>
                                        </p:cTn>
                                        <p:tgtEl>
                                          <p:spTgt spid="105"/>
                                        </p:tgtEl>
                                        <p:attrNameLst>
                                          <p:attrName>style.visibility</p:attrName>
                                        </p:attrNameLst>
                                      </p:cBhvr>
                                      <p:to>
                                        <p:strVal val="visible"/>
                                      </p:to>
                                    </p:set>
                                    <p:anim calcmode="lin" valueType="num">
                                      <p:cBhvr>
                                        <p:cTn id="45" dur="1000" fill="hold"/>
                                        <p:tgtEl>
                                          <p:spTgt spid="105"/>
                                        </p:tgtEl>
                                        <p:attrNameLst>
                                          <p:attrName>ppt_w</p:attrName>
                                        </p:attrNameLst>
                                      </p:cBhvr>
                                      <p:tavLst>
                                        <p:tav tm="0">
                                          <p:val>
                                            <p:fltVal val="0"/>
                                          </p:val>
                                        </p:tav>
                                        <p:tav tm="100000">
                                          <p:val>
                                            <p:strVal val="#ppt_w"/>
                                          </p:val>
                                        </p:tav>
                                      </p:tavLst>
                                    </p:anim>
                                    <p:anim calcmode="lin" valueType="num">
                                      <p:cBhvr>
                                        <p:cTn id="46" dur="1000" fill="hold"/>
                                        <p:tgtEl>
                                          <p:spTgt spid="105"/>
                                        </p:tgtEl>
                                        <p:attrNameLst>
                                          <p:attrName>ppt_h</p:attrName>
                                        </p:attrNameLst>
                                      </p:cBhvr>
                                      <p:tavLst>
                                        <p:tav tm="0">
                                          <p:val>
                                            <p:fltVal val="0"/>
                                          </p:val>
                                        </p:tav>
                                        <p:tav tm="100000">
                                          <p:val>
                                            <p:strVal val="#ppt_h"/>
                                          </p:val>
                                        </p:tav>
                                      </p:tavLst>
                                    </p:anim>
                                    <p:animEffect transition="in" filter="fade">
                                      <p:cBhvr>
                                        <p:cTn id="47" dur="1000"/>
                                        <p:tgtEl>
                                          <p:spTgt spid="105"/>
                                        </p:tgtEl>
                                      </p:cBhvr>
                                    </p:animEffect>
                                  </p:childTnLst>
                                </p:cTn>
                              </p:par>
                              <p:par>
                                <p:cTn id="48" presetID="10" presetClass="exit" presetSubtype="0" fill="hold" grpId="1" nodeType="withEffect">
                                  <p:stCondLst>
                                    <p:cond delay="0"/>
                                  </p:stCondLst>
                                  <p:childTnLst>
                                    <p:animEffect transition="out" filter="fade">
                                      <p:cBhvr>
                                        <p:cTn id="49" dur="1000"/>
                                        <p:tgtEl>
                                          <p:spTgt spid="94"/>
                                        </p:tgtEl>
                                      </p:cBhvr>
                                    </p:animEffect>
                                    <p:set>
                                      <p:cBhvr>
                                        <p:cTn id="50" dur="1" fill="hold">
                                          <p:stCondLst>
                                            <p:cond delay="999"/>
                                          </p:stCondLst>
                                        </p:cTn>
                                        <p:tgtEl>
                                          <p:spTgt spid="9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96"/>
                                        </p:tgtEl>
                                      </p:cBhvr>
                                    </p:animEffect>
                                    <p:set>
                                      <p:cBhvr>
                                        <p:cTn id="53" dur="1" fill="hold">
                                          <p:stCondLst>
                                            <p:cond delay="9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animBg="1"/>
      <p:bldP spid="95" grpId="0" animBg="1"/>
      <p:bldP spid="96" grpId="0" animBg="1"/>
      <p:bldP spid="96" grpId="1" animBg="1"/>
      <p:bldP spid="94" grpId="0" animBg="1"/>
      <p:bldP spid="94" grpId="1" animBg="1"/>
      <p:bldP spid="105"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r>
              <a:rPr lang="en-US" dirty="0" smtClean="0">
                <a:hlinkClick r:id="rId2"/>
              </a:rPr>
              <a:t>https://en.wikipedia.org/wiki/Teays_River</a:t>
            </a:r>
            <a:endParaRPr lang="en-US" dirty="0" smtClean="0"/>
          </a:p>
          <a:p>
            <a:r>
              <a:rPr lang="en-US" dirty="0" smtClean="0"/>
              <a:t>The </a:t>
            </a:r>
            <a:r>
              <a:rPr lang="en-US" b="1" dirty="0" err="1" smtClean="0"/>
              <a:t>Teays</a:t>
            </a:r>
            <a:r>
              <a:rPr lang="en-US" b="1" dirty="0" smtClean="0"/>
              <a:t> River</a:t>
            </a:r>
            <a:r>
              <a:rPr lang="en-US" dirty="0" smtClean="0"/>
              <a:t> (ˈ</a:t>
            </a:r>
            <a:r>
              <a:rPr lang="en-US" dirty="0" err="1" smtClean="0"/>
              <a:t>teɪz</a:t>
            </a:r>
            <a:r>
              <a:rPr lang="en-US" dirty="0" smtClean="0"/>
              <a:t>) was a major pre-glacial river that drained much of the present Ohio River watershed, but took a more northerly downstream course.</a:t>
            </a:r>
          </a:p>
          <a:p>
            <a:r>
              <a:rPr lang="en-US" dirty="0" smtClean="0"/>
              <a:t>The </a:t>
            </a:r>
            <a:r>
              <a:rPr lang="en-US" dirty="0" err="1" smtClean="0"/>
              <a:t>Teays</a:t>
            </a:r>
            <a:r>
              <a:rPr lang="en-US" dirty="0" smtClean="0"/>
              <a:t> was comparable in size to the Ohio River. The River's headwaters were located near </a:t>
            </a:r>
            <a:r>
              <a:rPr lang="en-US" u="sng" dirty="0" smtClean="0"/>
              <a:t>Blowing Rock, North Carolina</a:t>
            </a:r>
            <a:r>
              <a:rPr lang="en-US" dirty="0" smtClean="0"/>
              <a:t> and subsequently flowed through Virginia, West Virginia, Ohio, Indiana and Illinois. </a:t>
            </a:r>
          </a:p>
          <a:p>
            <a:r>
              <a:rPr lang="en-US" dirty="0" smtClean="0"/>
              <a:t>The </a:t>
            </a:r>
            <a:r>
              <a:rPr lang="en-US" dirty="0" err="1" smtClean="0"/>
              <a:t>Teays</a:t>
            </a:r>
            <a:r>
              <a:rPr lang="en-US" dirty="0" smtClean="0"/>
              <a:t> River was a north- and northwest-flowing river existing before the last  Ice Age – before 2.5 million years ago.</a:t>
            </a:r>
          </a:p>
          <a:p>
            <a:r>
              <a:rPr lang="en-US" dirty="0" smtClean="0"/>
              <a:t>(During the last Ice Age starting about 3 million years ago) the ice sheet overrode the </a:t>
            </a:r>
            <a:r>
              <a:rPr lang="en-US" dirty="0" err="1" smtClean="0"/>
              <a:t>preglacial</a:t>
            </a:r>
            <a:r>
              <a:rPr lang="en-US" dirty="0" smtClean="0"/>
              <a:t> </a:t>
            </a:r>
            <a:r>
              <a:rPr lang="en-US" dirty="0" err="1" smtClean="0"/>
              <a:t>Teays</a:t>
            </a:r>
            <a:r>
              <a:rPr lang="en-US" dirty="0" smtClean="0"/>
              <a:t> creating ponds or glacial lakes. The back up of water diverted the upper basin over the surrounding divides into the </a:t>
            </a:r>
            <a:r>
              <a:rPr lang="en-US" dirty="0" err="1" smtClean="0"/>
              <a:t>preglacial</a:t>
            </a:r>
            <a:r>
              <a:rPr lang="en-US" dirty="0" smtClean="0"/>
              <a:t> Ohio River. </a:t>
            </a:r>
            <a:endParaRPr lang="en-US" dirty="0"/>
          </a:p>
        </p:txBody>
      </p:sp>
      <p:pic>
        <p:nvPicPr>
          <p:cNvPr id="181251" name="Picture 3" descr="https://upload.wikimedia.org/wikipedia/commons/thumb/d/d4/Teays_River_watershed%3Bgeo2.gif/320px-Teays_River_watershed%3Bgeo2.gif">
            <a:hlinkClick r:id="rId3"/>
          </p:cNvPr>
          <p:cNvPicPr>
            <a:picLocks noChangeAspect="1" noChangeArrowheads="1"/>
          </p:cNvPicPr>
          <p:nvPr/>
        </p:nvPicPr>
        <p:blipFill>
          <a:blip r:embed="rId4"/>
          <a:srcRect/>
          <a:stretch>
            <a:fillRect/>
          </a:stretch>
        </p:blipFill>
        <p:spPr bwMode="auto">
          <a:xfrm>
            <a:off x="228600" y="3200400"/>
            <a:ext cx="3810000" cy="2131219"/>
          </a:xfrm>
          <a:prstGeom prst="rect">
            <a:avLst/>
          </a:prstGeom>
          <a:noFill/>
        </p:spPr>
      </p:pic>
      <p:sp>
        <p:nvSpPr>
          <p:cNvPr id="6" name="Rectangle 5"/>
          <p:cNvSpPr/>
          <p:nvPr/>
        </p:nvSpPr>
        <p:spPr>
          <a:xfrm>
            <a:off x="4191000" y="3124200"/>
            <a:ext cx="4953000" cy="2585323"/>
          </a:xfrm>
          <a:prstGeom prst="rect">
            <a:avLst/>
          </a:prstGeom>
        </p:spPr>
        <p:txBody>
          <a:bodyPr wrap="square">
            <a:spAutoFit/>
          </a:bodyPr>
          <a:lstStyle/>
          <a:p>
            <a:r>
              <a:rPr lang="en-US" dirty="0" smtClean="0">
                <a:hlinkClick r:id="rId5"/>
              </a:rPr>
              <a:t>http://www.nytimes.com/1983/11/29/science/a-great-lost-river-gets-its-due.html</a:t>
            </a:r>
            <a:endParaRPr lang="en-US" dirty="0" smtClean="0"/>
          </a:p>
          <a:p>
            <a:r>
              <a:rPr lang="en-US" dirty="0" smtClean="0"/>
              <a:t>What finally killed the </a:t>
            </a:r>
            <a:r>
              <a:rPr lang="en-US" dirty="0" err="1" smtClean="0"/>
              <a:t>Teays</a:t>
            </a:r>
            <a:r>
              <a:rPr lang="en-US" dirty="0" smtClean="0"/>
              <a:t> River and gave birth to the Ohio River were the repeated southward advances of mile-thick ice sheets. For a time the ice dammed the </a:t>
            </a:r>
            <a:r>
              <a:rPr lang="en-US" dirty="0" err="1" smtClean="0"/>
              <a:t>Teays</a:t>
            </a:r>
            <a:r>
              <a:rPr lang="en-US" dirty="0" smtClean="0"/>
              <a:t>, forming what geologists now call Lake Tight, whose </a:t>
            </a:r>
            <a:r>
              <a:rPr lang="en-US" dirty="0" err="1" smtClean="0"/>
              <a:t>silty</a:t>
            </a:r>
            <a:r>
              <a:rPr lang="en-US" dirty="0" smtClean="0"/>
              <a:t> deposits cover much of Ohio.</a:t>
            </a:r>
          </a:p>
          <a:p>
            <a:endParaRPr lang="en-US" dirty="0"/>
          </a:p>
        </p:txBody>
      </p:sp>
      <p:sp>
        <p:nvSpPr>
          <p:cNvPr id="7" name="Rectangle 6"/>
          <p:cNvSpPr/>
          <p:nvPr/>
        </p:nvSpPr>
        <p:spPr>
          <a:xfrm>
            <a:off x="0" y="5334000"/>
            <a:ext cx="9144000" cy="1477328"/>
          </a:xfrm>
          <a:prstGeom prst="rect">
            <a:avLst/>
          </a:prstGeom>
        </p:spPr>
        <p:txBody>
          <a:bodyPr wrap="square">
            <a:spAutoFit/>
          </a:bodyPr>
          <a:lstStyle/>
          <a:p>
            <a:r>
              <a:rPr lang="en-US" dirty="0" smtClean="0"/>
              <a:t>After the ice reached its southern limit and began retreating, it unloaded its burden of rock, gravel, sand, clay and silt, leaving the landscape, including the </a:t>
            </a:r>
            <a:r>
              <a:rPr lang="en-US" dirty="0" err="1" smtClean="0"/>
              <a:t>Teays</a:t>
            </a:r>
            <a:r>
              <a:rPr lang="en-US" dirty="0" smtClean="0"/>
              <a:t> valley, buried under hundreds of feet of glacial ''drift.''</a:t>
            </a:r>
          </a:p>
          <a:p>
            <a:r>
              <a:rPr lang="en-US" dirty="0" smtClean="0"/>
              <a:t>Torrents of water from the melting ice formed the Ohio River along what had been the ice's farthest southward advance.</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s://i0.wp.com/academic.emporia.edu/aberjame/student/salley3/teays.jpg"/>
          <p:cNvPicPr>
            <a:picLocks noChangeAspect="1" noChangeArrowheads="1"/>
          </p:cNvPicPr>
          <p:nvPr/>
        </p:nvPicPr>
        <p:blipFill>
          <a:blip r:embed="rId2"/>
          <a:srcRect/>
          <a:stretch>
            <a:fillRect/>
          </a:stretch>
        </p:blipFill>
        <p:spPr bwMode="auto">
          <a:xfrm>
            <a:off x="1447800" y="609600"/>
            <a:ext cx="5905500" cy="4324351"/>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https://i0.wp.com/academic.emporia.edu/aberjame/student/salley3/teays.jpg</a:t>
            </a:r>
            <a:endParaRPr lang="en-US" dirty="0" smtClean="0"/>
          </a:p>
          <a:p>
            <a:endParaRPr lang="en-US" dirty="0"/>
          </a:p>
        </p:txBody>
      </p:sp>
      <p:sp>
        <p:nvSpPr>
          <p:cNvPr id="4" name="Rectangle 3"/>
          <p:cNvSpPr/>
          <p:nvPr/>
        </p:nvSpPr>
        <p:spPr>
          <a:xfrm>
            <a:off x="0" y="5103674"/>
            <a:ext cx="9144000" cy="1477328"/>
          </a:xfrm>
          <a:prstGeom prst="rect">
            <a:avLst/>
          </a:prstGeom>
        </p:spPr>
        <p:txBody>
          <a:bodyPr wrap="square">
            <a:spAutoFit/>
          </a:bodyPr>
          <a:lstStyle/>
          <a:p>
            <a:r>
              <a:rPr lang="en-US" dirty="0" smtClean="0">
                <a:hlinkClick r:id="rId4"/>
              </a:rPr>
              <a:t>https://markgelbart.wordpress.com/2015/05/15/glaciers-shaped-the-ohio-river</a:t>
            </a:r>
            <a:endParaRPr lang="en-US" dirty="0" smtClean="0"/>
          </a:p>
          <a:p>
            <a:r>
              <a:rPr lang="en-US" i="1" dirty="0" smtClean="0"/>
              <a:t>The ancient </a:t>
            </a:r>
            <a:r>
              <a:rPr lang="en-US" i="1" dirty="0" err="1" smtClean="0"/>
              <a:t>Teays</a:t>
            </a:r>
            <a:r>
              <a:rPr lang="en-US" i="1" dirty="0" smtClean="0"/>
              <a:t> River was  a major regional drainage system during the Pliocene and early Pleistocene.  The advance of glaciers during Pleistocene Ice Ages dammed this river, allowing a minor tributary of the Cumberland River to capture the stream flow.  This small river became the mighty Ohio.</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219200" y="0"/>
            <a:ext cx="6743700" cy="6872288"/>
            <a:chOff x="1219200" y="0"/>
            <a:chExt cx="6743700" cy="6872288"/>
          </a:xfrm>
        </p:grpSpPr>
        <p:pic>
          <p:nvPicPr>
            <p:cNvPr id="16" name="Picture 3"/>
            <p:cNvPicPr>
              <a:picLocks noChangeAspect="1" noChangeArrowheads="1"/>
            </p:cNvPicPr>
            <p:nvPr/>
          </p:nvPicPr>
          <p:blipFill>
            <a:blip r:embed="rId2"/>
            <a:srcRect/>
            <a:stretch>
              <a:fillRect/>
            </a:stretch>
          </p:blipFill>
          <p:spPr bwMode="auto">
            <a:xfrm>
              <a:off x="1219200" y="0"/>
              <a:ext cx="6743700" cy="6872288"/>
            </a:xfrm>
            <a:prstGeom prst="rect">
              <a:avLst/>
            </a:prstGeom>
            <a:noFill/>
            <a:ln w="9525">
              <a:noFill/>
              <a:miter lim="800000"/>
              <a:headEnd/>
              <a:tailEnd/>
            </a:ln>
            <a:effectLst/>
          </p:spPr>
        </p:pic>
        <p:pic>
          <p:nvPicPr>
            <p:cNvPr id="17" name="Picture 3"/>
            <p:cNvPicPr>
              <a:picLocks noChangeAspect="1" noChangeArrowheads="1"/>
            </p:cNvPicPr>
            <p:nvPr/>
          </p:nvPicPr>
          <p:blipFill>
            <a:blip r:embed="rId2"/>
            <a:srcRect l="84746" t="68746" r="565" b="20166"/>
            <a:stretch>
              <a:fillRect/>
            </a:stretch>
          </p:blipFill>
          <p:spPr bwMode="auto">
            <a:xfrm>
              <a:off x="6934200" y="5334000"/>
              <a:ext cx="990600" cy="762000"/>
            </a:xfrm>
            <a:prstGeom prst="rect">
              <a:avLst/>
            </a:prstGeom>
            <a:noFill/>
            <a:ln w="9525">
              <a:noFill/>
              <a:miter lim="800000"/>
              <a:headEnd/>
              <a:tailEnd/>
            </a:ln>
            <a:effectLst/>
          </p:spPr>
        </p:pic>
        <p:grpSp>
          <p:nvGrpSpPr>
            <p:cNvPr id="18" name="Group 14"/>
            <p:cNvGrpSpPr/>
            <p:nvPr/>
          </p:nvGrpSpPr>
          <p:grpSpPr>
            <a:xfrm>
              <a:off x="5193126" y="4480560"/>
              <a:ext cx="1127181" cy="772085"/>
              <a:chOff x="5193126" y="4480560"/>
              <a:chExt cx="1127181" cy="772085"/>
            </a:xfrm>
          </p:grpSpPr>
          <p:grpSp>
            <p:nvGrpSpPr>
              <p:cNvPr id="19" name="Group 9"/>
              <p:cNvGrpSpPr/>
              <p:nvPr/>
            </p:nvGrpSpPr>
            <p:grpSpPr>
              <a:xfrm>
                <a:off x="5306096" y="4480560"/>
                <a:ext cx="1014211" cy="508179"/>
                <a:chOff x="5306096" y="4434089"/>
                <a:chExt cx="1014211" cy="508179"/>
              </a:xfrm>
            </p:grpSpPr>
            <p:sp>
              <p:nvSpPr>
                <p:cNvPr id="21"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Freeform 19"/>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0" name="Group 49"/>
          <p:cNvGrpSpPr/>
          <p:nvPr/>
        </p:nvGrpSpPr>
        <p:grpSpPr>
          <a:xfrm>
            <a:off x="5181600" y="4485715"/>
            <a:ext cx="1127181" cy="772085"/>
            <a:chOff x="5193126" y="4480560"/>
            <a:chExt cx="1127181" cy="772085"/>
          </a:xfrm>
        </p:grpSpPr>
        <p:sp>
          <p:nvSpPr>
            <p:cNvPr id="51" name="Freeform 4"/>
            <p:cNvSpPr/>
            <p:nvPr/>
          </p:nvSpPr>
          <p:spPr>
            <a:xfrm>
              <a:off x="5306096" y="4480560"/>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
            <p:cNvSpPr/>
            <p:nvPr/>
          </p:nvSpPr>
          <p:spPr>
            <a:xfrm>
              <a:off x="6146442" y="4708623"/>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5927501" y="4515440"/>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6024093" y="4808434"/>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5898524" y="4773017"/>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074" name="Picture 2"/>
          <p:cNvPicPr>
            <a:picLocks noChangeAspect="1" noChangeArrowheads="1"/>
          </p:cNvPicPr>
          <p:nvPr/>
        </p:nvPicPr>
        <p:blipFill>
          <a:blip r:embed="rId3"/>
          <a:srcRect/>
          <a:stretch>
            <a:fillRect/>
          </a:stretch>
        </p:blipFill>
        <p:spPr bwMode="auto">
          <a:xfrm>
            <a:off x="-91440" y="593725"/>
            <a:ext cx="9255125" cy="6340475"/>
          </a:xfrm>
          <a:prstGeom prst="rect">
            <a:avLst/>
          </a:prstGeom>
          <a:noFill/>
          <a:ln w="9525">
            <a:noFill/>
            <a:miter lim="800000"/>
            <a:headEnd/>
            <a:tailEnd/>
          </a:ln>
          <a:effectLst/>
        </p:spPr>
      </p:pic>
      <p:sp useBgFill="1">
        <p:nvSpPr>
          <p:cNvPr id="5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58" name="TextBox 57"/>
          <p:cNvSpPr txBox="1"/>
          <p:nvPr/>
        </p:nvSpPr>
        <p:spPr>
          <a:xfrm>
            <a:off x="5781782" y="0"/>
            <a:ext cx="2663743"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pic>
        <p:nvPicPr>
          <p:cNvPr id="59" name="Picture 2" descr="C:\Users\Sandra\AppData\Local\Microsoft\Windows\INetCache\IE\DZEMHJAR\S43Qy[1].png"/>
          <p:cNvPicPr>
            <a:picLocks noChangeAspect="1" noChangeArrowheads="1"/>
          </p:cNvPicPr>
          <p:nvPr/>
        </p:nvPicPr>
        <p:blipFill>
          <a:blip r:embed="rId4"/>
          <a:srcRect/>
          <a:stretch>
            <a:fillRect/>
          </a:stretch>
        </p:blipFill>
        <p:spPr bwMode="auto">
          <a:xfrm>
            <a:off x="3505200" y="1"/>
            <a:ext cx="2057400" cy="845970"/>
          </a:xfrm>
          <a:prstGeom prst="rect">
            <a:avLst/>
          </a:prstGeom>
          <a:noFill/>
        </p:spPr>
      </p:pic>
      <p:sp useBgFill="1">
        <p:nvSpPr>
          <p:cNvPr id="60" name="TextBox 3"/>
          <p:cNvSpPr txBox="1">
            <a:spLocks noChangeArrowheads="1"/>
          </p:cNvSpPr>
          <p:nvPr/>
        </p:nvSpPr>
        <p:spPr bwMode="auto">
          <a:xfrm>
            <a:off x="838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61" name="Rectangle 60"/>
          <p:cNvSpPr/>
          <p:nvPr/>
        </p:nvSpPr>
        <p:spPr>
          <a:xfrm>
            <a:off x="7872984" y="0"/>
            <a:ext cx="5334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074"/>
                                        </p:tgtEl>
                                      </p:cBhvr>
                                      <p:by x="63000" y="63000"/>
                                    </p:animScale>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42" presetClass="path" presetSubtype="0" accel="50000" decel="50000" fill="hold" nodeType="withEffect">
                                  <p:stCondLst>
                                    <p:cond delay="0"/>
                                  </p:stCondLst>
                                  <p:childTnLst>
                                    <p:animMotion origin="layout" path="M 3.05556E-6 -2.59259E-6 L 0.00399 0.14005 " pathEditMode="relative" rAng="0" ptsTypes="AA">
                                      <p:cBhvr>
                                        <p:cTn id="11" dur="1000" fill="hold"/>
                                        <p:tgtEl>
                                          <p:spTgt spid="3074"/>
                                        </p:tgtEl>
                                        <p:attrNameLst>
                                          <p:attrName>ppt_x</p:attrName>
                                          <p:attrName>ppt_y</p:attrName>
                                        </p:attrNameLst>
                                      </p:cBhvr>
                                      <p:rCtr x="2" y="70"/>
                                    </p:animMotion>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1000"/>
                                        <p:tgtEl>
                                          <p:spTgt spid="3074"/>
                                        </p:tgtEl>
                                      </p:cBhvr>
                                    </p:animEffect>
                                    <p:set>
                                      <p:cBhvr>
                                        <p:cTn id="15" dur="1" fill="hold">
                                          <p:stCondLst>
                                            <p:cond delay="999"/>
                                          </p:stCondLst>
                                        </p:cTn>
                                        <p:tgtEl>
                                          <p:spTgt spid="3074"/>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1000"/>
                                        <p:tgtEl>
                                          <p:spTgt spid="59"/>
                                        </p:tgtEl>
                                      </p:cBhvr>
                                    </p:animEffect>
                                    <p:set>
                                      <p:cBhvr>
                                        <p:cTn id="19" dur="1" fill="hold">
                                          <p:stCondLst>
                                            <p:cond delay="999"/>
                                          </p:stCondLst>
                                        </p:cTn>
                                        <p:tgtEl>
                                          <p:spTgt spid="59"/>
                                        </p:tgtEl>
                                        <p:attrNameLst>
                                          <p:attrName>style.visibility</p:attrName>
                                        </p:attrNameLst>
                                      </p:cBhvr>
                                      <p:to>
                                        <p:strVal val="hidden"/>
                                      </p:to>
                                    </p:set>
                                  </p:childTnLst>
                                </p:cTn>
                              </p:par>
                              <p:par>
                                <p:cTn id="20" presetID="63" presetClass="path" presetSubtype="0" accel="50000" decel="50000" fill="hold" grpId="0" nodeType="withEffect">
                                  <p:stCondLst>
                                    <p:cond delay="0"/>
                                  </p:stCondLst>
                                  <p:childTnLst>
                                    <p:animMotion origin="layout" path="M 0 0  L 0.25 0  E" pathEditMode="relative" ptsTypes="">
                                      <p:cBhvr>
                                        <p:cTn id="21" dur="1000" fill="hold"/>
                                        <p:tgtEl>
                                          <p:spTgt spid="60"/>
                                        </p:tgtEl>
                                        <p:attrNameLst>
                                          <p:attrName>ppt_x</p:attrName>
                                          <p:attrName>ppt_y</p:attrName>
                                        </p:attrNameLst>
                                      </p:cBhvr>
                                    </p:animMotion>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219200" y="0"/>
            <a:ext cx="6743700" cy="6872288"/>
            <a:chOff x="1219200" y="0"/>
            <a:chExt cx="6743700" cy="6872288"/>
          </a:xfrm>
        </p:grpSpPr>
        <p:pic>
          <p:nvPicPr>
            <p:cNvPr id="196611" name="Picture 3"/>
            <p:cNvPicPr>
              <a:picLocks noChangeAspect="1" noChangeArrowheads="1"/>
            </p:cNvPicPr>
            <p:nvPr/>
          </p:nvPicPr>
          <p:blipFill>
            <a:blip r:embed="rId2"/>
            <a:srcRect/>
            <a:stretch>
              <a:fillRect/>
            </a:stretch>
          </p:blipFill>
          <p:spPr bwMode="auto">
            <a:xfrm>
              <a:off x="1219200" y="0"/>
              <a:ext cx="6743700" cy="6872288"/>
            </a:xfrm>
            <a:prstGeom prst="rect">
              <a:avLst/>
            </a:prstGeom>
            <a:noFill/>
            <a:ln w="9525">
              <a:noFill/>
              <a:miter lim="800000"/>
              <a:headEnd/>
              <a:tailEnd/>
            </a:ln>
            <a:effectLst/>
          </p:spPr>
        </p:pic>
        <p:pic>
          <p:nvPicPr>
            <p:cNvPr id="12" name="Picture 3"/>
            <p:cNvPicPr>
              <a:picLocks noChangeAspect="1" noChangeArrowheads="1"/>
            </p:cNvPicPr>
            <p:nvPr/>
          </p:nvPicPr>
          <p:blipFill>
            <a:blip r:embed="rId2"/>
            <a:srcRect l="84746" t="68746" r="565" b="20166"/>
            <a:stretch>
              <a:fillRect/>
            </a:stretch>
          </p:blipFill>
          <p:spPr bwMode="auto">
            <a:xfrm>
              <a:off x="6934200" y="5334000"/>
              <a:ext cx="990600" cy="762000"/>
            </a:xfrm>
            <a:prstGeom prst="rect">
              <a:avLst/>
            </a:prstGeom>
            <a:noFill/>
            <a:ln w="9525">
              <a:noFill/>
              <a:miter lim="800000"/>
              <a:headEnd/>
              <a:tailEnd/>
            </a:ln>
            <a:effectLst/>
          </p:spPr>
        </p:pic>
        <p:grpSp>
          <p:nvGrpSpPr>
            <p:cNvPr id="3" name="Group 14"/>
            <p:cNvGrpSpPr/>
            <p:nvPr/>
          </p:nvGrpSpPr>
          <p:grpSpPr>
            <a:xfrm>
              <a:off x="5193126" y="4480560"/>
              <a:ext cx="1127181" cy="772085"/>
              <a:chOff x="5193126" y="4480560"/>
              <a:chExt cx="1127181" cy="772085"/>
            </a:xfrm>
          </p:grpSpPr>
          <p:grpSp>
            <p:nvGrpSpPr>
              <p:cNvPr id="4" name="Group 9"/>
              <p:cNvGrpSpPr/>
              <p:nvPr/>
            </p:nvGrpSpPr>
            <p:grpSpPr>
              <a:xfrm>
                <a:off x="5306096" y="4480560"/>
                <a:ext cx="1014211" cy="508179"/>
                <a:chOff x="5306096" y="4434089"/>
                <a:chExt cx="1014211" cy="508179"/>
              </a:xfrm>
            </p:grpSpPr>
            <p:sp>
              <p:nvSpPr>
                <p:cNvPr id="5"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Freeform 13"/>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1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5" name="TextBox 14"/>
          <p:cNvSpPr txBox="1"/>
          <p:nvPr/>
        </p:nvSpPr>
        <p:spPr>
          <a:xfrm>
            <a:off x="5781782" y="0"/>
            <a:ext cx="2663743"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16" name="TextBox 3"/>
          <p:cNvSpPr txBox="1">
            <a:spLocks noChangeArrowheads="1"/>
          </p:cNvSpPr>
          <p:nvPr/>
        </p:nvSpPr>
        <p:spPr bwMode="auto">
          <a:xfrm>
            <a:off x="3124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7" name="Rectangle 16"/>
          <p:cNvSpPr/>
          <p:nvPr/>
        </p:nvSpPr>
        <p:spPr>
          <a:xfrm>
            <a:off x="7872984" y="0"/>
            <a:ext cx="5334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49"/>
          <p:cNvGrpSpPr/>
          <p:nvPr/>
        </p:nvGrpSpPr>
        <p:grpSpPr>
          <a:xfrm>
            <a:off x="5181600" y="4485715"/>
            <a:ext cx="1127181" cy="772085"/>
            <a:chOff x="5193126" y="4480560"/>
            <a:chExt cx="1127181" cy="772085"/>
          </a:xfrm>
        </p:grpSpPr>
        <p:sp>
          <p:nvSpPr>
            <p:cNvPr id="19" name="Freeform 4"/>
            <p:cNvSpPr/>
            <p:nvPr/>
          </p:nvSpPr>
          <p:spPr>
            <a:xfrm>
              <a:off x="5306096" y="4480560"/>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5"/>
            <p:cNvSpPr/>
            <p:nvPr/>
          </p:nvSpPr>
          <p:spPr>
            <a:xfrm>
              <a:off x="6146442" y="4708623"/>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927501" y="4515440"/>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024093" y="4808434"/>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898524" y="4773017"/>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429000" y="4419601"/>
            <a:ext cx="2961290" cy="1855076"/>
          </a:xfrm>
          <a:custGeom>
            <a:avLst/>
            <a:gdLst>
              <a:gd name="connsiteX0" fmla="*/ 1361090 w 2961290"/>
              <a:gd name="connsiteY0" fmla="*/ 1897118 h 1905001"/>
              <a:gd name="connsiteX1" fmla="*/ 1313793 w 2961290"/>
              <a:gd name="connsiteY1" fmla="*/ 1834056 h 1905001"/>
              <a:gd name="connsiteX2" fmla="*/ 1124607 w 2961290"/>
              <a:gd name="connsiteY2" fmla="*/ 1550277 h 1905001"/>
              <a:gd name="connsiteX3" fmla="*/ 903890 w 2961290"/>
              <a:gd name="connsiteY3" fmla="*/ 1408387 h 1905001"/>
              <a:gd name="connsiteX4" fmla="*/ 572814 w 2961290"/>
              <a:gd name="connsiteY4" fmla="*/ 1313794 h 1905001"/>
              <a:gd name="connsiteX5" fmla="*/ 131379 w 2961290"/>
              <a:gd name="connsiteY5" fmla="*/ 998483 h 1905001"/>
              <a:gd name="connsiteX6" fmla="*/ 5255 w 2961290"/>
              <a:gd name="connsiteY6" fmla="*/ 415159 h 1905001"/>
              <a:gd name="connsiteX7" fmla="*/ 99848 w 2961290"/>
              <a:gd name="connsiteY7" fmla="*/ 241739 h 1905001"/>
              <a:gd name="connsiteX8" fmla="*/ 430924 w 2961290"/>
              <a:gd name="connsiteY8" fmla="*/ 320566 h 1905001"/>
              <a:gd name="connsiteX9" fmla="*/ 951186 w 2961290"/>
              <a:gd name="connsiteY9" fmla="*/ 462456 h 1905001"/>
              <a:gd name="connsiteX10" fmla="*/ 1234966 w 2961290"/>
              <a:gd name="connsiteY10" fmla="*/ 493987 h 1905001"/>
              <a:gd name="connsiteX11" fmla="*/ 1597573 w 2961290"/>
              <a:gd name="connsiteY11" fmla="*/ 493987 h 1905001"/>
              <a:gd name="connsiteX12" fmla="*/ 1723697 w 2961290"/>
              <a:gd name="connsiteY12" fmla="*/ 178677 h 1905001"/>
              <a:gd name="connsiteX13" fmla="*/ 2117835 w 2961290"/>
              <a:gd name="connsiteY13" fmla="*/ 21021 h 1905001"/>
              <a:gd name="connsiteX14" fmla="*/ 2638097 w 2961290"/>
              <a:gd name="connsiteY14" fmla="*/ 52552 h 1905001"/>
              <a:gd name="connsiteX15" fmla="*/ 2858814 w 2961290"/>
              <a:gd name="connsiteY15" fmla="*/ 162911 h 1905001"/>
              <a:gd name="connsiteX16" fmla="*/ 2953407 w 2961290"/>
              <a:gd name="connsiteY16" fmla="*/ 352097 h 1905001"/>
              <a:gd name="connsiteX17" fmla="*/ 2906110 w 2961290"/>
              <a:gd name="connsiteY17" fmla="*/ 620111 h 1905001"/>
              <a:gd name="connsiteX18" fmla="*/ 2716924 w 2961290"/>
              <a:gd name="connsiteY18" fmla="*/ 809297 h 1905001"/>
              <a:gd name="connsiteX19" fmla="*/ 2401614 w 2961290"/>
              <a:gd name="connsiteY19" fmla="*/ 982718 h 1905001"/>
              <a:gd name="connsiteX20" fmla="*/ 2133600 w 2961290"/>
              <a:gd name="connsiteY20" fmla="*/ 1045780 h 1905001"/>
              <a:gd name="connsiteX21" fmla="*/ 1944414 w 2961290"/>
              <a:gd name="connsiteY21" fmla="*/ 1014249 h 1905001"/>
              <a:gd name="connsiteX22" fmla="*/ 1912883 w 2961290"/>
              <a:gd name="connsiteY22" fmla="*/ 1234966 h 1905001"/>
              <a:gd name="connsiteX23" fmla="*/ 2070538 w 2961290"/>
              <a:gd name="connsiteY23" fmla="*/ 1329559 h 1905001"/>
              <a:gd name="connsiteX24" fmla="*/ 2165131 w 2961290"/>
              <a:gd name="connsiteY24" fmla="*/ 1471449 h 1905001"/>
              <a:gd name="connsiteX25" fmla="*/ 2165131 w 2961290"/>
              <a:gd name="connsiteY25" fmla="*/ 1487214 h 1905001"/>
              <a:gd name="connsiteX26" fmla="*/ 2228193 w 2961290"/>
              <a:gd name="connsiteY26" fmla="*/ 1613339 h 1905001"/>
              <a:gd name="connsiteX27" fmla="*/ 2165131 w 2961290"/>
              <a:gd name="connsiteY27" fmla="*/ 1818290 h 1905001"/>
              <a:gd name="connsiteX28" fmla="*/ 1865586 w 2961290"/>
              <a:gd name="connsiteY28" fmla="*/ 1786759 h 1905001"/>
              <a:gd name="connsiteX29" fmla="*/ 1739462 w 2961290"/>
              <a:gd name="connsiteY29" fmla="*/ 1786759 h 1905001"/>
              <a:gd name="connsiteX30" fmla="*/ 1361090 w 2961290"/>
              <a:gd name="connsiteY30" fmla="*/ 1897118 h 1905001"/>
              <a:gd name="connsiteX0" fmla="*/ 1361090 w 2961290"/>
              <a:gd name="connsiteY0" fmla="*/ 1897118 h 1905001"/>
              <a:gd name="connsiteX1" fmla="*/ 1313793 w 2961290"/>
              <a:gd name="connsiteY1" fmla="*/ 1834056 h 1905001"/>
              <a:gd name="connsiteX2" fmla="*/ 1124607 w 2961290"/>
              <a:gd name="connsiteY2" fmla="*/ 1550277 h 1905001"/>
              <a:gd name="connsiteX3" fmla="*/ 903890 w 2961290"/>
              <a:gd name="connsiteY3" fmla="*/ 1408387 h 1905001"/>
              <a:gd name="connsiteX4" fmla="*/ 572814 w 2961290"/>
              <a:gd name="connsiteY4" fmla="*/ 1085194 h 1905001"/>
              <a:gd name="connsiteX5" fmla="*/ 131379 w 2961290"/>
              <a:gd name="connsiteY5" fmla="*/ 998483 h 1905001"/>
              <a:gd name="connsiteX6" fmla="*/ 5255 w 2961290"/>
              <a:gd name="connsiteY6" fmla="*/ 415159 h 1905001"/>
              <a:gd name="connsiteX7" fmla="*/ 99848 w 2961290"/>
              <a:gd name="connsiteY7" fmla="*/ 241739 h 1905001"/>
              <a:gd name="connsiteX8" fmla="*/ 430924 w 2961290"/>
              <a:gd name="connsiteY8" fmla="*/ 320566 h 1905001"/>
              <a:gd name="connsiteX9" fmla="*/ 951186 w 2961290"/>
              <a:gd name="connsiteY9" fmla="*/ 462456 h 1905001"/>
              <a:gd name="connsiteX10" fmla="*/ 1234966 w 2961290"/>
              <a:gd name="connsiteY10" fmla="*/ 493987 h 1905001"/>
              <a:gd name="connsiteX11" fmla="*/ 1597573 w 2961290"/>
              <a:gd name="connsiteY11" fmla="*/ 493987 h 1905001"/>
              <a:gd name="connsiteX12" fmla="*/ 1723697 w 2961290"/>
              <a:gd name="connsiteY12" fmla="*/ 178677 h 1905001"/>
              <a:gd name="connsiteX13" fmla="*/ 2117835 w 2961290"/>
              <a:gd name="connsiteY13" fmla="*/ 21021 h 1905001"/>
              <a:gd name="connsiteX14" fmla="*/ 2638097 w 2961290"/>
              <a:gd name="connsiteY14" fmla="*/ 52552 h 1905001"/>
              <a:gd name="connsiteX15" fmla="*/ 2858814 w 2961290"/>
              <a:gd name="connsiteY15" fmla="*/ 162911 h 1905001"/>
              <a:gd name="connsiteX16" fmla="*/ 2953407 w 2961290"/>
              <a:gd name="connsiteY16" fmla="*/ 352097 h 1905001"/>
              <a:gd name="connsiteX17" fmla="*/ 2906110 w 2961290"/>
              <a:gd name="connsiteY17" fmla="*/ 620111 h 1905001"/>
              <a:gd name="connsiteX18" fmla="*/ 2716924 w 2961290"/>
              <a:gd name="connsiteY18" fmla="*/ 809297 h 1905001"/>
              <a:gd name="connsiteX19" fmla="*/ 2401614 w 2961290"/>
              <a:gd name="connsiteY19" fmla="*/ 982718 h 1905001"/>
              <a:gd name="connsiteX20" fmla="*/ 2133600 w 2961290"/>
              <a:gd name="connsiteY20" fmla="*/ 1045780 h 1905001"/>
              <a:gd name="connsiteX21" fmla="*/ 1944414 w 2961290"/>
              <a:gd name="connsiteY21" fmla="*/ 1014249 h 1905001"/>
              <a:gd name="connsiteX22" fmla="*/ 1912883 w 2961290"/>
              <a:gd name="connsiteY22" fmla="*/ 1234966 h 1905001"/>
              <a:gd name="connsiteX23" fmla="*/ 2070538 w 2961290"/>
              <a:gd name="connsiteY23" fmla="*/ 1329559 h 1905001"/>
              <a:gd name="connsiteX24" fmla="*/ 2165131 w 2961290"/>
              <a:gd name="connsiteY24" fmla="*/ 1471449 h 1905001"/>
              <a:gd name="connsiteX25" fmla="*/ 2165131 w 2961290"/>
              <a:gd name="connsiteY25" fmla="*/ 1487214 h 1905001"/>
              <a:gd name="connsiteX26" fmla="*/ 2228193 w 2961290"/>
              <a:gd name="connsiteY26" fmla="*/ 1613339 h 1905001"/>
              <a:gd name="connsiteX27" fmla="*/ 2165131 w 2961290"/>
              <a:gd name="connsiteY27" fmla="*/ 1818290 h 1905001"/>
              <a:gd name="connsiteX28" fmla="*/ 1865586 w 2961290"/>
              <a:gd name="connsiteY28" fmla="*/ 1786759 h 1905001"/>
              <a:gd name="connsiteX29" fmla="*/ 1739462 w 2961290"/>
              <a:gd name="connsiteY29" fmla="*/ 1786759 h 1905001"/>
              <a:gd name="connsiteX30" fmla="*/ 1361090 w 2961290"/>
              <a:gd name="connsiteY30" fmla="*/ 1897118 h 1905001"/>
              <a:gd name="connsiteX0" fmla="*/ 1361090 w 2961290"/>
              <a:gd name="connsiteY0" fmla="*/ 1897118 h 1905001"/>
              <a:gd name="connsiteX1" fmla="*/ 1313793 w 2961290"/>
              <a:gd name="connsiteY1" fmla="*/ 1834056 h 1905001"/>
              <a:gd name="connsiteX2" fmla="*/ 1124607 w 2961290"/>
              <a:gd name="connsiteY2" fmla="*/ 1550277 h 1905001"/>
              <a:gd name="connsiteX3" fmla="*/ 903890 w 2961290"/>
              <a:gd name="connsiteY3" fmla="*/ 1408387 h 1905001"/>
              <a:gd name="connsiteX4" fmla="*/ 1290918 w 2961290"/>
              <a:gd name="connsiteY4" fmla="*/ 1246094 h 1905001"/>
              <a:gd name="connsiteX5" fmla="*/ 572814 w 2961290"/>
              <a:gd name="connsiteY5" fmla="*/ 1085194 h 1905001"/>
              <a:gd name="connsiteX6" fmla="*/ 131379 w 2961290"/>
              <a:gd name="connsiteY6" fmla="*/ 998483 h 1905001"/>
              <a:gd name="connsiteX7" fmla="*/ 5255 w 2961290"/>
              <a:gd name="connsiteY7" fmla="*/ 415159 h 1905001"/>
              <a:gd name="connsiteX8" fmla="*/ 99848 w 2961290"/>
              <a:gd name="connsiteY8" fmla="*/ 241739 h 1905001"/>
              <a:gd name="connsiteX9" fmla="*/ 430924 w 2961290"/>
              <a:gd name="connsiteY9" fmla="*/ 320566 h 1905001"/>
              <a:gd name="connsiteX10" fmla="*/ 951186 w 2961290"/>
              <a:gd name="connsiteY10" fmla="*/ 462456 h 1905001"/>
              <a:gd name="connsiteX11" fmla="*/ 1234966 w 2961290"/>
              <a:gd name="connsiteY11" fmla="*/ 493987 h 1905001"/>
              <a:gd name="connsiteX12" fmla="*/ 1597573 w 2961290"/>
              <a:gd name="connsiteY12" fmla="*/ 493987 h 1905001"/>
              <a:gd name="connsiteX13" fmla="*/ 1723697 w 2961290"/>
              <a:gd name="connsiteY13" fmla="*/ 178677 h 1905001"/>
              <a:gd name="connsiteX14" fmla="*/ 2117835 w 2961290"/>
              <a:gd name="connsiteY14" fmla="*/ 21021 h 1905001"/>
              <a:gd name="connsiteX15" fmla="*/ 2638097 w 2961290"/>
              <a:gd name="connsiteY15" fmla="*/ 52552 h 1905001"/>
              <a:gd name="connsiteX16" fmla="*/ 2858814 w 2961290"/>
              <a:gd name="connsiteY16" fmla="*/ 162911 h 1905001"/>
              <a:gd name="connsiteX17" fmla="*/ 2953407 w 2961290"/>
              <a:gd name="connsiteY17" fmla="*/ 352097 h 1905001"/>
              <a:gd name="connsiteX18" fmla="*/ 2906110 w 2961290"/>
              <a:gd name="connsiteY18" fmla="*/ 620111 h 1905001"/>
              <a:gd name="connsiteX19" fmla="*/ 2716924 w 2961290"/>
              <a:gd name="connsiteY19" fmla="*/ 809297 h 1905001"/>
              <a:gd name="connsiteX20" fmla="*/ 2401614 w 2961290"/>
              <a:gd name="connsiteY20" fmla="*/ 982718 h 1905001"/>
              <a:gd name="connsiteX21" fmla="*/ 2133600 w 2961290"/>
              <a:gd name="connsiteY21" fmla="*/ 1045780 h 1905001"/>
              <a:gd name="connsiteX22" fmla="*/ 1944414 w 2961290"/>
              <a:gd name="connsiteY22" fmla="*/ 1014249 h 1905001"/>
              <a:gd name="connsiteX23" fmla="*/ 1912883 w 2961290"/>
              <a:gd name="connsiteY23" fmla="*/ 1234966 h 1905001"/>
              <a:gd name="connsiteX24" fmla="*/ 2070538 w 2961290"/>
              <a:gd name="connsiteY24" fmla="*/ 1329559 h 1905001"/>
              <a:gd name="connsiteX25" fmla="*/ 2165131 w 2961290"/>
              <a:gd name="connsiteY25" fmla="*/ 1471449 h 1905001"/>
              <a:gd name="connsiteX26" fmla="*/ 2165131 w 2961290"/>
              <a:gd name="connsiteY26" fmla="*/ 1487214 h 1905001"/>
              <a:gd name="connsiteX27" fmla="*/ 2228193 w 2961290"/>
              <a:gd name="connsiteY27" fmla="*/ 1613339 h 1905001"/>
              <a:gd name="connsiteX28" fmla="*/ 2165131 w 2961290"/>
              <a:gd name="connsiteY28" fmla="*/ 1818290 h 1905001"/>
              <a:gd name="connsiteX29" fmla="*/ 1865586 w 2961290"/>
              <a:gd name="connsiteY29" fmla="*/ 1786759 h 1905001"/>
              <a:gd name="connsiteX30" fmla="*/ 1739462 w 2961290"/>
              <a:gd name="connsiteY30" fmla="*/ 1786759 h 1905001"/>
              <a:gd name="connsiteX31" fmla="*/ 1361090 w 2961290"/>
              <a:gd name="connsiteY31" fmla="*/ 1897118 h 1905001"/>
              <a:gd name="connsiteX0" fmla="*/ 1361090 w 2961290"/>
              <a:gd name="connsiteY0" fmla="*/ 1897118 h 1905001"/>
              <a:gd name="connsiteX1" fmla="*/ 1313793 w 2961290"/>
              <a:gd name="connsiteY1" fmla="*/ 1834056 h 1905001"/>
              <a:gd name="connsiteX2" fmla="*/ 1124607 w 2961290"/>
              <a:gd name="connsiteY2" fmla="*/ 1550277 h 1905001"/>
              <a:gd name="connsiteX3" fmla="*/ 1513490 w 2961290"/>
              <a:gd name="connsiteY3" fmla="*/ 1408387 h 1905001"/>
              <a:gd name="connsiteX4" fmla="*/ 1290918 w 2961290"/>
              <a:gd name="connsiteY4" fmla="*/ 1246094 h 1905001"/>
              <a:gd name="connsiteX5" fmla="*/ 572814 w 2961290"/>
              <a:gd name="connsiteY5" fmla="*/ 1085194 h 1905001"/>
              <a:gd name="connsiteX6" fmla="*/ 131379 w 2961290"/>
              <a:gd name="connsiteY6" fmla="*/ 998483 h 1905001"/>
              <a:gd name="connsiteX7" fmla="*/ 5255 w 2961290"/>
              <a:gd name="connsiteY7" fmla="*/ 415159 h 1905001"/>
              <a:gd name="connsiteX8" fmla="*/ 99848 w 2961290"/>
              <a:gd name="connsiteY8" fmla="*/ 241739 h 1905001"/>
              <a:gd name="connsiteX9" fmla="*/ 430924 w 2961290"/>
              <a:gd name="connsiteY9" fmla="*/ 320566 h 1905001"/>
              <a:gd name="connsiteX10" fmla="*/ 951186 w 2961290"/>
              <a:gd name="connsiteY10" fmla="*/ 462456 h 1905001"/>
              <a:gd name="connsiteX11" fmla="*/ 1234966 w 2961290"/>
              <a:gd name="connsiteY11" fmla="*/ 493987 h 1905001"/>
              <a:gd name="connsiteX12" fmla="*/ 1597573 w 2961290"/>
              <a:gd name="connsiteY12" fmla="*/ 493987 h 1905001"/>
              <a:gd name="connsiteX13" fmla="*/ 1723697 w 2961290"/>
              <a:gd name="connsiteY13" fmla="*/ 178677 h 1905001"/>
              <a:gd name="connsiteX14" fmla="*/ 2117835 w 2961290"/>
              <a:gd name="connsiteY14" fmla="*/ 21021 h 1905001"/>
              <a:gd name="connsiteX15" fmla="*/ 2638097 w 2961290"/>
              <a:gd name="connsiteY15" fmla="*/ 52552 h 1905001"/>
              <a:gd name="connsiteX16" fmla="*/ 2858814 w 2961290"/>
              <a:gd name="connsiteY16" fmla="*/ 162911 h 1905001"/>
              <a:gd name="connsiteX17" fmla="*/ 2953407 w 2961290"/>
              <a:gd name="connsiteY17" fmla="*/ 352097 h 1905001"/>
              <a:gd name="connsiteX18" fmla="*/ 2906110 w 2961290"/>
              <a:gd name="connsiteY18" fmla="*/ 620111 h 1905001"/>
              <a:gd name="connsiteX19" fmla="*/ 2716924 w 2961290"/>
              <a:gd name="connsiteY19" fmla="*/ 809297 h 1905001"/>
              <a:gd name="connsiteX20" fmla="*/ 2401614 w 2961290"/>
              <a:gd name="connsiteY20" fmla="*/ 982718 h 1905001"/>
              <a:gd name="connsiteX21" fmla="*/ 2133600 w 2961290"/>
              <a:gd name="connsiteY21" fmla="*/ 1045780 h 1905001"/>
              <a:gd name="connsiteX22" fmla="*/ 1944414 w 2961290"/>
              <a:gd name="connsiteY22" fmla="*/ 1014249 h 1905001"/>
              <a:gd name="connsiteX23" fmla="*/ 1912883 w 2961290"/>
              <a:gd name="connsiteY23" fmla="*/ 1234966 h 1905001"/>
              <a:gd name="connsiteX24" fmla="*/ 2070538 w 2961290"/>
              <a:gd name="connsiteY24" fmla="*/ 1329559 h 1905001"/>
              <a:gd name="connsiteX25" fmla="*/ 2165131 w 2961290"/>
              <a:gd name="connsiteY25" fmla="*/ 1471449 h 1905001"/>
              <a:gd name="connsiteX26" fmla="*/ 2165131 w 2961290"/>
              <a:gd name="connsiteY26" fmla="*/ 1487214 h 1905001"/>
              <a:gd name="connsiteX27" fmla="*/ 2228193 w 2961290"/>
              <a:gd name="connsiteY27" fmla="*/ 1613339 h 1905001"/>
              <a:gd name="connsiteX28" fmla="*/ 2165131 w 2961290"/>
              <a:gd name="connsiteY28" fmla="*/ 1818290 h 1905001"/>
              <a:gd name="connsiteX29" fmla="*/ 1865586 w 2961290"/>
              <a:gd name="connsiteY29" fmla="*/ 1786759 h 1905001"/>
              <a:gd name="connsiteX30" fmla="*/ 1739462 w 2961290"/>
              <a:gd name="connsiteY30" fmla="*/ 1786759 h 1905001"/>
              <a:gd name="connsiteX31" fmla="*/ 1361090 w 2961290"/>
              <a:gd name="connsiteY31" fmla="*/ 1897118 h 1905001"/>
              <a:gd name="connsiteX0" fmla="*/ 1361090 w 2961290"/>
              <a:gd name="connsiteY0" fmla="*/ 1897118 h 1905001"/>
              <a:gd name="connsiteX1" fmla="*/ 1313793 w 2961290"/>
              <a:gd name="connsiteY1" fmla="*/ 1834056 h 1905001"/>
              <a:gd name="connsiteX2" fmla="*/ 1658007 w 2961290"/>
              <a:gd name="connsiteY2" fmla="*/ 1702677 h 1905001"/>
              <a:gd name="connsiteX3" fmla="*/ 1513490 w 2961290"/>
              <a:gd name="connsiteY3" fmla="*/ 1408387 h 1905001"/>
              <a:gd name="connsiteX4" fmla="*/ 1290918 w 2961290"/>
              <a:gd name="connsiteY4" fmla="*/ 1246094 h 1905001"/>
              <a:gd name="connsiteX5" fmla="*/ 572814 w 2961290"/>
              <a:gd name="connsiteY5" fmla="*/ 1085194 h 1905001"/>
              <a:gd name="connsiteX6" fmla="*/ 131379 w 2961290"/>
              <a:gd name="connsiteY6" fmla="*/ 998483 h 1905001"/>
              <a:gd name="connsiteX7" fmla="*/ 5255 w 2961290"/>
              <a:gd name="connsiteY7" fmla="*/ 415159 h 1905001"/>
              <a:gd name="connsiteX8" fmla="*/ 99848 w 2961290"/>
              <a:gd name="connsiteY8" fmla="*/ 241739 h 1905001"/>
              <a:gd name="connsiteX9" fmla="*/ 430924 w 2961290"/>
              <a:gd name="connsiteY9" fmla="*/ 320566 h 1905001"/>
              <a:gd name="connsiteX10" fmla="*/ 951186 w 2961290"/>
              <a:gd name="connsiteY10" fmla="*/ 462456 h 1905001"/>
              <a:gd name="connsiteX11" fmla="*/ 1234966 w 2961290"/>
              <a:gd name="connsiteY11" fmla="*/ 493987 h 1905001"/>
              <a:gd name="connsiteX12" fmla="*/ 1597573 w 2961290"/>
              <a:gd name="connsiteY12" fmla="*/ 493987 h 1905001"/>
              <a:gd name="connsiteX13" fmla="*/ 1723697 w 2961290"/>
              <a:gd name="connsiteY13" fmla="*/ 178677 h 1905001"/>
              <a:gd name="connsiteX14" fmla="*/ 2117835 w 2961290"/>
              <a:gd name="connsiteY14" fmla="*/ 21021 h 1905001"/>
              <a:gd name="connsiteX15" fmla="*/ 2638097 w 2961290"/>
              <a:gd name="connsiteY15" fmla="*/ 52552 h 1905001"/>
              <a:gd name="connsiteX16" fmla="*/ 2858814 w 2961290"/>
              <a:gd name="connsiteY16" fmla="*/ 162911 h 1905001"/>
              <a:gd name="connsiteX17" fmla="*/ 2953407 w 2961290"/>
              <a:gd name="connsiteY17" fmla="*/ 352097 h 1905001"/>
              <a:gd name="connsiteX18" fmla="*/ 2906110 w 2961290"/>
              <a:gd name="connsiteY18" fmla="*/ 620111 h 1905001"/>
              <a:gd name="connsiteX19" fmla="*/ 2716924 w 2961290"/>
              <a:gd name="connsiteY19" fmla="*/ 809297 h 1905001"/>
              <a:gd name="connsiteX20" fmla="*/ 2401614 w 2961290"/>
              <a:gd name="connsiteY20" fmla="*/ 982718 h 1905001"/>
              <a:gd name="connsiteX21" fmla="*/ 2133600 w 2961290"/>
              <a:gd name="connsiteY21" fmla="*/ 1045780 h 1905001"/>
              <a:gd name="connsiteX22" fmla="*/ 1944414 w 2961290"/>
              <a:gd name="connsiteY22" fmla="*/ 1014249 h 1905001"/>
              <a:gd name="connsiteX23" fmla="*/ 1912883 w 2961290"/>
              <a:gd name="connsiteY23" fmla="*/ 1234966 h 1905001"/>
              <a:gd name="connsiteX24" fmla="*/ 2070538 w 2961290"/>
              <a:gd name="connsiteY24" fmla="*/ 1329559 h 1905001"/>
              <a:gd name="connsiteX25" fmla="*/ 2165131 w 2961290"/>
              <a:gd name="connsiteY25" fmla="*/ 1471449 h 1905001"/>
              <a:gd name="connsiteX26" fmla="*/ 2165131 w 2961290"/>
              <a:gd name="connsiteY26" fmla="*/ 1487214 h 1905001"/>
              <a:gd name="connsiteX27" fmla="*/ 2228193 w 2961290"/>
              <a:gd name="connsiteY27" fmla="*/ 1613339 h 1905001"/>
              <a:gd name="connsiteX28" fmla="*/ 2165131 w 2961290"/>
              <a:gd name="connsiteY28" fmla="*/ 1818290 h 1905001"/>
              <a:gd name="connsiteX29" fmla="*/ 1865586 w 2961290"/>
              <a:gd name="connsiteY29" fmla="*/ 1786759 h 1905001"/>
              <a:gd name="connsiteX30" fmla="*/ 1739462 w 2961290"/>
              <a:gd name="connsiteY30" fmla="*/ 1786759 h 1905001"/>
              <a:gd name="connsiteX31" fmla="*/ 1361090 w 2961290"/>
              <a:gd name="connsiteY31" fmla="*/ 1897118 h 1905001"/>
              <a:gd name="connsiteX0" fmla="*/ 1361090 w 2961290"/>
              <a:gd name="connsiteY0" fmla="*/ 1897118 h 1911132"/>
              <a:gd name="connsiteX1" fmla="*/ 1658007 w 2961290"/>
              <a:gd name="connsiteY1" fmla="*/ 1702677 h 1911132"/>
              <a:gd name="connsiteX2" fmla="*/ 1513490 w 2961290"/>
              <a:gd name="connsiteY2" fmla="*/ 1408387 h 1911132"/>
              <a:gd name="connsiteX3" fmla="*/ 1290918 w 2961290"/>
              <a:gd name="connsiteY3" fmla="*/ 1246094 h 1911132"/>
              <a:gd name="connsiteX4" fmla="*/ 572814 w 2961290"/>
              <a:gd name="connsiteY4" fmla="*/ 1085194 h 1911132"/>
              <a:gd name="connsiteX5" fmla="*/ 131379 w 2961290"/>
              <a:gd name="connsiteY5" fmla="*/ 998483 h 1911132"/>
              <a:gd name="connsiteX6" fmla="*/ 5255 w 2961290"/>
              <a:gd name="connsiteY6" fmla="*/ 415159 h 1911132"/>
              <a:gd name="connsiteX7" fmla="*/ 99848 w 2961290"/>
              <a:gd name="connsiteY7" fmla="*/ 241739 h 1911132"/>
              <a:gd name="connsiteX8" fmla="*/ 430924 w 2961290"/>
              <a:gd name="connsiteY8" fmla="*/ 320566 h 1911132"/>
              <a:gd name="connsiteX9" fmla="*/ 951186 w 2961290"/>
              <a:gd name="connsiteY9" fmla="*/ 462456 h 1911132"/>
              <a:gd name="connsiteX10" fmla="*/ 1234966 w 2961290"/>
              <a:gd name="connsiteY10" fmla="*/ 493987 h 1911132"/>
              <a:gd name="connsiteX11" fmla="*/ 1597573 w 2961290"/>
              <a:gd name="connsiteY11" fmla="*/ 493987 h 1911132"/>
              <a:gd name="connsiteX12" fmla="*/ 1723697 w 2961290"/>
              <a:gd name="connsiteY12" fmla="*/ 178677 h 1911132"/>
              <a:gd name="connsiteX13" fmla="*/ 2117835 w 2961290"/>
              <a:gd name="connsiteY13" fmla="*/ 21021 h 1911132"/>
              <a:gd name="connsiteX14" fmla="*/ 2638097 w 2961290"/>
              <a:gd name="connsiteY14" fmla="*/ 52552 h 1911132"/>
              <a:gd name="connsiteX15" fmla="*/ 2858814 w 2961290"/>
              <a:gd name="connsiteY15" fmla="*/ 162911 h 1911132"/>
              <a:gd name="connsiteX16" fmla="*/ 2953407 w 2961290"/>
              <a:gd name="connsiteY16" fmla="*/ 352097 h 1911132"/>
              <a:gd name="connsiteX17" fmla="*/ 2906110 w 2961290"/>
              <a:gd name="connsiteY17" fmla="*/ 620111 h 1911132"/>
              <a:gd name="connsiteX18" fmla="*/ 2716924 w 2961290"/>
              <a:gd name="connsiteY18" fmla="*/ 809297 h 1911132"/>
              <a:gd name="connsiteX19" fmla="*/ 2401614 w 2961290"/>
              <a:gd name="connsiteY19" fmla="*/ 982718 h 1911132"/>
              <a:gd name="connsiteX20" fmla="*/ 2133600 w 2961290"/>
              <a:gd name="connsiteY20" fmla="*/ 1045780 h 1911132"/>
              <a:gd name="connsiteX21" fmla="*/ 1944414 w 2961290"/>
              <a:gd name="connsiteY21" fmla="*/ 1014249 h 1911132"/>
              <a:gd name="connsiteX22" fmla="*/ 1912883 w 2961290"/>
              <a:gd name="connsiteY22" fmla="*/ 1234966 h 1911132"/>
              <a:gd name="connsiteX23" fmla="*/ 2070538 w 2961290"/>
              <a:gd name="connsiteY23" fmla="*/ 1329559 h 1911132"/>
              <a:gd name="connsiteX24" fmla="*/ 2165131 w 2961290"/>
              <a:gd name="connsiteY24" fmla="*/ 1471449 h 1911132"/>
              <a:gd name="connsiteX25" fmla="*/ 2165131 w 2961290"/>
              <a:gd name="connsiteY25" fmla="*/ 1487214 h 1911132"/>
              <a:gd name="connsiteX26" fmla="*/ 2228193 w 2961290"/>
              <a:gd name="connsiteY26" fmla="*/ 1613339 h 1911132"/>
              <a:gd name="connsiteX27" fmla="*/ 2165131 w 2961290"/>
              <a:gd name="connsiteY27" fmla="*/ 1818290 h 1911132"/>
              <a:gd name="connsiteX28" fmla="*/ 1865586 w 2961290"/>
              <a:gd name="connsiteY28" fmla="*/ 1786759 h 1911132"/>
              <a:gd name="connsiteX29" fmla="*/ 1739462 w 2961290"/>
              <a:gd name="connsiteY29" fmla="*/ 1786759 h 1911132"/>
              <a:gd name="connsiteX30" fmla="*/ 1361090 w 2961290"/>
              <a:gd name="connsiteY30" fmla="*/ 1897118 h 1911132"/>
              <a:gd name="connsiteX0" fmla="*/ 1739462 w 2961290"/>
              <a:gd name="connsiteY0" fmla="*/ 1786759 h 1847193"/>
              <a:gd name="connsiteX1" fmla="*/ 1658007 w 2961290"/>
              <a:gd name="connsiteY1" fmla="*/ 1702677 h 1847193"/>
              <a:gd name="connsiteX2" fmla="*/ 1513490 w 2961290"/>
              <a:gd name="connsiteY2" fmla="*/ 1408387 h 1847193"/>
              <a:gd name="connsiteX3" fmla="*/ 1290918 w 2961290"/>
              <a:gd name="connsiteY3" fmla="*/ 1246094 h 1847193"/>
              <a:gd name="connsiteX4" fmla="*/ 572814 w 2961290"/>
              <a:gd name="connsiteY4" fmla="*/ 1085194 h 1847193"/>
              <a:gd name="connsiteX5" fmla="*/ 131379 w 2961290"/>
              <a:gd name="connsiteY5" fmla="*/ 998483 h 1847193"/>
              <a:gd name="connsiteX6" fmla="*/ 5255 w 2961290"/>
              <a:gd name="connsiteY6" fmla="*/ 415159 h 1847193"/>
              <a:gd name="connsiteX7" fmla="*/ 99848 w 2961290"/>
              <a:gd name="connsiteY7" fmla="*/ 241739 h 1847193"/>
              <a:gd name="connsiteX8" fmla="*/ 430924 w 2961290"/>
              <a:gd name="connsiteY8" fmla="*/ 320566 h 1847193"/>
              <a:gd name="connsiteX9" fmla="*/ 951186 w 2961290"/>
              <a:gd name="connsiteY9" fmla="*/ 462456 h 1847193"/>
              <a:gd name="connsiteX10" fmla="*/ 1234966 w 2961290"/>
              <a:gd name="connsiteY10" fmla="*/ 493987 h 1847193"/>
              <a:gd name="connsiteX11" fmla="*/ 1597573 w 2961290"/>
              <a:gd name="connsiteY11" fmla="*/ 493987 h 1847193"/>
              <a:gd name="connsiteX12" fmla="*/ 1723697 w 2961290"/>
              <a:gd name="connsiteY12" fmla="*/ 178677 h 1847193"/>
              <a:gd name="connsiteX13" fmla="*/ 2117835 w 2961290"/>
              <a:gd name="connsiteY13" fmla="*/ 21021 h 1847193"/>
              <a:gd name="connsiteX14" fmla="*/ 2638097 w 2961290"/>
              <a:gd name="connsiteY14" fmla="*/ 52552 h 1847193"/>
              <a:gd name="connsiteX15" fmla="*/ 2858814 w 2961290"/>
              <a:gd name="connsiteY15" fmla="*/ 162911 h 1847193"/>
              <a:gd name="connsiteX16" fmla="*/ 2953407 w 2961290"/>
              <a:gd name="connsiteY16" fmla="*/ 352097 h 1847193"/>
              <a:gd name="connsiteX17" fmla="*/ 2906110 w 2961290"/>
              <a:gd name="connsiteY17" fmla="*/ 620111 h 1847193"/>
              <a:gd name="connsiteX18" fmla="*/ 2716924 w 2961290"/>
              <a:gd name="connsiteY18" fmla="*/ 809297 h 1847193"/>
              <a:gd name="connsiteX19" fmla="*/ 2401614 w 2961290"/>
              <a:gd name="connsiteY19" fmla="*/ 982718 h 1847193"/>
              <a:gd name="connsiteX20" fmla="*/ 2133600 w 2961290"/>
              <a:gd name="connsiteY20" fmla="*/ 1045780 h 1847193"/>
              <a:gd name="connsiteX21" fmla="*/ 1944414 w 2961290"/>
              <a:gd name="connsiteY21" fmla="*/ 1014249 h 1847193"/>
              <a:gd name="connsiteX22" fmla="*/ 1912883 w 2961290"/>
              <a:gd name="connsiteY22" fmla="*/ 1234966 h 1847193"/>
              <a:gd name="connsiteX23" fmla="*/ 2070538 w 2961290"/>
              <a:gd name="connsiteY23" fmla="*/ 1329559 h 1847193"/>
              <a:gd name="connsiteX24" fmla="*/ 2165131 w 2961290"/>
              <a:gd name="connsiteY24" fmla="*/ 1471449 h 1847193"/>
              <a:gd name="connsiteX25" fmla="*/ 2165131 w 2961290"/>
              <a:gd name="connsiteY25" fmla="*/ 1487214 h 1847193"/>
              <a:gd name="connsiteX26" fmla="*/ 2228193 w 2961290"/>
              <a:gd name="connsiteY26" fmla="*/ 1613339 h 1847193"/>
              <a:gd name="connsiteX27" fmla="*/ 2165131 w 2961290"/>
              <a:gd name="connsiteY27" fmla="*/ 1818290 h 1847193"/>
              <a:gd name="connsiteX28" fmla="*/ 1865586 w 2961290"/>
              <a:gd name="connsiteY28" fmla="*/ 1786759 h 1847193"/>
              <a:gd name="connsiteX29" fmla="*/ 1739462 w 2961290"/>
              <a:gd name="connsiteY29" fmla="*/ 1786759 h 1847193"/>
              <a:gd name="connsiteX0" fmla="*/ 1865586 w 2961290"/>
              <a:gd name="connsiteY0" fmla="*/ 1786759 h 1847193"/>
              <a:gd name="connsiteX1" fmla="*/ 1658007 w 2961290"/>
              <a:gd name="connsiteY1" fmla="*/ 1702677 h 1847193"/>
              <a:gd name="connsiteX2" fmla="*/ 1513490 w 2961290"/>
              <a:gd name="connsiteY2" fmla="*/ 1408387 h 1847193"/>
              <a:gd name="connsiteX3" fmla="*/ 1290918 w 2961290"/>
              <a:gd name="connsiteY3" fmla="*/ 1246094 h 1847193"/>
              <a:gd name="connsiteX4" fmla="*/ 572814 w 2961290"/>
              <a:gd name="connsiteY4" fmla="*/ 1085194 h 1847193"/>
              <a:gd name="connsiteX5" fmla="*/ 131379 w 2961290"/>
              <a:gd name="connsiteY5" fmla="*/ 998483 h 1847193"/>
              <a:gd name="connsiteX6" fmla="*/ 5255 w 2961290"/>
              <a:gd name="connsiteY6" fmla="*/ 415159 h 1847193"/>
              <a:gd name="connsiteX7" fmla="*/ 99848 w 2961290"/>
              <a:gd name="connsiteY7" fmla="*/ 241739 h 1847193"/>
              <a:gd name="connsiteX8" fmla="*/ 430924 w 2961290"/>
              <a:gd name="connsiteY8" fmla="*/ 320566 h 1847193"/>
              <a:gd name="connsiteX9" fmla="*/ 951186 w 2961290"/>
              <a:gd name="connsiteY9" fmla="*/ 462456 h 1847193"/>
              <a:gd name="connsiteX10" fmla="*/ 1234966 w 2961290"/>
              <a:gd name="connsiteY10" fmla="*/ 493987 h 1847193"/>
              <a:gd name="connsiteX11" fmla="*/ 1597573 w 2961290"/>
              <a:gd name="connsiteY11" fmla="*/ 493987 h 1847193"/>
              <a:gd name="connsiteX12" fmla="*/ 1723697 w 2961290"/>
              <a:gd name="connsiteY12" fmla="*/ 178677 h 1847193"/>
              <a:gd name="connsiteX13" fmla="*/ 2117835 w 2961290"/>
              <a:gd name="connsiteY13" fmla="*/ 21021 h 1847193"/>
              <a:gd name="connsiteX14" fmla="*/ 2638097 w 2961290"/>
              <a:gd name="connsiteY14" fmla="*/ 52552 h 1847193"/>
              <a:gd name="connsiteX15" fmla="*/ 2858814 w 2961290"/>
              <a:gd name="connsiteY15" fmla="*/ 162911 h 1847193"/>
              <a:gd name="connsiteX16" fmla="*/ 2953407 w 2961290"/>
              <a:gd name="connsiteY16" fmla="*/ 352097 h 1847193"/>
              <a:gd name="connsiteX17" fmla="*/ 2906110 w 2961290"/>
              <a:gd name="connsiteY17" fmla="*/ 620111 h 1847193"/>
              <a:gd name="connsiteX18" fmla="*/ 2716924 w 2961290"/>
              <a:gd name="connsiteY18" fmla="*/ 809297 h 1847193"/>
              <a:gd name="connsiteX19" fmla="*/ 2401614 w 2961290"/>
              <a:gd name="connsiteY19" fmla="*/ 982718 h 1847193"/>
              <a:gd name="connsiteX20" fmla="*/ 2133600 w 2961290"/>
              <a:gd name="connsiteY20" fmla="*/ 1045780 h 1847193"/>
              <a:gd name="connsiteX21" fmla="*/ 1944414 w 2961290"/>
              <a:gd name="connsiteY21" fmla="*/ 1014249 h 1847193"/>
              <a:gd name="connsiteX22" fmla="*/ 1912883 w 2961290"/>
              <a:gd name="connsiteY22" fmla="*/ 1234966 h 1847193"/>
              <a:gd name="connsiteX23" fmla="*/ 2070538 w 2961290"/>
              <a:gd name="connsiteY23" fmla="*/ 1329559 h 1847193"/>
              <a:gd name="connsiteX24" fmla="*/ 2165131 w 2961290"/>
              <a:gd name="connsiteY24" fmla="*/ 1471449 h 1847193"/>
              <a:gd name="connsiteX25" fmla="*/ 2165131 w 2961290"/>
              <a:gd name="connsiteY25" fmla="*/ 1487214 h 1847193"/>
              <a:gd name="connsiteX26" fmla="*/ 2228193 w 2961290"/>
              <a:gd name="connsiteY26" fmla="*/ 1613339 h 1847193"/>
              <a:gd name="connsiteX27" fmla="*/ 2165131 w 2961290"/>
              <a:gd name="connsiteY27" fmla="*/ 1818290 h 1847193"/>
              <a:gd name="connsiteX28" fmla="*/ 1865586 w 2961290"/>
              <a:gd name="connsiteY28" fmla="*/ 1786759 h 1847193"/>
              <a:gd name="connsiteX0" fmla="*/ 1865586 w 2961290"/>
              <a:gd name="connsiteY0" fmla="*/ 1786759 h 1855076"/>
              <a:gd name="connsiteX1" fmla="*/ 1513490 w 2961290"/>
              <a:gd name="connsiteY1" fmla="*/ 1408387 h 1855076"/>
              <a:gd name="connsiteX2" fmla="*/ 1290918 w 2961290"/>
              <a:gd name="connsiteY2" fmla="*/ 1246094 h 1855076"/>
              <a:gd name="connsiteX3" fmla="*/ 572814 w 2961290"/>
              <a:gd name="connsiteY3" fmla="*/ 1085194 h 1855076"/>
              <a:gd name="connsiteX4" fmla="*/ 131379 w 2961290"/>
              <a:gd name="connsiteY4" fmla="*/ 998483 h 1855076"/>
              <a:gd name="connsiteX5" fmla="*/ 5255 w 2961290"/>
              <a:gd name="connsiteY5" fmla="*/ 415159 h 1855076"/>
              <a:gd name="connsiteX6" fmla="*/ 99848 w 2961290"/>
              <a:gd name="connsiteY6" fmla="*/ 241739 h 1855076"/>
              <a:gd name="connsiteX7" fmla="*/ 430924 w 2961290"/>
              <a:gd name="connsiteY7" fmla="*/ 320566 h 1855076"/>
              <a:gd name="connsiteX8" fmla="*/ 951186 w 2961290"/>
              <a:gd name="connsiteY8" fmla="*/ 462456 h 1855076"/>
              <a:gd name="connsiteX9" fmla="*/ 1234966 w 2961290"/>
              <a:gd name="connsiteY9" fmla="*/ 493987 h 1855076"/>
              <a:gd name="connsiteX10" fmla="*/ 1597573 w 2961290"/>
              <a:gd name="connsiteY10" fmla="*/ 493987 h 1855076"/>
              <a:gd name="connsiteX11" fmla="*/ 1723697 w 2961290"/>
              <a:gd name="connsiteY11" fmla="*/ 178677 h 1855076"/>
              <a:gd name="connsiteX12" fmla="*/ 2117835 w 2961290"/>
              <a:gd name="connsiteY12" fmla="*/ 21021 h 1855076"/>
              <a:gd name="connsiteX13" fmla="*/ 2638097 w 2961290"/>
              <a:gd name="connsiteY13" fmla="*/ 52552 h 1855076"/>
              <a:gd name="connsiteX14" fmla="*/ 2858814 w 2961290"/>
              <a:gd name="connsiteY14" fmla="*/ 162911 h 1855076"/>
              <a:gd name="connsiteX15" fmla="*/ 2953407 w 2961290"/>
              <a:gd name="connsiteY15" fmla="*/ 352097 h 1855076"/>
              <a:gd name="connsiteX16" fmla="*/ 2906110 w 2961290"/>
              <a:gd name="connsiteY16" fmla="*/ 620111 h 1855076"/>
              <a:gd name="connsiteX17" fmla="*/ 2716924 w 2961290"/>
              <a:gd name="connsiteY17" fmla="*/ 809297 h 1855076"/>
              <a:gd name="connsiteX18" fmla="*/ 2401614 w 2961290"/>
              <a:gd name="connsiteY18" fmla="*/ 982718 h 1855076"/>
              <a:gd name="connsiteX19" fmla="*/ 2133600 w 2961290"/>
              <a:gd name="connsiteY19" fmla="*/ 1045780 h 1855076"/>
              <a:gd name="connsiteX20" fmla="*/ 1944414 w 2961290"/>
              <a:gd name="connsiteY20" fmla="*/ 1014249 h 1855076"/>
              <a:gd name="connsiteX21" fmla="*/ 1912883 w 2961290"/>
              <a:gd name="connsiteY21" fmla="*/ 1234966 h 1855076"/>
              <a:gd name="connsiteX22" fmla="*/ 2070538 w 2961290"/>
              <a:gd name="connsiteY22" fmla="*/ 1329559 h 1855076"/>
              <a:gd name="connsiteX23" fmla="*/ 2165131 w 2961290"/>
              <a:gd name="connsiteY23" fmla="*/ 1471449 h 1855076"/>
              <a:gd name="connsiteX24" fmla="*/ 2165131 w 2961290"/>
              <a:gd name="connsiteY24" fmla="*/ 1487214 h 1855076"/>
              <a:gd name="connsiteX25" fmla="*/ 2228193 w 2961290"/>
              <a:gd name="connsiteY25" fmla="*/ 1613339 h 1855076"/>
              <a:gd name="connsiteX26" fmla="*/ 2165131 w 2961290"/>
              <a:gd name="connsiteY26" fmla="*/ 1818290 h 1855076"/>
              <a:gd name="connsiteX27" fmla="*/ 1865586 w 2961290"/>
              <a:gd name="connsiteY27" fmla="*/ 1786759 h 18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61290" h="1855076">
                <a:moveTo>
                  <a:pt x="1865586" y="1786759"/>
                </a:moveTo>
                <a:cubicBezTo>
                  <a:pt x="1756979" y="1718442"/>
                  <a:pt x="1609268" y="1498498"/>
                  <a:pt x="1513490" y="1408387"/>
                </a:cubicBezTo>
                <a:cubicBezTo>
                  <a:pt x="1417712" y="1318276"/>
                  <a:pt x="1447697" y="1299960"/>
                  <a:pt x="1290918" y="1246094"/>
                </a:cubicBezTo>
                <a:cubicBezTo>
                  <a:pt x="1134139" y="1192229"/>
                  <a:pt x="766070" y="1126462"/>
                  <a:pt x="572814" y="1085194"/>
                </a:cubicBezTo>
                <a:cubicBezTo>
                  <a:pt x="379558" y="1043926"/>
                  <a:pt x="225972" y="1110155"/>
                  <a:pt x="131379" y="998483"/>
                </a:cubicBezTo>
                <a:cubicBezTo>
                  <a:pt x="36786" y="886811"/>
                  <a:pt x="10510" y="541283"/>
                  <a:pt x="5255" y="415159"/>
                </a:cubicBezTo>
                <a:cubicBezTo>
                  <a:pt x="0" y="289035"/>
                  <a:pt x="28903" y="257504"/>
                  <a:pt x="99848" y="241739"/>
                </a:cubicBezTo>
                <a:cubicBezTo>
                  <a:pt x="170793" y="225974"/>
                  <a:pt x="289034" y="283780"/>
                  <a:pt x="430924" y="320566"/>
                </a:cubicBezTo>
                <a:cubicBezTo>
                  <a:pt x="572814" y="357352"/>
                  <a:pt x="817179" y="433553"/>
                  <a:pt x="951186" y="462456"/>
                </a:cubicBezTo>
                <a:cubicBezTo>
                  <a:pt x="1085193" y="491359"/>
                  <a:pt x="1127235" y="488732"/>
                  <a:pt x="1234966" y="493987"/>
                </a:cubicBezTo>
                <a:cubicBezTo>
                  <a:pt x="1342697" y="499242"/>
                  <a:pt x="1516118" y="546539"/>
                  <a:pt x="1597573" y="493987"/>
                </a:cubicBezTo>
                <a:cubicBezTo>
                  <a:pt x="1679028" y="441435"/>
                  <a:pt x="1636987" y="257505"/>
                  <a:pt x="1723697" y="178677"/>
                </a:cubicBezTo>
                <a:cubicBezTo>
                  <a:pt x="1810407" y="99849"/>
                  <a:pt x="1965435" y="42042"/>
                  <a:pt x="2117835" y="21021"/>
                </a:cubicBezTo>
                <a:cubicBezTo>
                  <a:pt x="2270235" y="0"/>
                  <a:pt x="2514601" y="28904"/>
                  <a:pt x="2638097" y="52552"/>
                </a:cubicBezTo>
                <a:cubicBezTo>
                  <a:pt x="2761593" y="76200"/>
                  <a:pt x="2806262" y="112987"/>
                  <a:pt x="2858814" y="162911"/>
                </a:cubicBezTo>
                <a:cubicBezTo>
                  <a:pt x="2911366" y="212835"/>
                  <a:pt x="2945524" y="275897"/>
                  <a:pt x="2953407" y="352097"/>
                </a:cubicBezTo>
                <a:cubicBezTo>
                  <a:pt x="2961290" y="428297"/>
                  <a:pt x="2945524" y="543911"/>
                  <a:pt x="2906110" y="620111"/>
                </a:cubicBezTo>
                <a:cubicBezTo>
                  <a:pt x="2866696" y="696311"/>
                  <a:pt x="2801007" y="748863"/>
                  <a:pt x="2716924" y="809297"/>
                </a:cubicBezTo>
                <a:cubicBezTo>
                  <a:pt x="2632841" y="869732"/>
                  <a:pt x="2498835" y="943304"/>
                  <a:pt x="2401614" y="982718"/>
                </a:cubicBezTo>
                <a:cubicBezTo>
                  <a:pt x="2304393" y="1022132"/>
                  <a:pt x="2209800" y="1040525"/>
                  <a:pt x="2133600" y="1045780"/>
                </a:cubicBezTo>
                <a:cubicBezTo>
                  <a:pt x="2057400" y="1051035"/>
                  <a:pt x="1981200" y="982718"/>
                  <a:pt x="1944414" y="1014249"/>
                </a:cubicBezTo>
                <a:cubicBezTo>
                  <a:pt x="1907628" y="1045780"/>
                  <a:pt x="1891862" y="1182414"/>
                  <a:pt x="1912883" y="1234966"/>
                </a:cubicBezTo>
                <a:cubicBezTo>
                  <a:pt x="1933904" y="1287518"/>
                  <a:pt x="2028497" y="1290145"/>
                  <a:pt x="2070538" y="1329559"/>
                </a:cubicBezTo>
                <a:cubicBezTo>
                  <a:pt x="2112579" y="1368973"/>
                  <a:pt x="2149366" y="1445173"/>
                  <a:pt x="2165131" y="1471449"/>
                </a:cubicBezTo>
                <a:cubicBezTo>
                  <a:pt x="2180896" y="1497725"/>
                  <a:pt x="2154621" y="1463566"/>
                  <a:pt x="2165131" y="1487214"/>
                </a:cubicBezTo>
                <a:cubicBezTo>
                  <a:pt x="2175641" y="1510862"/>
                  <a:pt x="2228193" y="1558160"/>
                  <a:pt x="2228193" y="1613339"/>
                </a:cubicBezTo>
                <a:cubicBezTo>
                  <a:pt x="2228193" y="1668518"/>
                  <a:pt x="2225566" y="1789387"/>
                  <a:pt x="2165131" y="1818290"/>
                </a:cubicBezTo>
                <a:cubicBezTo>
                  <a:pt x="2104696" y="1847193"/>
                  <a:pt x="1974193" y="1855076"/>
                  <a:pt x="1865586" y="1786759"/>
                </a:cubicBezTo>
                <a:close/>
              </a:path>
            </a:pathLst>
          </a:custGeom>
          <a:solidFill>
            <a:srgbClr val="FF00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188779" y="985345"/>
            <a:ext cx="4937235" cy="3607676"/>
          </a:xfrm>
          <a:custGeom>
            <a:avLst/>
            <a:gdLst>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3492062 h 3607676"/>
              <a:gd name="connsiteX20" fmla="*/ 2856187 w 4937235"/>
              <a:gd name="connsiteY20" fmla="*/ 3318641 h 3607676"/>
              <a:gd name="connsiteX21" fmla="*/ 3108435 w 4937235"/>
              <a:gd name="connsiteY21" fmla="*/ 33817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3318641 h 3607676"/>
              <a:gd name="connsiteX21" fmla="*/ 3108435 w 4937235"/>
              <a:gd name="connsiteY21" fmla="*/ 33817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08435 w 4937235"/>
              <a:gd name="connsiteY21" fmla="*/ 33817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17883 w 4937235"/>
              <a:gd name="connsiteY23" fmla="*/ 3192517 h 3607676"/>
              <a:gd name="connsiteX24" fmla="*/ 3826127 w 4937235"/>
              <a:gd name="connsiteY24" fmla="*/ 2802983 h 3607676"/>
              <a:gd name="connsiteX25" fmla="*/ 4054366 w 4937235"/>
              <a:gd name="connsiteY25" fmla="*/ 2672255 h 3607676"/>
              <a:gd name="connsiteX26" fmla="*/ 4480035 w 4937235"/>
              <a:gd name="connsiteY26" fmla="*/ 2246586 h 3607676"/>
              <a:gd name="connsiteX27" fmla="*/ 4621924 w 4937235"/>
              <a:gd name="connsiteY27" fmla="*/ 1947041 h 3607676"/>
              <a:gd name="connsiteX28" fmla="*/ 4889938 w 4937235"/>
              <a:gd name="connsiteY28" fmla="*/ 1600200 h 3607676"/>
              <a:gd name="connsiteX29" fmla="*/ 4905704 w 4937235"/>
              <a:gd name="connsiteY29" fmla="*/ 1300655 h 3607676"/>
              <a:gd name="connsiteX30" fmla="*/ 4842642 w 4937235"/>
              <a:gd name="connsiteY30" fmla="*/ 1001110 h 3607676"/>
              <a:gd name="connsiteX31" fmla="*/ 4606159 w 4937235"/>
              <a:gd name="connsiteY31" fmla="*/ 811924 h 3607676"/>
              <a:gd name="connsiteX32" fmla="*/ 4464269 w 4937235"/>
              <a:gd name="connsiteY32" fmla="*/ 606972 h 3607676"/>
              <a:gd name="connsiteX33" fmla="*/ 4464269 w 4937235"/>
              <a:gd name="connsiteY33" fmla="*/ 465083 h 3607676"/>
              <a:gd name="connsiteX34" fmla="*/ 4416973 w 4937235"/>
              <a:gd name="connsiteY34"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26127 w 4937235"/>
              <a:gd name="connsiteY23" fmla="*/ 2802983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26127 w 4937235"/>
              <a:gd name="connsiteY23" fmla="*/ 2802983 h 3607676"/>
              <a:gd name="connsiteX24" fmla="*/ 3995305 w 4937235"/>
              <a:gd name="connsiteY24" fmla="*/ 2789701 h 3607676"/>
              <a:gd name="connsiteX25" fmla="*/ 4054366 w 4937235"/>
              <a:gd name="connsiteY25" fmla="*/ 2672255 h 3607676"/>
              <a:gd name="connsiteX26" fmla="*/ 4480035 w 4937235"/>
              <a:gd name="connsiteY26" fmla="*/ 2246586 h 3607676"/>
              <a:gd name="connsiteX27" fmla="*/ 4621924 w 4937235"/>
              <a:gd name="connsiteY27" fmla="*/ 1947041 h 3607676"/>
              <a:gd name="connsiteX28" fmla="*/ 4889938 w 4937235"/>
              <a:gd name="connsiteY28" fmla="*/ 1600200 h 3607676"/>
              <a:gd name="connsiteX29" fmla="*/ 4905704 w 4937235"/>
              <a:gd name="connsiteY29" fmla="*/ 1300655 h 3607676"/>
              <a:gd name="connsiteX30" fmla="*/ 4842642 w 4937235"/>
              <a:gd name="connsiteY30" fmla="*/ 1001110 h 3607676"/>
              <a:gd name="connsiteX31" fmla="*/ 4606159 w 4937235"/>
              <a:gd name="connsiteY31" fmla="*/ 811924 h 3607676"/>
              <a:gd name="connsiteX32" fmla="*/ 4464269 w 4937235"/>
              <a:gd name="connsiteY32" fmla="*/ 606972 h 3607676"/>
              <a:gd name="connsiteX33" fmla="*/ 4464269 w 4937235"/>
              <a:gd name="connsiteY33" fmla="*/ 465083 h 3607676"/>
              <a:gd name="connsiteX34" fmla="*/ 4416973 w 4937235"/>
              <a:gd name="connsiteY34"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26127 w 4937235"/>
              <a:gd name="connsiteY23" fmla="*/ 2802983 h 3607676"/>
              <a:gd name="connsiteX24" fmla="*/ 3995305 w 4937235"/>
              <a:gd name="connsiteY24" fmla="*/ 2789701 h 3607676"/>
              <a:gd name="connsiteX25" fmla="*/ 4054366 w 4937235"/>
              <a:gd name="connsiteY25" fmla="*/ 2672255 h 3607676"/>
              <a:gd name="connsiteX26" fmla="*/ 4480035 w 4937235"/>
              <a:gd name="connsiteY26" fmla="*/ 2246586 h 3607676"/>
              <a:gd name="connsiteX27" fmla="*/ 4621924 w 4937235"/>
              <a:gd name="connsiteY27" fmla="*/ 1947041 h 3607676"/>
              <a:gd name="connsiteX28" fmla="*/ 4889938 w 4937235"/>
              <a:gd name="connsiteY28" fmla="*/ 1600200 h 3607676"/>
              <a:gd name="connsiteX29" fmla="*/ 4905704 w 4937235"/>
              <a:gd name="connsiteY29" fmla="*/ 1300655 h 3607676"/>
              <a:gd name="connsiteX30" fmla="*/ 4842642 w 4937235"/>
              <a:gd name="connsiteY30" fmla="*/ 1001110 h 3607676"/>
              <a:gd name="connsiteX31" fmla="*/ 4606159 w 4937235"/>
              <a:gd name="connsiteY31" fmla="*/ 811924 h 3607676"/>
              <a:gd name="connsiteX32" fmla="*/ 4464269 w 4937235"/>
              <a:gd name="connsiteY32" fmla="*/ 606972 h 3607676"/>
              <a:gd name="connsiteX33" fmla="*/ 4464269 w 4937235"/>
              <a:gd name="connsiteY33" fmla="*/ 465083 h 3607676"/>
              <a:gd name="connsiteX34" fmla="*/ 4416973 w 4937235"/>
              <a:gd name="connsiteY34"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37235" h="3607676">
                <a:moveTo>
                  <a:pt x="4416973" y="149772"/>
                </a:moveTo>
                <a:cubicBezTo>
                  <a:pt x="4301359" y="128751"/>
                  <a:pt x="3954518" y="275896"/>
                  <a:pt x="3770587" y="338958"/>
                </a:cubicBezTo>
                <a:cubicBezTo>
                  <a:pt x="3586656" y="402020"/>
                  <a:pt x="3476298" y="480848"/>
                  <a:pt x="3313387" y="528145"/>
                </a:cubicBezTo>
                <a:cubicBezTo>
                  <a:pt x="3150477" y="575442"/>
                  <a:pt x="2977055" y="664780"/>
                  <a:pt x="2793124" y="622738"/>
                </a:cubicBezTo>
                <a:cubicBezTo>
                  <a:pt x="2609193" y="580697"/>
                  <a:pt x="2509345" y="375744"/>
                  <a:pt x="2209800" y="275896"/>
                </a:cubicBezTo>
                <a:cubicBezTo>
                  <a:pt x="1910255" y="176048"/>
                  <a:pt x="1284889" y="47296"/>
                  <a:pt x="995855" y="23648"/>
                </a:cubicBezTo>
                <a:cubicBezTo>
                  <a:pt x="706821" y="0"/>
                  <a:pt x="546538" y="65690"/>
                  <a:pt x="475593" y="134007"/>
                </a:cubicBezTo>
                <a:cubicBezTo>
                  <a:pt x="404648" y="202324"/>
                  <a:pt x="620111" y="365235"/>
                  <a:pt x="570187" y="433552"/>
                </a:cubicBezTo>
                <a:cubicBezTo>
                  <a:pt x="520263" y="501869"/>
                  <a:pt x="270642" y="480848"/>
                  <a:pt x="176049" y="543910"/>
                </a:cubicBezTo>
                <a:cubicBezTo>
                  <a:pt x="81456" y="606972"/>
                  <a:pt x="5256" y="672662"/>
                  <a:pt x="2628" y="811924"/>
                </a:cubicBezTo>
                <a:cubicBezTo>
                  <a:pt x="0" y="951186"/>
                  <a:pt x="49924" y="1132490"/>
                  <a:pt x="160283" y="1379483"/>
                </a:cubicBezTo>
                <a:cubicBezTo>
                  <a:pt x="270642" y="1626476"/>
                  <a:pt x="575442" y="2044262"/>
                  <a:pt x="664780" y="2293883"/>
                </a:cubicBezTo>
                <a:cubicBezTo>
                  <a:pt x="754118" y="2543504"/>
                  <a:pt x="654270" y="2688021"/>
                  <a:pt x="696311" y="2877207"/>
                </a:cubicBezTo>
                <a:cubicBezTo>
                  <a:pt x="738352" y="3066393"/>
                  <a:pt x="811925" y="3350173"/>
                  <a:pt x="917028" y="3429000"/>
                </a:cubicBezTo>
                <a:cubicBezTo>
                  <a:pt x="1022131" y="3507828"/>
                  <a:pt x="1211317" y="3342289"/>
                  <a:pt x="1326931" y="3350172"/>
                </a:cubicBezTo>
                <a:cubicBezTo>
                  <a:pt x="1442545" y="3358055"/>
                  <a:pt x="1492470" y="3442137"/>
                  <a:pt x="1610711" y="3476296"/>
                </a:cubicBezTo>
                <a:cubicBezTo>
                  <a:pt x="1728953" y="3510455"/>
                  <a:pt x="1907628" y="3607676"/>
                  <a:pt x="2036380" y="3555124"/>
                </a:cubicBezTo>
                <a:cubicBezTo>
                  <a:pt x="2165132" y="3502572"/>
                  <a:pt x="2296511" y="3210910"/>
                  <a:pt x="2383221" y="3160986"/>
                </a:cubicBezTo>
                <a:cubicBezTo>
                  <a:pt x="2469931" y="3111062"/>
                  <a:pt x="2506718" y="3289300"/>
                  <a:pt x="2556642" y="3255579"/>
                </a:cubicBezTo>
                <a:cubicBezTo>
                  <a:pt x="2606566" y="3221858"/>
                  <a:pt x="2632842" y="3100552"/>
                  <a:pt x="2682766" y="2958662"/>
                </a:cubicBezTo>
                <a:cubicBezTo>
                  <a:pt x="2732690" y="2816772"/>
                  <a:pt x="2695688" y="2621852"/>
                  <a:pt x="2856187" y="2404241"/>
                </a:cubicBezTo>
                <a:cubicBezTo>
                  <a:pt x="3073939" y="2378230"/>
                  <a:pt x="3033030" y="2448693"/>
                  <a:pt x="3121452" y="2470919"/>
                </a:cubicBezTo>
                <a:lnTo>
                  <a:pt x="3489435" y="2543503"/>
                </a:lnTo>
                <a:cubicBezTo>
                  <a:pt x="3584028" y="2567151"/>
                  <a:pt x="3672430" y="2731484"/>
                  <a:pt x="3728545" y="2774731"/>
                </a:cubicBezTo>
                <a:cubicBezTo>
                  <a:pt x="3784660" y="2817978"/>
                  <a:pt x="3781667" y="2800488"/>
                  <a:pt x="3826127" y="2802983"/>
                </a:cubicBezTo>
                <a:cubicBezTo>
                  <a:pt x="3870587" y="2805478"/>
                  <a:pt x="3957265" y="2811489"/>
                  <a:pt x="3995305" y="2789701"/>
                </a:cubicBezTo>
                <a:cubicBezTo>
                  <a:pt x="4033345" y="2767913"/>
                  <a:pt x="3973578" y="2762774"/>
                  <a:pt x="4054366" y="2672255"/>
                </a:cubicBezTo>
                <a:cubicBezTo>
                  <a:pt x="4135154" y="2581736"/>
                  <a:pt x="4385442" y="2367455"/>
                  <a:pt x="4480035" y="2246586"/>
                </a:cubicBezTo>
                <a:cubicBezTo>
                  <a:pt x="4574628" y="2125717"/>
                  <a:pt x="4553607" y="2054772"/>
                  <a:pt x="4621924" y="1947041"/>
                </a:cubicBezTo>
                <a:cubicBezTo>
                  <a:pt x="4690241" y="1839310"/>
                  <a:pt x="4842641" y="1707931"/>
                  <a:pt x="4889938" y="1600200"/>
                </a:cubicBezTo>
                <a:cubicBezTo>
                  <a:pt x="4937235" y="1492469"/>
                  <a:pt x="4913587" y="1400503"/>
                  <a:pt x="4905704" y="1300655"/>
                </a:cubicBezTo>
                <a:cubicBezTo>
                  <a:pt x="4897821" y="1200807"/>
                  <a:pt x="4892566" y="1082565"/>
                  <a:pt x="4842642" y="1001110"/>
                </a:cubicBezTo>
                <a:cubicBezTo>
                  <a:pt x="4792718" y="919655"/>
                  <a:pt x="4669221" y="877614"/>
                  <a:pt x="4606159" y="811924"/>
                </a:cubicBezTo>
                <a:cubicBezTo>
                  <a:pt x="4543097" y="746234"/>
                  <a:pt x="4487917" y="664779"/>
                  <a:pt x="4464269" y="606972"/>
                </a:cubicBezTo>
                <a:cubicBezTo>
                  <a:pt x="4440621" y="549165"/>
                  <a:pt x="4474779" y="538655"/>
                  <a:pt x="4464269" y="465083"/>
                </a:cubicBezTo>
                <a:cubicBezTo>
                  <a:pt x="4453759" y="391511"/>
                  <a:pt x="4532587" y="170793"/>
                  <a:pt x="4416973" y="149772"/>
                </a:cubicBez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827751" y="2606040"/>
            <a:ext cx="2684518" cy="1937611"/>
          </a:xfrm>
          <a:custGeom>
            <a:avLst/>
            <a:gdLst>
              <a:gd name="connsiteX0" fmla="*/ 36786 w 1652752"/>
              <a:gd name="connsiteY0" fmla="*/ 1545021 h 1789386"/>
              <a:gd name="connsiteX1" fmla="*/ 68317 w 1652752"/>
              <a:gd name="connsiteY1" fmla="*/ 1765738 h 1789386"/>
              <a:gd name="connsiteX2" fmla="*/ 446690 w 1652752"/>
              <a:gd name="connsiteY2" fmla="*/ 1686910 h 1789386"/>
              <a:gd name="connsiteX3" fmla="*/ 714704 w 1652752"/>
              <a:gd name="connsiteY3" fmla="*/ 1308538 h 1789386"/>
              <a:gd name="connsiteX4" fmla="*/ 982717 w 1652752"/>
              <a:gd name="connsiteY4" fmla="*/ 898634 h 1789386"/>
              <a:gd name="connsiteX5" fmla="*/ 1187669 w 1652752"/>
              <a:gd name="connsiteY5" fmla="*/ 520262 h 1789386"/>
              <a:gd name="connsiteX6" fmla="*/ 1392621 w 1652752"/>
              <a:gd name="connsiteY6" fmla="*/ 346841 h 1789386"/>
              <a:gd name="connsiteX7" fmla="*/ 1550276 w 1652752"/>
              <a:gd name="connsiteY7" fmla="*/ 283779 h 1789386"/>
              <a:gd name="connsiteX8" fmla="*/ 1613338 w 1652752"/>
              <a:gd name="connsiteY8" fmla="*/ 63062 h 1789386"/>
              <a:gd name="connsiteX9" fmla="*/ 1313793 w 1652752"/>
              <a:gd name="connsiteY9" fmla="*/ 31531 h 1789386"/>
              <a:gd name="connsiteX10" fmla="*/ 1030014 w 1652752"/>
              <a:gd name="connsiteY10" fmla="*/ 252248 h 1789386"/>
              <a:gd name="connsiteX11" fmla="*/ 840828 w 1652752"/>
              <a:gd name="connsiteY11" fmla="*/ 709448 h 1789386"/>
              <a:gd name="connsiteX12" fmla="*/ 651642 w 1652752"/>
              <a:gd name="connsiteY12" fmla="*/ 977462 h 1789386"/>
              <a:gd name="connsiteX13" fmla="*/ 352097 w 1652752"/>
              <a:gd name="connsiteY13" fmla="*/ 1245476 h 1789386"/>
              <a:gd name="connsiteX14" fmla="*/ 210207 w 1652752"/>
              <a:gd name="connsiteY14" fmla="*/ 1434662 h 1789386"/>
              <a:gd name="connsiteX15" fmla="*/ 36786 w 1652752"/>
              <a:gd name="connsiteY15" fmla="*/ 1545021 h 1789386"/>
              <a:gd name="connsiteX0" fmla="*/ 798786 w 2414752"/>
              <a:gd name="connsiteY0" fmla="*/ 1545021 h 1789386"/>
              <a:gd name="connsiteX1" fmla="*/ 68317 w 2414752"/>
              <a:gd name="connsiteY1" fmla="*/ 1765738 h 1789386"/>
              <a:gd name="connsiteX2" fmla="*/ 1208690 w 2414752"/>
              <a:gd name="connsiteY2" fmla="*/ 1686910 h 1789386"/>
              <a:gd name="connsiteX3" fmla="*/ 1476704 w 2414752"/>
              <a:gd name="connsiteY3" fmla="*/ 1308538 h 1789386"/>
              <a:gd name="connsiteX4" fmla="*/ 1744717 w 2414752"/>
              <a:gd name="connsiteY4" fmla="*/ 898634 h 1789386"/>
              <a:gd name="connsiteX5" fmla="*/ 1949669 w 2414752"/>
              <a:gd name="connsiteY5" fmla="*/ 520262 h 1789386"/>
              <a:gd name="connsiteX6" fmla="*/ 2154621 w 2414752"/>
              <a:gd name="connsiteY6" fmla="*/ 346841 h 1789386"/>
              <a:gd name="connsiteX7" fmla="*/ 2312276 w 2414752"/>
              <a:gd name="connsiteY7" fmla="*/ 283779 h 1789386"/>
              <a:gd name="connsiteX8" fmla="*/ 2375338 w 2414752"/>
              <a:gd name="connsiteY8" fmla="*/ 63062 h 1789386"/>
              <a:gd name="connsiteX9" fmla="*/ 2075793 w 2414752"/>
              <a:gd name="connsiteY9" fmla="*/ 31531 h 1789386"/>
              <a:gd name="connsiteX10" fmla="*/ 1792014 w 2414752"/>
              <a:gd name="connsiteY10" fmla="*/ 252248 h 1789386"/>
              <a:gd name="connsiteX11" fmla="*/ 1602828 w 2414752"/>
              <a:gd name="connsiteY11" fmla="*/ 709448 h 1789386"/>
              <a:gd name="connsiteX12" fmla="*/ 1413642 w 2414752"/>
              <a:gd name="connsiteY12" fmla="*/ 977462 h 1789386"/>
              <a:gd name="connsiteX13" fmla="*/ 1114097 w 2414752"/>
              <a:gd name="connsiteY13" fmla="*/ 1245476 h 1789386"/>
              <a:gd name="connsiteX14" fmla="*/ 972207 w 2414752"/>
              <a:gd name="connsiteY14" fmla="*/ 1434662 h 1789386"/>
              <a:gd name="connsiteX15" fmla="*/ 798786 w 2414752"/>
              <a:gd name="connsiteY15" fmla="*/ 1545021 h 1789386"/>
              <a:gd name="connsiteX0" fmla="*/ 150648 w 2833414"/>
              <a:gd name="connsiteY0" fmla="*/ 1545021 h 1789386"/>
              <a:gd name="connsiteX1" fmla="*/ 486979 w 2833414"/>
              <a:gd name="connsiteY1" fmla="*/ 1765738 h 1789386"/>
              <a:gd name="connsiteX2" fmla="*/ 1627352 w 2833414"/>
              <a:gd name="connsiteY2" fmla="*/ 1686910 h 1789386"/>
              <a:gd name="connsiteX3" fmla="*/ 1895366 w 2833414"/>
              <a:gd name="connsiteY3" fmla="*/ 1308538 h 1789386"/>
              <a:gd name="connsiteX4" fmla="*/ 2163379 w 2833414"/>
              <a:gd name="connsiteY4" fmla="*/ 898634 h 1789386"/>
              <a:gd name="connsiteX5" fmla="*/ 2368331 w 2833414"/>
              <a:gd name="connsiteY5" fmla="*/ 520262 h 1789386"/>
              <a:gd name="connsiteX6" fmla="*/ 2573283 w 2833414"/>
              <a:gd name="connsiteY6" fmla="*/ 346841 h 1789386"/>
              <a:gd name="connsiteX7" fmla="*/ 2730938 w 2833414"/>
              <a:gd name="connsiteY7" fmla="*/ 283779 h 1789386"/>
              <a:gd name="connsiteX8" fmla="*/ 2794000 w 2833414"/>
              <a:gd name="connsiteY8" fmla="*/ 63062 h 1789386"/>
              <a:gd name="connsiteX9" fmla="*/ 2494455 w 2833414"/>
              <a:gd name="connsiteY9" fmla="*/ 31531 h 1789386"/>
              <a:gd name="connsiteX10" fmla="*/ 2210676 w 2833414"/>
              <a:gd name="connsiteY10" fmla="*/ 252248 h 1789386"/>
              <a:gd name="connsiteX11" fmla="*/ 2021490 w 2833414"/>
              <a:gd name="connsiteY11" fmla="*/ 709448 h 1789386"/>
              <a:gd name="connsiteX12" fmla="*/ 1832304 w 2833414"/>
              <a:gd name="connsiteY12" fmla="*/ 977462 h 1789386"/>
              <a:gd name="connsiteX13" fmla="*/ 1532759 w 2833414"/>
              <a:gd name="connsiteY13" fmla="*/ 1245476 h 1789386"/>
              <a:gd name="connsiteX14" fmla="*/ 1390869 w 2833414"/>
              <a:gd name="connsiteY14" fmla="*/ 1434662 h 1789386"/>
              <a:gd name="connsiteX15" fmla="*/ 150648 w 2833414"/>
              <a:gd name="connsiteY15" fmla="*/ 1545021 h 1789386"/>
              <a:gd name="connsiteX0" fmla="*/ 1752 w 2684518"/>
              <a:gd name="connsiteY0" fmla="*/ 1545021 h 1789386"/>
              <a:gd name="connsiteX1" fmla="*/ 338083 w 2684518"/>
              <a:gd name="connsiteY1" fmla="*/ 1765738 h 1789386"/>
              <a:gd name="connsiteX2" fmla="*/ 1478456 w 2684518"/>
              <a:gd name="connsiteY2" fmla="*/ 1686910 h 1789386"/>
              <a:gd name="connsiteX3" fmla="*/ 1746470 w 2684518"/>
              <a:gd name="connsiteY3" fmla="*/ 1308538 h 1789386"/>
              <a:gd name="connsiteX4" fmla="*/ 2014483 w 2684518"/>
              <a:gd name="connsiteY4" fmla="*/ 898634 h 1789386"/>
              <a:gd name="connsiteX5" fmla="*/ 2219435 w 2684518"/>
              <a:gd name="connsiteY5" fmla="*/ 520262 h 1789386"/>
              <a:gd name="connsiteX6" fmla="*/ 2424387 w 2684518"/>
              <a:gd name="connsiteY6" fmla="*/ 346841 h 1789386"/>
              <a:gd name="connsiteX7" fmla="*/ 2582042 w 2684518"/>
              <a:gd name="connsiteY7" fmla="*/ 283779 h 1789386"/>
              <a:gd name="connsiteX8" fmla="*/ 2645104 w 2684518"/>
              <a:gd name="connsiteY8" fmla="*/ 63062 h 1789386"/>
              <a:gd name="connsiteX9" fmla="*/ 2345559 w 2684518"/>
              <a:gd name="connsiteY9" fmla="*/ 31531 h 1789386"/>
              <a:gd name="connsiteX10" fmla="*/ 2061780 w 2684518"/>
              <a:gd name="connsiteY10" fmla="*/ 252248 h 1789386"/>
              <a:gd name="connsiteX11" fmla="*/ 1872594 w 2684518"/>
              <a:gd name="connsiteY11" fmla="*/ 709448 h 1789386"/>
              <a:gd name="connsiteX12" fmla="*/ 1683408 w 2684518"/>
              <a:gd name="connsiteY12" fmla="*/ 977462 h 1789386"/>
              <a:gd name="connsiteX13" fmla="*/ 1383863 w 2684518"/>
              <a:gd name="connsiteY13" fmla="*/ 1245476 h 1789386"/>
              <a:gd name="connsiteX14" fmla="*/ 327573 w 2684518"/>
              <a:gd name="connsiteY14" fmla="*/ 1206062 h 1789386"/>
              <a:gd name="connsiteX15" fmla="*/ 1752 w 2684518"/>
              <a:gd name="connsiteY15" fmla="*/ 1545021 h 1789386"/>
              <a:gd name="connsiteX0" fmla="*/ 1752 w 2684518"/>
              <a:gd name="connsiteY0" fmla="*/ 1545021 h 1821399"/>
              <a:gd name="connsiteX1" fmla="*/ 338083 w 2684518"/>
              <a:gd name="connsiteY1" fmla="*/ 1765738 h 1821399"/>
              <a:gd name="connsiteX2" fmla="*/ 1478456 w 2684518"/>
              <a:gd name="connsiteY2" fmla="*/ 1686910 h 1821399"/>
              <a:gd name="connsiteX3" fmla="*/ 1480770 w 2684518"/>
              <a:gd name="connsiteY3" fmla="*/ 1758337 h 1821399"/>
              <a:gd name="connsiteX4" fmla="*/ 1746470 w 2684518"/>
              <a:gd name="connsiteY4" fmla="*/ 1308538 h 1821399"/>
              <a:gd name="connsiteX5" fmla="*/ 2014483 w 2684518"/>
              <a:gd name="connsiteY5" fmla="*/ 898634 h 1821399"/>
              <a:gd name="connsiteX6" fmla="*/ 2219435 w 2684518"/>
              <a:gd name="connsiteY6" fmla="*/ 520262 h 1821399"/>
              <a:gd name="connsiteX7" fmla="*/ 2424387 w 2684518"/>
              <a:gd name="connsiteY7" fmla="*/ 346841 h 1821399"/>
              <a:gd name="connsiteX8" fmla="*/ 2582042 w 2684518"/>
              <a:gd name="connsiteY8" fmla="*/ 283779 h 1821399"/>
              <a:gd name="connsiteX9" fmla="*/ 2645104 w 2684518"/>
              <a:gd name="connsiteY9" fmla="*/ 63062 h 1821399"/>
              <a:gd name="connsiteX10" fmla="*/ 2345559 w 2684518"/>
              <a:gd name="connsiteY10" fmla="*/ 31531 h 1821399"/>
              <a:gd name="connsiteX11" fmla="*/ 2061780 w 2684518"/>
              <a:gd name="connsiteY11" fmla="*/ 252248 h 1821399"/>
              <a:gd name="connsiteX12" fmla="*/ 1872594 w 2684518"/>
              <a:gd name="connsiteY12" fmla="*/ 709448 h 1821399"/>
              <a:gd name="connsiteX13" fmla="*/ 1683408 w 2684518"/>
              <a:gd name="connsiteY13" fmla="*/ 977462 h 1821399"/>
              <a:gd name="connsiteX14" fmla="*/ 1383863 w 2684518"/>
              <a:gd name="connsiteY14" fmla="*/ 1245476 h 1821399"/>
              <a:gd name="connsiteX15" fmla="*/ 327573 w 2684518"/>
              <a:gd name="connsiteY15" fmla="*/ 1206062 h 1821399"/>
              <a:gd name="connsiteX16" fmla="*/ 1752 w 2684518"/>
              <a:gd name="connsiteY16" fmla="*/ 1545021 h 1821399"/>
              <a:gd name="connsiteX0" fmla="*/ 1752 w 2684518"/>
              <a:gd name="connsiteY0" fmla="*/ 1545021 h 1821399"/>
              <a:gd name="connsiteX1" fmla="*/ 338083 w 2684518"/>
              <a:gd name="connsiteY1" fmla="*/ 1765738 h 1821399"/>
              <a:gd name="connsiteX2" fmla="*/ 1478456 w 2684518"/>
              <a:gd name="connsiteY2" fmla="*/ 1686910 h 1821399"/>
              <a:gd name="connsiteX3" fmla="*/ 1480770 w 2684518"/>
              <a:gd name="connsiteY3" fmla="*/ 1758337 h 1821399"/>
              <a:gd name="connsiteX4" fmla="*/ 1746470 w 2684518"/>
              <a:gd name="connsiteY4" fmla="*/ 1308538 h 1821399"/>
              <a:gd name="connsiteX5" fmla="*/ 2014483 w 2684518"/>
              <a:gd name="connsiteY5" fmla="*/ 898634 h 1821399"/>
              <a:gd name="connsiteX6" fmla="*/ 2219435 w 2684518"/>
              <a:gd name="connsiteY6" fmla="*/ 520262 h 1821399"/>
              <a:gd name="connsiteX7" fmla="*/ 2424387 w 2684518"/>
              <a:gd name="connsiteY7" fmla="*/ 346841 h 1821399"/>
              <a:gd name="connsiteX8" fmla="*/ 2582042 w 2684518"/>
              <a:gd name="connsiteY8" fmla="*/ 283779 h 1821399"/>
              <a:gd name="connsiteX9" fmla="*/ 2645104 w 2684518"/>
              <a:gd name="connsiteY9" fmla="*/ 63062 h 1821399"/>
              <a:gd name="connsiteX10" fmla="*/ 2345559 w 2684518"/>
              <a:gd name="connsiteY10" fmla="*/ 31531 h 1821399"/>
              <a:gd name="connsiteX11" fmla="*/ 2061780 w 2684518"/>
              <a:gd name="connsiteY11" fmla="*/ 252248 h 1821399"/>
              <a:gd name="connsiteX12" fmla="*/ 1872594 w 2684518"/>
              <a:gd name="connsiteY12" fmla="*/ 709448 h 1821399"/>
              <a:gd name="connsiteX13" fmla="*/ 1683408 w 2684518"/>
              <a:gd name="connsiteY13" fmla="*/ 977462 h 1821399"/>
              <a:gd name="connsiteX14" fmla="*/ 1383863 w 2684518"/>
              <a:gd name="connsiteY14" fmla="*/ 1245476 h 1821399"/>
              <a:gd name="connsiteX15" fmla="*/ 327573 w 2684518"/>
              <a:gd name="connsiteY15" fmla="*/ 1206062 h 1821399"/>
              <a:gd name="connsiteX16" fmla="*/ 1752 w 2684518"/>
              <a:gd name="connsiteY16" fmla="*/ 1545021 h 1821399"/>
              <a:gd name="connsiteX0" fmla="*/ 1752 w 2684518"/>
              <a:gd name="connsiteY0" fmla="*/ 1545021 h 1789386"/>
              <a:gd name="connsiteX1" fmla="*/ 338083 w 2684518"/>
              <a:gd name="connsiteY1" fmla="*/ 1765738 h 1789386"/>
              <a:gd name="connsiteX2" fmla="*/ 1478456 w 2684518"/>
              <a:gd name="connsiteY2" fmla="*/ 1686910 h 1789386"/>
              <a:gd name="connsiteX3" fmla="*/ 1480770 w 2684518"/>
              <a:gd name="connsiteY3" fmla="*/ 1758337 h 1789386"/>
              <a:gd name="connsiteX4" fmla="*/ 1746470 w 2684518"/>
              <a:gd name="connsiteY4" fmla="*/ 1308538 h 1789386"/>
              <a:gd name="connsiteX5" fmla="*/ 2014483 w 2684518"/>
              <a:gd name="connsiteY5" fmla="*/ 898634 h 1789386"/>
              <a:gd name="connsiteX6" fmla="*/ 2219435 w 2684518"/>
              <a:gd name="connsiteY6" fmla="*/ 520262 h 1789386"/>
              <a:gd name="connsiteX7" fmla="*/ 2424387 w 2684518"/>
              <a:gd name="connsiteY7" fmla="*/ 346841 h 1789386"/>
              <a:gd name="connsiteX8" fmla="*/ 2582042 w 2684518"/>
              <a:gd name="connsiteY8" fmla="*/ 283779 h 1789386"/>
              <a:gd name="connsiteX9" fmla="*/ 2645104 w 2684518"/>
              <a:gd name="connsiteY9" fmla="*/ 63062 h 1789386"/>
              <a:gd name="connsiteX10" fmla="*/ 2345559 w 2684518"/>
              <a:gd name="connsiteY10" fmla="*/ 31531 h 1789386"/>
              <a:gd name="connsiteX11" fmla="*/ 2061780 w 2684518"/>
              <a:gd name="connsiteY11" fmla="*/ 252248 h 1789386"/>
              <a:gd name="connsiteX12" fmla="*/ 1872594 w 2684518"/>
              <a:gd name="connsiteY12" fmla="*/ 709448 h 1789386"/>
              <a:gd name="connsiteX13" fmla="*/ 1683408 w 2684518"/>
              <a:gd name="connsiteY13" fmla="*/ 977462 h 1789386"/>
              <a:gd name="connsiteX14" fmla="*/ 1383863 w 2684518"/>
              <a:gd name="connsiteY14" fmla="*/ 1245476 h 1789386"/>
              <a:gd name="connsiteX15" fmla="*/ 327573 w 2684518"/>
              <a:gd name="connsiteY15" fmla="*/ 1206062 h 1789386"/>
              <a:gd name="connsiteX16" fmla="*/ 1752 w 2684518"/>
              <a:gd name="connsiteY16" fmla="*/ 1545021 h 1789386"/>
              <a:gd name="connsiteX0" fmla="*/ 1752 w 2684518"/>
              <a:gd name="connsiteY0" fmla="*/ 1545021 h 1789386"/>
              <a:gd name="connsiteX1" fmla="*/ 338083 w 2684518"/>
              <a:gd name="connsiteY1" fmla="*/ 1765738 h 1789386"/>
              <a:gd name="connsiteX2" fmla="*/ 1249856 w 2684518"/>
              <a:gd name="connsiteY2" fmla="*/ 1686910 h 1789386"/>
              <a:gd name="connsiteX3" fmla="*/ 1480770 w 2684518"/>
              <a:gd name="connsiteY3" fmla="*/ 1758337 h 1789386"/>
              <a:gd name="connsiteX4" fmla="*/ 1746470 w 2684518"/>
              <a:gd name="connsiteY4" fmla="*/ 1308538 h 1789386"/>
              <a:gd name="connsiteX5" fmla="*/ 2014483 w 2684518"/>
              <a:gd name="connsiteY5" fmla="*/ 898634 h 1789386"/>
              <a:gd name="connsiteX6" fmla="*/ 2219435 w 2684518"/>
              <a:gd name="connsiteY6" fmla="*/ 520262 h 1789386"/>
              <a:gd name="connsiteX7" fmla="*/ 2424387 w 2684518"/>
              <a:gd name="connsiteY7" fmla="*/ 346841 h 1789386"/>
              <a:gd name="connsiteX8" fmla="*/ 2582042 w 2684518"/>
              <a:gd name="connsiteY8" fmla="*/ 283779 h 1789386"/>
              <a:gd name="connsiteX9" fmla="*/ 2645104 w 2684518"/>
              <a:gd name="connsiteY9" fmla="*/ 63062 h 1789386"/>
              <a:gd name="connsiteX10" fmla="*/ 2345559 w 2684518"/>
              <a:gd name="connsiteY10" fmla="*/ 31531 h 1789386"/>
              <a:gd name="connsiteX11" fmla="*/ 2061780 w 2684518"/>
              <a:gd name="connsiteY11" fmla="*/ 252248 h 1789386"/>
              <a:gd name="connsiteX12" fmla="*/ 1872594 w 2684518"/>
              <a:gd name="connsiteY12" fmla="*/ 709448 h 1789386"/>
              <a:gd name="connsiteX13" fmla="*/ 1683408 w 2684518"/>
              <a:gd name="connsiteY13" fmla="*/ 977462 h 1789386"/>
              <a:gd name="connsiteX14" fmla="*/ 1383863 w 2684518"/>
              <a:gd name="connsiteY14" fmla="*/ 1245476 h 1789386"/>
              <a:gd name="connsiteX15" fmla="*/ 327573 w 2684518"/>
              <a:gd name="connsiteY15" fmla="*/ 1206062 h 1789386"/>
              <a:gd name="connsiteX16" fmla="*/ 1752 w 2684518"/>
              <a:gd name="connsiteY16" fmla="*/ 1545021 h 1789386"/>
              <a:gd name="connsiteX0" fmla="*/ 1752 w 2684518"/>
              <a:gd name="connsiteY0" fmla="*/ 1545021 h 1802086"/>
              <a:gd name="connsiteX1" fmla="*/ 338083 w 2684518"/>
              <a:gd name="connsiteY1" fmla="*/ 1765738 h 1802086"/>
              <a:gd name="connsiteX2" fmla="*/ 1249856 w 2684518"/>
              <a:gd name="connsiteY2" fmla="*/ 1763110 h 1802086"/>
              <a:gd name="connsiteX3" fmla="*/ 1480770 w 2684518"/>
              <a:gd name="connsiteY3" fmla="*/ 1758337 h 1802086"/>
              <a:gd name="connsiteX4" fmla="*/ 1746470 w 2684518"/>
              <a:gd name="connsiteY4" fmla="*/ 1308538 h 1802086"/>
              <a:gd name="connsiteX5" fmla="*/ 2014483 w 2684518"/>
              <a:gd name="connsiteY5" fmla="*/ 898634 h 1802086"/>
              <a:gd name="connsiteX6" fmla="*/ 2219435 w 2684518"/>
              <a:gd name="connsiteY6" fmla="*/ 520262 h 1802086"/>
              <a:gd name="connsiteX7" fmla="*/ 2424387 w 2684518"/>
              <a:gd name="connsiteY7" fmla="*/ 346841 h 1802086"/>
              <a:gd name="connsiteX8" fmla="*/ 2582042 w 2684518"/>
              <a:gd name="connsiteY8" fmla="*/ 283779 h 1802086"/>
              <a:gd name="connsiteX9" fmla="*/ 2645104 w 2684518"/>
              <a:gd name="connsiteY9" fmla="*/ 63062 h 1802086"/>
              <a:gd name="connsiteX10" fmla="*/ 2345559 w 2684518"/>
              <a:gd name="connsiteY10" fmla="*/ 31531 h 1802086"/>
              <a:gd name="connsiteX11" fmla="*/ 2061780 w 2684518"/>
              <a:gd name="connsiteY11" fmla="*/ 252248 h 1802086"/>
              <a:gd name="connsiteX12" fmla="*/ 1872594 w 2684518"/>
              <a:gd name="connsiteY12" fmla="*/ 709448 h 1802086"/>
              <a:gd name="connsiteX13" fmla="*/ 1683408 w 2684518"/>
              <a:gd name="connsiteY13" fmla="*/ 977462 h 1802086"/>
              <a:gd name="connsiteX14" fmla="*/ 1383863 w 2684518"/>
              <a:gd name="connsiteY14" fmla="*/ 1245476 h 1802086"/>
              <a:gd name="connsiteX15" fmla="*/ 327573 w 2684518"/>
              <a:gd name="connsiteY15" fmla="*/ 1206062 h 1802086"/>
              <a:gd name="connsiteX16" fmla="*/ 1752 w 2684518"/>
              <a:gd name="connsiteY16" fmla="*/ 1545021 h 1802086"/>
              <a:gd name="connsiteX0" fmla="*/ 1752 w 2684518"/>
              <a:gd name="connsiteY0" fmla="*/ 1545021 h 1834537"/>
              <a:gd name="connsiteX1" fmla="*/ 338083 w 2684518"/>
              <a:gd name="connsiteY1" fmla="*/ 1765738 h 1834537"/>
              <a:gd name="connsiteX2" fmla="*/ 1480770 w 2684518"/>
              <a:gd name="connsiteY2" fmla="*/ 1758337 h 1834537"/>
              <a:gd name="connsiteX3" fmla="*/ 1746470 w 2684518"/>
              <a:gd name="connsiteY3" fmla="*/ 1308538 h 1834537"/>
              <a:gd name="connsiteX4" fmla="*/ 2014483 w 2684518"/>
              <a:gd name="connsiteY4" fmla="*/ 898634 h 1834537"/>
              <a:gd name="connsiteX5" fmla="*/ 2219435 w 2684518"/>
              <a:gd name="connsiteY5" fmla="*/ 520262 h 1834537"/>
              <a:gd name="connsiteX6" fmla="*/ 2424387 w 2684518"/>
              <a:gd name="connsiteY6" fmla="*/ 346841 h 1834537"/>
              <a:gd name="connsiteX7" fmla="*/ 2582042 w 2684518"/>
              <a:gd name="connsiteY7" fmla="*/ 283779 h 1834537"/>
              <a:gd name="connsiteX8" fmla="*/ 2645104 w 2684518"/>
              <a:gd name="connsiteY8" fmla="*/ 63062 h 1834537"/>
              <a:gd name="connsiteX9" fmla="*/ 2345559 w 2684518"/>
              <a:gd name="connsiteY9" fmla="*/ 31531 h 1834537"/>
              <a:gd name="connsiteX10" fmla="*/ 2061780 w 2684518"/>
              <a:gd name="connsiteY10" fmla="*/ 252248 h 1834537"/>
              <a:gd name="connsiteX11" fmla="*/ 1872594 w 2684518"/>
              <a:gd name="connsiteY11" fmla="*/ 709448 h 1834537"/>
              <a:gd name="connsiteX12" fmla="*/ 1683408 w 2684518"/>
              <a:gd name="connsiteY12" fmla="*/ 977462 h 1834537"/>
              <a:gd name="connsiteX13" fmla="*/ 1383863 w 2684518"/>
              <a:gd name="connsiteY13" fmla="*/ 1245476 h 1834537"/>
              <a:gd name="connsiteX14" fmla="*/ 327573 w 2684518"/>
              <a:gd name="connsiteY14" fmla="*/ 1206062 h 1834537"/>
              <a:gd name="connsiteX15" fmla="*/ 1752 w 2684518"/>
              <a:gd name="connsiteY15" fmla="*/ 1545021 h 1834537"/>
              <a:gd name="connsiteX0" fmla="*/ 1752 w 2684518"/>
              <a:gd name="connsiteY0" fmla="*/ 1697421 h 1834537"/>
              <a:gd name="connsiteX1" fmla="*/ 338083 w 2684518"/>
              <a:gd name="connsiteY1" fmla="*/ 1765738 h 1834537"/>
              <a:gd name="connsiteX2" fmla="*/ 1480770 w 2684518"/>
              <a:gd name="connsiteY2" fmla="*/ 1758337 h 1834537"/>
              <a:gd name="connsiteX3" fmla="*/ 1746470 w 2684518"/>
              <a:gd name="connsiteY3" fmla="*/ 1308538 h 1834537"/>
              <a:gd name="connsiteX4" fmla="*/ 2014483 w 2684518"/>
              <a:gd name="connsiteY4" fmla="*/ 898634 h 1834537"/>
              <a:gd name="connsiteX5" fmla="*/ 2219435 w 2684518"/>
              <a:gd name="connsiteY5" fmla="*/ 520262 h 1834537"/>
              <a:gd name="connsiteX6" fmla="*/ 2424387 w 2684518"/>
              <a:gd name="connsiteY6" fmla="*/ 346841 h 1834537"/>
              <a:gd name="connsiteX7" fmla="*/ 2582042 w 2684518"/>
              <a:gd name="connsiteY7" fmla="*/ 283779 h 1834537"/>
              <a:gd name="connsiteX8" fmla="*/ 2645104 w 2684518"/>
              <a:gd name="connsiteY8" fmla="*/ 63062 h 1834537"/>
              <a:gd name="connsiteX9" fmla="*/ 2345559 w 2684518"/>
              <a:gd name="connsiteY9" fmla="*/ 31531 h 1834537"/>
              <a:gd name="connsiteX10" fmla="*/ 2061780 w 2684518"/>
              <a:gd name="connsiteY10" fmla="*/ 252248 h 1834537"/>
              <a:gd name="connsiteX11" fmla="*/ 1872594 w 2684518"/>
              <a:gd name="connsiteY11" fmla="*/ 709448 h 1834537"/>
              <a:gd name="connsiteX12" fmla="*/ 1683408 w 2684518"/>
              <a:gd name="connsiteY12" fmla="*/ 977462 h 1834537"/>
              <a:gd name="connsiteX13" fmla="*/ 1383863 w 2684518"/>
              <a:gd name="connsiteY13" fmla="*/ 1245476 h 1834537"/>
              <a:gd name="connsiteX14" fmla="*/ 327573 w 2684518"/>
              <a:gd name="connsiteY14" fmla="*/ 1206062 h 1834537"/>
              <a:gd name="connsiteX15" fmla="*/ 1752 w 2684518"/>
              <a:gd name="connsiteY15" fmla="*/ 1697421 h 1834537"/>
              <a:gd name="connsiteX0" fmla="*/ 1752 w 2684518"/>
              <a:gd name="connsiteY0" fmla="*/ 1697421 h 1928291"/>
              <a:gd name="connsiteX1" fmla="*/ 338083 w 2684518"/>
              <a:gd name="connsiteY1" fmla="*/ 1918138 h 1928291"/>
              <a:gd name="connsiteX2" fmla="*/ 1480770 w 2684518"/>
              <a:gd name="connsiteY2" fmla="*/ 1758337 h 1928291"/>
              <a:gd name="connsiteX3" fmla="*/ 1746470 w 2684518"/>
              <a:gd name="connsiteY3" fmla="*/ 1308538 h 1928291"/>
              <a:gd name="connsiteX4" fmla="*/ 2014483 w 2684518"/>
              <a:gd name="connsiteY4" fmla="*/ 898634 h 1928291"/>
              <a:gd name="connsiteX5" fmla="*/ 2219435 w 2684518"/>
              <a:gd name="connsiteY5" fmla="*/ 520262 h 1928291"/>
              <a:gd name="connsiteX6" fmla="*/ 2424387 w 2684518"/>
              <a:gd name="connsiteY6" fmla="*/ 346841 h 1928291"/>
              <a:gd name="connsiteX7" fmla="*/ 2582042 w 2684518"/>
              <a:gd name="connsiteY7" fmla="*/ 283779 h 1928291"/>
              <a:gd name="connsiteX8" fmla="*/ 2645104 w 2684518"/>
              <a:gd name="connsiteY8" fmla="*/ 63062 h 1928291"/>
              <a:gd name="connsiteX9" fmla="*/ 2345559 w 2684518"/>
              <a:gd name="connsiteY9" fmla="*/ 31531 h 1928291"/>
              <a:gd name="connsiteX10" fmla="*/ 2061780 w 2684518"/>
              <a:gd name="connsiteY10" fmla="*/ 252248 h 1928291"/>
              <a:gd name="connsiteX11" fmla="*/ 1872594 w 2684518"/>
              <a:gd name="connsiteY11" fmla="*/ 709448 h 1928291"/>
              <a:gd name="connsiteX12" fmla="*/ 1683408 w 2684518"/>
              <a:gd name="connsiteY12" fmla="*/ 977462 h 1928291"/>
              <a:gd name="connsiteX13" fmla="*/ 1383863 w 2684518"/>
              <a:gd name="connsiteY13" fmla="*/ 1245476 h 1928291"/>
              <a:gd name="connsiteX14" fmla="*/ 327573 w 2684518"/>
              <a:gd name="connsiteY14" fmla="*/ 1206062 h 1928291"/>
              <a:gd name="connsiteX15" fmla="*/ 1752 w 2684518"/>
              <a:gd name="connsiteY15" fmla="*/ 1697421 h 1928291"/>
              <a:gd name="connsiteX0" fmla="*/ 1752 w 2684518"/>
              <a:gd name="connsiteY0" fmla="*/ 1697421 h 1951709"/>
              <a:gd name="connsiteX1" fmla="*/ 338083 w 2684518"/>
              <a:gd name="connsiteY1" fmla="*/ 1918138 h 1951709"/>
              <a:gd name="connsiteX2" fmla="*/ 834818 w 2684518"/>
              <a:gd name="connsiteY2" fmla="*/ 1898848 h 1951709"/>
              <a:gd name="connsiteX3" fmla="*/ 1480770 w 2684518"/>
              <a:gd name="connsiteY3" fmla="*/ 1758337 h 1951709"/>
              <a:gd name="connsiteX4" fmla="*/ 1746470 w 2684518"/>
              <a:gd name="connsiteY4" fmla="*/ 1308538 h 1951709"/>
              <a:gd name="connsiteX5" fmla="*/ 2014483 w 2684518"/>
              <a:gd name="connsiteY5" fmla="*/ 898634 h 1951709"/>
              <a:gd name="connsiteX6" fmla="*/ 2219435 w 2684518"/>
              <a:gd name="connsiteY6" fmla="*/ 520262 h 1951709"/>
              <a:gd name="connsiteX7" fmla="*/ 2424387 w 2684518"/>
              <a:gd name="connsiteY7" fmla="*/ 346841 h 1951709"/>
              <a:gd name="connsiteX8" fmla="*/ 2582042 w 2684518"/>
              <a:gd name="connsiteY8" fmla="*/ 283779 h 1951709"/>
              <a:gd name="connsiteX9" fmla="*/ 2645104 w 2684518"/>
              <a:gd name="connsiteY9" fmla="*/ 63062 h 1951709"/>
              <a:gd name="connsiteX10" fmla="*/ 2345559 w 2684518"/>
              <a:gd name="connsiteY10" fmla="*/ 31531 h 1951709"/>
              <a:gd name="connsiteX11" fmla="*/ 2061780 w 2684518"/>
              <a:gd name="connsiteY11" fmla="*/ 252248 h 1951709"/>
              <a:gd name="connsiteX12" fmla="*/ 1872594 w 2684518"/>
              <a:gd name="connsiteY12" fmla="*/ 709448 h 1951709"/>
              <a:gd name="connsiteX13" fmla="*/ 1683408 w 2684518"/>
              <a:gd name="connsiteY13" fmla="*/ 977462 h 1951709"/>
              <a:gd name="connsiteX14" fmla="*/ 1383863 w 2684518"/>
              <a:gd name="connsiteY14" fmla="*/ 1245476 h 1951709"/>
              <a:gd name="connsiteX15" fmla="*/ 327573 w 2684518"/>
              <a:gd name="connsiteY15" fmla="*/ 1206062 h 1951709"/>
              <a:gd name="connsiteX16" fmla="*/ 1752 w 2684518"/>
              <a:gd name="connsiteY16" fmla="*/ 1697421 h 1951709"/>
              <a:gd name="connsiteX0" fmla="*/ 1752 w 2684518"/>
              <a:gd name="connsiteY0" fmla="*/ 1697421 h 1951709"/>
              <a:gd name="connsiteX1" fmla="*/ 338083 w 2684518"/>
              <a:gd name="connsiteY1" fmla="*/ 1918138 h 1951709"/>
              <a:gd name="connsiteX2" fmla="*/ 834818 w 2684518"/>
              <a:gd name="connsiteY2" fmla="*/ 1898848 h 1951709"/>
              <a:gd name="connsiteX3" fmla="*/ 868374 w 2684518"/>
              <a:gd name="connsiteY3" fmla="*/ 1814259 h 1951709"/>
              <a:gd name="connsiteX4" fmla="*/ 1480770 w 2684518"/>
              <a:gd name="connsiteY4" fmla="*/ 1758337 h 1951709"/>
              <a:gd name="connsiteX5" fmla="*/ 1746470 w 2684518"/>
              <a:gd name="connsiteY5" fmla="*/ 1308538 h 1951709"/>
              <a:gd name="connsiteX6" fmla="*/ 2014483 w 2684518"/>
              <a:gd name="connsiteY6" fmla="*/ 898634 h 1951709"/>
              <a:gd name="connsiteX7" fmla="*/ 2219435 w 2684518"/>
              <a:gd name="connsiteY7" fmla="*/ 520262 h 1951709"/>
              <a:gd name="connsiteX8" fmla="*/ 2424387 w 2684518"/>
              <a:gd name="connsiteY8" fmla="*/ 346841 h 1951709"/>
              <a:gd name="connsiteX9" fmla="*/ 2582042 w 2684518"/>
              <a:gd name="connsiteY9" fmla="*/ 283779 h 1951709"/>
              <a:gd name="connsiteX10" fmla="*/ 2645104 w 2684518"/>
              <a:gd name="connsiteY10" fmla="*/ 63062 h 1951709"/>
              <a:gd name="connsiteX11" fmla="*/ 2345559 w 2684518"/>
              <a:gd name="connsiteY11" fmla="*/ 31531 h 1951709"/>
              <a:gd name="connsiteX12" fmla="*/ 2061780 w 2684518"/>
              <a:gd name="connsiteY12" fmla="*/ 252248 h 1951709"/>
              <a:gd name="connsiteX13" fmla="*/ 1872594 w 2684518"/>
              <a:gd name="connsiteY13" fmla="*/ 709448 h 1951709"/>
              <a:gd name="connsiteX14" fmla="*/ 1683408 w 2684518"/>
              <a:gd name="connsiteY14" fmla="*/ 977462 h 1951709"/>
              <a:gd name="connsiteX15" fmla="*/ 1383863 w 2684518"/>
              <a:gd name="connsiteY15" fmla="*/ 1245476 h 1951709"/>
              <a:gd name="connsiteX16" fmla="*/ 327573 w 2684518"/>
              <a:gd name="connsiteY16" fmla="*/ 1206062 h 1951709"/>
              <a:gd name="connsiteX17" fmla="*/ 1752 w 2684518"/>
              <a:gd name="connsiteY17" fmla="*/ 1697421 h 1951709"/>
              <a:gd name="connsiteX0" fmla="*/ 1752 w 2684518"/>
              <a:gd name="connsiteY0" fmla="*/ 1697421 h 1925482"/>
              <a:gd name="connsiteX1" fmla="*/ 338083 w 2684518"/>
              <a:gd name="connsiteY1" fmla="*/ 1918138 h 1925482"/>
              <a:gd name="connsiteX2" fmla="*/ 834818 w 2684518"/>
              <a:gd name="connsiteY2" fmla="*/ 1898848 h 1925482"/>
              <a:gd name="connsiteX3" fmla="*/ 868374 w 2684518"/>
              <a:gd name="connsiteY3" fmla="*/ 1814259 h 1925482"/>
              <a:gd name="connsiteX4" fmla="*/ 1480770 w 2684518"/>
              <a:gd name="connsiteY4" fmla="*/ 1758337 h 1925482"/>
              <a:gd name="connsiteX5" fmla="*/ 1746470 w 2684518"/>
              <a:gd name="connsiteY5" fmla="*/ 1308538 h 1925482"/>
              <a:gd name="connsiteX6" fmla="*/ 2014483 w 2684518"/>
              <a:gd name="connsiteY6" fmla="*/ 898634 h 1925482"/>
              <a:gd name="connsiteX7" fmla="*/ 2219435 w 2684518"/>
              <a:gd name="connsiteY7" fmla="*/ 520262 h 1925482"/>
              <a:gd name="connsiteX8" fmla="*/ 2424387 w 2684518"/>
              <a:gd name="connsiteY8" fmla="*/ 346841 h 1925482"/>
              <a:gd name="connsiteX9" fmla="*/ 2582042 w 2684518"/>
              <a:gd name="connsiteY9" fmla="*/ 283779 h 1925482"/>
              <a:gd name="connsiteX10" fmla="*/ 2645104 w 2684518"/>
              <a:gd name="connsiteY10" fmla="*/ 63062 h 1925482"/>
              <a:gd name="connsiteX11" fmla="*/ 2345559 w 2684518"/>
              <a:gd name="connsiteY11" fmla="*/ 31531 h 1925482"/>
              <a:gd name="connsiteX12" fmla="*/ 2061780 w 2684518"/>
              <a:gd name="connsiteY12" fmla="*/ 252248 h 1925482"/>
              <a:gd name="connsiteX13" fmla="*/ 1872594 w 2684518"/>
              <a:gd name="connsiteY13" fmla="*/ 709448 h 1925482"/>
              <a:gd name="connsiteX14" fmla="*/ 1683408 w 2684518"/>
              <a:gd name="connsiteY14" fmla="*/ 977462 h 1925482"/>
              <a:gd name="connsiteX15" fmla="*/ 1383863 w 2684518"/>
              <a:gd name="connsiteY15" fmla="*/ 1245476 h 1925482"/>
              <a:gd name="connsiteX16" fmla="*/ 327573 w 2684518"/>
              <a:gd name="connsiteY16" fmla="*/ 1206062 h 1925482"/>
              <a:gd name="connsiteX17" fmla="*/ 1752 w 2684518"/>
              <a:gd name="connsiteY17" fmla="*/ 1697421 h 1925482"/>
              <a:gd name="connsiteX0" fmla="*/ 1752 w 2684518"/>
              <a:gd name="connsiteY0" fmla="*/ 1697421 h 1937611"/>
              <a:gd name="connsiteX1" fmla="*/ 338083 w 2684518"/>
              <a:gd name="connsiteY1" fmla="*/ 1918138 h 1937611"/>
              <a:gd name="connsiteX2" fmla="*/ 868374 w 2684518"/>
              <a:gd name="connsiteY2" fmla="*/ 1814259 h 1937611"/>
              <a:gd name="connsiteX3" fmla="*/ 1480770 w 2684518"/>
              <a:gd name="connsiteY3" fmla="*/ 1758337 h 1937611"/>
              <a:gd name="connsiteX4" fmla="*/ 1746470 w 2684518"/>
              <a:gd name="connsiteY4" fmla="*/ 1308538 h 1937611"/>
              <a:gd name="connsiteX5" fmla="*/ 2014483 w 2684518"/>
              <a:gd name="connsiteY5" fmla="*/ 898634 h 1937611"/>
              <a:gd name="connsiteX6" fmla="*/ 2219435 w 2684518"/>
              <a:gd name="connsiteY6" fmla="*/ 520262 h 1937611"/>
              <a:gd name="connsiteX7" fmla="*/ 2424387 w 2684518"/>
              <a:gd name="connsiteY7" fmla="*/ 346841 h 1937611"/>
              <a:gd name="connsiteX8" fmla="*/ 2582042 w 2684518"/>
              <a:gd name="connsiteY8" fmla="*/ 283779 h 1937611"/>
              <a:gd name="connsiteX9" fmla="*/ 2645104 w 2684518"/>
              <a:gd name="connsiteY9" fmla="*/ 63062 h 1937611"/>
              <a:gd name="connsiteX10" fmla="*/ 2345559 w 2684518"/>
              <a:gd name="connsiteY10" fmla="*/ 31531 h 1937611"/>
              <a:gd name="connsiteX11" fmla="*/ 2061780 w 2684518"/>
              <a:gd name="connsiteY11" fmla="*/ 252248 h 1937611"/>
              <a:gd name="connsiteX12" fmla="*/ 1872594 w 2684518"/>
              <a:gd name="connsiteY12" fmla="*/ 709448 h 1937611"/>
              <a:gd name="connsiteX13" fmla="*/ 1683408 w 2684518"/>
              <a:gd name="connsiteY13" fmla="*/ 977462 h 1937611"/>
              <a:gd name="connsiteX14" fmla="*/ 1383863 w 2684518"/>
              <a:gd name="connsiteY14" fmla="*/ 1245476 h 1937611"/>
              <a:gd name="connsiteX15" fmla="*/ 327573 w 2684518"/>
              <a:gd name="connsiteY15" fmla="*/ 1206062 h 1937611"/>
              <a:gd name="connsiteX16" fmla="*/ 1752 w 2684518"/>
              <a:gd name="connsiteY16" fmla="*/ 1697421 h 19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4518" h="1937611">
                <a:moveTo>
                  <a:pt x="1752" y="1697421"/>
                </a:moveTo>
                <a:cubicBezTo>
                  <a:pt x="3504" y="1816100"/>
                  <a:pt x="91580" y="1907985"/>
                  <a:pt x="338083" y="1918138"/>
                </a:cubicBezTo>
                <a:cubicBezTo>
                  <a:pt x="482520" y="1937611"/>
                  <a:pt x="677926" y="1840893"/>
                  <a:pt x="868374" y="1814259"/>
                </a:cubicBezTo>
                <a:cubicBezTo>
                  <a:pt x="1058822" y="1787626"/>
                  <a:pt x="1334421" y="1842624"/>
                  <a:pt x="1480770" y="1758337"/>
                </a:cubicBezTo>
                <a:cubicBezTo>
                  <a:pt x="1627119" y="1674050"/>
                  <a:pt x="1657518" y="1451822"/>
                  <a:pt x="1746470" y="1308538"/>
                </a:cubicBezTo>
                <a:cubicBezTo>
                  <a:pt x="1835422" y="1165254"/>
                  <a:pt x="1935656" y="1030013"/>
                  <a:pt x="2014483" y="898634"/>
                </a:cubicBezTo>
                <a:cubicBezTo>
                  <a:pt x="2093310" y="767255"/>
                  <a:pt x="2151118" y="612228"/>
                  <a:pt x="2219435" y="520262"/>
                </a:cubicBezTo>
                <a:cubicBezTo>
                  <a:pt x="2287752" y="428297"/>
                  <a:pt x="2363953" y="386255"/>
                  <a:pt x="2424387" y="346841"/>
                </a:cubicBezTo>
                <a:cubicBezTo>
                  <a:pt x="2484821" y="307427"/>
                  <a:pt x="2545256" y="331076"/>
                  <a:pt x="2582042" y="283779"/>
                </a:cubicBezTo>
                <a:cubicBezTo>
                  <a:pt x="2618828" y="236483"/>
                  <a:pt x="2684518" y="105103"/>
                  <a:pt x="2645104" y="63062"/>
                </a:cubicBezTo>
                <a:cubicBezTo>
                  <a:pt x="2605690" y="21021"/>
                  <a:pt x="2442780" y="0"/>
                  <a:pt x="2345559" y="31531"/>
                </a:cubicBezTo>
                <a:cubicBezTo>
                  <a:pt x="2248338" y="63062"/>
                  <a:pt x="2140607" y="139262"/>
                  <a:pt x="2061780" y="252248"/>
                </a:cubicBezTo>
                <a:cubicBezTo>
                  <a:pt x="1982953" y="365234"/>
                  <a:pt x="1935656" y="588579"/>
                  <a:pt x="1872594" y="709448"/>
                </a:cubicBezTo>
                <a:cubicBezTo>
                  <a:pt x="1809532" y="830317"/>
                  <a:pt x="1764863" y="888124"/>
                  <a:pt x="1683408" y="977462"/>
                </a:cubicBezTo>
                <a:cubicBezTo>
                  <a:pt x="1601953" y="1066800"/>
                  <a:pt x="1609835" y="1207376"/>
                  <a:pt x="1383863" y="1245476"/>
                </a:cubicBezTo>
                <a:cubicBezTo>
                  <a:pt x="1157891" y="1283576"/>
                  <a:pt x="557925" y="1130738"/>
                  <a:pt x="327573" y="1206062"/>
                </a:cubicBezTo>
                <a:cubicBezTo>
                  <a:pt x="97221" y="1281386"/>
                  <a:pt x="0" y="1578742"/>
                  <a:pt x="1752" y="1697421"/>
                </a:cubicBez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04800" y="5105400"/>
            <a:ext cx="4419600" cy="1200329"/>
            <a:chOff x="304800" y="4953000"/>
            <a:chExt cx="4419600" cy="1200329"/>
          </a:xfrm>
        </p:grpSpPr>
        <p:sp>
          <p:nvSpPr>
            <p:cNvPr id="28" name="TextBox 27"/>
            <p:cNvSpPr txBox="1"/>
            <p:nvPr/>
          </p:nvSpPr>
          <p:spPr>
            <a:xfrm>
              <a:off x="304800" y="4953000"/>
              <a:ext cx="2304157" cy="1200329"/>
            </a:xfrm>
            <a:prstGeom prst="rect">
              <a:avLst/>
            </a:prstGeom>
            <a:noFill/>
            <a:ln w="50800">
              <a:solidFill>
                <a:schemeClr val="tx1"/>
              </a:solidFill>
            </a:ln>
          </p:spPr>
          <p:txBody>
            <a:bodyPr wrap="none" rtlCol="0">
              <a:spAutoFit/>
            </a:bodyPr>
            <a:lstStyle/>
            <a:p>
              <a:pPr algn="ctr"/>
              <a:r>
                <a:rPr lang="en-US" sz="2400" b="1" dirty="0" smtClean="0"/>
                <a:t>Ancestral </a:t>
              </a:r>
            </a:p>
            <a:p>
              <a:pPr algn="ctr"/>
              <a:r>
                <a:rPr lang="en-US" sz="2400" b="1" dirty="0" smtClean="0"/>
                <a:t>Mississippi River</a:t>
              </a:r>
            </a:p>
            <a:p>
              <a:pPr algn="ctr"/>
              <a:r>
                <a:rPr lang="en-US" sz="2400" b="1" dirty="0" smtClean="0"/>
                <a:t>watershed</a:t>
              </a:r>
              <a:endParaRPr lang="en-US" sz="2400" b="1" dirty="0"/>
            </a:p>
          </p:txBody>
        </p:sp>
        <p:cxnSp>
          <p:nvCxnSpPr>
            <p:cNvPr id="30" name="Straight Arrow Connector 29"/>
            <p:cNvCxnSpPr/>
            <p:nvPr/>
          </p:nvCxnSpPr>
          <p:spPr>
            <a:xfrm>
              <a:off x="2608957" y="4953000"/>
              <a:ext cx="2115443" cy="94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971800" y="2209800"/>
            <a:ext cx="3856184" cy="830997"/>
          </a:xfrm>
          <a:prstGeom prst="rect">
            <a:avLst/>
          </a:prstGeom>
          <a:solidFill>
            <a:schemeClr val="accent1">
              <a:alpha val="53000"/>
            </a:schemeClr>
          </a:solidFill>
          <a:ln w="50800">
            <a:solidFill>
              <a:schemeClr val="tx1"/>
            </a:solidFill>
          </a:ln>
        </p:spPr>
        <p:txBody>
          <a:bodyPr wrap="none" rtlCol="0">
            <a:spAutoFit/>
          </a:bodyPr>
          <a:lstStyle/>
          <a:p>
            <a:pPr algn="ctr"/>
            <a:r>
              <a:rPr lang="en-US" sz="2400" b="1" dirty="0" smtClean="0"/>
              <a:t>Watersheds into Hudson Bay</a:t>
            </a:r>
          </a:p>
          <a:p>
            <a:pPr algn="ctr"/>
            <a:r>
              <a:rPr lang="en-US" sz="2400" b="1" dirty="0" smtClean="0"/>
              <a:t>&amp; Gulf of St Lawrence</a:t>
            </a:r>
            <a:endParaRPr lang="en-US" sz="2400" b="1" dirty="0"/>
          </a:p>
        </p:txBody>
      </p:sp>
      <p:sp>
        <p:nvSpPr>
          <p:cNvPr id="39" name="Freeform 38"/>
          <p:cNvSpPr/>
          <p:nvPr/>
        </p:nvSpPr>
        <p:spPr>
          <a:xfrm>
            <a:off x="2895600" y="3476296"/>
            <a:ext cx="2267607" cy="1382111"/>
          </a:xfrm>
          <a:custGeom>
            <a:avLst/>
            <a:gdLst>
              <a:gd name="connsiteX0" fmla="*/ 81455 w 2532993"/>
              <a:gd name="connsiteY0" fmla="*/ 134007 h 1382111"/>
              <a:gd name="connsiteX1" fmla="*/ 160283 w 2532993"/>
              <a:gd name="connsiteY1" fmla="*/ 23649 h 1382111"/>
              <a:gd name="connsiteX2" fmla="*/ 491358 w 2532993"/>
              <a:gd name="connsiteY2" fmla="*/ 7883 h 1382111"/>
              <a:gd name="connsiteX3" fmla="*/ 1342696 w 2532993"/>
              <a:gd name="connsiteY3" fmla="*/ 70945 h 1382111"/>
              <a:gd name="connsiteX4" fmla="*/ 1626476 w 2532993"/>
              <a:gd name="connsiteY4" fmla="*/ 165538 h 1382111"/>
              <a:gd name="connsiteX5" fmla="*/ 1894489 w 2532993"/>
              <a:gd name="connsiteY5" fmla="*/ 244366 h 1382111"/>
              <a:gd name="connsiteX6" fmla="*/ 2115207 w 2532993"/>
              <a:gd name="connsiteY6" fmla="*/ 370490 h 1382111"/>
              <a:gd name="connsiteX7" fmla="*/ 2241331 w 2532993"/>
              <a:gd name="connsiteY7" fmla="*/ 370490 h 1382111"/>
              <a:gd name="connsiteX8" fmla="*/ 2430517 w 2532993"/>
              <a:gd name="connsiteY8" fmla="*/ 559676 h 1382111"/>
              <a:gd name="connsiteX9" fmla="*/ 2509345 w 2532993"/>
              <a:gd name="connsiteY9" fmla="*/ 717332 h 1382111"/>
              <a:gd name="connsiteX10" fmla="*/ 2525110 w 2532993"/>
              <a:gd name="connsiteY10" fmla="*/ 938049 h 1382111"/>
              <a:gd name="connsiteX11" fmla="*/ 2462048 w 2532993"/>
              <a:gd name="connsiteY11" fmla="*/ 1095704 h 1382111"/>
              <a:gd name="connsiteX12" fmla="*/ 2383220 w 2532993"/>
              <a:gd name="connsiteY12" fmla="*/ 1253359 h 1382111"/>
              <a:gd name="connsiteX13" fmla="*/ 2320158 w 2532993"/>
              <a:gd name="connsiteY13" fmla="*/ 1363718 h 1382111"/>
              <a:gd name="connsiteX14" fmla="*/ 2052145 w 2532993"/>
              <a:gd name="connsiteY14" fmla="*/ 1363718 h 1382111"/>
              <a:gd name="connsiteX15" fmla="*/ 1531883 w 2532993"/>
              <a:gd name="connsiteY15" fmla="*/ 1316421 h 1382111"/>
              <a:gd name="connsiteX16" fmla="*/ 1027386 w 2532993"/>
              <a:gd name="connsiteY16" fmla="*/ 1127235 h 1382111"/>
              <a:gd name="connsiteX17" fmla="*/ 191814 w 2532993"/>
              <a:gd name="connsiteY17" fmla="*/ 1048407 h 1382111"/>
              <a:gd name="connsiteX18" fmla="*/ 18393 w 2532993"/>
              <a:gd name="connsiteY18" fmla="*/ 417787 h 1382111"/>
              <a:gd name="connsiteX19" fmla="*/ 81455 w 2532993"/>
              <a:gd name="connsiteY19" fmla="*/ 134007 h 13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32993" h="1382111">
                <a:moveTo>
                  <a:pt x="81455" y="134007"/>
                </a:moveTo>
                <a:cubicBezTo>
                  <a:pt x="105103" y="68317"/>
                  <a:pt x="91966" y="44670"/>
                  <a:pt x="160283" y="23649"/>
                </a:cubicBezTo>
                <a:cubicBezTo>
                  <a:pt x="228600" y="2628"/>
                  <a:pt x="294289" y="0"/>
                  <a:pt x="491358" y="7883"/>
                </a:cubicBezTo>
                <a:cubicBezTo>
                  <a:pt x="688427" y="15766"/>
                  <a:pt x="1153510" y="44669"/>
                  <a:pt x="1342696" y="70945"/>
                </a:cubicBezTo>
                <a:cubicBezTo>
                  <a:pt x="1531882" y="97221"/>
                  <a:pt x="1534511" y="136635"/>
                  <a:pt x="1626476" y="165538"/>
                </a:cubicBezTo>
                <a:cubicBezTo>
                  <a:pt x="1718442" y="194442"/>
                  <a:pt x="1813034" y="210207"/>
                  <a:pt x="1894489" y="244366"/>
                </a:cubicBezTo>
                <a:cubicBezTo>
                  <a:pt x="1975944" y="278525"/>
                  <a:pt x="2057400" y="349469"/>
                  <a:pt x="2115207" y="370490"/>
                </a:cubicBezTo>
                <a:cubicBezTo>
                  <a:pt x="2173014" y="391511"/>
                  <a:pt x="2188779" y="338959"/>
                  <a:pt x="2241331" y="370490"/>
                </a:cubicBezTo>
                <a:cubicBezTo>
                  <a:pt x="2293883" y="402021"/>
                  <a:pt x="2385848" y="501869"/>
                  <a:pt x="2430517" y="559676"/>
                </a:cubicBezTo>
                <a:cubicBezTo>
                  <a:pt x="2475186" y="617483"/>
                  <a:pt x="2493579" y="654270"/>
                  <a:pt x="2509345" y="717332"/>
                </a:cubicBezTo>
                <a:cubicBezTo>
                  <a:pt x="2525111" y="780394"/>
                  <a:pt x="2532993" y="874987"/>
                  <a:pt x="2525110" y="938049"/>
                </a:cubicBezTo>
                <a:cubicBezTo>
                  <a:pt x="2517227" y="1001111"/>
                  <a:pt x="2485696" y="1043152"/>
                  <a:pt x="2462048" y="1095704"/>
                </a:cubicBezTo>
                <a:cubicBezTo>
                  <a:pt x="2438400" y="1148256"/>
                  <a:pt x="2406868" y="1208690"/>
                  <a:pt x="2383220" y="1253359"/>
                </a:cubicBezTo>
                <a:cubicBezTo>
                  <a:pt x="2359572" y="1298028"/>
                  <a:pt x="2375337" y="1345325"/>
                  <a:pt x="2320158" y="1363718"/>
                </a:cubicBezTo>
                <a:cubicBezTo>
                  <a:pt x="2264979" y="1382111"/>
                  <a:pt x="2183524" y="1371601"/>
                  <a:pt x="2052145" y="1363718"/>
                </a:cubicBezTo>
                <a:cubicBezTo>
                  <a:pt x="1920766" y="1355835"/>
                  <a:pt x="1702676" y="1355835"/>
                  <a:pt x="1531883" y="1316421"/>
                </a:cubicBezTo>
                <a:cubicBezTo>
                  <a:pt x="1361090" y="1277007"/>
                  <a:pt x="1250731" y="1171904"/>
                  <a:pt x="1027386" y="1127235"/>
                </a:cubicBezTo>
                <a:cubicBezTo>
                  <a:pt x="804041" y="1082566"/>
                  <a:pt x="359979" y="1166648"/>
                  <a:pt x="191814" y="1048407"/>
                </a:cubicBezTo>
                <a:cubicBezTo>
                  <a:pt x="23649" y="930166"/>
                  <a:pt x="36786" y="575442"/>
                  <a:pt x="18393" y="417787"/>
                </a:cubicBezTo>
                <a:cubicBezTo>
                  <a:pt x="0" y="260132"/>
                  <a:pt x="57807" y="199697"/>
                  <a:pt x="81455" y="134007"/>
                </a:cubicBezTo>
                <a:close/>
              </a:path>
            </a:pathLst>
          </a:custGeom>
          <a:solidFill>
            <a:srgbClr val="FFCCFF">
              <a:alpha val="79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0" y="3048000"/>
            <a:ext cx="3276611" cy="1569660"/>
            <a:chOff x="304800" y="5181600"/>
            <a:chExt cx="3276611" cy="1569660"/>
          </a:xfrm>
        </p:grpSpPr>
        <p:sp>
          <p:nvSpPr>
            <p:cNvPr id="42" name="TextBox 41"/>
            <p:cNvSpPr txBox="1"/>
            <p:nvPr/>
          </p:nvSpPr>
          <p:spPr>
            <a:xfrm>
              <a:off x="304800" y="5181600"/>
              <a:ext cx="2258311" cy="1569660"/>
            </a:xfrm>
            <a:prstGeom prst="rect">
              <a:avLst/>
            </a:prstGeom>
            <a:solidFill>
              <a:srgbClr val="A1E3D8">
                <a:alpha val="48000"/>
              </a:srgbClr>
            </a:solidFill>
            <a:ln w="50800">
              <a:solidFill>
                <a:schemeClr val="tx1"/>
              </a:solidFill>
            </a:ln>
          </p:spPr>
          <p:txBody>
            <a:bodyPr wrap="none" rtlCol="0">
              <a:spAutoFit/>
            </a:bodyPr>
            <a:lstStyle/>
            <a:p>
              <a:pPr algn="ctr"/>
              <a:r>
                <a:rPr lang="en-US" sz="2400" b="1" dirty="0" smtClean="0"/>
                <a:t>no rivers from </a:t>
              </a:r>
            </a:p>
            <a:p>
              <a:pPr algn="ctr"/>
              <a:r>
                <a:rPr lang="en-US" sz="2400" b="1" dirty="0" smtClean="0"/>
                <a:t>the northwest</a:t>
              </a:r>
            </a:p>
            <a:p>
              <a:pPr algn="ctr"/>
              <a:r>
                <a:rPr lang="en-US" sz="2400" b="1" dirty="0" smtClean="0"/>
                <a:t>into Mississippi</a:t>
              </a:r>
            </a:p>
            <a:p>
              <a:pPr algn="ctr"/>
              <a:r>
                <a:rPr lang="en-US" sz="2400" b="1" dirty="0" smtClean="0"/>
                <a:t>River watershed</a:t>
              </a:r>
              <a:endParaRPr lang="en-US" sz="2400" b="1" dirty="0"/>
            </a:p>
          </p:txBody>
        </p:sp>
        <p:cxnSp>
          <p:nvCxnSpPr>
            <p:cNvPr id="43" name="Straight Arrow Connector 42"/>
            <p:cNvCxnSpPr>
              <a:stCxn id="42" idx="3"/>
            </p:cNvCxnSpPr>
            <p:nvPr/>
          </p:nvCxnSpPr>
          <p:spPr>
            <a:xfrm>
              <a:off x="2563111" y="5966430"/>
              <a:ext cx="1018300" cy="20577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useBgFill="1">
        <p:nvSpPr>
          <p:cNvPr id="35" name="TextBox 34"/>
          <p:cNvSpPr txBox="1"/>
          <p:nvPr/>
        </p:nvSpPr>
        <p:spPr>
          <a:xfrm>
            <a:off x="0" y="6150114"/>
            <a:ext cx="4428200" cy="707886"/>
          </a:xfrm>
          <a:prstGeom prst="rect">
            <a:avLst/>
          </a:prstGeom>
        </p:spPr>
        <p:txBody>
          <a:bodyPr wrap="none" rtlCol="0">
            <a:spAutoFit/>
          </a:bodyPr>
          <a:lstStyle/>
          <a:p>
            <a:r>
              <a:rPr lang="en-US" sz="4000" b="1" dirty="0" smtClean="0">
                <a:effectLst>
                  <a:outerShdw dist="50800" dir="5400000" algn="ctr" rotWithShape="0">
                    <a:srgbClr val="FF0000"/>
                  </a:outerShdw>
                </a:effectLst>
                <a:latin typeface="Tempus Sans ITC" pitchFamily="82" charset="0"/>
              </a:rPr>
              <a:t>So, what happened?</a:t>
            </a:r>
            <a:endParaRPr lang="en-US" sz="4000" b="1" dirty="0">
              <a:effectLst>
                <a:outerShdw dist="50800" dir="54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1000"/>
                                        <p:tgtEl>
                                          <p:spTgt spid="2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1000"/>
                                        <p:tgtEl>
                                          <p:spTgt spid="2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1000"/>
                                        <p:tgtEl>
                                          <p:spTgt spid="2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1000"/>
                                        <p:tgtEl>
                                          <p:spTgt spid="3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39"/>
                                        </p:tgtEl>
                                      </p:cBhvr>
                                    </p:animEffect>
                                    <p:set>
                                      <p:cBhvr>
                                        <p:cTn id="41" dur="1" fill="hold">
                                          <p:stCondLst>
                                            <p:cond delay="999"/>
                                          </p:stCondLst>
                                        </p:cTn>
                                        <p:tgtEl>
                                          <p:spTgt spid="3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31"/>
                                        </p:tgtEl>
                                      </p:cBhvr>
                                    </p:animEffect>
                                    <p:set>
                                      <p:cBhvr>
                                        <p:cTn id="47" dur="1" fill="hold">
                                          <p:stCondLst>
                                            <p:cond delay="999"/>
                                          </p:stCondLst>
                                        </p:cTn>
                                        <p:tgtEl>
                                          <p:spTgt spid="3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33"/>
                                        </p:tgtEl>
                                      </p:cBhvr>
                                    </p:animEffect>
                                    <p:set>
                                      <p:cBhvr>
                                        <p:cTn id="53" dur="1" fill="hold">
                                          <p:stCondLst>
                                            <p:cond delay="999"/>
                                          </p:stCondLst>
                                        </p:cTn>
                                        <p:tgtEl>
                                          <p:spTgt spid="3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26"/>
                                        </p:tgtEl>
                                      </p:cBhvr>
                                    </p:animEffect>
                                    <p:set>
                                      <p:cBhvr>
                                        <p:cTn id="56" dur="1" fill="hold">
                                          <p:stCondLst>
                                            <p:cond delay="999"/>
                                          </p:stCondLst>
                                        </p:cTn>
                                        <p:tgtEl>
                                          <p:spTgt spid="2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27"/>
                                        </p:tgtEl>
                                      </p:cBhvr>
                                    </p:animEffect>
                                    <p:set>
                                      <p:cBhvr>
                                        <p:cTn id="59" dur="1" fill="hold">
                                          <p:stCondLst>
                                            <p:cond delay="999"/>
                                          </p:stCondLst>
                                        </p:cTn>
                                        <p:tgtEl>
                                          <p:spTgt spid="27"/>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33" grpId="0" animBg="1"/>
      <p:bldP spid="33" grpId="1" animBg="1"/>
      <p:bldP spid="39" grpId="0" animBg="1"/>
      <p:bldP spid="39" grpId="1" animBg="1"/>
      <p:bldP spid="3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43584" y="18288"/>
            <a:ext cx="6748272" cy="6748272"/>
            <a:chOff x="1243584" y="18288"/>
            <a:chExt cx="6748272" cy="6748272"/>
          </a:xfrm>
        </p:grpSpPr>
        <p:pic>
          <p:nvPicPr>
            <p:cNvPr id="20"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21"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grpSp>
        <p:nvGrpSpPr>
          <p:cNvPr id="2" name="Group 15"/>
          <p:cNvGrpSpPr/>
          <p:nvPr/>
        </p:nvGrpSpPr>
        <p:grpSpPr>
          <a:xfrm>
            <a:off x="1219200" y="0"/>
            <a:ext cx="6743700" cy="6872288"/>
            <a:chOff x="1219200" y="0"/>
            <a:chExt cx="6743700" cy="6872288"/>
          </a:xfrm>
        </p:grpSpPr>
        <p:pic>
          <p:nvPicPr>
            <p:cNvPr id="3" name="Picture 3"/>
            <p:cNvPicPr>
              <a:picLocks noChangeAspect="1" noChangeArrowheads="1"/>
            </p:cNvPicPr>
            <p:nvPr/>
          </p:nvPicPr>
          <p:blipFill>
            <a:blip r:embed="rId3"/>
            <a:srcRect/>
            <a:stretch>
              <a:fillRect/>
            </a:stretch>
          </p:blipFill>
          <p:spPr bwMode="auto">
            <a:xfrm>
              <a:off x="1219200" y="0"/>
              <a:ext cx="6743700" cy="6872288"/>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l="84746" t="68746" r="565" b="20166"/>
            <a:stretch>
              <a:fillRect/>
            </a:stretch>
          </p:blipFill>
          <p:spPr bwMode="auto">
            <a:xfrm>
              <a:off x="6934200" y="5334000"/>
              <a:ext cx="990600" cy="762000"/>
            </a:xfrm>
            <a:prstGeom prst="rect">
              <a:avLst/>
            </a:prstGeom>
            <a:noFill/>
            <a:ln w="9525">
              <a:noFill/>
              <a:miter lim="800000"/>
              <a:headEnd/>
              <a:tailEnd/>
            </a:ln>
            <a:effectLst/>
          </p:spPr>
        </p:pic>
        <p:grpSp>
          <p:nvGrpSpPr>
            <p:cNvPr id="5" name="Group 14"/>
            <p:cNvGrpSpPr/>
            <p:nvPr/>
          </p:nvGrpSpPr>
          <p:grpSpPr>
            <a:xfrm>
              <a:off x="5193126" y="4480560"/>
              <a:ext cx="1127181" cy="772085"/>
              <a:chOff x="5193126" y="4480560"/>
              <a:chExt cx="1127181" cy="772085"/>
            </a:xfrm>
          </p:grpSpPr>
          <p:grpSp>
            <p:nvGrpSpPr>
              <p:cNvPr id="6" name="Group 9"/>
              <p:cNvGrpSpPr/>
              <p:nvPr/>
            </p:nvGrpSpPr>
            <p:grpSpPr>
              <a:xfrm>
                <a:off x="5306096" y="4480560"/>
                <a:ext cx="1014211" cy="508179"/>
                <a:chOff x="5306096" y="4434089"/>
                <a:chExt cx="1014211" cy="508179"/>
              </a:xfrm>
            </p:grpSpPr>
            <p:sp>
              <p:nvSpPr>
                <p:cNvPr id="8"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Freeform 6"/>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3" name="Freeform 12"/>
          <p:cNvSpPr/>
          <p:nvPr/>
        </p:nvSpPr>
        <p:spPr>
          <a:xfrm>
            <a:off x="2624958" y="-10510"/>
            <a:ext cx="5433849" cy="4971392"/>
          </a:xfrm>
          <a:custGeom>
            <a:avLst/>
            <a:gdLst>
              <a:gd name="connsiteX0" fmla="*/ 228601 w 5433849"/>
              <a:gd name="connsiteY0" fmla="*/ 89338 h 4971392"/>
              <a:gd name="connsiteX1" fmla="*/ 102476 w 5433849"/>
              <a:gd name="connsiteY1" fmla="*/ 562303 h 4971392"/>
              <a:gd name="connsiteX2" fmla="*/ 86711 w 5433849"/>
              <a:gd name="connsiteY2" fmla="*/ 814551 h 4971392"/>
              <a:gd name="connsiteX3" fmla="*/ 102476 w 5433849"/>
              <a:gd name="connsiteY3" fmla="*/ 1098331 h 4971392"/>
              <a:gd name="connsiteX4" fmla="*/ 7883 w 5433849"/>
              <a:gd name="connsiteY4" fmla="*/ 1366344 h 4971392"/>
              <a:gd name="connsiteX5" fmla="*/ 149773 w 5433849"/>
              <a:gd name="connsiteY5" fmla="*/ 1618593 h 4971392"/>
              <a:gd name="connsiteX6" fmla="*/ 275897 w 5433849"/>
              <a:gd name="connsiteY6" fmla="*/ 2028496 h 4971392"/>
              <a:gd name="connsiteX7" fmla="*/ 402021 w 5433849"/>
              <a:gd name="connsiteY7" fmla="*/ 2454165 h 4971392"/>
              <a:gd name="connsiteX8" fmla="*/ 622739 w 5433849"/>
              <a:gd name="connsiteY8" fmla="*/ 2942896 h 4971392"/>
              <a:gd name="connsiteX9" fmla="*/ 717332 w 5433849"/>
              <a:gd name="connsiteY9" fmla="*/ 3431627 h 4971392"/>
              <a:gd name="connsiteX10" fmla="*/ 717332 w 5433849"/>
              <a:gd name="connsiteY10" fmla="*/ 3668110 h 4971392"/>
              <a:gd name="connsiteX11" fmla="*/ 874987 w 5433849"/>
              <a:gd name="connsiteY11" fmla="*/ 3873062 h 4971392"/>
              <a:gd name="connsiteX12" fmla="*/ 1064173 w 5433849"/>
              <a:gd name="connsiteY12" fmla="*/ 3888827 h 4971392"/>
              <a:gd name="connsiteX13" fmla="*/ 1221828 w 5433849"/>
              <a:gd name="connsiteY13" fmla="*/ 4030717 h 4971392"/>
              <a:gd name="connsiteX14" fmla="*/ 1458311 w 5433849"/>
              <a:gd name="connsiteY14" fmla="*/ 4361793 h 4971392"/>
              <a:gd name="connsiteX15" fmla="*/ 1663263 w 5433849"/>
              <a:gd name="connsiteY15" fmla="*/ 4614041 h 4971392"/>
              <a:gd name="connsiteX16" fmla="*/ 1852449 w 5433849"/>
              <a:gd name="connsiteY16" fmla="*/ 4834758 h 4971392"/>
              <a:gd name="connsiteX17" fmla="*/ 2136228 w 5433849"/>
              <a:gd name="connsiteY17" fmla="*/ 4960882 h 4971392"/>
              <a:gd name="connsiteX18" fmla="*/ 2593428 w 5433849"/>
              <a:gd name="connsiteY18" fmla="*/ 4897820 h 4971392"/>
              <a:gd name="connsiteX19" fmla="*/ 2877208 w 5433849"/>
              <a:gd name="connsiteY19" fmla="*/ 4677103 h 4971392"/>
              <a:gd name="connsiteX20" fmla="*/ 2956035 w 5433849"/>
              <a:gd name="connsiteY20" fmla="*/ 4582510 h 4971392"/>
              <a:gd name="connsiteX21" fmla="*/ 3129456 w 5433849"/>
              <a:gd name="connsiteY21" fmla="*/ 4629807 h 4971392"/>
              <a:gd name="connsiteX22" fmla="*/ 3318642 w 5433849"/>
              <a:gd name="connsiteY22" fmla="*/ 4677103 h 4971392"/>
              <a:gd name="connsiteX23" fmla="*/ 3476297 w 5433849"/>
              <a:gd name="connsiteY23" fmla="*/ 4677103 h 4971392"/>
              <a:gd name="connsiteX24" fmla="*/ 3570890 w 5433849"/>
              <a:gd name="connsiteY24" fmla="*/ 4519448 h 4971392"/>
              <a:gd name="connsiteX25" fmla="*/ 3586656 w 5433849"/>
              <a:gd name="connsiteY25" fmla="*/ 4330262 h 4971392"/>
              <a:gd name="connsiteX26" fmla="*/ 3791608 w 5433849"/>
              <a:gd name="connsiteY26" fmla="*/ 4204138 h 4971392"/>
              <a:gd name="connsiteX27" fmla="*/ 3886201 w 5433849"/>
              <a:gd name="connsiteY27" fmla="*/ 4172607 h 4971392"/>
              <a:gd name="connsiteX28" fmla="*/ 4122683 w 5433849"/>
              <a:gd name="connsiteY28" fmla="*/ 4188372 h 4971392"/>
              <a:gd name="connsiteX29" fmla="*/ 4233042 w 5433849"/>
              <a:gd name="connsiteY29" fmla="*/ 4314496 h 4971392"/>
              <a:gd name="connsiteX30" fmla="*/ 4516821 w 5433849"/>
              <a:gd name="connsiteY30" fmla="*/ 4014951 h 4971392"/>
              <a:gd name="connsiteX31" fmla="*/ 4721773 w 5433849"/>
              <a:gd name="connsiteY31" fmla="*/ 3668110 h 4971392"/>
              <a:gd name="connsiteX32" fmla="*/ 5021318 w 5433849"/>
              <a:gd name="connsiteY32" fmla="*/ 3321269 h 4971392"/>
              <a:gd name="connsiteX33" fmla="*/ 5210504 w 5433849"/>
              <a:gd name="connsiteY33" fmla="*/ 2958662 h 4971392"/>
              <a:gd name="connsiteX34" fmla="*/ 5320863 w 5433849"/>
              <a:gd name="connsiteY34" fmla="*/ 2816772 h 4971392"/>
              <a:gd name="connsiteX35" fmla="*/ 5352394 w 5433849"/>
              <a:gd name="connsiteY35" fmla="*/ 2737944 h 4971392"/>
              <a:gd name="connsiteX36" fmla="*/ 5368159 w 5433849"/>
              <a:gd name="connsiteY36" fmla="*/ 1413641 h 4971392"/>
              <a:gd name="connsiteX37" fmla="*/ 5368159 w 5433849"/>
              <a:gd name="connsiteY37" fmla="*/ 467710 h 4971392"/>
              <a:gd name="connsiteX38" fmla="*/ 5368159 w 5433849"/>
              <a:gd name="connsiteY38" fmla="*/ 310055 h 4971392"/>
              <a:gd name="connsiteX39" fmla="*/ 5368159 w 5433849"/>
              <a:gd name="connsiteY39" fmla="*/ 136634 h 4971392"/>
              <a:gd name="connsiteX40" fmla="*/ 5352394 w 5433849"/>
              <a:gd name="connsiteY40" fmla="*/ 89338 h 4971392"/>
              <a:gd name="connsiteX41" fmla="*/ 4879428 w 5433849"/>
              <a:gd name="connsiteY41" fmla="*/ 89338 h 4971392"/>
              <a:gd name="connsiteX42" fmla="*/ 2956035 w 5433849"/>
              <a:gd name="connsiteY42" fmla="*/ 10510 h 4971392"/>
              <a:gd name="connsiteX43" fmla="*/ 764628 w 5433849"/>
              <a:gd name="connsiteY43" fmla="*/ 26276 h 4971392"/>
              <a:gd name="connsiteX44" fmla="*/ 323194 w 5433849"/>
              <a:gd name="connsiteY44" fmla="*/ 26276 h 4971392"/>
              <a:gd name="connsiteX45" fmla="*/ 228601 w 5433849"/>
              <a:gd name="connsiteY45" fmla="*/ 89338 h 497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33849" h="4971392">
                <a:moveTo>
                  <a:pt x="228601" y="89338"/>
                </a:moveTo>
                <a:cubicBezTo>
                  <a:pt x="191815" y="178676"/>
                  <a:pt x="126124" y="441434"/>
                  <a:pt x="102476" y="562303"/>
                </a:cubicBezTo>
                <a:cubicBezTo>
                  <a:pt x="78828" y="683172"/>
                  <a:pt x="86711" y="725213"/>
                  <a:pt x="86711" y="814551"/>
                </a:cubicBezTo>
                <a:cubicBezTo>
                  <a:pt x="86711" y="903889"/>
                  <a:pt x="115614" y="1006366"/>
                  <a:pt x="102476" y="1098331"/>
                </a:cubicBezTo>
                <a:cubicBezTo>
                  <a:pt x="89338" y="1190296"/>
                  <a:pt x="0" y="1279634"/>
                  <a:pt x="7883" y="1366344"/>
                </a:cubicBezTo>
                <a:cubicBezTo>
                  <a:pt x="15766" y="1453054"/>
                  <a:pt x="105104" y="1508234"/>
                  <a:pt x="149773" y="1618593"/>
                </a:cubicBezTo>
                <a:cubicBezTo>
                  <a:pt x="194442" y="1728952"/>
                  <a:pt x="233856" y="1889234"/>
                  <a:pt x="275897" y="2028496"/>
                </a:cubicBezTo>
                <a:cubicBezTo>
                  <a:pt x="317938" y="2167758"/>
                  <a:pt x="344214" y="2301765"/>
                  <a:pt x="402021" y="2454165"/>
                </a:cubicBezTo>
                <a:cubicBezTo>
                  <a:pt x="459828" y="2606565"/>
                  <a:pt x="570187" y="2779986"/>
                  <a:pt x="622739" y="2942896"/>
                </a:cubicBezTo>
                <a:cubicBezTo>
                  <a:pt x="675291" y="3105806"/>
                  <a:pt x="701567" y="3310758"/>
                  <a:pt x="717332" y="3431627"/>
                </a:cubicBezTo>
                <a:cubicBezTo>
                  <a:pt x="733097" y="3552496"/>
                  <a:pt x="691056" y="3594537"/>
                  <a:pt x="717332" y="3668110"/>
                </a:cubicBezTo>
                <a:cubicBezTo>
                  <a:pt x="743608" y="3741683"/>
                  <a:pt x="817180" y="3836276"/>
                  <a:pt x="874987" y="3873062"/>
                </a:cubicBezTo>
                <a:cubicBezTo>
                  <a:pt x="932794" y="3909848"/>
                  <a:pt x="1006366" y="3862551"/>
                  <a:pt x="1064173" y="3888827"/>
                </a:cubicBezTo>
                <a:cubicBezTo>
                  <a:pt x="1121980" y="3915103"/>
                  <a:pt x="1156138" y="3951889"/>
                  <a:pt x="1221828" y="4030717"/>
                </a:cubicBezTo>
                <a:cubicBezTo>
                  <a:pt x="1287518" y="4109545"/>
                  <a:pt x="1384738" y="4264572"/>
                  <a:pt x="1458311" y="4361793"/>
                </a:cubicBezTo>
                <a:cubicBezTo>
                  <a:pt x="1531884" y="4459014"/>
                  <a:pt x="1597573" y="4535214"/>
                  <a:pt x="1663263" y="4614041"/>
                </a:cubicBezTo>
                <a:cubicBezTo>
                  <a:pt x="1728953" y="4692868"/>
                  <a:pt x="1773622" y="4776951"/>
                  <a:pt x="1852449" y="4834758"/>
                </a:cubicBezTo>
                <a:cubicBezTo>
                  <a:pt x="1931276" y="4892565"/>
                  <a:pt x="2012732" y="4950372"/>
                  <a:pt x="2136228" y="4960882"/>
                </a:cubicBezTo>
                <a:cubicBezTo>
                  <a:pt x="2259725" y="4971392"/>
                  <a:pt x="2469931" y="4945116"/>
                  <a:pt x="2593428" y="4897820"/>
                </a:cubicBezTo>
                <a:cubicBezTo>
                  <a:pt x="2716925" y="4850524"/>
                  <a:pt x="2816774" y="4729655"/>
                  <a:pt x="2877208" y="4677103"/>
                </a:cubicBezTo>
                <a:cubicBezTo>
                  <a:pt x="2937642" y="4624551"/>
                  <a:pt x="2913994" y="4590393"/>
                  <a:pt x="2956035" y="4582510"/>
                </a:cubicBezTo>
                <a:cubicBezTo>
                  <a:pt x="2998076" y="4574627"/>
                  <a:pt x="3069022" y="4614042"/>
                  <a:pt x="3129456" y="4629807"/>
                </a:cubicBezTo>
                <a:cubicBezTo>
                  <a:pt x="3189891" y="4645573"/>
                  <a:pt x="3260835" y="4669220"/>
                  <a:pt x="3318642" y="4677103"/>
                </a:cubicBezTo>
                <a:cubicBezTo>
                  <a:pt x="3376449" y="4684986"/>
                  <a:pt x="3434256" y="4703379"/>
                  <a:pt x="3476297" y="4677103"/>
                </a:cubicBezTo>
                <a:cubicBezTo>
                  <a:pt x="3518338" y="4650827"/>
                  <a:pt x="3552497" y="4577255"/>
                  <a:pt x="3570890" y="4519448"/>
                </a:cubicBezTo>
                <a:cubicBezTo>
                  <a:pt x="3589283" y="4461641"/>
                  <a:pt x="3549870" y="4382814"/>
                  <a:pt x="3586656" y="4330262"/>
                </a:cubicBezTo>
                <a:cubicBezTo>
                  <a:pt x="3623442" y="4277710"/>
                  <a:pt x="3741684" y="4230414"/>
                  <a:pt x="3791608" y="4204138"/>
                </a:cubicBezTo>
                <a:cubicBezTo>
                  <a:pt x="3841532" y="4177862"/>
                  <a:pt x="3831022" y="4175235"/>
                  <a:pt x="3886201" y="4172607"/>
                </a:cubicBezTo>
                <a:cubicBezTo>
                  <a:pt x="3941380" y="4169979"/>
                  <a:pt x="4064876" y="4164724"/>
                  <a:pt x="4122683" y="4188372"/>
                </a:cubicBezTo>
                <a:cubicBezTo>
                  <a:pt x="4180490" y="4212020"/>
                  <a:pt x="4167352" y="4343399"/>
                  <a:pt x="4233042" y="4314496"/>
                </a:cubicBezTo>
                <a:cubicBezTo>
                  <a:pt x="4298732" y="4285593"/>
                  <a:pt x="4435366" y="4122682"/>
                  <a:pt x="4516821" y="4014951"/>
                </a:cubicBezTo>
                <a:cubicBezTo>
                  <a:pt x="4598276" y="3907220"/>
                  <a:pt x="4637690" y="3783724"/>
                  <a:pt x="4721773" y="3668110"/>
                </a:cubicBezTo>
                <a:cubicBezTo>
                  <a:pt x="4805856" y="3552496"/>
                  <a:pt x="4939863" y="3439510"/>
                  <a:pt x="5021318" y="3321269"/>
                </a:cubicBezTo>
                <a:cubicBezTo>
                  <a:pt x="5102773" y="3203028"/>
                  <a:pt x="5160580" y="3042745"/>
                  <a:pt x="5210504" y="2958662"/>
                </a:cubicBezTo>
                <a:cubicBezTo>
                  <a:pt x="5260428" y="2874579"/>
                  <a:pt x="5297215" y="2853558"/>
                  <a:pt x="5320863" y="2816772"/>
                </a:cubicBezTo>
                <a:cubicBezTo>
                  <a:pt x="5344511" y="2779986"/>
                  <a:pt x="5344511" y="2971799"/>
                  <a:pt x="5352394" y="2737944"/>
                </a:cubicBezTo>
                <a:cubicBezTo>
                  <a:pt x="5360277" y="2504089"/>
                  <a:pt x="5365532" y="1792013"/>
                  <a:pt x="5368159" y="1413641"/>
                </a:cubicBezTo>
                <a:cubicBezTo>
                  <a:pt x="5370787" y="1035269"/>
                  <a:pt x="5368159" y="467710"/>
                  <a:pt x="5368159" y="467710"/>
                </a:cubicBezTo>
                <a:lnTo>
                  <a:pt x="5368159" y="310055"/>
                </a:lnTo>
                <a:cubicBezTo>
                  <a:pt x="5368159" y="254876"/>
                  <a:pt x="5370786" y="173420"/>
                  <a:pt x="5368159" y="136634"/>
                </a:cubicBezTo>
                <a:cubicBezTo>
                  <a:pt x="5365532" y="99848"/>
                  <a:pt x="5433849" y="97221"/>
                  <a:pt x="5352394" y="89338"/>
                </a:cubicBezTo>
                <a:cubicBezTo>
                  <a:pt x="5270939" y="81455"/>
                  <a:pt x="4879428" y="89338"/>
                  <a:pt x="4879428" y="89338"/>
                </a:cubicBezTo>
                <a:lnTo>
                  <a:pt x="2956035" y="10510"/>
                </a:lnTo>
                <a:lnTo>
                  <a:pt x="764628" y="26276"/>
                </a:lnTo>
                <a:cubicBezTo>
                  <a:pt x="325821" y="28904"/>
                  <a:pt x="409904" y="15766"/>
                  <a:pt x="323194" y="26276"/>
                </a:cubicBezTo>
                <a:cubicBezTo>
                  <a:pt x="236484" y="36786"/>
                  <a:pt x="265387" y="0"/>
                  <a:pt x="228601" y="89338"/>
                </a:cubicBezTo>
                <a:close/>
              </a:path>
            </a:pathLst>
          </a:custGeom>
          <a:blipFill dpi="0" rotWithShape="1">
            <a:blip r:embed="rId4"/>
            <a:srcRect/>
            <a:tile tx="0" ty="0" sx="100000" sy="100000" flip="none" algn="tl"/>
          </a:blipFill>
          <a:ln>
            <a:solidFill>
              <a:schemeClr val="accent5">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5" name="TextBox 14"/>
          <p:cNvSpPr txBox="1"/>
          <p:nvPr/>
        </p:nvSpPr>
        <p:spPr>
          <a:xfrm>
            <a:off x="5781782" y="0"/>
            <a:ext cx="2210285"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16" name="TextBox 3"/>
          <p:cNvSpPr txBox="1">
            <a:spLocks noChangeArrowheads="1"/>
          </p:cNvSpPr>
          <p:nvPr/>
        </p:nvSpPr>
        <p:spPr bwMode="auto">
          <a:xfrm>
            <a:off x="3124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7" name="TextBox 16"/>
          <p:cNvSpPr txBox="1"/>
          <p:nvPr/>
        </p:nvSpPr>
        <p:spPr>
          <a:xfrm>
            <a:off x="0" y="6150114"/>
            <a:ext cx="4428200" cy="707886"/>
          </a:xfrm>
          <a:prstGeom prst="rect">
            <a:avLst/>
          </a:prstGeom>
        </p:spPr>
        <p:txBody>
          <a:bodyPr wrap="none" rtlCol="0">
            <a:spAutoFit/>
          </a:bodyPr>
          <a:lstStyle/>
          <a:p>
            <a:r>
              <a:rPr lang="en-US" sz="4000" b="1" dirty="0" smtClean="0">
                <a:effectLst>
                  <a:outerShdw dist="50800" dir="5400000" algn="ctr" rotWithShape="0">
                    <a:srgbClr val="FF0000"/>
                  </a:outerShdw>
                </a:effectLst>
                <a:latin typeface="Tempus Sans ITC" pitchFamily="82" charset="0"/>
              </a:rPr>
              <a:t>So, what happened?</a:t>
            </a:r>
            <a:endParaRPr lang="en-US" sz="4000" b="1" dirty="0">
              <a:effectLst>
                <a:outerShdw dist="50800" dir="5400000" algn="ctr" rotWithShape="0">
                  <a:srgbClr val="FF0000"/>
                </a:outerShdw>
              </a:effectLst>
              <a:latin typeface="Tempus Sans ITC" pitchFamily="82" charset="0"/>
            </a:endParaRPr>
          </a:p>
        </p:txBody>
      </p:sp>
      <p:sp useBgFill="1">
        <p:nvSpPr>
          <p:cNvPr id="23" name="Rectangle 22"/>
          <p:cNvSpPr/>
          <p:nvPr/>
        </p:nvSpPr>
        <p:spPr>
          <a:xfrm>
            <a:off x="2743200" y="0"/>
            <a:ext cx="32766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TextBox 3"/>
          <p:cNvSpPr txBox="1">
            <a:spLocks noChangeArrowheads="1"/>
          </p:cNvSpPr>
          <p:nvPr/>
        </p:nvSpPr>
        <p:spPr bwMode="auto">
          <a:xfrm>
            <a:off x="-228600" y="36576"/>
            <a:ext cx="6324600" cy="630942"/>
          </a:xfrm>
          <a:prstGeom prst="rect">
            <a:avLst/>
          </a:prstGeom>
          <a:ln w="9525">
            <a:noFill/>
            <a:miter lim="800000"/>
            <a:headEnd/>
            <a:tailEnd/>
          </a:ln>
        </p:spPr>
        <p:txBody>
          <a:bodyPr wrap="square">
            <a:spAutoFit/>
          </a:bodyPr>
          <a:lstStyle/>
          <a:p>
            <a:pPr algn="r">
              <a:defRPr/>
            </a:pPr>
            <a:r>
              <a:rPr lang="en-US" sz="3500" b="1" dirty="0" smtClean="0">
                <a:solidFill>
                  <a:srgbClr val="FF0000"/>
                </a:solidFill>
                <a:effectLst>
                  <a:outerShdw dist="50800" dir="5400000" algn="ctr" rotWithShape="0">
                    <a:schemeClr val="tx1"/>
                  </a:outerShdw>
                </a:effectLst>
                <a:latin typeface="Calibri" pitchFamily="34" charset="0"/>
              </a:rPr>
              <a:t>Quaternary </a:t>
            </a:r>
            <a:r>
              <a:rPr lang="en-US" sz="3500" b="1" dirty="0" err="1" smtClean="0">
                <a:solidFill>
                  <a:srgbClr val="FF0000"/>
                </a:solidFill>
                <a:effectLst>
                  <a:outerShdw dist="50800" dir="5400000" algn="ctr" rotWithShape="0">
                    <a:schemeClr val="tx1"/>
                  </a:outerShdw>
                </a:effectLst>
                <a:latin typeface="Calibri" pitchFamily="34" charset="0"/>
              </a:rPr>
              <a:t>Glaciation</a:t>
            </a:r>
            <a:r>
              <a:rPr lang="en-US" sz="3500" b="1" dirty="0" smtClean="0">
                <a:solidFill>
                  <a:srgbClr val="FF0000"/>
                </a:solidFill>
                <a:effectLst>
                  <a:outerShdw dist="50800" dir="5400000" algn="ctr" rotWithShape="0">
                    <a:schemeClr val="tx1"/>
                  </a:outerShdw>
                </a:effectLst>
                <a:latin typeface="Calibri" pitchFamily="34" charset="0"/>
              </a:rPr>
              <a:t>, starting ~</a:t>
            </a:r>
            <a:endParaRPr lang="en-US" sz="35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53"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fltVal val="0"/>
                                          </p:val>
                                        </p:tav>
                                        <p:tav tm="100000">
                                          <p:val>
                                            <p:strVal val="#ppt_w"/>
                                          </p:val>
                                        </p:tav>
                                      </p:tavLst>
                                    </p:anim>
                                    <p:anim calcmode="lin" valueType="num">
                                      <p:cBhvr>
                                        <p:cTn id="11" dur="1000" fill="hold"/>
                                        <p:tgtEl>
                                          <p:spTgt spid="19"/>
                                        </p:tgtEl>
                                        <p:attrNameLst>
                                          <p:attrName>ppt_h</p:attrName>
                                        </p:attrNameLst>
                                      </p:cBhvr>
                                      <p:tavLst>
                                        <p:tav tm="0">
                                          <p:val>
                                            <p:fltVal val="0"/>
                                          </p:val>
                                        </p:tav>
                                        <p:tav tm="100000">
                                          <p:val>
                                            <p:strVal val="#ppt_h"/>
                                          </p:val>
                                        </p:tav>
                                      </p:tavLst>
                                    </p:anim>
                                    <p:animEffect transition="in" filter="fade">
                                      <p:cBhvr>
                                        <p:cTn id="12" dur="1000"/>
                                        <p:tgtEl>
                                          <p:spTgt spid="19"/>
                                        </p:tgtEl>
                                      </p:cBhvr>
                                    </p:animEffect>
                                  </p:childTnLst>
                                </p:cTn>
                              </p:par>
                              <p:par>
                                <p:cTn id="13" presetID="10" presetClass="exit" presetSubtype="0" fill="hold" grpId="0" nodeType="withEffect">
                                  <p:stCondLst>
                                    <p:cond delay="500"/>
                                  </p:stCondLst>
                                  <p:childTnLst>
                                    <p:animEffect transition="out" filter="fad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0"/>
                                        <p:tgtEl>
                                          <p:spTgt spid="13"/>
                                        </p:tgtEl>
                                      </p:cBhvr>
                                    </p:animEffect>
                                    <p:anim calcmode="lin" valueType="num">
                                      <p:cBhvr>
                                        <p:cTn id="21" dur="3000" fill="hold"/>
                                        <p:tgtEl>
                                          <p:spTgt spid="13"/>
                                        </p:tgtEl>
                                        <p:attrNameLst>
                                          <p:attrName>ppt_x</p:attrName>
                                        </p:attrNameLst>
                                      </p:cBhvr>
                                      <p:tavLst>
                                        <p:tav tm="0">
                                          <p:val>
                                            <p:strVal val="#ppt_x"/>
                                          </p:val>
                                        </p:tav>
                                        <p:tav tm="100000">
                                          <p:val>
                                            <p:strVal val="#ppt_x"/>
                                          </p:val>
                                        </p:tav>
                                      </p:tavLst>
                                    </p:anim>
                                    <p:anim calcmode="lin" valueType="num">
                                      <p:cBhvr>
                                        <p:cTn id="22" dur="3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3000"/>
                                        <p:tgtEl>
                                          <p:spTgt spid="13"/>
                                        </p:tgtEl>
                                      </p:cBhvr>
                                    </p:animEffect>
                                    <p:anim calcmode="lin" valueType="num">
                                      <p:cBhvr>
                                        <p:cTn id="27" dur="3000"/>
                                        <p:tgtEl>
                                          <p:spTgt spid="13"/>
                                        </p:tgtEl>
                                        <p:attrNameLst>
                                          <p:attrName>ppt_x</p:attrName>
                                        </p:attrNameLst>
                                      </p:cBhvr>
                                      <p:tavLst>
                                        <p:tav tm="0">
                                          <p:val>
                                            <p:strVal val="ppt_x"/>
                                          </p:val>
                                        </p:tav>
                                        <p:tav tm="100000">
                                          <p:val>
                                            <p:strVal val="ppt_x"/>
                                          </p:val>
                                        </p:tav>
                                      </p:tavLst>
                                    </p:anim>
                                    <p:anim calcmode="lin" valueType="num">
                                      <p:cBhvr>
                                        <p:cTn id="28" dur="3000"/>
                                        <p:tgtEl>
                                          <p:spTgt spid="13"/>
                                        </p:tgtEl>
                                        <p:attrNameLst>
                                          <p:attrName>ppt_y</p:attrName>
                                        </p:attrNameLst>
                                      </p:cBhvr>
                                      <p:tavLst>
                                        <p:tav tm="0">
                                          <p:val>
                                            <p:strVal val="ppt_y"/>
                                          </p:val>
                                        </p:tav>
                                        <p:tav tm="100000">
                                          <p:val>
                                            <p:strVal val="ppt_y-.1"/>
                                          </p:val>
                                        </p:tav>
                                      </p:tavLst>
                                    </p:anim>
                                    <p:set>
                                      <p:cBhvr>
                                        <p:cTn id="29" dur="1" fill="hold">
                                          <p:stCondLst>
                                            <p:cond delay="2999"/>
                                          </p:stCondLst>
                                        </p:cTn>
                                        <p:tgtEl>
                                          <p:spTgt spid="1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3000"/>
                                        <p:tgtEl>
                                          <p:spTgt spid="2"/>
                                        </p:tgtEl>
                                      </p:cBhvr>
                                    </p:animEffect>
                                    <p:set>
                                      <p:cBhvr>
                                        <p:cTn id="32"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2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useBgFill="1">
        <p:nvSpPr>
          <p:cNvPr id="3" name="Text Box 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effectLst>
                  <a:outerShdw blurRad="50800" dist="38100" dir="7200000" algn="ctr" rotWithShape="0">
                    <a:schemeClr val="bg1"/>
                  </a:outerShdw>
                </a:effectLst>
              </a:rPr>
              <a:t>Plate Tectonics</a:t>
            </a:r>
            <a:endParaRPr lang="en-US" sz="4400" b="1" dirty="0">
              <a:effectLst>
                <a:outerShdw blurRad="50800" dist="38100" dir="7200000" algn="ctr" rotWithShape="0">
                  <a:schemeClr val="bg1"/>
                </a:outerShdw>
              </a:effectLst>
            </a:endParaRPr>
          </a:p>
        </p:txBody>
      </p:sp>
      <p:sp>
        <p:nvSpPr>
          <p:cNvPr id="4" name="Rectangle 3"/>
          <p:cNvSpPr/>
          <p:nvPr/>
        </p:nvSpPr>
        <p:spPr>
          <a:xfrm>
            <a:off x="0" y="1219200"/>
            <a:ext cx="9144000" cy="3477875"/>
          </a:xfrm>
          <a:prstGeom prst="rect">
            <a:avLst/>
          </a:prstGeom>
          <a:solidFill>
            <a:schemeClr val="accent5">
              <a:lumMod val="20000"/>
              <a:lumOff val="80000"/>
              <a:alpha val="70000"/>
            </a:schemeClr>
          </a:solidFill>
        </p:spPr>
        <p:txBody>
          <a:bodyPr wrap="square">
            <a:spAutoFit/>
          </a:bodyPr>
          <a:lstStyle/>
          <a:p>
            <a:pPr algn="ctr"/>
            <a:r>
              <a:rPr lang="en-US" sz="4400" b="1" dirty="0" smtClean="0"/>
              <a:t>the structure of the earth's crust</a:t>
            </a:r>
          </a:p>
          <a:p>
            <a:pPr algn="ctr"/>
            <a:r>
              <a:rPr lang="en-US" sz="4400" b="1" dirty="0" smtClean="0"/>
              <a:t>is caused by the interaction of </a:t>
            </a:r>
          </a:p>
          <a:p>
            <a:pPr algn="ctr"/>
            <a:r>
              <a:rPr lang="en-US" sz="4400" b="1" dirty="0" smtClean="0"/>
              <a:t>rigid crustal plates </a:t>
            </a:r>
          </a:p>
          <a:p>
            <a:pPr algn="ctr"/>
            <a:r>
              <a:rPr lang="en-US" sz="4400" b="1" dirty="0" smtClean="0"/>
              <a:t> moving slowly over</a:t>
            </a:r>
          </a:p>
          <a:p>
            <a:pPr algn="ctr"/>
            <a:r>
              <a:rPr lang="en-US" sz="4400" b="1" dirty="0" smtClean="0"/>
              <a:t> the underlying mantle</a:t>
            </a:r>
            <a:endParaRPr lang="en-US" sz="4400" b="1" dirty="0"/>
          </a:p>
        </p:txBody>
      </p:sp>
      <p:sp useBgFill="1">
        <p:nvSpPr>
          <p:cNvPr id="5" name="Text Box 4"/>
          <p:cNvSpPr txBox="1">
            <a:spLocks noChangeArrowheads="1"/>
          </p:cNvSpPr>
          <p:nvPr/>
        </p:nvSpPr>
        <p:spPr bwMode="auto">
          <a:xfrm>
            <a:off x="1060704" y="0"/>
            <a:ext cx="3429000" cy="769441"/>
          </a:xfrm>
          <a:prstGeom prst="rect">
            <a:avLst/>
          </a:prstGeom>
          <a:ln w="9525">
            <a:noFill/>
            <a:miter lim="800000"/>
            <a:headEnd/>
            <a:tailEnd/>
          </a:ln>
        </p:spPr>
        <p:txBody>
          <a:bodyPr wrap="square">
            <a:spAutoFit/>
          </a:bodyPr>
          <a:lstStyle/>
          <a:p>
            <a:pPr algn="r"/>
            <a:r>
              <a:rPr lang="en-US" sz="4400" b="1" dirty="0" smtClean="0">
                <a:effectLst>
                  <a:outerShdw blurRad="50800" dist="38100" dir="7200000" algn="ctr" rotWithShape="0">
                    <a:schemeClr val="bg1"/>
                  </a:outerShdw>
                </a:effectLst>
              </a:rPr>
              <a:t>The Theory of</a:t>
            </a:r>
            <a:endParaRPr lang="en-US" sz="4400" b="1" dirty="0">
              <a:effectLst>
                <a:outerShdw blurRad="50800" dist="38100" dir="7200000" algn="ctr" rotWithShape="0">
                  <a:schemeClr val="bg1"/>
                </a:outerShdw>
              </a:effectLst>
            </a:endParaRPr>
          </a:p>
        </p:txBody>
      </p:sp>
      <p:cxnSp>
        <p:nvCxnSpPr>
          <p:cNvPr id="7" name="Straight Connector 6"/>
          <p:cNvCxnSpPr/>
          <p:nvPr/>
        </p:nvCxnSpPr>
        <p:spPr>
          <a:xfrm>
            <a:off x="5334000" y="1828800"/>
            <a:ext cx="3124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3200400"/>
            <a:ext cx="4267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62200" y="38862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35" presetClass="path" presetSubtype="0" accel="50000" decel="50000" fill="hold" grpId="0" nodeType="withEffect">
                                  <p:stCondLst>
                                    <p:cond delay="0"/>
                                  </p:stCondLst>
                                  <p:childTnLst>
                                    <p:animMotion origin="layout" path="M -3.33333E-6 -1.50289E-6 L 0.18334 -0.00069 " pathEditMode="relative" rAng="0" ptsTypes="AA">
                                      <p:cBhvr>
                                        <p:cTn id="9" dur="1000" fill="hold"/>
                                        <p:tgtEl>
                                          <p:spTgt spid="3"/>
                                        </p:tgtEl>
                                        <p:attrNameLst>
                                          <p:attrName>ppt_x</p:attrName>
                                          <p:attrName>ppt_y</p:attrName>
                                        </p:attrNameLst>
                                      </p:cBhvr>
                                      <p:rCtr x="92" y="0"/>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https://markgelbart.wordpress.com/2015/05/15/glaciers-shaped-the-ohio-river/</a:t>
            </a:r>
            <a:endParaRPr lang="en-US" dirty="0" smtClean="0"/>
          </a:p>
          <a:p>
            <a:endParaRPr lang="en-US" dirty="0" smtClean="0"/>
          </a:p>
          <a:p>
            <a:r>
              <a:rPr lang="en-US" dirty="0" smtClean="0"/>
              <a:t>Weak Ice Ages began occurring as early as 5 million years ago.  Gradually, they became more severe.  1.4 million years ago, for the first time, glaciers advanced through valleys incised by the </a:t>
            </a:r>
            <a:r>
              <a:rPr lang="en-US" dirty="0" err="1" smtClean="0"/>
              <a:t>Erigan</a:t>
            </a:r>
            <a:r>
              <a:rPr lang="en-US" dirty="0" smtClean="0"/>
              <a:t> River drainage.  This river system flowed through the present day sites of the Great Lakes which didn’t exist yet.  The </a:t>
            </a:r>
            <a:r>
              <a:rPr lang="en-US" dirty="0" err="1" smtClean="0"/>
              <a:t>Laurentide</a:t>
            </a:r>
            <a:r>
              <a:rPr lang="en-US" dirty="0" smtClean="0"/>
              <a:t> ice sheet obliterated the </a:t>
            </a:r>
            <a:r>
              <a:rPr lang="en-US" dirty="0" err="1" smtClean="0"/>
              <a:t>Erigan</a:t>
            </a:r>
            <a:r>
              <a:rPr lang="en-US" dirty="0" smtClean="0"/>
              <a:t> River system and advanced beyond another major, now extinct, river–the </a:t>
            </a:r>
            <a:r>
              <a:rPr lang="en-US" dirty="0" err="1" smtClean="0"/>
              <a:t>Teays</a:t>
            </a:r>
            <a:r>
              <a:rPr lang="en-US" dirty="0" smtClean="0"/>
              <a:t>.  The </a:t>
            </a:r>
            <a:r>
              <a:rPr lang="en-US" dirty="0" err="1" smtClean="0"/>
              <a:t>Teays</a:t>
            </a:r>
            <a:r>
              <a:rPr lang="en-US" dirty="0" smtClean="0"/>
              <a:t> River began in the North Carolina mountains and flowed in a northwesterly direction through what today is Virginia, West Virginia, Ohio, Indiana, and Illinois before emptying into the Mississippi River.  Glaciers formed a dam, blocking the northwesterly flow of the </a:t>
            </a:r>
            <a:r>
              <a:rPr lang="en-US" dirty="0" err="1" smtClean="0"/>
              <a:t>Teays</a:t>
            </a:r>
            <a:r>
              <a:rPr lang="en-US" dirty="0" smtClean="0"/>
              <a:t> River and creating the massive Lake Tight, a 7000 square mile body of water as deep as 800 feet in some spots.   Lake Tight must have been quite a sight–gray gravel and ice on the northwestern side and green boreal forests of spruce, pine, and northern hardwoods on the southeastern shore.  Many species of fish lived in the water, attracting great flocks of gulls; and it was a summer destination for duck, goose, and swan.  The churning waters spawned big waves like those of an ocean rather than a lake.  Overflow from the lake was captured by a minor tributary of the Cumberland River.  The ice forced the water to erode backward into bedrock, lengthening this tributary. This large creek/small river became the mighty Ohio river.  When the glacier retreated, the ice dam melted, releasing an incredible quantity of water into the Ohio river and incising a deeper valley toward its outlet, the Mississippi River.</a:t>
            </a:r>
          </a:p>
          <a:p>
            <a:r>
              <a:rPr lang="en-US" dirty="0" smtClean="0"/>
              <a:t>Subsequent glacial advances during Ice Ages over the past 1.4 million years have had a major influence on the shape of the Ohio River.  The southern lobe of the </a:t>
            </a:r>
            <a:r>
              <a:rPr lang="en-US" dirty="0" err="1" smtClean="0"/>
              <a:t>Laurentide</a:t>
            </a:r>
            <a:r>
              <a:rPr lang="en-US" dirty="0" smtClean="0"/>
              <a:t> ice sheet frequently advanced far enough south to push sediment into the northern part of the Ohio River, damming tributaries and creating an extensive network of lakes.  During glacial maximums there were always a chain of lakes along the Ohio border with West Virginia and Kentucky.  The Illinois Ice Age was 1 of the most severe.  It lasted from ~240,000 BP-~135,000 BP.  The </a:t>
            </a:r>
            <a:r>
              <a:rPr lang="en-US" dirty="0" err="1" smtClean="0"/>
              <a:t>Laurentide</a:t>
            </a:r>
            <a:r>
              <a:rPr lang="en-US" dirty="0" smtClean="0"/>
              <a:t> ice sheet advanced as far south as northern Kentucky–its greatest extent ever.  This backed up lakes from the present day site of Louisville to the Pennsylvania border, forcing water into the Ohio River headwaters and incising 45 feet of bedrock.</a:t>
            </a:r>
          </a:p>
          <a:p>
            <a:r>
              <a:rPr lang="en-US" dirty="0" smtClean="0"/>
              <a:t>Though the Wisconsin Ice Age (~114,000 BP-~11,000 BP) was not as severe as the previous glacial advance, the Ohio River valley was frequently incised by pulses of glacial </a:t>
            </a:r>
            <a:r>
              <a:rPr lang="en-US" dirty="0" err="1" smtClean="0"/>
              <a:t>meltwater</a:t>
            </a:r>
            <a:r>
              <a:rPr lang="en-US" dirty="0" smtClean="0"/>
              <a:t>.  A recent study of river sediment found that changes in the Ohio River were closely correlated with global climate change.  Warmer climate phases within the Ice Age were associated with greater incising and erosion, resulting from melting ice and large water discharge.  Colder climate phases and lower water discharge caused greater sediment build-up, known as </a:t>
            </a:r>
            <a:r>
              <a:rPr lang="en-US" dirty="0" err="1" smtClean="0"/>
              <a:t>aggradation</a:t>
            </a:r>
            <a:r>
              <a:rPr lang="en-US" dirty="0" smtClean="0"/>
              <a:t>.</a:t>
            </a:r>
          </a:p>
          <a:p>
            <a:r>
              <a:rPr lang="en-US" dirty="0" smtClean="0"/>
              <a:t>Today, the </a:t>
            </a:r>
            <a:r>
              <a:rPr lang="en-US" dirty="0" err="1" smtClean="0"/>
              <a:t>Teays</a:t>
            </a:r>
            <a:r>
              <a:rPr lang="en-US" dirty="0" smtClean="0"/>
              <a:t> River valley is mostly hidden by sediment, but its descendent is clearly visible on maps.  Government officials used the Ohio River as a convenient demarcation to draw up borders between states.  Imagine how different a modern day map of the United States would look, if there had been no Ice Ages, and accordingly, no Ohio River worth noting.</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43584" y="18288"/>
            <a:ext cx="6748272" cy="6748272"/>
            <a:chOff x="1243584" y="18288"/>
            <a:chExt cx="6748272" cy="6748272"/>
          </a:xfrm>
        </p:grpSpPr>
        <p:pic>
          <p:nvPicPr>
            <p:cNvPr id="17"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18"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sp useBgFill="1">
        <p:nvSpPr>
          <p:cNvPr id="19" name="TextBox 18"/>
          <p:cNvSpPr txBox="1"/>
          <p:nvPr/>
        </p:nvSpPr>
        <p:spPr>
          <a:xfrm>
            <a:off x="5781782" y="0"/>
            <a:ext cx="2210285"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20" name="TextBox 3"/>
          <p:cNvSpPr txBox="1">
            <a:spLocks noChangeArrowheads="1"/>
          </p:cNvSpPr>
          <p:nvPr/>
        </p:nvSpPr>
        <p:spPr bwMode="auto">
          <a:xfrm>
            <a:off x="-152400" y="36576"/>
            <a:ext cx="6248400" cy="630942"/>
          </a:xfrm>
          <a:prstGeom prst="rect">
            <a:avLst/>
          </a:prstGeom>
          <a:ln w="9525">
            <a:noFill/>
            <a:miter lim="800000"/>
            <a:headEnd/>
            <a:tailEnd/>
          </a:ln>
        </p:spPr>
        <p:txBody>
          <a:bodyPr wrap="square">
            <a:spAutoFit/>
          </a:bodyPr>
          <a:lstStyle/>
          <a:p>
            <a:pPr algn="r">
              <a:defRPr/>
            </a:pPr>
            <a:r>
              <a:rPr lang="en-US" sz="3500" b="1" dirty="0" smtClean="0">
                <a:solidFill>
                  <a:srgbClr val="FF0000"/>
                </a:solidFill>
                <a:effectLst>
                  <a:outerShdw dist="50800" dir="5400000" algn="ctr" rotWithShape="0">
                    <a:schemeClr val="tx1"/>
                  </a:outerShdw>
                </a:effectLst>
                <a:latin typeface="Calibri" pitchFamily="34" charset="0"/>
              </a:rPr>
              <a:t>Quaternary </a:t>
            </a:r>
            <a:r>
              <a:rPr lang="en-US" sz="3500" b="1" dirty="0" err="1" smtClean="0">
                <a:solidFill>
                  <a:srgbClr val="FF0000"/>
                </a:solidFill>
                <a:effectLst>
                  <a:outerShdw dist="50800" dir="5400000" algn="ctr" rotWithShape="0">
                    <a:schemeClr val="tx1"/>
                  </a:outerShdw>
                </a:effectLst>
                <a:latin typeface="Calibri" pitchFamily="34" charset="0"/>
              </a:rPr>
              <a:t>glaciation</a:t>
            </a:r>
            <a:r>
              <a:rPr lang="en-US" sz="3500" b="1" dirty="0" smtClean="0">
                <a:solidFill>
                  <a:srgbClr val="FF0000"/>
                </a:solidFill>
                <a:effectLst>
                  <a:outerShdw dist="50800" dir="5400000" algn="ctr" rotWithShape="0">
                    <a:schemeClr val="tx1"/>
                  </a:outerShdw>
                </a:effectLst>
                <a:latin typeface="Calibri" pitchFamily="34" charset="0"/>
              </a:rPr>
              <a:t>, starting ~</a:t>
            </a:r>
            <a:endParaRPr lang="en-US" sz="3500" b="1" dirty="0">
              <a:solidFill>
                <a:srgbClr val="FF0000"/>
              </a:solidFill>
              <a:effectLst>
                <a:outerShdw dist="50800" dir="5400000" algn="ctr" rotWithShape="0">
                  <a:schemeClr val="tx1"/>
                </a:outerShdw>
              </a:effectLst>
              <a:latin typeface="Calibri" pitchFamily="34" charset="0"/>
            </a:endParaRPr>
          </a:p>
        </p:txBody>
      </p:sp>
      <p:sp>
        <p:nvSpPr>
          <p:cNvPr id="21" name="Freeform 20"/>
          <p:cNvSpPr/>
          <p:nvPr/>
        </p:nvSpPr>
        <p:spPr>
          <a:xfrm>
            <a:off x="2837794" y="3381703"/>
            <a:ext cx="3563006" cy="2950779"/>
          </a:xfrm>
          <a:custGeom>
            <a:avLst/>
            <a:gdLst>
              <a:gd name="connsiteX0" fmla="*/ 2270234 w 3563006"/>
              <a:gd name="connsiteY0" fmla="*/ 2877207 h 2950779"/>
              <a:gd name="connsiteX1" fmla="*/ 2144109 w 3563006"/>
              <a:gd name="connsiteY1" fmla="*/ 2451538 h 2950779"/>
              <a:gd name="connsiteX2" fmla="*/ 1844565 w 3563006"/>
              <a:gd name="connsiteY2" fmla="*/ 2341180 h 2950779"/>
              <a:gd name="connsiteX3" fmla="*/ 1213944 w 3563006"/>
              <a:gd name="connsiteY3" fmla="*/ 2246587 h 2950779"/>
              <a:gd name="connsiteX4" fmla="*/ 867103 w 3563006"/>
              <a:gd name="connsiteY4" fmla="*/ 2246587 h 2950779"/>
              <a:gd name="connsiteX5" fmla="*/ 740978 w 3563006"/>
              <a:gd name="connsiteY5" fmla="*/ 1978573 h 2950779"/>
              <a:gd name="connsiteX6" fmla="*/ 567558 w 3563006"/>
              <a:gd name="connsiteY6" fmla="*/ 1505607 h 2950779"/>
              <a:gd name="connsiteX7" fmla="*/ 394137 w 3563006"/>
              <a:gd name="connsiteY7" fmla="*/ 1111469 h 2950779"/>
              <a:gd name="connsiteX8" fmla="*/ 47296 w 3563006"/>
              <a:gd name="connsiteY8" fmla="*/ 654269 h 2950779"/>
              <a:gd name="connsiteX9" fmla="*/ 110358 w 3563006"/>
              <a:gd name="connsiteY9" fmla="*/ 291663 h 2950779"/>
              <a:gd name="connsiteX10" fmla="*/ 268013 w 3563006"/>
              <a:gd name="connsiteY10" fmla="*/ 70945 h 2950779"/>
              <a:gd name="connsiteX11" fmla="*/ 630620 w 3563006"/>
              <a:gd name="connsiteY11" fmla="*/ 7883 h 2950779"/>
              <a:gd name="connsiteX12" fmla="*/ 819806 w 3563006"/>
              <a:gd name="connsiteY12" fmla="*/ 118242 h 2950779"/>
              <a:gd name="connsiteX13" fmla="*/ 1182413 w 3563006"/>
              <a:gd name="connsiteY13" fmla="*/ 260131 h 2950779"/>
              <a:gd name="connsiteX14" fmla="*/ 1387365 w 3563006"/>
              <a:gd name="connsiteY14" fmla="*/ 386256 h 2950779"/>
              <a:gd name="connsiteX15" fmla="*/ 1576551 w 3563006"/>
              <a:gd name="connsiteY15" fmla="*/ 417787 h 2950779"/>
              <a:gd name="connsiteX16" fmla="*/ 1781503 w 3563006"/>
              <a:gd name="connsiteY16" fmla="*/ 543911 h 2950779"/>
              <a:gd name="connsiteX17" fmla="*/ 1844565 w 3563006"/>
              <a:gd name="connsiteY17" fmla="*/ 417787 h 2950779"/>
              <a:gd name="connsiteX18" fmla="*/ 2081047 w 3563006"/>
              <a:gd name="connsiteY18" fmla="*/ 449318 h 2950779"/>
              <a:gd name="connsiteX19" fmla="*/ 2207172 w 3563006"/>
              <a:gd name="connsiteY19" fmla="*/ 543911 h 2950779"/>
              <a:gd name="connsiteX20" fmla="*/ 2364827 w 3563006"/>
              <a:gd name="connsiteY20" fmla="*/ 559676 h 2950779"/>
              <a:gd name="connsiteX21" fmla="*/ 2333296 w 3563006"/>
              <a:gd name="connsiteY21" fmla="*/ 764628 h 2950779"/>
              <a:gd name="connsiteX22" fmla="*/ 2364827 w 3563006"/>
              <a:gd name="connsiteY22" fmla="*/ 922283 h 2950779"/>
              <a:gd name="connsiteX23" fmla="*/ 2569778 w 3563006"/>
              <a:gd name="connsiteY23" fmla="*/ 1016876 h 2950779"/>
              <a:gd name="connsiteX24" fmla="*/ 2790496 w 3563006"/>
              <a:gd name="connsiteY24" fmla="*/ 1048407 h 2950779"/>
              <a:gd name="connsiteX25" fmla="*/ 2885089 w 3563006"/>
              <a:gd name="connsiteY25" fmla="*/ 1127235 h 2950779"/>
              <a:gd name="connsiteX26" fmla="*/ 2963916 w 3563006"/>
              <a:gd name="connsiteY26" fmla="*/ 1206063 h 2950779"/>
              <a:gd name="connsiteX27" fmla="*/ 3121572 w 3563006"/>
              <a:gd name="connsiteY27" fmla="*/ 1127235 h 2950779"/>
              <a:gd name="connsiteX28" fmla="*/ 3373820 w 3563006"/>
              <a:gd name="connsiteY28" fmla="*/ 1048407 h 2950779"/>
              <a:gd name="connsiteX29" fmla="*/ 3389585 w 3563006"/>
              <a:gd name="connsiteY29" fmla="*/ 1206063 h 2950779"/>
              <a:gd name="connsiteX30" fmla="*/ 3531475 w 3563006"/>
              <a:gd name="connsiteY30" fmla="*/ 1474076 h 2950779"/>
              <a:gd name="connsiteX31" fmla="*/ 3484178 w 3563006"/>
              <a:gd name="connsiteY31" fmla="*/ 1726325 h 2950779"/>
              <a:gd name="connsiteX32" fmla="*/ 3058509 w 3563006"/>
              <a:gd name="connsiteY32" fmla="*/ 1994338 h 2950779"/>
              <a:gd name="connsiteX33" fmla="*/ 2774730 w 3563006"/>
              <a:gd name="connsiteY33" fmla="*/ 2104697 h 2950779"/>
              <a:gd name="connsiteX34" fmla="*/ 2569778 w 3563006"/>
              <a:gd name="connsiteY34" fmla="*/ 2025869 h 2950779"/>
              <a:gd name="connsiteX35" fmla="*/ 2459420 w 3563006"/>
              <a:gd name="connsiteY35" fmla="*/ 2167759 h 2950779"/>
              <a:gd name="connsiteX36" fmla="*/ 2538247 w 3563006"/>
              <a:gd name="connsiteY36" fmla="*/ 2356945 h 2950779"/>
              <a:gd name="connsiteX37" fmla="*/ 2554013 w 3563006"/>
              <a:gd name="connsiteY37" fmla="*/ 2561897 h 2950779"/>
              <a:gd name="connsiteX38" fmla="*/ 2837792 w 3563006"/>
              <a:gd name="connsiteY38" fmla="*/ 2640725 h 2950779"/>
              <a:gd name="connsiteX39" fmla="*/ 2790496 w 3563006"/>
              <a:gd name="connsiteY39" fmla="*/ 2845676 h 2950779"/>
              <a:gd name="connsiteX40" fmla="*/ 2569778 w 3563006"/>
              <a:gd name="connsiteY40" fmla="*/ 2892973 h 2950779"/>
              <a:gd name="connsiteX41" fmla="*/ 2270234 w 3563006"/>
              <a:gd name="connsiteY41" fmla="*/ 2877207 h 295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63006" h="2950779">
                <a:moveTo>
                  <a:pt x="2270234" y="2877207"/>
                </a:moveTo>
                <a:cubicBezTo>
                  <a:pt x="2199289" y="2803635"/>
                  <a:pt x="2215054" y="2540876"/>
                  <a:pt x="2144109" y="2451538"/>
                </a:cubicBezTo>
                <a:cubicBezTo>
                  <a:pt x="2073164" y="2362200"/>
                  <a:pt x="1999592" y="2375338"/>
                  <a:pt x="1844565" y="2341180"/>
                </a:cubicBezTo>
                <a:cubicBezTo>
                  <a:pt x="1689538" y="2307022"/>
                  <a:pt x="1376854" y="2262352"/>
                  <a:pt x="1213944" y="2246587"/>
                </a:cubicBezTo>
                <a:cubicBezTo>
                  <a:pt x="1051034" y="2230822"/>
                  <a:pt x="945931" y="2291256"/>
                  <a:pt x="867103" y="2246587"/>
                </a:cubicBezTo>
                <a:cubicBezTo>
                  <a:pt x="788275" y="2201918"/>
                  <a:pt x="790902" y="2102070"/>
                  <a:pt x="740978" y="1978573"/>
                </a:cubicBezTo>
                <a:cubicBezTo>
                  <a:pt x="691054" y="1855076"/>
                  <a:pt x="625365" y="1650124"/>
                  <a:pt x="567558" y="1505607"/>
                </a:cubicBezTo>
                <a:cubicBezTo>
                  <a:pt x="509751" y="1361090"/>
                  <a:pt x="480847" y="1253359"/>
                  <a:pt x="394137" y="1111469"/>
                </a:cubicBezTo>
                <a:cubicBezTo>
                  <a:pt x="307427" y="969579"/>
                  <a:pt x="94592" y="790903"/>
                  <a:pt x="47296" y="654269"/>
                </a:cubicBezTo>
                <a:cubicBezTo>
                  <a:pt x="0" y="517635"/>
                  <a:pt x="73572" y="388884"/>
                  <a:pt x="110358" y="291663"/>
                </a:cubicBezTo>
                <a:cubicBezTo>
                  <a:pt x="147144" y="194442"/>
                  <a:pt x="181303" y="118242"/>
                  <a:pt x="268013" y="70945"/>
                </a:cubicBezTo>
                <a:cubicBezTo>
                  <a:pt x="354723" y="23648"/>
                  <a:pt x="538655" y="0"/>
                  <a:pt x="630620" y="7883"/>
                </a:cubicBezTo>
                <a:cubicBezTo>
                  <a:pt x="722585" y="15766"/>
                  <a:pt x="727841" y="76201"/>
                  <a:pt x="819806" y="118242"/>
                </a:cubicBezTo>
                <a:cubicBezTo>
                  <a:pt x="911772" y="160283"/>
                  <a:pt x="1087820" y="215462"/>
                  <a:pt x="1182413" y="260131"/>
                </a:cubicBezTo>
                <a:cubicBezTo>
                  <a:pt x="1277006" y="304800"/>
                  <a:pt x="1321675" y="359980"/>
                  <a:pt x="1387365" y="386256"/>
                </a:cubicBezTo>
                <a:cubicBezTo>
                  <a:pt x="1453055" y="412532"/>
                  <a:pt x="1510861" y="391511"/>
                  <a:pt x="1576551" y="417787"/>
                </a:cubicBezTo>
                <a:cubicBezTo>
                  <a:pt x="1642241" y="444063"/>
                  <a:pt x="1736834" y="543911"/>
                  <a:pt x="1781503" y="543911"/>
                </a:cubicBezTo>
                <a:cubicBezTo>
                  <a:pt x="1826172" y="543911"/>
                  <a:pt x="1794641" y="433552"/>
                  <a:pt x="1844565" y="417787"/>
                </a:cubicBezTo>
                <a:cubicBezTo>
                  <a:pt x="1894489" y="402022"/>
                  <a:pt x="2020613" y="428297"/>
                  <a:pt x="2081047" y="449318"/>
                </a:cubicBezTo>
                <a:cubicBezTo>
                  <a:pt x="2141481" y="470339"/>
                  <a:pt x="2159875" y="525518"/>
                  <a:pt x="2207172" y="543911"/>
                </a:cubicBezTo>
                <a:cubicBezTo>
                  <a:pt x="2254469" y="562304"/>
                  <a:pt x="2343806" y="522890"/>
                  <a:pt x="2364827" y="559676"/>
                </a:cubicBezTo>
                <a:cubicBezTo>
                  <a:pt x="2385848" y="596462"/>
                  <a:pt x="2333296" y="704194"/>
                  <a:pt x="2333296" y="764628"/>
                </a:cubicBezTo>
                <a:cubicBezTo>
                  <a:pt x="2333296" y="825062"/>
                  <a:pt x="2325413" y="880242"/>
                  <a:pt x="2364827" y="922283"/>
                </a:cubicBezTo>
                <a:cubicBezTo>
                  <a:pt x="2404241" y="964324"/>
                  <a:pt x="2498833" y="995855"/>
                  <a:pt x="2569778" y="1016876"/>
                </a:cubicBezTo>
                <a:cubicBezTo>
                  <a:pt x="2640723" y="1037897"/>
                  <a:pt x="2737944" y="1030014"/>
                  <a:pt x="2790496" y="1048407"/>
                </a:cubicBezTo>
                <a:cubicBezTo>
                  <a:pt x="2843048" y="1066800"/>
                  <a:pt x="2856186" y="1100959"/>
                  <a:pt x="2885089" y="1127235"/>
                </a:cubicBezTo>
                <a:cubicBezTo>
                  <a:pt x="2913992" y="1153511"/>
                  <a:pt x="2924502" y="1206063"/>
                  <a:pt x="2963916" y="1206063"/>
                </a:cubicBezTo>
                <a:cubicBezTo>
                  <a:pt x="3003330" y="1206063"/>
                  <a:pt x="3053255" y="1153511"/>
                  <a:pt x="3121572" y="1127235"/>
                </a:cubicBezTo>
                <a:cubicBezTo>
                  <a:pt x="3189889" y="1100959"/>
                  <a:pt x="3329151" y="1035269"/>
                  <a:pt x="3373820" y="1048407"/>
                </a:cubicBezTo>
                <a:cubicBezTo>
                  <a:pt x="3418489" y="1061545"/>
                  <a:pt x="3363309" y="1135118"/>
                  <a:pt x="3389585" y="1206063"/>
                </a:cubicBezTo>
                <a:cubicBezTo>
                  <a:pt x="3415861" y="1277008"/>
                  <a:pt x="3515710" y="1387366"/>
                  <a:pt x="3531475" y="1474076"/>
                </a:cubicBezTo>
                <a:cubicBezTo>
                  <a:pt x="3547240" y="1560786"/>
                  <a:pt x="3563006" y="1639615"/>
                  <a:pt x="3484178" y="1726325"/>
                </a:cubicBezTo>
                <a:cubicBezTo>
                  <a:pt x="3405350" y="1813035"/>
                  <a:pt x="3176750" y="1931276"/>
                  <a:pt x="3058509" y="1994338"/>
                </a:cubicBezTo>
                <a:cubicBezTo>
                  <a:pt x="2940268" y="2057400"/>
                  <a:pt x="2856185" y="2099442"/>
                  <a:pt x="2774730" y="2104697"/>
                </a:cubicBezTo>
                <a:cubicBezTo>
                  <a:pt x="2693275" y="2109952"/>
                  <a:pt x="2622330" y="2015359"/>
                  <a:pt x="2569778" y="2025869"/>
                </a:cubicBezTo>
                <a:cubicBezTo>
                  <a:pt x="2517226" y="2036379"/>
                  <a:pt x="2464675" y="2112580"/>
                  <a:pt x="2459420" y="2167759"/>
                </a:cubicBezTo>
                <a:cubicBezTo>
                  <a:pt x="2454165" y="2222938"/>
                  <a:pt x="2522482" y="2291256"/>
                  <a:pt x="2538247" y="2356945"/>
                </a:cubicBezTo>
                <a:cubicBezTo>
                  <a:pt x="2554012" y="2422634"/>
                  <a:pt x="2504089" y="2514600"/>
                  <a:pt x="2554013" y="2561897"/>
                </a:cubicBezTo>
                <a:cubicBezTo>
                  <a:pt x="2603937" y="2609194"/>
                  <a:pt x="2798378" y="2593429"/>
                  <a:pt x="2837792" y="2640725"/>
                </a:cubicBezTo>
                <a:cubicBezTo>
                  <a:pt x="2877206" y="2688021"/>
                  <a:pt x="2835165" y="2803635"/>
                  <a:pt x="2790496" y="2845676"/>
                </a:cubicBezTo>
                <a:cubicBezTo>
                  <a:pt x="2745827" y="2887717"/>
                  <a:pt x="2651233" y="2887718"/>
                  <a:pt x="2569778" y="2892973"/>
                </a:cubicBezTo>
                <a:cubicBezTo>
                  <a:pt x="2488323" y="2898228"/>
                  <a:pt x="2341179" y="2950779"/>
                  <a:pt x="2270234" y="2877207"/>
                </a:cubicBezTo>
                <a:close/>
              </a:path>
            </a:pathLst>
          </a:custGeom>
          <a:solidFill>
            <a:srgbClr val="FF00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TextBox 3"/>
          <p:cNvSpPr txBox="1">
            <a:spLocks noChangeArrowheads="1"/>
          </p:cNvSpPr>
          <p:nvPr/>
        </p:nvSpPr>
        <p:spPr bwMode="auto">
          <a:xfrm>
            <a:off x="0" y="0"/>
            <a:ext cx="9144000" cy="630942"/>
          </a:xfrm>
          <a:prstGeom prst="rect">
            <a:avLst/>
          </a:prstGeom>
          <a:ln w="9525">
            <a:noFill/>
            <a:miter lim="800000"/>
            <a:headEnd/>
            <a:tailEnd/>
          </a:ln>
        </p:spPr>
        <p:txBody>
          <a:bodyPr wrap="square">
            <a:spAutoFit/>
          </a:bodyPr>
          <a:lstStyle/>
          <a:p>
            <a:pPr algn="ctr">
              <a:defRPr/>
            </a:pPr>
            <a:r>
              <a:rPr lang="en-US" sz="3500" b="1" dirty="0" smtClean="0">
                <a:latin typeface="Calibri" pitchFamily="34" charset="0"/>
              </a:rPr>
              <a:t>Glacial melt water formed new river pathways</a:t>
            </a:r>
            <a:endParaRPr lang="en-US" sz="3500" b="1" dirty="0">
              <a:latin typeface="Calibri" pitchFamily="34" charset="0"/>
            </a:endParaRPr>
          </a:p>
        </p:txBody>
      </p:sp>
      <p:grpSp>
        <p:nvGrpSpPr>
          <p:cNvPr id="23" name="Group 22"/>
          <p:cNvGrpSpPr/>
          <p:nvPr/>
        </p:nvGrpSpPr>
        <p:grpSpPr>
          <a:xfrm>
            <a:off x="304800" y="5105400"/>
            <a:ext cx="4419600" cy="1200329"/>
            <a:chOff x="304800" y="4953000"/>
            <a:chExt cx="4419600" cy="1200329"/>
          </a:xfrm>
        </p:grpSpPr>
        <p:sp>
          <p:nvSpPr>
            <p:cNvPr id="24" name="TextBox 23"/>
            <p:cNvSpPr txBox="1"/>
            <p:nvPr/>
          </p:nvSpPr>
          <p:spPr>
            <a:xfrm>
              <a:off x="304800" y="4953000"/>
              <a:ext cx="2304157" cy="1200329"/>
            </a:xfrm>
            <a:prstGeom prst="rect">
              <a:avLst/>
            </a:prstGeom>
            <a:noFill/>
            <a:ln w="50800">
              <a:solidFill>
                <a:schemeClr val="tx1"/>
              </a:solidFill>
            </a:ln>
          </p:spPr>
          <p:txBody>
            <a:bodyPr wrap="none" rtlCol="0">
              <a:spAutoFit/>
            </a:bodyPr>
            <a:lstStyle/>
            <a:p>
              <a:pPr algn="ctr"/>
              <a:r>
                <a:rPr lang="en-US" sz="2400" b="1" dirty="0" smtClean="0"/>
                <a:t>Today’s</a:t>
              </a:r>
            </a:p>
            <a:p>
              <a:pPr algn="ctr"/>
              <a:r>
                <a:rPr lang="en-US" sz="2400" b="1" dirty="0" smtClean="0"/>
                <a:t>Mississippi River</a:t>
              </a:r>
            </a:p>
            <a:p>
              <a:pPr algn="ctr"/>
              <a:r>
                <a:rPr lang="en-US" sz="2400" b="1" dirty="0" smtClean="0"/>
                <a:t>watershed</a:t>
              </a:r>
              <a:endParaRPr lang="en-US" sz="2400" b="1" dirty="0"/>
            </a:p>
          </p:txBody>
        </p:sp>
        <p:cxnSp>
          <p:nvCxnSpPr>
            <p:cNvPr id="25" name="Straight Arrow Connector 24"/>
            <p:cNvCxnSpPr/>
            <p:nvPr/>
          </p:nvCxnSpPr>
          <p:spPr>
            <a:xfrm>
              <a:off x="2608957" y="4953000"/>
              <a:ext cx="2115443" cy="94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2895600" y="3733800"/>
            <a:ext cx="3581400" cy="1295400"/>
          </a:xfrm>
          <a:prstGeom prst="straightConnector1">
            <a:avLst/>
          </a:prstGeom>
          <a:ln w="1016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p:nvPr/>
        </p:nvSpPr>
        <p:spPr>
          <a:xfrm>
            <a:off x="-76200" y="2590800"/>
            <a:ext cx="9294340" cy="584775"/>
          </a:xfrm>
          <a:prstGeom prst="rect">
            <a:avLst/>
          </a:prstGeom>
          <a:ln w="50800">
            <a:solidFill>
              <a:schemeClr val="tx1"/>
            </a:solidFill>
          </a:ln>
        </p:spPr>
        <p:txBody>
          <a:bodyPr wrap="none" rtlCol="0">
            <a:spAutoFit/>
          </a:bodyPr>
          <a:lstStyle/>
          <a:p>
            <a:pPr algn="ctr"/>
            <a:r>
              <a:rPr lang="en-US" sz="3200" b="1" dirty="0" smtClean="0"/>
              <a:t>A river route from the Appalachians to the Northwest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10" presetClass="exit" presetSubtype="0" fill="hold" grpId="0" nodeType="withEffect">
                                  <p:stCondLst>
                                    <p:cond delay="50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1000"/>
                                        <p:tgtEl>
                                          <p:spTgt spid="2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Effect transition="in" filter="fade">
                                      <p:cBhvr>
                                        <p:cTn id="29" dur="1000"/>
                                        <p:tgtEl>
                                          <p:spTgt spid="30"/>
                                        </p:tgtEl>
                                      </p:cBhvr>
                                    </p:animEffect>
                                  </p:childTnLst>
                                </p:cTn>
                              </p:par>
                              <p:par>
                                <p:cTn id="30" presetID="16" presetClass="entr" presetSubtype="42"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Horizontal)">
                                      <p:cBhvr>
                                        <p:cTn id="32" dur="1000"/>
                                        <p:tgtEl>
                                          <p:spTgt spid="27"/>
                                        </p:tgtEl>
                                      </p:cBhvr>
                                    </p:animEffect>
                                  </p:childTnLst>
                                </p:cTn>
                              </p:par>
                              <p:par>
                                <p:cTn id="33" presetID="9" presetClass="emph" presetSubtype="0" grpId="1" nodeType="withEffect">
                                  <p:stCondLst>
                                    <p:cond delay="0"/>
                                  </p:stCondLst>
                                  <p:childTnLst>
                                    <p:set>
                                      <p:cBhvr rctx="PPT">
                                        <p:cTn id="34" dur="indefinite"/>
                                        <p:tgtEl>
                                          <p:spTgt spid="21"/>
                                        </p:tgtEl>
                                        <p:attrNameLst>
                                          <p:attrName>style.opacity</p:attrName>
                                        </p:attrNameLst>
                                      </p:cBhvr>
                                      <p:to>
                                        <p:strVal val="0.5"/>
                                      </p:to>
                                    </p:set>
                                    <p:animEffect filter="image" prLst="opacity: 0.5">
                                      <p:cBhvr rctx="IE">
                                        <p:cTn id="35" dur="indefinite"/>
                                        <p:tgtEl>
                                          <p:spTgt spid="21"/>
                                        </p:tgtEl>
                                      </p:cBhvr>
                                    </p:animEffect>
                                  </p:childTnLst>
                                </p:cTn>
                              </p:par>
                              <p:par>
                                <p:cTn id="36" presetID="10" presetClass="exit" presetSubtype="0" fill="hold" nodeType="withEffect">
                                  <p:stCondLst>
                                    <p:cond delay="0"/>
                                  </p:stCondLst>
                                  <p:childTnLst>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3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243584" y="18288"/>
            <a:ext cx="6748272" cy="6748272"/>
            <a:chOff x="1243584" y="18288"/>
            <a:chExt cx="6748272" cy="6748272"/>
          </a:xfrm>
        </p:grpSpPr>
        <p:pic>
          <p:nvPicPr>
            <p:cNvPr id="17"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18"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sp>
        <p:nvSpPr>
          <p:cNvPr id="21" name="Freeform 20"/>
          <p:cNvSpPr/>
          <p:nvPr/>
        </p:nvSpPr>
        <p:spPr>
          <a:xfrm>
            <a:off x="2837794" y="3381703"/>
            <a:ext cx="3563006" cy="2950779"/>
          </a:xfrm>
          <a:custGeom>
            <a:avLst/>
            <a:gdLst>
              <a:gd name="connsiteX0" fmla="*/ 2270234 w 3563006"/>
              <a:gd name="connsiteY0" fmla="*/ 2877207 h 2950779"/>
              <a:gd name="connsiteX1" fmla="*/ 2144109 w 3563006"/>
              <a:gd name="connsiteY1" fmla="*/ 2451538 h 2950779"/>
              <a:gd name="connsiteX2" fmla="*/ 1844565 w 3563006"/>
              <a:gd name="connsiteY2" fmla="*/ 2341180 h 2950779"/>
              <a:gd name="connsiteX3" fmla="*/ 1213944 w 3563006"/>
              <a:gd name="connsiteY3" fmla="*/ 2246587 h 2950779"/>
              <a:gd name="connsiteX4" fmla="*/ 867103 w 3563006"/>
              <a:gd name="connsiteY4" fmla="*/ 2246587 h 2950779"/>
              <a:gd name="connsiteX5" fmla="*/ 740978 w 3563006"/>
              <a:gd name="connsiteY5" fmla="*/ 1978573 h 2950779"/>
              <a:gd name="connsiteX6" fmla="*/ 567558 w 3563006"/>
              <a:gd name="connsiteY6" fmla="*/ 1505607 h 2950779"/>
              <a:gd name="connsiteX7" fmla="*/ 394137 w 3563006"/>
              <a:gd name="connsiteY7" fmla="*/ 1111469 h 2950779"/>
              <a:gd name="connsiteX8" fmla="*/ 47296 w 3563006"/>
              <a:gd name="connsiteY8" fmla="*/ 654269 h 2950779"/>
              <a:gd name="connsiteX9" fmla="*/ 110358 w 3563006"/>
              <a:gd name="connsiteY9" fmla="*/ 291663 h 2950779"/>
              <a:gd name="connsiteX10" fmla="*/ 268013 w 3563006"/>
              <a:gd name="connsiteY10" fmla="*/ 70945 h 2950779"/>
              <a:gd name="connsiteX11" fmla="*/ 630620 w 3563006"/>
              <a:gd name="connsiteY11" fmla="*/ 7883 h 2950779"/>
              <a:gd name="connsiteX12" fmla="*/ 819806 w 3563006"/>
              <a:gd name="connsiteY12" fmla="*/ 118242 h 2950779"/>
              <a:gd name="connsiteX13" fmla="*/ 1182413 w 3563006"/>
              <a:gd name="connsiteY13" fmla="*/ 260131 h 2950779"/>
              <a:gd name="connsiteX14" fmla="*/ 1387365 w 3563006"/>
              <a:gd name="connsiteY14" fmla="*/ 386256 h 2950779"/>
              <a:gd name="connsiteX15" fmla="*/ 1576551 w 3563006"/>
              <a:gd name="connsiteY15" fmla="*/ 417787 h 2950779"/>
              <a:gd name="connsiteX16" fmla="*/ 1781503 w 3563006"/>
              <a:gd name="connsiteY16" fmla="*/ 543911 h 2950779"/>
              <a:gd name="connsiteX17" fmla="*/ 1844565 w 3563006"/>
              <a:gd name="connsiteY17" fmla="*/ 417787 h 2950779"/>
              <a:gd name="connsiteX18" fmla="*/ 2081047 w 3563006"/>
              <a:gd name="connsiteY18" fmla="*/ 449318 h 2950779"/>
              <a:gd name="connsiteX19" fmla="*/ 2207172 w 3563006"/>
              <a:gd name="connsiteY19" fmla="*/ 543911 h 2950779"/>
              <a:gd name="connsiteX20" fmla="*/ 2364827 w 3563006"/>
              <a:gd name="connsiteY20" fmla="*/ 559676 h 2950779"/>
              <a:gd name="connsiteX21" fmla="*/ 2333296 w 3563006"/>
              <a:gd name="connsiteY21" fmla="*/ 764628 h 2950779"/>
              <a:gd name="connsiteX22" fmla="*/ 2364827 w 3563006"/>
              <a:gd name="connsiteY22" fmla="*/ 922283 h 2950779"/>
              <a:gd name="connsiteX23" fmla="*/ 2569778 w 3563006"/>
              <a:gd name="connsiteY23" fmla="*/ 1016876 h 2950779"/>
              <a:gd name="connsiteX24" fmla="*/ 2790496 w 3563006"/>
              <a:gd name="connsiteY24" fmla="*/ 1048407 h 2950779"/>
              <a:gd name="connsiteX25" fmla="*/ 2885089 w 3563006"/>
              <a:gd name="connsiteY25" fmla="*/ 1127235 h 2950779"/>
              <a:gd name="connsiteX26" fmla="*/ 2963916 w 3563006"/>
              <a:gd name="connsiteY26" fmla="*/ 1206063 h 2950779"/>
              <a:gd name="connsiteX27" fmla="*/ 3121572 w 3563006"/>
              <a:gd name="connsiteY27" fmla="*/ 1127235 h 2950779"/>
              <a:gd name="connsiteX28" fmla="*/ 3373820 w 3563006"/>
              <a:gd name="connsiteY28" fmla="*/ 1048407 h 2950779"/>
              <a:gd name="connsiteX29" fmla="*/ 3389585 w 3563006"/>
              <a:gd name="connsiteY29" fmla="*/ 1206063 h 2950779"/>
              <a:gd name="connsiteX30" fmla="*/ 3531475 w 3563006"/>
              <a:gd name="connsiteY30" fmla="*/ 1474076 h 2950779"/>
              <a:gd name="connsiteX31" fmla="*/ 3484178 w 3563006"/>
              <a:gd name="connsiteY31" fmla="*/ 1726325 h 2950779"/>
              <a:gd name="connsiteX32" fmla="*/ 3058509 w 3563006"/>
              <a:gd name="connsiteY32" fmla="*/ 1994338 h 2950779"/>
              <a:gd name="connsiteX33" fmla="*/ 2774730 w 3563006"/>
              <a:gd name="connsiteY33" fmla="*/ 2104697 h 2950779"/>
              <a:gd name="connsiteX34" fmla="*/ 2569778 w 3563006"/>
              <a:gd name="connsiteY34" fmla="*/ 2025869 h 2950779"/>
              <a:gd name="connsiteX35" fmla="*/ 2459420 w 3563006"/>
              <a:gd name="connsiteY35" fmla="*/ 2167759 h 2950779"/>
              <a:gd name="connsiteX36" fmla="*/ 2538247 w 3563006"/>
              <a:gd name="connsiteY36" fmla="*/ 2356945 h 2950779"/>
              <a:gd name="connsiteX37" fmla="*/ 2554013 w 3563006"/>
              <a:gd name="connsiteY37" fmla="*/ 2561897 h 2950779"/>
              <a:gd name="connsiteX38" fmla="*/ 2837792 w 3563006"/>
              <a:gd name="connsiteY38" fmla="*/ 2640725 h 2950779"/>
              <a:gd name="connsiteX39" fmla="*/ 2790496 w 3563006"/>
              <a:gd name="connsiteY39" fmla="*/ 2845676 h 2950779"/>
              <a:gd name="connsiteX40" fmla="*/ 2569778 w 3563006"/>
              <a:gd name="connsiteY40" fmla="*/ 2892973 h 2950779"/>
              <a:gd name="connsiteX41" fmla="*/ 2270234 w 3563006"/>
              <a:gd name="connsiteY41" fmla="*/ 2877207 h 295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63006" h="2950779">
                <a:moveTo>
                  <a:pt x="2270234" y="2877207"/>
                </a:moveTo>
                <a:cubicBezTo>
                  <a:pt x="2199289" y="2803635"/>
                  <a:pt x="2215054" y="2540876"/>
                  <a:pt x="2144109" y="2451538"/>
                </a:cubicBezTo>
                <a:cubicBezTo>
                  <a:pt x="2073164" y="2362200"/>
                  <a:pt x="1999592" y="2375338"/>
                  <a:pt x="1844565" y="2341180"/>
                </a:cubicBezTo>
                <a:cubicBezTo>
                  <a:pt x="1689538" y="2307022"/>
                  <a:pt x="1376854" y="2262352"/>
                  <a:pt x="1213944" y="2246587"/>
                </a:cubicBezTo>
                <a:cubicBezTo>
                  <a:pt x="1051034" y="2230822"/>
                  <a:pt x="945931" y="2291256"/>
                  <a:pt x="867103" y="2246587"/>
                </a:cubicBezTo>
                <a:cubicBezTo>
                  <a:pt x="788275" y="2201918"/>
                  <a:pt x="790902" y="2102070"/>
                  <a:pt x="740978" y="1978573"/>
                </a:cubicBezTo>
                <a:cubicBezTo>
                  <a:pt x="691054" y="1855076"/>
                  <a:pt x="625365" y="1650124"/>
                  <a:pt x="567558" y="1505607"/>
                </a:cubicBezTo>
                <a:cubicBezTo>
                  <a:pt x="509751" y="1361090"/>
                  <a:pt x="480847" y="1253359"/>
                  <a:pt x="394137" y="1111469"/>
                </a:cubicBezTo>
                <a:cubicBezTo>
                  <a:pt x="307427" y="969579"/>
                  <a:pt x="94592" y="790903"/>
                  <a:pt x="47296" y="654269"/>
                </a:cubicBezTo>
                <a:cubicBezTo>
                  <a:pt x="0" y="517635"/>
                  <a:pt x="73572" y="388884"/>
                  <a:pt x="110358" y="291663"/>
                </a:cubicBezTo>
                <a:cubicBezTo>
                  <a:pt x="147144" y="194442"/>
                  <a:pt x="181303" y="118242"/>
                  <a:pt x="268013" y="70945"/>
                </a:cubicBezTo>
                <a:cubicBezTo>
                  <a:pt x="354723" y="23648"/>
                  <a:pt x="538655" y="0"/>
                  <a:pt x="630620" y="7883"/>
                </a:cubicBezTo>
                <a:cubicBezTo>
                  <a:pt x="722585" y="15766"/>
                  <a:pt x="727841" y="76201"/>
                  <a:pt x="819806" y="118242"/>
                </a:cubicBezTo>
                <a:cubicBezTo>
                  <a:pt x="911772" y="160283"/>
                  <a:pt x="1087820" y="215462"/>
                  <a:pt x="1182413" y="260131"/>
                </a:cubicBezTo>
                <a:cubicBezTo>
                  <a:pt x="1277006" y="304800"/>
                  <a:pt x="1321675" y="359980"/>
                  <a:pt x="1387365" y="386256"/>
                </a:cubicBezTo>
                <a:cubicBezTo>
                  <a:pt x="1453055" y="412532"/>
                  <a:pt x="1510861" y="391511"/>
                  <a:pt x="1576551" y="417787"/>
                </a:cubicBezTo>
                <a:cubicBezTo>
                  <a:pt x="1642241" y="444063"/>
                  <a:pt x="1736834" y="543911"/>
                  <a:pt x="1781503" y="543911"/>
                </a:cubicBezTo>
                <a:cubicBezTo>
                  <a:pt x="1826172" y="543911"/>
                  <a:pt x="1794641" y="433552"/>
                  <a:pt x="1844565" y="417787"/>
                </a:cubicBezTo>
                <a:cubicBezTo>
                  <a:pt x="1894489" y="402022"/>
                  <a:pt x="2020613" y="428297"/>
                  <a:pt x="2081047" y="449318"/>
                </a:cubicBezTo>
                <a:cubicBezTo>
                  <a:pt x="2141481" y="470339"/>
                  <a:pt x="2159875" y="525518"/>
                  <a:pt x="2207172" y="543911"/>
                </a:cubicBezTo>
                <a:cubicBezTo>
                  <a:pt x="2254469" y="562304"/>
                  <a:pt x="2343806" y="522890"/>
                  <a:pt x="2364827" y="559676"/>
                </a:cubicBezTo>
                <a:cubicBezTo>
                  <a:pt x="2385848" y="596462"/>
                  <a:pt x="2333296" y="704194"/>
                  <a:pt x="2333296" y="764628"/>
                </a:cubicBezTo>
                <a:cubicBezTo>
                  <a:pt x="2333296" y="825062"/>
                  <a:pt x="2325413" y="880242"/>
                  <a:pt x="2364827" y="922283"/>
                </a:cubicBezTo>
                <a:cubicBezTo>
                  <a:pt x="2404241" y="964324"/>
                  <a:pt x="2498833" y="995855"/>
                  <a:pt x="2569778" y="1016876"/>
                </a:cubicBezTo>
                <a:cubicBezTo>
                  <a:pt x="2640723" y="1037897"/>
                  <a:pt x="2737944" y="1030014"/>
                  <a:pt x="2790496" y="1048407"/>
                </a:cubicBezTo>
                <a:cubicBezTo>
                  <a:pt x="2843048" y="1066800"/>
                  <a:pt x="2856186" y="1100959"/>
                  <a:pt x="2885089" y="1127235"/>
                </a:cubicBezTo>
                <a:cubicBezTo>
                  <a:pt x="2913992" y="1153511"/>
                  <a:pt x="2924502" y="1206063"/>
                  <a:pt x="2963916" y="1206063"/>
                </a:cubicBezTo>
                <a:cubicBezTo>
                  <a:pt x="3003330" y="1206063"/>
                  <a:pt x="3053255" y="1153511"/>
                  <a:pt x="3121572" y="1127235"/>
                </a:cubicBezTo>
                <a:cubicBezTo>
                  <a:pt x="3189889" y="1100959"/>
                  <a:pt x="3329151" y="1035269"/>
                  <a:pt x="3373820" y="1048407"/>
                </a:cubicBezTo>
                <a:cubicBezTo>
                  <a:pt x="3418489" y="1061545"/>
                  <a:pt x="3363309" y="1135118"/>
                  <a:pt x="3389585" y="1206063"/>
                </a:cubicBezTo>
                <a:cubicBezTo>
                  <a:pt x="3415861" y="1277008"/>
                  <a:pt x="3515710" y="1387366"/>
                  <a:pt x="3531475" y="1474076"/>
                </a:cubicBezTo>
                <a:cubicBezTo>
                  <a:pt x="3547240" y="1560786"/>
                  <a:pt x="3563006" y="1639615"/>
                  <a:pt x="3484178" y="1726325"/>
                </a:cubicBezTo>
                <a:cubicBezTo>
                  <a:pt x="3405350" y="1813035"/>
                  <a:pt x="3176750" y="1931276"/>
                  <a:pt x="3058509" y="1994338"/>
                </a:cubicBezTo>
                <a:cubicBezTo>
                  <a:pt x="2940268" y="2057400"/>
                  <a:pt x="2856185" y="2099442"/>
                  <a:pt x="2774730" y="2104697"/>
                </a:cubicBezTo>
                <a:cubicBezTo>
                  <a:pt x="2693275" y="2109952"/>
                  <a:pt x="2622330" y="2015359"/>
                  <a:pt x="2569778" y="2025869"/>
                </a:cubicBezTo>
                <a:cubicBezTo>
                  <a:pt x="2517226" y="2036379"/>
                  <a:pt x="2464675" y="2112580"/>
                  <a:pt x="2459420" y="2167759"/>
                </a:cubicBezTo>
                <a:cubicBezTo>
                  <a:pt x="2454165" y="2222938"/>
                  <a:pt x="2522482" y="2291256"/>
                  <a:pt x="2538247" y="2356945"/>
                </a:cubicBezTo>
                <a:cubicBezTo>
                  <a:pt x="2554012" y="2422634"/>
                  <a:pt x="2504089" y="2514600"/>
                  <a:pt x="2554013" y="2561897"/>
                </a:cubicBezTo>
                <a:cubicBezTo>
                  <a:pt x="2603937" y="2609194"/>
                  <a:pt x="2798378" y="2593429"/>
                  <a:pt x="2837792" y="2640725"/>
                </a:cubicBezTo>
                <a:cubicBezTo>
                  <a:pt x="2877206" y="2688021"/>
                  <a:pt x="2835165" y="2803635"/>
                  <a:pt x="2790496" y="2845676"/>
                </a:cubicBezTo>
                <a:cubicBezTo>
                  <a:pt x="2745827" y="2887717"/>
                  <a:pt x="2651233" y="2887718"/>
                  <a:pt x="2569778" y="2892973"/>
                </a:cubicBezTo>
                <a:cubicBezTo>
                  <a:pt x="2488323" y="2898228"/>
                  <a:pt x="2341179" y="2950779"/>
                  <a:pt x="2270234" y="2877207"/>
                </a:cubicBezTo>
                <a:close/>
              </a:path>
            </a:pathLst>
          </a:custGeom>
          <a:solidFill>
            <a:srgbClr val="FF0000">
              <a:alpha val="2500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2895600" y="3733800"/>
            <a:ext cx="3581400" cy="1295400"/>
          </a:xfrm>
          <a:prstGeom prst="straightConnector1">
            <a:avLst/>
          </a:prstGeom>
          <a:ln w="1016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p:nvPr/>
        </p:nvSpPr>
        <p:spPr>
          <a:xfrm>
            <a:off x="-76200" y="2590800"/>
            <a:ext cx="9387314" cy="584775"/>
          </a:xfrm>
          <a:prstGeom prst="rect">
            <a:avLst/>
          </a:prstGeom>
          <a:ln w="50800">
            <a:solidFill>
              <a:schemeClr val="tx1"/>
            </a:solidFill>
          </a:ln>
        </p:spPr>
        <p:txBody>
          <a:bodyPr wrap="none" rtlCol="0">
            <a:spAutoFit/>
          </a:bodyPr>
          <a:lstStyle/>
          <a:p>
            <a:pPr algn="ctr"/>
            <a:r>
              <a:rPr lang="en-US" sz="3200" b="1" dirty="0" smtClean="0"/>
              <a:t>A river route from the Appalachians to the Northwest </a:t>
            </a:r>
          </a:p>
        </p:txBody>
      </p:sp>
      <p:sp useBgFill="1">
        <p:nvSpPr>
          <p:cNvPr id="22" name="TextBox 3"/>
          <p:cNvSpPr txBox="1">
            <a:spLocks noChangeArrowheads="1"/>
          </p:cNvSpPr>
          <p:nvPr/>
        </p:nvSpPr>
        <p:spPr bwMode="auto">
          <a:xfrm>
            <a:off x="0" y="0"/>
            <a:ext cx="9144000" cy="630942"/>
          </a:xfrm>
          <a:prstGeom prst="rect">
            <a:avLst/>
          </a:prstGeom>
          <a:ln w="9525">
            <a:noFill/>
            <a:miter lim="800000"/>
            <a:headEnd/>
            <a:tailEnd/>
          </a:ln>
        </p:spPr>
        <p:txBody>
          <a:bodyPr wrap="square">
            <a:spAutoFit/>
          </a:bodyPr>
          <a:lstStyle/>
          <a:p>
            <a:pPr algn="ctr">
              <a:defRPr/>
            </a:pPr>
            <a:r>
              <a:rPr lang="en-US" sz="3500" b="1" dirty="0" smtClean="0">
                <a:latin typeface="Calibri" pitchFamily="34" charset="0"/>
              </a:rPr>
              <a:t>Glacial melt water formed new river pathways</a:t>
            </a:r>
            <a:endParaRPr lang="en-US" sz="3500" b="1" dirty="0">
              <a:latin typeface="Calibri" pitchFamily="34" charset="0"/>
            </a:endParaRPr>
          </a:p>
        </p:txBody>
      </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dirty="0" smtClean="0">
                <a:effectLst>
                  <a:outerShdw dist="50800" dir="5400000" algn="ctr" rotWithShape="0">
                    <a:srgbClr val="FF0000"/>
                  </a:outerShdw>
                </a:effectLst>
                <a:latin typeface="Tempus Sans ITC" pitchFamily="82" charset="0"/>
              </a:rPr>
              <a:t>What happened to the </a:t>
            </a:r>
            <a:r>
              <a:rPr lang="en-US" sz="4000" b="1" dirty="0" err="1" smtClean="0">
                <a:effectLst>
                  <a:outerShdw dist="50800" dir="5400000" algn="ctr" rotWithShape="0">
                    <a:srgbClr val="FF0000"/>
                  </a:outerShdw>
                </a:effectLst>
                <a:latin typeface="Tempus Sans ITC" pitchFamily="82" charset="0"/>
              </a:rPr>
              <a:t>Teays</a:t>
            </a:r>
            <a:r>
              <a:rPr lang="en-US" sz="4000" b="1" dirty="0" smtClean="0">
                <a:effectLst>
                  <a:outerShdw dist="50800" dir="5400000" algn="ctr" rotWithShape="0">
                    <a:srgbClr val="FF0000"/>
                  </a:outerShdw>
                </a:effectLst>
                <a:latin typeface="Tempus Sans ITC" pitchFamily="82" charset="0"/>
              </a:rPr>
              <a:t> River?</a:t>
            </a:r>
            <a:endParaRPr lang="en-US" sz="4000" b="1" dirty="0">
              <a:effectLst>
                <a:outerShdw dist="50800" dir="5400000" algn="ctr" rotWithShape="0">
                  <a:srgbClr val="FF0000"/>
                </a:outerShdw>
              </a:effectLst>
              <a:latin typeface="Tempus Sans ITC" pitchFamily="82" charset="0"/>
            </a:endParaRPr>
          </a:p>
        </p:txBody>
      </p:sp>
      <p:sp>
        <p:nvSpPr>
          <p:cNvPr id="16" name="Rectangle 15"/>
          <p:cNvSpPr/>
          <p:nvPr/>
        </p:nvSpPr>
        <p:spPr>
          <a:xfrm>
            <a:off x="5105400" y="4267200"/>
            <a:ext cx="1371600" cy="914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7"/>
                                        </p:tgtEl>
                                      </p:cBhvr>
                                    </p:animEffect>
                                    <p:set>
                                      <p:cBhvr>
                                        <p:cTn id="13" dur="1" fill="hold">
                                          <p:stCondLst>
                                            <p:cond delay="999"/>
                                          </p:stCondLst>
                                        </p:cTn>
                                        <p:tgtEl>
                                          <p:spTgt spid="27"/>
                                        </p:tgtEl>
                                        <p:attrNameLst>
                                          <p:attrName>style.visibility</p:attrName>
                                        </p:attrNameLst>
                                      </p:cBhvr>
                                      <p:to>
                                        <p:strVal val="hidden"/>
                                      </p:to>
                                    </p:se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14" grpId="0" animBg="1"/>
      <p:bldP spid="1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0" name="Group 9"/>
          <p:cNvGrpSpPr/>
          <p:nvPr/>
        </p:nvGrpSpPr>
        <p:grpSpPr>
          <a:xfrm>
            <a:off x="1243584" y="18288"/>
            <a:ext cx="6748272" cy="6748272"/>
            <a:chOff x="1243584" y="18288"/>
            <a:chExt cx="6748272" cy="6748272"/>
          </a:xfrm>
        </p:grpSpPr>
        <p:grpSp>
          <p:nvGrpSpPr>
            <p:cNvPr id="6" name="Group 15"/>
            <p:cNvGrpSpPr/>
            <p:nvPr/>
          </p:nvGrpSpPr>
          <p:grpSpPr>
            <a:xfrm>
              <a:off x="1243584" y="18288"/>
              <a:ext cx="6748272" cy="6748272"/>
              <a:chOff x="1243584" y="18288"/>
              <a:chExt cx="6748272" cy="6748272"/>
            </a:xfrm>
          </p:grpSpPr>
          <p:pic>
            <p:nvPicPr>
              <p:cNvPr id="7"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8"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sp>
          <p:nvSpPr>
            <p:cNvPr id="9" name="Rectangle 8"/>
            <p:cNvSpPr/>
            <p:nvPr/>
          </p:nvSpPr>
          <p:spPr>
            <a:xfrm>
              <a:off x="5105400" y="4267200"/>
              <a:ext cx="1371600" cy="914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img.geocaching.com/cache/60f2872b-382f-45d7-815a-936e41a9e0e1.jpg"/>
          <p:cNvPicPr>
            <a:picLocks noChangeAspect="1" noChangeArrowheads="1"/>
          </p:cNvPicPr>
          <p:nvPr/>
        </p:nvPicPr>
        <p:blipFill>
          <a:blip r:embed="rId3"/>
          <a:srcRect/>
          <a:stretch>
            <a:fillRect/>
          </a:stretch>
        </p:blipFill>
        <p:spPr bwMode="auto">
          <a:xfrm>
            <a:off x="685800" y="762000"/>
            <a:ext cx="7696200" cy="6029703"/>
          </a:xfrm>
          <a:prstGeom prst="rect">
            <a:avLst/>
          </a:prstGeom>
          <a:noFill/>
          <a:ln w="76200">
            <a:solidFill>
              <a:schemeClr val="tx1"/>
            </a:solidFill>
          </a:ln>
        </p:spPr>
      </p:pic>
      <p:sp useBgFill="1">
        <p:nvSpPr>
          <p:cNvPr id="4" name="TextBox 3"/>
          <p:cNvSpPr txBox="1"/>
          <p:nvPr/>
        </p:nvSpPr>
        <p:spPr>
          <a:xfrm>
            <a:off x="0" y="0"/>
            <a:ext cx="9144000" cy="707886"/>
          </a:xfrm>
          <a:prstGeom prst="rect">
            <a:avLst/>
          </a:prstGeom>
        </p:spPr>
        <p:txBody>
          <a:bodyPr wrap="square" rtlCol="0">
            <a:spAutoFit/>
          </a:bodyPr>
          <a:lstStyle/>
          <a:p>
            <a:pPr algn="ctr"/>
            <a:r>
              <a:rPr lang="en-US" sz="4000" b="1" dirty="0" smtClean="0">
                <a:effectLst>
                  <a:outerShdw dist="50800" dir="5400000" algn="ctr" rotWithShape="0">
                    <a:srgbClr val="FF0000"/>
                  </a:outerShdw>
                </a:effectLst>
                <a:latin typeface="Tempus Sans ITC" pitchFamily="82" charset="0"/>
              </a:rPr>
              <a:t>What happened to the </a:t>
            </a:r>
            <a:r>
              <a:rPr lang="en-US" sz="4000" b="1" dirty="0" err="1" smtClean="0">
                <a:effectLst>
                  <a:outerShdw dist="50800" dir="5400000" algn="ctr" rotWithShape="0">
                    <a:srgbClr val="FF0000"/>
                  </a:outerShdw>
                </a:effectLst>
                <a:latin typeface="Tempus Sans ITC" pitchFamily="82" charset="0"/>
              </a:rPr>
              <a:t>Teays</a:t>
            </a:r>
            <a:r>
              <a:rPr lang="en-US" sz="4000" b="1" dirty="0" smtClean="0">
                <a:effectLst>
                  <a:outerShdw dist="50800" dir="5400000" algn="ctr" rotWithShape="0">
                    <a:srgbClr val="FF0000"/>
                  </a:outerShdw>
                </a:effectLst>
                <a:latin typeface="Tempus Sans ITC" pitchFamily="82" charset="0"/>
              </a:rPr>
              <a:t> River?</a:t>
            </a:r>
            <a:endParaRPr lang="en-US" sz="4000" b="1" dirty="0">
              <a:effectLst>
                <a:outerShdw dist="50800" dir="5400000" algn="ctr" rotWithShape="0">
                  <a:srgbClr val="FF0000"/>
                </a:outerShdw>
              </a:effectLst>
              <a:latin typeface="Tempus Sans ITC" pitchFamily="82" charset="0"/>
            </a:endParaRPr>
          </a:p>
        </p:txBody>
      </p:sp>
      <p:sp>
        <p:nvSpPr>
          <p:cNvPr id="5" name="TextBox 3"/>
          <p:cNvSpPr txBox="1">
            <a:spLocks noChangeArrowheads="1"/>
          </p:cNvSpPr>
          <p:nvPr/>
        </p:nvSpPr>
        <p:spPr bwMode="auto">
          <a:xfrm rot="20948670">
            <a:off x="2776321" y="5042077"/>
            <a:ext cx="1804865" cy="523220"/>
          </a:xfrm>
          <a:prstGeom prst="rect">
            <a:avLst/>
          </a:prstGeom>
          <a:solidFill>
            <a:schemeClr val="bg1"/>
          </a:solidFill>
          <a:ln w="9525">
            <a:noFill/>
            <a:miter lim="800000"/>
            <a:headEnd/>
            <a:tailEnd/>
          </a:ln>
        </p:spPr>
        <p:txBody>
          <a:bodyPr wrap="square">
            <a:spAutoFit/>
          </a:bodyPr>
          <a:lstStyle/>
          <a:p>
            <a:pPr algn="r">
              <a:defRPr/>
            </a:pPr>
            <a:r>
              <a:rPr lang="en-US" sz="2800" b="1" dirty="0" smtClean="0">
                <a:solidFill>
                  <a:srgbClr val="002060"/>
                </a:solidFill>
                <a:effectLst>
                  <a:outerShdw dist="50800" dir="5400000" algn="ctr" rotWithShape="0">
                    <a:schemeClr val="tx1"/>
                  </a:outerShdw>
                </a:effectLst>
                <a:latin typeface="Calibri" pitchFamily="34" charset="0"/>
              </a:rPr>
              <a:t>Ohio River</a:t>
            </a:r>
            <a:endParaRPr lang="en-US" sz="2800" b="1" dirty="0">
              <a:solidFill>
                <a:srgbClr val="002060"/>
              </a:solidFill>
              <a:effectLst>
                <a:outerShdw dist="50800" dir="5400000" algn="ctr" rotWithShape="0">
                  <a:schemeClr val="tx1"/>
                </a:outerShdw>
              </a:effectLst>
              <a:latin typeface="Calibri" pitchFamily="34" charset="0"/>
            </a:endParaRPr>
          </a:p>
        </p:txBody>
      </p:sp>
      <p:sp>
        <p:nvSpPr>
          <p:cNvPr id="11" name="Freeform 10"/>
          <p:cNvSpPr/>
          <p:nvPr/>
        </p:nvSpPr>
        <p:spPr>
          <a:xfrm>
            <a:off x="1161393" y="2843048"/>
            <a:ext cx="5357649" cy="3765332"/>
          </a:xfrm>
          <a:custGeom>
            <a:avLst/>
            <a:gdLst>
              <a:gd name="connsiteX0" fmla="*/ 5286704 w 5357649"/>
              <a:gd name="connsiteY0" fmla="*/ 3636580 h 3765332"/>
              <a:gd name="connsiteX1" fmla="*/ 5113283 w 5357649"/>
              <a:gd name="connsiteY1" fmla="*/ 3762704 h 3765332"/>
              <a:gd name="connsiteX2" fmla="*/ 5034455 w 5357649"/>
              <a:gd name="connsiteY2" fmla="*/ 3620814 h 3765332"/>
              <a:gd name="connsiteX3" fmla="*/ 5286704 w 5357649"/>
              <a:gd name="connsiteY3" fmla="*/ 3226676 h 3765332"/>
              <a:gd name="connsiteX4" fmla="*/ 5349766 w 5357649"/>
              <a:gd name="connsiteY4" fmla="*/ 2958662 h 3765332"/>
              <a:gd name="connsiteX5" fmla="*/ 5239407 w 5357649"/>
              <a:gd name="connsiteY5" fmla="*/ 2722180 h 3765332"/>
              <a:gd name="connsiteX6" fmla="*/ 5192110 w 5357649"/>
              <a:gd name="connsiteY6" fmla="*/ 2517228 h 3765332"/>
              <a:gd name="connsiteX7" fmla="*/ 5144814 w 5357649"/>
              <a:gd name="connsiteY7" fmla="*/ 2138855 h 3765332"/>
              <a:gd name="connsiteX8" fmla="*/ 4955628 w 5357649"/>
              <a:gd name="connsiteY8" fmla="*/ 2012731 h 3765332"/>
              <a:gd name="connsiteX9" fmla="*/ 4593021 w 5357649"/>
              <a:gd name="connsiteY9" fmla="*/ 1949669 h 3765332"/>
              <a:gd name="connsiteX10" fmla="*/ 4388069 w 5357649"/>
              <a:gd name="connsiteY10" fmla="*/ 1602828 h 3765332"/>
              <a:gd name="connsiteX11" fmla="*/ 4356538 w 5357649"/>
              <a:gd name="connsiteY11" fmla="*/ 1429407 h 3765332"/>
              <a:gd name="connsiteX12" fmla="*/ 4435366 w 5357649"/>
              <a:gd name="connsiteY12" fmla="*/ 1350580 h 3765332"/>
              <a:gd name="connsiteX13" fmla="*/ 4293476 w 5357649"/>
              <a:gd name="connsiteY13" fmla="*/ 1129862 h 3765332"/>
              <a:gd name="connsiteX14" fmla="*/ 4309241 w 5357649"/>
              <a:gd name="connsiteY14" fmla="*/ 924911 h 3765332"/>
              <a:gd name="connsiteX15" fmla="*/ 4246179 w 5357649"/>
              <a:gd name="connsiteY15" fmla="*/ 893380 h 3765332"/>
              <a:gd name="connsiteX16" fmla="*/ 3993931 w 5357649"/>
              <a:gd name="connsiteY16" fmla="*/ 830318 h 3765332"/>
              <a:gd name="connsiteX17" fmla="*/ 3867807 w 5357649"/>
              <a:gd name="connsiteY17" fmla="*/ 688428 h 3765332"/>
              <a:gd name="connsiteX18" fmla="*/ 3773214 w 5357649"/>
              <a:gd name="connsiteY18" fmla="*/ 515007 h 3765332"/>
              <a:gd name="connsiteX19" fmla="*/ 3568262 w 5357649"/>
              <a:gd name="connsiteY19" fmla="*/ 325821 h 3765332"/>
              <a:gd name="connsiteX20" fmla="*/ 3379076 w 5357649"/>
              <a:gd name="connsiteY20" fmla="*/ 152400 h 3765332"/>
              <a:gd name="connsiteX21" fmla="*/ 3048000 w 5357649"/>
              <a:gd name="connsiteY21" fmla="*/ 246993 h 3765332"/>
              <a:gd name="connsiteX22" fmla="*/ 2669628 w 5357649"/>
              <a:gd name="connsiteY22" fmla="*/ 57807 h 3765332"/>
              <a:gd name="connsiteX23" fmla="*/ 2480441 w 5357649"/>
              <a:gd name="connsiteY23" fmla="*/ 26276 h 3765332"/>
              <a:gd name="connsiteX24" fmla="*/ 2291255 w 5357649"/>
              <a:gd name="connsiteY24" fmla="*/ 215462 h 3765332"/>
              <a:gd name="connsiteX25" fmla="*/ 1991710 w 5357649"/>
              <a:gd name="connsiteY25" fmla="*/ 278524 h 3765332"/>
              <a:gd name="connsiteX26" fmla="*/ 1739462 w 5357649"/>
              <a:gd name="connsiteY26" fmla="*/ 152400 h 3765332"/>
              <a:gd name="connsiteX27" fmla="*/ 1361090 w 5357649"/>
              <a:gd name="connsiteY27" fmla="*/ 278524 h 3765332"/>
              <a:gd name="connsiteX28" fmla="*/ 1124607 w 5357649"/>
              <a:gd name="connsiteY28" fmla="*/ 373118 h 3765332"/>
              <a:gd name="connsiteX29" fmla="*/ 903890 w 5357649"/>
              <a:gd name="connsiteY29" fmla="*/ 246993 h 3765332"/>
              <a:gd name="connsiteX30" fmla="*/ 651641 w 5357649"/>
              <a:gd name="connsiteY30" fmla="*/ 89338 h 3765332"/>
              <a:gd name="connsiteX31" fmla="*/ 399393 w 5357649"/>
              <a:gd name="connsiteY31" fmla="*/ 105104 h 3765332"/>
              <a:gd name="connsiteX32" fmla="*/ 131379 w 5357649"/>
              <a:gd name="connsiteY32" fmla="*/ 262759 h 3765332"/>
              <a:gd name="connsiteX33" fmla="*/ 52552 w 5357649"/>
              <a:gd name="connsiteY33" fmla="*/ 546538 h 3765332"/>
              <a:gd name="connsiteX34" fmla="*/ 5255 w 5357649"/>
              <a:gd name="connsiteY34" fmla="*/ 877614 h 3765332"/>
              <a:gd name="connsiteX35" fmla="*/ 84083 w 5357649"/>
              <a:gd name="connsiteY35" fmla="*/ 1098331 h 3765332"/>
              <a:gd name="connsiteX36" fmla="*/ 162910 w 5357649"/>
              <a:gd name="connsiteY36" fmla="*/ 1255986 h 3765332"/>
              <a:gd name="connsiteX37" fmla="*/ 162910 w 5357649"/>
              <a:gd name="connsiteY37" fmla="*/ 1445173 h 3765332"/>
              <a:gd name="connsiteX38" fmla="*/ 99848 w 5357649"/>
              <a:gd name="connsiteY38" fmla="*/ 1634359 h 3765332"/>
              <a:gd name="connsiteX39" fmla="*/ 68317 w 5357649"/>
              <a:gd name="connsiteY39" fmla="*/ 1776249 h 3765332"/>
              <a:gd name="connsiteX40" fmla="*/ 257504 w 5357649"/>
              <a:gd name="connsiteY40" fmla="*/ 1996966 h 3765332"/>
              <a:gd name="connsiteX41" fmla="*/ 399393 w 5357649"/>
              <a:gd name="connsiteY41" fmla="*/ 2154621 h 3765332"/>
              <a:gd name="connsiteX42" fmla="*/ 446690 w 5357649"/>
              <a:gd name="connsiteY42" fmla="*/ 2343807 h 3765332"/>
              <a:gd name="connsiteX43" fmla="*/ 462455 w 5357649"/>
              <a:gd name="connsiteY43" fmla="*/ 2611821 h 376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57649" h="3765332">
                <a:moveTo>
                  <a:pt x="5286704" y="3636580"/>
                </a:moveTo>
                <a:cubicBezTo>
                  <a:pt x="5221014" y="3700956"/>
                  <a:pt x="5155324" y="3765332"/>
                  <a:pt x="5113283" y="3762704"/>
                </a:cubicBezTo>
                <a:cubicBezTo>
                  <a:pt x="5071242" y="3760076"/>
                  <a:pt x="5005552" y="3710152"/>
                  <a:pt x="5034455" y="3620814"/>
                </a:cubicBezTo>
                <a:cubicBezTo>
                  <a:pt x="5063359" y="3531476"/>
                  <a:pt x="5234152" y="3337035"/>
                  <a:pt x="5286704" y="3226676"/>
                </a:cubicBezTo>
                <a:cubicBezTo>
                  <a:pt x="5339256" y="3116317"/>
                  <a:pt x="5357649" y="3042745"/>
                  <a:pt x="5349766" y="2958662"/>
                </a:cubicBezTo>
                <a:cubicBezTo>
                  <a:pt x="5341883" y="2874579"/>
                  <a:pt x="5265683" y="2795752"/>
                  <a:pt x="5239407" y="2722180"/>
                </a:cubicBezTo>
                <a:cubicBezTo>
                  <a:pt x="5213131" y="2648608"/>
                  <a:pt x="5207875" y="2614449"/>
                  <a:pt x="5192110" y="2517228"/>
                </a:cubicBezTo>
                <a:cubicBezTo>
                  <a:pt x="5176345" y="2420007"/>
                  <a:pt x="5184228" y="2222938"/>
                  <a:pt x="5144814" y="2138855"/>
                </a:cubicBezTo>
                <a:cubicBezTo>
                  <a:pt x="5105400" y="2054772"/>
                  <a:pt x="5047593" y="2044262"/>
                  <a:pt x="4955628" y="2012731"/>
                </a:cubicBezTo>
                <a:cubicBezTo>
                  <a:pt x="4863663" y="1981200"/>
                  <a:pt x="4687614" y="2017986"/>
                  <a:pt x="4593021" y="1949669"/>
                </a:cubicBezTo>
                <a:cubicBezTo>
                  <a:pt x="4498428" y="1881352"/>
                  <a:pt x="4427483" y="1689538"/>
                  <a:pt x="4388069" y="1602828"/>
                </a:cubicBezTo>
                <a:cubicBezTo>
                  <a:pt x="4348655" y="1516118"/>
                  <a:pt x="4348655" y="1471448"/>
                  <a:pt x="4356538" y="1429407"/>
                </a:cubicBezTo>
                <a:cubicBezTo>
                  <a:pt x="4364421" y="1387366"/>
                  <a:pt x="4445876" y="1400504"/>
                  <a:pt x="4435366" y="1350580"/>
                </a:cubicBezTo>
                <a:cubicBezTo>
                  <a:pt x="4424856" y="1300656"/>
                  <a:pt x="4314497" y="1200807"/>
                  <a:pt x="4293476" y="1129862"/>
                </a:cubicBezTo>
                <a:cubicBezTo>
                  <a:pt x="4272455" y="1058917"/>
                  <a:pt x="4317124" y="964325"/>
                  <a:pt x="4309241" y="924911"/>
                </a:cubicBezTo>
                <a:cubicBezTo>
                  <a:pt x="4301358" y="885497"/>
                  <a:pt x="4298731" y="909145"/>
                  <a:pt x="4246179" y="893380"/>
                </a:cubicBezTo>
                <a:cubicBezTo>
                  <a:pt x="4193627" y="877615"/>
                  <a:pt x="4056993" y="864477"/>
                  <a:pt x="3993931" y="830318"/>
                </a:cubicBezTo>
                <a:cubicBezTo>
                  <a:pt x="3930869" y="796159"/>
                  <a:pt x="3904593" y="740980"/>
                  <a:pt x="3867807" y="688428"/>
                </a:cubicBezTo>
                <a:cubicBezTo>
                  <a:pt x="3831021" y="635876"/>
                  <a:pt x="3823138" y="575441"/>
                  <a:pt x="3773214" y="515007"/>
                </a:cubicBezTo>
                <a:cubicBezTo>
                  <a:pt x="3723290" y="454573"/>
                  <a:pt x="3568262" y="325821"/>
                  <a:pt x="3568262" y="325821"/>
                </a:cubicBezTo>
                <a:cubicBezTo>
                  <a:pt x="3502572" y="265387"/>
                  <a:pt x="3465786" y="165538"/>
                  <a:pt x="3379076" y="152400"/>
                </a:cubicBezTo>
                <a:cubicBezTo>
                  <a:pt x="3292366" y="139262"/>
                  <a:pt x="3166241" y="262759"/>
                  <a:pt x="3048000" y="246993"/>
                </a:cubicBezTo>
                <a:cubicBezTo>
                  <a:pt x="2929759" y="231228"/>
                  <a:pt x="2764221" y="94593"/>
                  <a:pt x="2669628" y="57807"/>
                </a:cubicBezTo>
                <a:cubicBezTo>
                  <a:pt x="2575035" y="21021"/>
                  <a:pt x="2543503" y="0"/>
                  <a:pt x="2480441" y="26276"/>
                </a:cubicBezTo>
                <a:cubicBezTo>
                  <a:pt x="2417379" y="52552"/>
                  <a:pt x="2372710" y="173421"/>
                  <a:pt x="2291255" y="215462"/>
                </a:cubicBezTo>
                <a:cubicBezTo>
                  <a:pt x="2209800" y="257503"/>
                  <a:pt x="2083675" y="289034"/>
                  <a:pt x="1991710" y="278524"/>
                </a:cubicBezTo>
                <a:cubicBezTo>
                  <a:pt x="1899745" y="268014"/>
                  <a:pt x="1844565" y="152400"/>
                  <a:pt x="1739462" y="152400"/>
                </a:cubicBezTo>
                <a:cubicBezTo>
                  <a:pt x="1634359" y="152400"/>
                  <a:pt x="1463566" y="241738"/>
                  <a:pt x="1361090" y="278524"/>
                </a:cubicBezTo>
                <a:cubicBezTo>
                  <a:pt x="1258614" y="315310"/>
                  <a:pt x="1200807" y="378373"/>
                  <a:pt x="1124607" y="373118"/>
                </a:cubicBezTo>
                <a:cubicBezTo>
                  <a:pt x="1048407" y="367863"/>
                  <a:pt x="982718" y="294290"/>
                  <a:pt x="903890" y="246993"/>
                </a:cubicBezTo>
                <a:cubicBezTo>
                  <a:pt x="825062" y="199696"/>
                  <a:pt x="735724" y="112986"/>
                  <a:pt x="651641" y="89338"/>
                </a:cubicBezTo>
                <a:cubicBezTo>
                  <a:pt x="567558" y="65690"/>
                  <a:pt x="486103" y="76201"/>
                  <a:pt x="399393" y="105104"/>
                </a:cubicBezTo>
                <a:cubicBezTo>
                  <a:pt x="312683" y="134008"/>
                  <a:pt x="189186" y="189187"/>
                  <a:pt x="131379" y="262759"/>
                </a:cubicBezTo>
                <a:cubicBezTo>
                  <a:pt x="73572" y="336331"/>
                  <a:pt x="73573" y="444062"/>
                  <a:pt x="52552" y="546538"/>
                </a:cubicBezTo>
                <a:cubicBezTo>
                  <a:pt x="31531" y="649014"/>
                  <a:pt x="0" y="785649"/>
                  <a:pt x="5255" y="877614"/>
                </a:cubicBezTo>
                <a:cubicBezTo>
                  <a:pt x="10510" y="969579"/>
                  <a:pt x="57807" y="1035269"/>
                  <a:pt x="84083" y="1098331"/>
                </a:cubicBezTo>
                <a:cubicBezTo>
                  <a:pt x="110359" y="1161393"/>
                  <a:pt x="149772" y="1198179"/>
                  <a:pt x="162910" y="1255986"/>
                </a:cubicBezTo>
                <a:cubicBezTo>
                  <a:pt x="176048" y="1313793"/>
                  <a:pt x="173420" y="1382111"/>
                  <a:pt x="162910" y="1445173"/>
                </a:cubicBezTo>
                <a:cubicBezTo>
                  <a:pt x="152400" y="1508235"/>
                  <a:pt x="115613" y="1579180"/>
                  <a:pt x="99848" y="1634359"/>
                </a:cubicBezTo>
                <a:cubicBezTo>
                  <a:pt x="84083" y="1689538"/>
                  <a:pt x="42041" y="1715815"/>
                  <a:pt x="68317" y="1776249"/>
                </a:cubicBezTo>
                <a:cubicBezTo>
                  <a:pt x="94593" y="1836683"/>
                  <a:pt x="202325" y="1933904"/>
                  <a:pt x="257504" y="1996966"/>
                </a:cubicBezTo>
                <a:cubicBezTo>
                  <a:pt x="312683" y="2060028"/>
                  <a:pt x="367862" y="2096814"/>
                  <a:pt x="399393" y="2154621"/>
                </a:cubicBezTo>
                <a:cubicBezTo>
                  <a:pt x="430924" y="2212428"/>
                  <a:pt x="436180" y="2267607"/>
                  <a:pt x="446690" y="2343807"/>
                </a:cubicBezTo>
                <a:cubicBezTo>
                  <a:pt x="457200" y="2420007"/>
                  <a:pt x="430924" y="2559269"/>
                  <a:pt x="462455" y="2611821"/>
                </a:cubicBezTo>
              </a:path>
            </a:pathLst>
          </a:custGeom>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78069" y="575442"/>
            <a:ext cx="7940565" cy="4388069"/>
          </a:xfrm>
          <a:custGeom>
            <a:avLst/>
            <a:gdLst>
              <a:gd name="connsiteX0" fmla="*/ 162910 w 7940565"/>
              <a:gd name="connsiteY0" fmla="*/ 275896 h 4388069"/>
              <a:gd name="connsiteX1" fmla="*/ 115614 w 7940565"/>
              <a:gd name="connsiteY1" fmla="*/ 1190296 h 4388069"/>
              <a:gd name="connsiteX2" fmla="*/ 115614 w 7940565"/>
              <a:gd name="connsiteY2" fmla="*/ 2593427 h 4388069"/>
              <a:gd name="connsiteX3" fmla="*/ 147145 w 7940565"/>
              <a:gd name="connsiteY3" fmla="*/ 3570889 h 4388069"/>
              <a:gd name="connsiteX4" fmla="*/ 383628 w 7940565"/>
              <a:gd name="connsiteY4" fmla="*/ 3728544 h 4388069"/>
              <a:gd name="connsiteX5" fmla="*/ 872359 w 7940565"/>
              <a:gd name="connsiteY5" fmla="*/ 4185744 h 4388069"/>
              <a:gd name="connsiteX6" fmla="*/ 1250731 w 7940565"/>
              <a:gd name="connsiteY6" fmla="*/ 4343399 h 4388069"/>
              <a:gd name="connsiteX7" fmla="*/ 1897117 w 7940565"/>
              <a:gd name="connsiteY7" fmla="*/ 4327634 h 4388069"/>
              <a:gd name="connsiteX8" fmla="*/ 2385848 w 7940565"/>
              <a:gd name="connsiteY8" fmla="*/ 3980792 h 4388069"/>
              <a:gd name="connsiteX9" fmla="*/ 2701159 w 7940565"/>
              <a:gd name="connsiteY9" fmla="*/ 3618186 h 4388069"/>
              <a:gd name="connsiteX10" fmla="*/ 2906110 w 7940565"/>
              <a:gd name="connsiteY10" fmla="*/ 3476296 h 4388069"/>
              <a:gd name="connsiteX11" fmla="*/ 3095297 w 7940565"/>
              <a:gd name="connsiteY11" fmla="*/ 3476296 h 4388069"/>
              <a:gd name="connsiteX12" fmla="*/ 3174124 w 7940565"/>
              <a:gd name="connsiteY12" fmla="*/ 3791606 h 4388069"/>
              <a:gd name="connsiteX13" fmla="*/ 3237186 w 7940565"/>
              <a:gd name="connsiteY13" fmla="*/ 4012324 h 4388069"/>
              <a:gd name="connsiteX14" fmla="*/ 3552497 w 7940565"/>
              <a:gd name="connsiteY14" fmla="*/ 4012324 h 4388069"/>
              <a:gd name="connsiteX15" fmla="*/ 3662855 w 7940565"/>
              <a:gd name="connsiteY15" fmla="*/ 3980792 h 4388069"/>
              <a:gd name="connsiteX16" fmla="*/ 3820510 w 7940565"/>
              <a:gd name="connsiteY16" fmla="*/ 3901965 h 4388069"/>
              <a:gd name="connsiteX17" fmla="*/ 3962400 w 7940565"/>
              <a:gd name="connsiteY17" fmla="*/ 3744310 h 4388069"/>
              <a:gd name="connsiteX18" fmla="*/ 4135821 w 7940565"/>
              <a:gd name="connsiteY18" fmla="*/ 3807372 h 4388069"/>
              <a:gd name="connsiteX19" fmla="*/ 4325007 w 7940565"/>
              <a:gd name="connsiteY19" fmla="*/ 3996558 h 4388069"/>
              <a:gd name="connsiteX20" fmla="*/ 4671848 w 7940565"/>
              <a:gd name="connsiteY20" fmla="*/ 3886199 h 4388069"/>
              <a:gd name="connsiteX21" fmla="*/ 4750676 w 7940565"/>
              <a:gd name="connsiteY21" fmla="*/ 3649717 h 4388069"/>
              <a:gd name="connsiteX22" fmla="*/ 5034455 w 7940565"/>
              <a:gd name="connsiteY22" fmla="*/ 3539358 h 4388069"/>
              <a:gd name="connsiteX23" fmla="*/ 5192110 w 7940565"/>
              <a:gd name="connsiteY23" fmla="*/ 3271344 h 4388069"/>
              <a:gd name="connsiteX24" fmla="*/ 5428593 w 7940565"/>
              <a:gd name="connsiteY24" fmla="*/ 3192517 h 4388069"/>
              <a:gd name="connsiteX25" fmla="*/ 5381297 w 7940565"/>
              <a:gd name="connsiteY25" fmla="*/ 3082158 h 4388069"/>
              <a:gd name="connsiteX26" fmla="*/ 5475890 w 7940565"/>
              <a:gd name="connsiteY26" fmla="*/ 2845675 h 4388069"/>
              <a:gd name="connsiteX27" fmla="*/ 5412828 w 7940565"/>
              <a:gd name="connsiteY27" fmla="*/ 2735317 h 4388069"/>
              <a:gd name="connsiteX28" fmla="*/ 5680841 w 7940565"/>
              <a:gd name="connsiteY28" fmla="*/ 2703786 h 4388069"/>
              <a:gd name="connsiteX29" fmla="*/ 5838497 w 7940565"/>
              <a:gd name="connsiteY29" fmla="*/ 2640724 h 4388069"/>
              <a:gd name="connsiteX30" fmla="*/ 6248400 w 7940565"/>
              <a:gd name="connsiteY30" fmla="*/ 2593427 h 4388069"/>
              <a:gd name="connsiteX31" fmla="*/ 6674069 w 7940565"/>
              <a:gd name="connsiteY31" fmla="*/ 2151992 h 4388069"/>
              <a:gd name="connsiteX32" fmla="*/ 6910552 w 7940565"/>
              <a:gd name="connsiteY32" fmla="*/ 1962806 h 4388069"/>
              <a:gd name="connsiteX33" fmla="*/ 7052441 w 7940565"/>
              <a:gd name="connsiteY33" fmla="*/ 1836682 h 4388069"/>
              <a:gd name="connsiteX34" fmla="*/ 7162800 w 7940565"/>
              <a:gd name="connsiteY34" fmla="*/ 1600199 h 4388069"/>
              <a:gd name="connsiteX35" fmla="*/ 7320455 w 7940565"/>
              <a:gd name="connsiteY35" fmla="*/ 1537137 h 4388069"/>
              <a:gd name="connsiteX36" fmla="*/ 7556938 w 7940565"/>
              <a:gd name="connsiteY36" fmla="*/ 1552903 h 4388069"/>
              <a:gd name="connsiteX37" fmla="*/ 7824952 w 7940565"/>
              <a:gd name="connsiteY37" fmla="*/ 1694792 h 4388069"/>
              <a:gd name="connsiteX38" fmla="*/ 7856483 w 7940565"/>
              <a:gd name="connsiteY38" fmla="*/ 1679027 h 4388069"/>
              <a:gd name="connsiteX39" fmla="*/ 7809186 w 7940565"/>
              <a:gd name="connsiteY39" fmla="*/ 244365 h 4388069"/>
              <a:gd name="connsiteX40" fmla="*/ 7068207 w 7940565"/>
              <a:gd name="connsiteY40" fmla="*/ 212834 h 4388069"/>
              <a:gd name="connsiteX41" fmla="*/ 3962400 w 7940565"/>
              <a:gd name="connsiteY41" fmla="*/ 228599 h 4388069"/>
              <a:gd name="connsiteX42" fmla="*/ 1093076 w 7940565"/>
              <a:gd name="connsiteY42" fmla="*/ 212834 h 4388069"/>
              <a:gd name="connsiteX43" fmla="*/ 162910 w 7940565"/>
              <a:gd name="connsiteY43" fmla="*/ 275896 h 438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40565" h="4388069">
                <a:moveTo>
                  <a:pt x="162910" y="275896"/>
                </a:moveTo>
                <a:cubicBezTo>
                  <a:pt x="0" y="438806"/>
                  <a:pt x="123497" y="804041"/>
                  <a:pt x="115614" y="1190296"/>
                </a:cubicBezTo>
                <a:cubicBezTo>
                  <a:pt x="107731" y="1576551"/>
                  <a:pt x="110359" y="2196662"/>
                  <a:pt x="115614" y="2593427"/>
                </a:cubicBezTo>
                <a:cubicBezTo>
                  <a:pt x="120869" y="2990193"/>
                  <a:pt x="102476" y="3381703"/>
                  <a:pt x="147145" y="3570889"/>
                </a:cubicBezTo>
                <a:cubicBezTo>
                  <a:pt x="191814" y="3760075"/>
                  <a:pt x="262759" y="3626068"/>
                  <a:pt x="383628" y="3728544"/>
                </a:cubicBezTo>
                <a:cubicBezTo>
                  <a:pt x="504497" y="3831020"/>
                  <a:pt x="727842" y="4083268"/>
                  <a:pt x="872359" y="4185744"/>
                </a:cubicBezTo>
                <a:cubicBezTo>
                  <a:pt x="1016876" y="4288220"/>
                  <a:pt x="1079938" y="4319751"/>
                  <a:pt x="1250731" y="4343399"/>
                </a:cubicBezTo>
                <a:cubicBezTo>
                  <a:pt x="1421524" y="4367047"/>
                  <a:pt x="1707931" y="4388069"/>
                  <a:pt x="1897117" y="4327634"/>
                </a:cubicBezTo>
                <a:cubicBezTo>
                  <a:pt x="2086303" y="4267200"/>
                  <a:pt x="2251841" y="4099033"/>
                  <a:pt x="2385848" y="3980792"/>
                </a:cubicBezTo>
                <a:cubicBezTo>
                  <a:pt x="2519855" y="3862551"/>
                  <a:pt x="2614449" y="3702269"/>
                  <a:pt x="2701159" y="3618186"/>
                </a:cubicBezTo>
                <a:cubicBezTo>
                  <a:pt x="2787869" y="3534103"/>
                  <a:pt x="2840420" y="3499944"/>
                  <a:pt x="2906110" y="3476296"/>
                </a:cubicBezTo>
                <a:cubicBezTo>
                  <a:pt x="2971800" y="3452648"/>
                  <a:pt x="3050628" y="3423744"/>
                  <a:pt x="3095297" y="3476296"/>
                </a:cubicBezTo>
                <a:cubicBezTo>
                  <a:pt x="3139966" y="3528848"/>
                  <a:pt x="3150476" y="3702268"/>
                  <a:pt x="3174124" y="3791606"/>
                </a:cubicBezTo>
                <a:cubicBezTo>
                  <a:pt x="3197772" y="3880944"/>
                  <a:pt x="3174124" y="3975538"/>
                  <a:pt x="3237186" y="4012324"/>
                </a:cubicBezTo>
                <a:cubicBezTo>
                  <a:pt x="3300248" y="4049110"/>
                  <a:pt x="3481552" y="4017579"/>
                  <a:pt x="3552497" y="4012324"/>
                </a:cubicBezTo>
                <a:cubicBezTo>
                  <a:pt x="3623442" y="4007069"/>
                  <a:pt x="3618186" y="3999185"/>
                  <a:pt x="3662855" y="3980792"/>
                </a:cubicBezTo>
                <a:cubicBezTo>
                  <a:pt x="3707524" y="3962399"/>
                  <a:pt x="3770586" y="3941379"/>
                  <a:pt x="3820510" y="3901965"/>
                </a:cubicBezTo>
                <a:cubicBezTo>
                  <a:pt x="3870434" y="3862551"/>
                  <a:pt x="3909848" y="3760075"/>
                  <a:pt x="3962400" y="3744310"/>
                </a:cubicBezTo>
                <a:cubicBezTo>
                  <a:pt x="4014952" y="3728545"/>
                  <a:pt x="4075387" y="3765331"/>
                  <a:pt x="4135821" y="3807372"/>
                </a:cubicBezTo>
                <a:cubicBezTo>
                  <a:pt x="4196256" y="3849413"/>
                  <a:pt x="4235669" y="3983420"/>
                  <a:pt x="4325007" y="3996558"/>
                </a:cubicBezTo>
                <a:cubicBezTo>
                  <a:pt x="4414345" y="4009696"/>
                  <a:pt x="4600903" y="3944006"/>
                  <a:pt x="4671848" y="3886199"/>
                </a:cubicBezTo>
                <a:cubicBezTo>
                  <a:pt x="4742793" y="3828392"/>
                  <a:pt x="4690242" y="3707524"/>
                  <a:pt x="4750676" y="3649717"/>
                </a:cubicBezTo>
                <a:cubicBezTo>
                  <a:pt x="4811110" y="3591910"/>
                  <a:pt x="4960883" y="3602420"/>
                  <a:pt x="5034455" y="3539358"/>
                </a:cubicBezTo>
                <a:cubicBezTo>
                  <a:pt x="5108027" y="3476296"/>
                  <a:pt x="5126420" y="3329151"/>
                  <a:pt x="5192110" y="3271344"/>
                </a:cubicBezTo>
                <a:cubicBezTo>
                  <a:pt x="5257800" y="3213537"/>
                  <a:pt x="5397062" y="3224048"/>
                  <a:pt x="5428593" y="3192517"/>
                </a:cubicBezTo>
                <a:cubicBezTo>
                  <a:pt x="5460124" y="3160986"/>
                  <a:pt x="5373414" y="3139965"/>
                  <a:pt x="5381297" y="3082158"/>
                </a:cubicBezTo>
                <a:cubicBezTo>
                  <a:pt x="5389180" y="3024351"/>
                  <a:pt x="5470635" y="2903482"/>
                  <a:pt x="5475890" y="2845675"/>
                </a:cubicBezTo>
                <a:cubicBezTo>
                  <a:pt x="5481145" y="2787868"/>
                  <a:pt x="5378670" y="2758965"/>
                  <a:pt x="5412828" y="2735317"/>
                </a:cubicBezTo>
                <a:cubicBezTo>
                  <a:pt x="5446986" y="2711669"/>
                  <a:pt x="5609896" y="2719551"/>
                  <a:pt x="5680841" y="2703786"/>
                </a:cubicBezTo>
                <a:cubicBezTo>
                  <a:pt x="5751786" y="2688021"/>
                  <a:pt x="5743904" y="2659117"/>
                  <a:pt x="5838497" y="2640724"/>
                </a:cubicBezTo>
                <a:cubicBezTo>
                  <a:pt x="5933090" y="2622331"/>
                  <a:pt x="6109138" y="2674882"/>
                  <a:pt x="6248400" y="2593427"/>
                </a:cubicBezTo>
                <a:cubicBezTo>
                  <a:pt x="6387662" y="2511972"/>
                  <a:pt x="6563710" y="2257096"/>
                  <a:pt x="6674069" y="2151992"/>
                </a:cubicBezTo>
                <a:cubicBezTo>
                  <a:pt x="6784428" y="2046889"/>
                  <a:pt x="6847490" y="2015358"/>
                  <a:pt x="6910552" y="1962806"/>
                </a:cubicBezTo>
                <a:cubicBezTo>
                  <a:pt x="6973614" y="1910254"/>
                  <a:pt x="7010400" y="1897117"/>
                  <a:pt x="7052441" y="1836682"/>
                </a:cubicBezTo>
                <a:cubicBezTo>
                  <a:pt x="7094482" y="1776248"/>
                  <a:pt x="7118131" y="1650123"/>
                  <a:pt x="7162800" y="1600199"/>
                </a:cubicBezTo>
                <a:cubicBezTo>
                  <a:pt x="7207469" y="1550275"/>
                  <a:pt x="7254766" y="1545020"/>
                  <a:pt x="7320455" y="1537137"/>
                </a:cubicBezTo>
                <a:cubicBezTo>
                  <a:pt x="7386144" y="1529254"/>
                  <a:pt x="7472855" y="1526627"/>
                  <a:pt x="7556938" y="1552903"/>
                </a:cubicBezTo>
                <a:cubicBezTo>
                  <a:pt x="7641021" y="1579179"/>
                  <a:pt x="7775028" y="1673771"/>
                  <a:pt x="7824952" y="1694792"/>
                </a:cubicBezTo>
                <a:cubicBezTo>
                  <a:pt x="7874876" y="1715813"/>
                  <a:pt x="7859111" y="1920765"/>
                  <a:pt x="7856483" y="1679027"/>
                </a:cubicBezTo>
                <a:cubicBezTo>
                  <a:pt x="7853855" y="1437289"/>
                  <a:pt x="7940565" y="488731"/>
                  <a:pt x="7809186" y="244365"/>
                </a:cubicBezTo>
                <a:cubicBezTo>
                  <a:pt x="7677807" y="0"/>
                  <a:pt x="7068207" y="212834"/>
                  <a:pt x="7068207" y="212834"/>
                </a:cubicBezTo>
                <a:lnTo>
                  <a:pt x="3962400" y="228599"/>
                </a:lnTo>
                <a:lnTo>
                  <a:pt x="1093076" y="212834"/>
                </a:lnTo>
                <a:cubicBezTo>
                  <a:pt x="462455" y="212834"/>
                  <a:pt x="325820" y="112986"/>
                  <a:pt x="162910" y="275896"/>
                </a:cubicBezTo>
                <a:close/>
              </a:path>
            </a:pathLst>
          </a:custGeom>
          <a:blipFill dpi="0" rotWithShape="1">
            <a:blip r:embed="rId4">
              <a:alphaModFix amt="86000"/>
            </a:blip>
            <a:srcRect/>
            <a:tile tx="0" ty="0" sx="100000" sy="100000" flip="none" algn="tl"/>
          </a:bli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3"/>
          <p:cNvSpPr txBox="1">
            <a:spLocks noChangeArrowheads="1"/>
          </p:cNvSpPr>
          <p:nvPr/>
        </p:nvSpPr>
        <p:spPr bwMode="auto">
          <a:xfrm>
            <a:off x="6400800" y="4267200"/>
            <a:ext cx="1828800" cy="523220"/>
          </a:xfrm>
          <a:prstGeom prst="rect">
            <a:avLst/>
          </a:prstGeom>
          <a:solidFill>
            <a:schemeClr val="bg1"/>
          </a:solidFill>
          <a:ln w="9525">
            <a:noFill/>
            <a:miter lim="800000"/>
            <a:headEnd/>
            <a:tailEnd/>
          </a:ln>
        </p:spPr>
        <p:txBody>
          <a:bodyPr wrap="square">
            <a:spAutoFit/>
          </a:bodyPr>
          <a:lstStyle/>
          <a:p>
            <a:pPr algn="ctr">
              <a:defRPr/>
            </a:pPr>
            <a:r>
              <a:rPr lang="en-US" sz="2800" b="1" dirty="0" smtClean="0">
                <a:solidFill>
                  <a:srgbClr val="002060"/>
                </a:solidFill>
                <a:effectLst>
                  <a:outerShdw dist="50800" dir="5400000" algn="ctr" rotWithShape="0">
                    <a:schemeClr val="tx1"/>
                  </a:outerShdw>
                </a:effectLst>
                <a:latin typeface="Calibri" pitchFamily="34" charset="0"/>
              </a:rPr>
              <a:t>Lake Tight</a:t>
            </a:r>
            <a:endParaRPr lang="en-US" sz="2800" b="1" dirty="0">
              <a:solidFill>
                <a:srgbClr val="002060"/>
              </a:solidFill>
              <a:effectLst>
                <a:outerShdw dist="50800" dir="5400000" algn="ctr" rotWithShape="0">
                  <a:schemeClr val="tx1"/>
                </a:outerShdw>
              </a:effectLst>
              <a:latin typeface="Calibri" pitchFamily="34" charset="0"/>
            </a:endParaRPr>
          </a:p>
        </p:txBody>
      </p:sp>
      <p:sp>
        <p:nvSpPr>
          <p:cNvPr id="14" name="Freeform 13"/>
          <p:cNvSpPr/>
          <p:nvPr/>
        </p:nvSpPr>
        <p:spPr>
          <a:xfrm>
            <a:off x="5086773" y="3830320"/>
            <a:ext cx="1530774" cy="1549400"/>
          </a:xfrm>
          <a:custGeom>
            <a:avLst/>
            <a:gdLst>
              <a:gd name="connsiteX0" fmla="*/ 3387 w 1530774"/>
              <a:gd name="connsiteY0" fmla="*/ 924560 h 1549400"/>
              <a:gd name="connsiteX1" fmla="*/ 94827 w 1530774"/>
              <a:gd name="connsiteY1" fmla="*/ 904240 h 1549400"/>
              <a:gd name="connsiteX2" fmla="*/ 125307 w 1530774"/>
              <a:gd name="connsiteY2" fmla="*/ 792480 h 1549400"/>
              <a:gd name="connsiteX3" fmla="*/ 216747 w 1530774"/>
              <a:gd name="connsiteY3" fmla="*/ 721360 h 1549400"/>
              <a:gd name="connsiteX4" fmla="*/ 318347 w 1530774"/>
              <a:gd name="connsiteY4" fmla="*/ 660400 h 1549400"/>
              <a:gd name="connsiteX5" fmla="*/ 338667 w 1530774"/>
              <a:gd name="connsiteY5" fmla="*/ 609600 h 1549400"/>
              <a:gd name="connsiteX6" fmla="*/ 206587 w 1530774"/>
              <a:gd name="connsiteY6" fmla="*/ 650240 h 1549400"/>
              <a:gd name="connsiteX7" fmla="*/ 176107 w 1530774"/>
              <a:gd name="connsiteY7" fmla="*/ 599440 h 1549400"/>
              <a:gd name="connsiteX8" fmla="*/ 226907 w 1530774"/>
              <a:gd name="connsiteY8" fmla="*/ 579120 h 1549400"/>
              <a:gd name="connsiteX9" fmla="*/ 226907 w 1530774"/>
              <a:gd name="connsiteY9" fmla="*/ 497840 h 1549400"/>
              <a:gd name="connsiteX10" fmla="*/ 318347 w 1530774"/>
              <a:gd name="connsiteY10" fmla="*/ 558800 h 1549400"/>
              <a:gd name="connsiteX11" fmla="*/ 287867 w 1530774"/>
              <a:gd name="connsiteY11" fmla="*/ 467360 h 1549400"/>
              <a:gd name="connsiteX12" fmla="*/ 348827 w 1530774"/>
              <a:gd name="connsiteY12" fmla="*/ 386080 h 1549400"/>
              <a:gd name="connsiteX13" fmla="*/ 419947 w 1530774"/>
              <a:gd name="connsiteY13" fmla="*/ 365760 h 1549400"/>
              <a:gd name="connsiteX14" fmla="*/ 440267 w 1530774"/>
              <a:gd name="connsiteY14" fmla="*/ 365760 h 1549400"/>
              <a:gd name="connsiteX15" fmla="*/ 480907 w 1530774"/>
              <a:gd name="connsiteY15" fmla="*/ 294640 h 1549400"/>
              <a:gd name="connsiteX16" fmla="*/ 602827 w 1530774"/>
              <a:gd name="connsiteY16" fmla="*/ 294640 h 1549400"/>
              <a:gd name="connsiteX17" fmla="*/ 602827 w 1530774"/>
              <a:gd name="connsiteY17" fmla="*/ 345440 h 1549400"/>
              <a:gd name="connsiteX18" fmla="*/ 663787 w 1530774"/>
              <a:gd name="connsiteY18" fmla="*/ 314960 h 1549400"/>
              <a:gd name="connsiteX19" fmla="*/ 552027 w 1530774"/>
              <a:gd name="connsiteY19" fmla="*/ 355600 h 1549400"/>
              <a:gd name="connsiteX20" fmla="*/ 592667 w 1530774"/>
              <a:gd name="connsiteY20" fmla="*/ 416560 h 1549400"/>
              <a:gd name="connsiteX21" fmla="*/ 765387 w 1530774"/>
              <a:gd name="connsiteY21" fmla="*/ 294640 h 1549400"/>
              <a:gd name="connsiteX22" fmla="*/ 775547 w 1530774"/>
              <a:gd name="connsiteY22" fmla="*/ 386080 h 1549400"/>
              <a:gd name="connsiteX23" fmla="*/ 846667 w 1530774"/>
              <a:gd name="connsiteY23" fmla="*/ 254000 h 1549400"/>
              <a:gd name="connsiteX24" fmla="*/ 948267 w 1530774"/>
              <a:gd name="connsiteY24" fmla="*/ 50800 h 1549400"/>
              <a:gd name="connsiteX25" fmla="*/ 978747 w 1530774"/>
              <a:gd name="connsiteY25" fmla="*/ 193040 h 1549400"/>
              <a:gd name="connsiteX26" fmla="*/ 938107 w 1530774"/>
              <a:gd name="connsiteY26" fmla="*/ 365760 h 1549400"/>
              <a:gd name="connsiteX27" fmla="*/ 948267 w 1530774"/>
              <a:gd name="connsiteY27" fmla="*/ 406400 h 1549400"/>
              <a:gd name="connsiteX28" fmla="*/ 999067 w 1530774"/>
              <a:gd name="connsiteY28" fmla="*/ 416560 h 1549400"/>
              <a:gd name="connsiteX29" fmla="*/ 1029547 w 1530774"/>
              <a:gd name="connsiteY29" fmla="*/ 274320 h 1549400"/>
              <a:gd name="connsiteX30" fmla="*/ 1110827 w 1530774"/>
              <a:gd name="connsiteY30" fmla="*/ 81280 h 1549400"/>
              <a:gd name="connsiteX31" fmla="*/ 1293707 w 1530774"/>
              <a:gd name="connsiteY31" fmla="*/ 40640 h 1549400"/>
              <a:gd name="connsiteX32" fmla="*/ 1354667 w 1530774"/>
              <a:gd name="connsiteY32" fmla="*/ 20320 h 1549400"/>
              <a:gd name="connsiteX33" fmla="*/ 1425787 w 1530774"/>
              <a:gd name="connsiteY33" fmla="*/ 162560 h 1549400"/>
              <a:gd name="connsiteX34" fmla="*/ 1314027 w 1530774"/>
              <a:gd name="connsiteY34" fmla="*/ 254000 h 1549400"/>
              <a:gd name="connsiteX35" fmla="*/ 1385147 w 1530774"/>
              <a:gd name="connsiteY35" fmla="*/ 294640 h 1549400"/>
              <a:gd name="connsiteX36" fmla="*/ 1385147 w 1530774"/>
              <a:gd name="connsiteY36" fmla="*/ 355600 h 1549400"/>
              <a:gd name="connsiteX37" fmla="*/ 1527387 w 1530774"/>
              <a:gd name="connsiteY37" fmla="*/ 436880 h 1549400"/>
              <a:gd name="connsiteX38" fmla="*/ 1405467 w 1530774"/>
              <a:gd name="connsiteY38" fmla="*/ 477520 h 1549400"/>
              <a:gd name="connsiteX39" fmla="*/ 1415627 w 1530774"/>
              <a:gd name="connsiteY39" fmla="*/ 721360 h 1549400"/>
              <a:gd name="connsiteX40" fmla="*/ 1293707 w 1530774"/>
              <a:gd name="connsiteY40" fmla="*/ 629920 h 1549400"/>
              <a:gd name="connsiteX41" fmla="*/ 1303867 w 1530774"/>
              <a:gd name="connsiteY41" fmla="*/ 487680 h 1549400"/>
              <a:gd name="connsiteX42" fmla="*/ 1242907 w 1530774"/>
              <a:gd name="connsiteY42" fmla="*/ 457200 h 1549400"/>
              <a:gd name="connsiteX43" fmla="*/ 1242907 w 1530774"/>
              <a:gd name="connsiteY43" fmla="*/ 589280 h 1549400"/>
              <a:gd name="connsiteX44" fmla="*/ 1171787 w 1530774"/>
              <a:gd name="connsiteY44" fmla="*/ 721360 h 1549400"/>
              <a:gd name="connsiteX45" fmla="*/ 1060027 w 1530774"/>
              <a:gd name="connsiteY45" fmla="*/ 650240 h 1549400"/>
              <a:gd name="connsiteX46" fmla="*/ 1039707 w 1530774"/>
              <a:gd name="connsiteY46" fmla="*/ 731520 h 1549400"/>
              <a:gd name="connsiteX47" fmla="*/ 897467 w 1530774"/>
              <a:gd name="connsiteY47" fmla="*/ 822960 h 1549400"/>
              <a:gd name="connsiteX48" fmla="*/ 948267 w 1530774"/>
              <a:gd name="connsiteY48" fmla="*/ 853440 h 1549400"/>
              <a:gd name="connsiteX49" fmla="*/ 1060027 w 1530774"/>
              <a:gd name="connsiteY49" fmla="*/ 955040 h 1549400"/>
              <a:gd name="connsiteX50" fmla="*/ 1171787 w 1530774"/>
              <a:gd name="connsiteY50" fmla="*/ 904240 h 1549400"/>
              <a:gd name="connsiteX51" fmla="*/ 1395307 w 1530774"/>
              <a:gd name="connsiteY51" fmla="*/ 863600 h 1549400"/>
              <a:gd name="connsiteX52" fmla="*/ 1141307 w 1530774"/>
              <a:gd name="connsiteY52" fmla="*/ 985520 h 1549400"/>
              <a:gd name="connsiteX53" fmla="*/ 1120987 w 1530774"/>
              <a:gd name="connsiteY53" fmla="*/ 1026160 h 1549400"/>
              <a:gd name="connsiteX54" fmla="*/ 1425787 w 1530774"/>
              <a:gd name="connsiteY54" fmla="*/ 924560 h 1549400"/>
              <a:gd name="connsiteX55" fmla="*/ 1232747 w 1530774"/>
              <a:gd name="connsiteY55" fmla="*/ 1127760 h 1549400"/>
              <a:gd name="connsiteX56" fmla="*/ 1425787 w 1530774"/>
              <a:gd name="connsiteY56" fmla="*/ 1198880 h 1549400"/>
              <a:gd name="connsiteX57" fmla="*/ 1395307 w 1530774"/>
              <a:gd name="connsiteY57" fmla="*/ 1310640 h 1549400"/>
              <a:gd name="connsiteX58" fmla="*/ 1222587 w 1530774"/>
              <a:gd name="connsiteY58" fmla="*/ 1219200 h 1549400"/>
              <a:gd name="connsiteX59" fmla="*/ 1120987 w 1530774"/>
              <a:gd name="connsiteY59" fmla="*/ 1188720 h 1549400"/>
              <a:gd name="connsiteX60" fmla="*/ 1029547 w 1530774"/>
              <a:gd name="connsiteY60" fmla="*/ 1229360 h 1549400"/>
              <a:gd name="connsiteX61" fmla="*/ 999067 w 1530774"/>
              <a:gd name="connsiteY61" fmla="*/ 1107440 h 1549400"/>
              <a:gd name="connsiteX62" fmla="*/ 866987 w 1530774"/>
              <a:gd name="connsiteY62" fmla="*/ 1056640 h 1549400"/>
              <a:gd name="connsiteX63" fmla="*/ 836507 w 1530774"/>
              <a:gd name="connsiteY63" fmla="*/ 1178560 h 1549400"/>
              <a:gd name="connsiteX64" fmla="*/ 734907 w 1530774"/>
              <a:gd name="connsiteY64" fmla="*/ 1249680 h 1549400"/>
              <a:gd name="connsiteX65" fmla="*/ 673947 w 1530774"/>
              <a:gd name="connsiteY65" fmla="*/ 1209040 h 1549400"/>
              <a:gd name="connsiteX66" fmla="*/ 592667 w 1530774"/>
              <a:gd name="connsiteY66" fmla="*/ 1097280 h 1549400"/>
              <a:gd name="connsiteX67" fmla="*/ 562187 w 1530774"/>
              <a:gd name="connsiteY67" fmla="*/ 1046480 h 1549400"/>
              <a:gd name="connsiteX68" fmla="*/ 511387 w 1530774"/>
              <a:gd name="connsiteY68" fmla="*/ 1209040 h 1549400"/>
              <a:gd name="connsiteX69" fmla="*/ 562187 w 1530774"/>
              <a:gd name="connsiteY69" fmla="*/ 1351280 h 1549400"/>
              <a:gd name="connsiteX70" fmla="*/ 541867 w 1530774"/>
              <a:gd name="connsiteY70" fmla="*/ 1442720 h 1549400"/>
              <a:gd name="connsiteX71" fmla="*/ 531707 w 1530774"/>
              <a:gd name="connsiteY71" fmla="*/ 1544320 h 1549400"/>
              <a:gd name="connsiteX72" fmla="*/ 419947 w 1530774"/>
              <a:gd name="connsiteY72" fmla="*/ 1412240 h 1549400"/>
              <a:gd name="connsiteX73" fmla="*/ 389467 w 1530774"/>
              <a:gd name="connsiteY73" fmla="*/ 1239520 h 1549400"/>
              <a:gd name="connsiteX74" fmla="*/ 460587 w 1530774"/>
              <a:gd name="connsiteY74" fmla="*/ 1178560 h 1549400"/>
              <a:gd name="connsiteX75" fmla="*/ 480907 w 1530774"/>
              <a:gd name="connsiteY75" fmla="*/ 1087120 h 1549400"/>
              <a:gd name="connsiteX76" fmla="*/ 419947 w 1530774"/>
              <a:gd name="connsiteY76" fmla="*/ 1107440 h 1549400"/>
              <a:gd name="connsiteX77" fmla="*/ 298027 w 1530774"/>
              <a:gd name="connsiteY77" fmla="*/ 1330960 h 1549400"/>
              <a:gd name="connsiteX78" fmla="*/ 216747 w 1530774"/>
              <a:gd name="connsiteY78" fmla="*/ 1503680 h 1549400"/>
              <a:gd name="connsiteX79" fmla="*/ 267547 w 1530774"/>
              <a:gd name="connsiteY79" fmla="*/ 1290320 h 1549400"/>
              <a:gd name="connsiteX80" fmla="*/ 277707 w 1530774"/>
              <a:gd name="connsiteY80" fmla="*/ 1158240 h 1549400"/>
              <a:gd name="connsiteX81" fmla="*/ 277707 w 1530774"/>
              <a:gd name="connsiteY81" fmla="*/ 995680 h 1549400"/>
              <a:gd name="connsiteX82" fmla="*/ 358987 w 1530774"/>
              <a:gd name="connsiteY82" fmla="*/ 873760 h 1549400"/>
              <a:gd name="connsiteX83" fmla="*/ 419947 w 1530774"/>
              <a:gd name="connsiteY83" fmla="*/ 751840 h 1549400"/>
              <a:gd name="connsiteX84" fmla="*/ 511387 w 1530774"/>
              <a:gd name="connsiteY84" fmla="*/ 558800 h 1549400"/>
              <a:gd name="connsiteX85" fmla="*/ 308187 w 1530774"/>
              <a:gd name="connsiteY85" fmla="*/ 792480 h 1549400"/>
              <a:gd name="connsiteX86" fmla="*/ 165947 w 1530774"/>
              <a:gd name="connsiteY86" fmla="*/ 944880 h 1549400"/>
              <a:gd name="connsiteX87" fmla="*/ 196427 w 1530774"/>
              <a:gd name="connsiteY87" fmla="*/ 1127760 h 1549400"/>
              <a:gd name="connsiteX88" fmla="*/ 206587 w 1530774"/>
              <a:gd name="connsiteY88" fmla="*/ 1320800 h 1549400"/>
              <a:gd name="connsiteX89" fmla="*/ 155787 w 1530774"/>
              <a:gd name="connsiteY89" fmla="*/ 1270000 h 1549400"/>
              <a:gd name="connsiteX90" fmla="*/ 115147 w 1530774"/>
              <a:gd name="connsiteY90" fmla="*/ 1026160 h 1549400"/>
              <a:gd name="connsiteX91" fmla="*/ 3387 w 1530774"/>
              <a:gd name="connsiteY91" fmla="*/ 92456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30774" h="1549400">
                <a:moveTo>
                  <a:pt x="3387" y="924560"/>
                </a:moveTo>
                <a:cubicBezTo>
                  <a:pt x="0" y="904240"/>
                  <a:pt x="74507" y="926253"/>
                  <a:pt x="94827" y="904240"/>
                </a:cubicBezTo>
                <a:cubicBezTo>
                  <a:pt x="115147" y="882227"/>
                  <a:pt x="104987" y="822960"/>
                  <a:pt x="125307" y="792480"/>
                </a:cubicBezTo>
                <a:cubicBezTo>
                  <a:pt x="145627" y="762000"/>
                  <a:pt x="184574" y="743373"/>
                  <a:pt x="216747" y="721360"/>
                </a:cubicBezTo>
                <a:cubicBezTo>
                  <a:pt x="248920" y="699347"/>
                  <a:pt x="298027" y="679027"/>
                  <a:pt x="318347" y="660400"/>
                </a:cubicBezTo>
                <a:cubicBezTo>
                  <a:pt x="338667" y="641773"/>
                  <a:pt x="357294" y="611293"/>
                  <a:pt x="338667" y="609600"/>
                </a:cubicBezTo>
                <a:cubicBezTo>
                  <a:pt x="320040" y="607907"/>
                  <a:pt x="233680" y="651933"/>
                  <a:pt x="206587" y="650240"/>
                </a:cubicBezTo>
                <a:cubicBezTo>
                  <a:pt x="179494" y="648547"/>
                  <a:pt x="172720" y="611293"/>
                  <a:pt x="176107" y="599440"/>
                </a:cubicBezTo>
                <a:cubicBezTo>
                  <a:pt x="179494" y="587587"/>
                  <a:pt x="218440" y="596053"/>
                  <a:pt x="226907" y="579120"/>
                </a:cubicBezTo>
                <a:cubicBezTo>
                  <a:pt x="235374" y="562187"/>
                  <a:pt x="211667" y="501227"/>
                  <a:pt x="226907" y="497840"/>
                </a:cubicBezTo>
                <a:cubicBezTo>
                  <a:pt x="242147" y="494453"/>
                  <a:pt x="308187" y="563880"/>
                  <a:pt x="318347" y="558800"/>
                </a:cubicBezTo>
                <a:cubicBezTo>
                  <a:pt x="328507" y="553720"/>
                  <a:pt x="282787" y="496147"/>
                  <a:pt x="287867" y="467360"/>
                </a:cubicBezTo>
                <a:cubicBezTo>
                  <a:pt x="292947" y="438573"/>
                  <a:pt x="326814" y="403013"/>
                  <a:pt x="348827" y="386080"/>
                </a:cubicBezTo>
                <a:cubicBezTo>
                  <a:pt x="370840" y="369147"/>
                  <a:pt x="404707" y="369147"/>
                  <a:pt x="419947" y="365760"/>
                </a:cubicBezTo>
                <a:cubicBezTo>
                  <a:pt x="435187" y="362373"/>
                  <a:pt x="430107" y="377613"/>
                  <a:pt x="440267" y="365760"/>
                </a:cubicBezTo>
                <a:cubicBezTo>
                  <a:pt x="450427" y="353907"/>
                  <a:pt x="453814" y="306493"/>
                  <a:pt x="480907" y="294640"/>
                </a:cubicBezTo>
                <a:cubicBezTo>
                  <a:pt x="508000" y="282787"/>
                  <a:pt x="582507" y="286173"/>
                  <a:pt x="602827" y="294640"/>
                </a:cubicBezTo>
                <a:cubicBezTo>
                  <a:pt x="623147" y="303107"/>
                  <a:pt x="592667" y="342053"/>
                  <a:pt x="602827" y="345440"/>
                </a:cubicBezTo>
                <a:cubicBezTo>
                  <a:pt x="612987" y="348827"/>
                  <a:pt x="672254" y="313267"/>
                  <a:pt x="663787" y="314960"/>
                </a:cubicBezTo>
                <a:cubicBezTo>
                  <a:pt x="655320" y="316653"/>
                  <a:pt x="563880" y="338667"/>
                  <a:pt x="552027" y="355600"/>
                </a:cubicBezTo>
                <a:cubicBezTo>
                  <a:pt x="540174" y="372533"/>
                  <a:pt x="557107" y="426720"/>
                  <a:pt x="592667" y="416560"/>
                </a:cubicBezTo>
                <a:cubicBezTo>
                  <a:pt x="628227" y="406400"/>
                  <a:pt x="734907" y="299720"/>
                  <a:pt x="765387" y="294640"/>
                </a:cubicBezTo>
                <a:cubicBezTo>
                  <a:pt x="795867" y="289560"/>
                  <a:pt x="762000" y="392853"/>
                  <a:pt x="775547" y="386080"/>
                </a:cubicBezTo>
                <a:cubicBezTo>
                  <a:pt x="789094" y="379307"/>
                  <a:pt x="817880" y="309880"/>
                  <a:pt x="846667" y="254000"/>
                </a:cubicBezTo>
                <a:cubicBezTo>
                  <a:pt x="875454" y="198120"/>
                  <a:pt x="926254" y="60960"/>
                  <a:pt x="948267" y="50800"/>
                </a:cubicBezTo>
                <a:cubicBezTo>
                  <a:pt x="970280" y="40640"/>
                  <a:pt x="980440" y="140547"/>
                  <a:pt x="978747" y="193040"/>
                </a:cubicBezTo>
                <a:cubicBezTo>
                  <a:pt x="977054" y="245533"/>
                  <a:pt x="943187" y="330200"/>
                  <a:pt x="938107" y="365760"/>
                </a:cubicBezTo>
                <a:cubicBezTo>
                  <a:pt x="933027" y="401320"/>
                  <a:pt x="938107" y="397933"/>
                  <a:pt x="948267" y="406400"/>
                </a:cubicBezTo>
                <a:cubicBezTo>
                  <a:pt x="958427" y="414867"/>
                  <a:pt x="985520" y="438573"/>
                  <a:pt x="999067" y="416560"/>
                </a:cubicBezTo>
                <a:cubicBezTo>
                  <a:pt x="1012614" y="394547"/>
                  <a:pt x="1010920" y="330200"/>
                  <a:pt x="1029547" y="274320"/>
                </a:cubicBezTo>
                <a:cubicBezTo>
                  <a:pt x="1048174" y="218440"/>
                  <a:pt x="1066800" y="120227"/>
                  <a:pt x="1110827" y="81280"/>
                </a:cubicBezTo>
                <a:cubicBezTo>
                  <a:pt x="1154854" y="42333"/>
                  <a:pt x="1253067" y="50800"/>
                  <a:pt x="1293707" y="40640"/>
                </a:cubicBezTo>
                <a:cubicBezTo>
                  <a:pt x="1334347" y="30480"/>
                  <a:pt x="1332654" y="0"/>
                  <a:pt x="1354667" y="20320"/>
                </a:cubicBezTo>
                <a:cubicBezTo>
                  <a:pt x="1376680" y="40640"/>
                  <a:pt x="1432560" y="123613"/>
                  <a:pt x="1425787" y="162560"/>
                </a:cubicBezTo>
                <a:cubicBezTo>
                  <a:pt x="1419014" y="201507"/>
                  <a:pt x="1320800" y="231987"/>
                  <a:pt x="1314027" y="254000"/>
                </a:cubicBezTo>
                <a:cubicBezTo>
                  <a:pt x="1307254" y="276013"/>
                  <a:pt x="1373294" y="277707"/>
                  <a:pt x="1385147" y="294640"/>
                </a:cubicBezTo>
                <a:cubicBezTo>
                  <a:pt x="1397000" y="311573"/>
                  <a:pt x="1361440" y="331893"/>
                  <a:pt x="1385147" y="355600"/>
                </a:cubicBezTo>
                <a:cubicBezTo>
                  <a:pt x="1408854" y="379307"/>
                  <a:pt x="1524000" y="416560"/>
                  <a:pt x="1527387" y="436880"/>
                </a:cubicBezTo>
                <a:cubicBezTo>
                  <a:pt x="1530774" y="457200"/>
                  <a:pt x="1424094" y="430107"/>
                  <a:pt x="1405467" y="477520"/>
                </a:cubicBezTo>
                <a:cubicBezTo>
                  <a:pt x="1386840" y="524933"/>
                  <a:pt x="1434254" y="695960"/>
                  <a:pt x="1415627" y="721360"/>
                </a:cubicBezTo>
                <a:cubicBezTo>
                  <a:pt x="1397000" y="746760"/>
                  <a:pt x="1312334" y="668867"/>
                  <a:pt x="1293707" y="629920"/>
                </a:cubicBezTo>
                <a:cubicBezTo>
                  <a:pt x="1275080" y="590973"/>
                  <a:pt x="1312334" y="516467"/>
                  <a:pt x="1303867" y="487680"/>
                </a:cubicBezTo>
                <a:cubicBezTo>
                  <a:pt x="1295400" y="458893"/>
                  <a:pt x="1253067" y="440267"/>
                  <a:pt x="1242907" y="457200"/>
                </a:cubicBezTo>
                <a:cubicBezTo>
                  <a:pt x="1232747" y="474133"/>
                  <a:pt x="1254760" y="545253"/>
                  <a:pt x="1242907" y="589280"/>
                </a:cubicBezTo>
                <a:cubicBezTo>
                  <a:pt x="1231054" y="633307"/>
                  <a:pt x="1202267" y="711200"/>
                  <a:pt x="1171787" y="721360"/>
                </a:cubicBezTo>
                <a:cubicBezTo>
                  <a:pt x="1141307" y="731520"/>
                  <a:pt x="1082040" y="648547"/>
                  <a:pt x="1060027" y="650240"/>
                </a:cubicBezTo>
                <a:cubicBezTo>
                  <a:pt x="1038014" y="651933"/>
                  <a:pt x="1066800" y="702733"/>
                  <a:pt x="1039707" y="731520"/>
                </a:cubicBezTo>
                <a:cubicBezTo>
                  <a:pt x="1012614" y="760307"/>
                  <a:pt x="912707" y="802640"/>
                  <a:pt x="897467" y="822960"/>
                </a:cubicBezTo>
                <a:cubicBezTo>
                  <a:pt x="882227" y="843280"/>
                  <a:pt x="921174" y="831427"/>
                  <a:pt x="948267" y="853440"/>
                </a:cubicBezTo>
                <a:cubicBezTo>
                  <a:pt x="975360" y="875453"/>
                  <a:pt x="1022774" y="946573"/>
                  <a:pt x="1060027" y="955040"/>
                </a:cubicBezTo>
                <a:cubicBezTo>
                  <a:pt x="1097280" y="963507"/>
                  <a:pt x="1115907" y="919480"/>
                  <a:pt x="1171787" y="904240"/>
                </a:cubicBezTo>
                <a:cubicBezTo>
                  <a:pt x="1227667" y="889000"/>
                  <a:pt x="1400387" y="850053"/>
                  <a:pt x="1395307" y="863600"/>
                </a:cubicBezTo>
                <a:cubicBezTo>
                  <a:pt x="1390227" y="877147"/>
                  <a:pt x="1187027" y="958427"/>
                  <a:pt x="1141307" y="985520"/>
                </a:cubicBezTo>
                <a:cubicBezTo>
                  <a:pt x="1095587" y="1012613"/>
                  <a:pt x="1073574" y="1036320"/>
                  <a:pt x="1120987" y="1026160"/>
                </a:cubicBezTo>
                <a:cubicBezTo>
                  <a:pt x="1168400" y="1016000"/>
                  <a:pt x="1407160" y="907627"/>
                  <a:pt x="1425787" y="924560"/>
                </a:cubicBezTo>
                <a:cubicBezTo>
                  <a:pt x="1444414" y="941493"/>
                  <a:pt x="1232747" y="1082040"/>
                  <a:pt x="1232747" y="1127760"/>
                </a:cubicBezTo>
                <a:cubicBezTo>
                  <a:pt x="1232747" y="1173480"/>
                  <a:pt x="1398694" y="1168400"/>
                  <a:pt x="1425787" y="1198880"/>
                </a:cubicBezTo>
                <a:cubicBezTo>
                  <a:pt x="1452880" y="1229360"/>
                  <a:pt x="1429174" y="1307253"/>
                  <a:pt x="1395307" y="1310640"/>
                </a:cubicBezTo>
                <a:cubicBezTo>
                  <a:pt x="1361440" y="1314027"/>
                  <a:pt x="1268307" y="1239520"/>
                  <a:pt x="1222587" y="1219200"/>
                </a:cubicBezTo>
                <a:cubicBezTo>
                  <a:pt x="1176867" y="1198880"/>
                  <a:pt x="1153160" y="1187027"/>
                  <a:pt x="1120987" y="1188720"/>
                </a:cubicBezTo>
                <a:cubicBezTo>
                  <a:pt x="1088814" y="1190413"/>
                  <a:pt x="1049867" y="1242907"/>
                  <a:pt x="1029547" y="1229360"/>
                </a:cubicBezTo>
                <a:cubicBezTo>
                  <a:pt x="1009227" y="1215813"/>
                  <a:pt x="1026160" y="1136227"/>
                  <a:pt x="999067" y="1107440"/>
                </a:cubicBezTo>
                <a:cubicBezTo>
                  <a:pt x="971974" y="1078653"/>
                  <a:pt x="894080" y="1044787"/>
                  <a:pt x="866987" y="1056640"/>
                </a:cubicBezTo>
                <a:cubicBezTo>
                  <a:pt x="839894" y="1068493"/>
                  <a:pt x="858520" y="1146387"/>
                  <a:pt x="836507" y="1178560"/>
                </a:cubicBezTo>
                <a:cubicBezTo>
                  <a:pt x="814494" y="1210733"/>
                  <a:pt x="762000" y="1244600"/>
                  <a:pt x="734907" y="1249680"/>
                </a:cubicBezTo>
                <a:cubicBezTo>
                  <a:pt x="707814" y="1254760"/>
                  <a:pt x="697654" y="1234440"/>
                  <a:pt x="673947" y="1209040"/>
                </a:cubicBezTo>
                <a:cubicBezTo>
                  <a:pt x="650240" y="1183640"/>
                  <a:pt x="611294" y="1124373"/>
                  <a:pt x="592667" y="1097280"/>
                </a:cubicBezTo>
                <a:cubicBezTo>
                  <a:pt x="574040" y="1070187"/>
                  <a:pt x="575734" y="1027853"/>
                  <a:pt x="562187" y="1046480"/>
                </a:cubicBezTo>
                <a:cubicBezTo>
                  <a:pt x="548640" y="1065107"/>
                  <a:pt x="511387" y="1158240"/>
                  <a:pt x="511387" y="1209040"/>
                </a:cubicBezTo>
                <a:cubicBezTo>
                  <a:pt x="511387" y="1259840"/>
                  <a:pt x="557107" y="1312333"/>
                  <a:pt x="562187" y="1351280"/>
                </a:cubicBezTo>
                <a:cubicBezTo>
                  <a:pt x="567267" y="1390227"/>
                  <a:pt x="546947" y="1410547"/>
                  <a:pt x="541867" y="1442720"/>
                </a:cubicBezTo>
                <a:cubicBezTo>
                  <a:pt x="536787" y="1474893"/>
                  <a:pt x="552027" y="1549400"/>
                  <a:pt x="531707" y="1544320"/>
                </a:cubicBezTo>
                <a:cubicBezTo>
                  <a:pt x="511387" y="1539240"/>
                  <a:pt x="443654" y="1463040"/>
                  <a:pt x="419947" y="1412240"/>
                </a:cubicBezTo>
                <a:cubicBezTo>
                  <a:pt x="396240" y="1361440"/>
                  <a:pt x="382694" y="1278467"/>
                  <a:pt x="389467" y="1239520"/>
                </a:cubicBezTo>
                <a:cubicBezTo>
                  <a:pt x="396240" y="1200573"/>
                  <a:pt x="445347" y="1203960"/>
                  <a:pt x="460587" y="1178560"/>
                </a:cubicBezTo>
                <a:cubicBezTo>
                  <a:pt x="475827" y="1153160"/>
                  <a:pt x="487680" y="1098973"/>
                  <a:pt x="480907" y="1087120"/>
                </a:cubicBezTo>
                <a:cubicBezTo>
                  <a:pt x="474134" y="1075267"/>
                  <a:pt x="450427" y="1066800"/>
                  <a:pt x="419947" y="1107440"/>
                </a:cubicBezTo>
                <a:cubicBezTo>
                  <a:pt x="389467" y="1148080"/>
                  <a:pt x="331894" y="1264920"/>
                  <a:pt x="298027" y="1330960"/>
                </a:cubicBezTo>
                <a:cubicBezTo>
                  <a:pt x="264160" y="1397000"/>
                  <a:pt x="221827" y="1510453"/>
                  <a:pt x="216747" y="1503680"/>
                </a:cubicBezTo>
                <a:cubicBezTo>
                  <a:pt x="211667" y="1496907"/>
                  <a:pt x="257387" y="1347893"/>
                  <a:pt x="267547" y="1290320"/>
                </a:cubicBezTo>
                <a:cubicBezTo>
                  <a:pt x="277707" y="1232747"/>
                  <a:pt x="276014" y="1207347"/>
                  <a:pt x="277707" y="1158240"/>
                </a:cubicBezTo>
                <a:cubicBezTo>
                  <a:pt x="279400" y="1109133"/>
                  <a:pt x="264160" y="1043093"/>
                  <a:pt x="277707" y="995680"/>
                </a:cubicBezTo>
                <a:cubicBezTo>
                  <a:pt x="291254" y="948267"/>
                  <a:pt x="335280" y="914400"/>
                  <a:pt x="358987" y="873760"/>
                </a:cubicBezTo>
                <a:cubicBezTo>
                  <a:pt x="382694" y="833120"/>
                  <a:pt x="394547" y="804333"/>
                  <a:pt x="419947" y="751840"/>
                </a:cubicBezTo>
                <a:cubicBezTo>
                  <a:pt x="445347" y="699347"/>
                  <a:pt x="530014" y="552027"/>
                  <a:pt x="511387" y="558800"/>
                </a:cubicBezTo>
                <a:cubicBezTo>
                  <a:pt x="492760" y="565573"/>
                  <a:pt x="365760" y="728133"/>
                  <a:pt x="308187" y="792480"/>
                </a:cubicBezTo>
                <a:cubicBezTo>
                  <a:pt x="250614" y="856827"/>
                  <a:pt x="184574" y="889000"/>
                  <a:pt x="165947" y="944880"/>
                </a:cubicBezTo>
                <a:cubicBezTo>
                  <a:pt x="147320" y="1000760"/>
                  <a:pt x="189654" y="1065107"/>
                  <a:pt x="196427" y="1127760"/>
                </a:cubicBezTo>
                <a:cubicBezTo>
                  <a:pt x="203200" y="1190413"/>
                  <a:pt x="213360" y="1297093"/>
                  <a:pt x="206587" y="1320800"/>
                </a:cubicBezTo>
                <a:cubicBezTo>
                  <a:pt x="199814" y="1344507"/>
                  <a:pt x="171027" y="1319107"/>
                  <a:pt x="155787" y="1270000"/>
                </a:cubicBezTo>
                <a:cubicBezTo>
                  <a:pt x="140547" y="1220893"/>
                  <a:pt x="138854" y="1083733"/>
                  <a:pt x="115147" y="1026160"/>
                </a:cubicBezTo>
                <a:cubicBezTo>
                  <a:pt x="91440" y="968587"/>
                  <a:pt x="6774" y="944880"/>
                  <a:pt x="3387" y="924560"/>
                </a:cubicBezTo>
                <a:close/>
              </a:path>
            </a:pathLst>
          </a:custGeom>
          <a:solidFill>
            <a:schemeClr val="accent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686910" y="2249651"/>
            <a:ext cx="6611007" cy="3376011"/>
          </a:xfrm>
          <a:custGeom>
            <a:avLst/>
            <a:gdLst>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441435 w 5785945"/>
              <a:gd name="connsiteY4" fmla="*/ 2617076 h 3499945"/>
              <a:gd name="connsiteX5" fmla="*/ 520262 w 5785945"/>
              <a:gd name="connsiteY5" fmla="*/ 2443655 h 3499945"/>
              <a:gd name="connsiteX6" fmla="*/ 394138 w 5785945"/>
              <a:gd name="connsiteY6" fmla="*/ 2396359 h 3499945"/>
              <a:gd name="connsiteX7" fmla="*/ 677918 w 5785945"/>
              <a:gd name="connsiteY7" fmla="*/ 2286000 h 3499945"/>
              <a:gd name="connsiteX8" fmla="*/ 819807 w 5785945"/>
              <a:gd name="connsiteY8" fmla="*/ 2427890 h 3499945"/>
              <a:gd name="connsiteX9" fmla="*/ 930166 w 5785945"/>
              <a:gd name="connsiteY9" fmla="*/ 2112579 h 3499945"/>
              <a:gd name="connsiteX10" fmla="*/ 1166649 w 5785945"/>
              <a:gd name="connsiteY10" fmla="*/ 2112579 h 3499945"/>
              <a:gd name="connsiteX11" fmla="*/ 1166649 w 5785945"/>
              <a:gd name="connsiteY11" fmla="*/ 1923393 h 3499945"/>
              <a:gd name="connsiteX12" fmla="*/ 1387366 w 5785945"/>
              <a:gd name="connsiteY12" fmla="*/ 1813034 h 3499945"/>
              <a:gd name="connsiteX13" fmla="*/ 1686911 w 5785945"/>
              <a:gd name="connsiteY13" fmla="*/ 1923393 h 3499945"/>
              <a:gd name="connsiteX14" fmla="*/ 1891862 w 5785945"/>
              <a:gd name="connsiteY14" fmla="*/ 1876097 h 3499945"/>
              <a:gd name="connsiteX15" fmla="*/ 2002221 w 5785945"/>
              <a:gd name="connsiteY15" fmla="*/ 1923393 h 3499945"/>
              <a:gd name="connsiteX16" fmla="*/ 2175642 w 5785945"/>
              <a:gd name="connsiteY16" fmla="*/ 1765738 h 3499945"/>
              <a:gd name="connsiteX17" fmla="*/ 2286000 w 5785945"/>
              <a:gd name="connsiteY17" fmla="*/ 1797269 h 3499945"/>
              <a:gd name="connsiteX18" fmla="*/ 2412125 w 5785945"/>
              <a:gd name="connsiteY18" fmla="*/ 1813034 h 3499945"/>
              <a:gd name="connsiteX19" fmla="*/ 2569780 w 5785945"/>
              <a:gd name="connsiteY19" fmla="*/ 1592317 h 3499945"/>
              <a:gd name="connsiteX20" fmla="*/ 2648607 w 5785945"/>
              <a:gd name="connsiteY20" fmla="*/ 1513490 h 3499945"/>
              <a:gd name="connsiteX21" fmla="*/ 2727435 w 5785945"/>
              <a:gd name="connsiteY21" fmla="*/ 1371600 h 3499945"/>
              <a:gd name="connsiteX22" fmla="*/ 3058511 w 5785945"/>
              <a:gd name="connsiteY22" fmla="*/ 1403131 h 3499945"/>
              <a:gd name="connsiteX23" fmla="*/ 3184635 w 5785945"/>
              <a:gd name="connsiteY23" fmla="*/ 1229710 h 3499945"/>
              <a:gd name="connsiteX24" fmla="*/ 3294994 w 5785945"/>
              <a:gd name="connsiteY24" fmla="*/ 1213945 h 3499945"/>
              <a:gd name="connsiteX25" fmla="*/ 3547242 w 5785945"/>
              <a:gd name="connsiteY25" fmla="*/ 1387365 h 3499945"/>
              <a:gd name="connsiteX26" fmla="*/ 3641835 w 5785945"/>
              <a:gd name="connsiteY26" fmla="*/ 1466193 h 3499945"/>
              <a:gd name="connsiteX27" fmla="*/ 3815256 w 5785945"/>
              <a:gd name="connsiteY27" fmla="*/ 1355834 h 3499945"/>
              <a:gd name="connsiteX28" fmla="*/ 3925614 w 5785945"/>
              <a:gd name="connsiteY28" fmla="*/ 1213945 h 3499945"/>
              <a:gd name="connsiteX29" fmla="*/ 3988676 w 5785945"/>
              <a:gd name="connsiteY29" fmla="*/ 1150883 h 3499945"/>
              <a:gd name="connsiteX30" fmla="*/ 4225159 w 5785945"/>
              <a:gd name="connsiteY30" fmla="*/ 1024759 h 3499945"/>
              <a:gd name="connsiteX31" fmla="*/ 4367049 w 5785945"/>
              <a:gd name="connsiteY31" fmla="*/ 993228 h 3499945"/>
              <a:gd name="connsiteX32" fmla="*/ 4540469 w 5785945"/>
              <a:gd name="connsiteY32" fmla="*/ 1008993 h 3499945"/>
              <a:gd name="connsiteX33" fmla="*/ 4761187 w 5785945"/>
              <a:gd name="connsiteY33" fmla="*/ 1119352 h 3499945"/>
              <a:gd name="connsiteX34" fmla="*/ 4871545 w 5785945"/>
              <a:gd name="connsiteY34" fmla="*/ 1072055 h 3499945"/>
              <a:gd name="connsiteX35" fmla="*/ 5108028 w 5785945"/>
              <a:gd name="connsiteY35" fmla="*/ 977462 h 3499945"/>
              <a:gd name="connsiteX36" fmla="*/ 5218387 w 5785945"/>
              <a:gd name="connsiteY36" fmla="*/ 882869 h 3499945"/>
              <a:gd name="connsiteX37" fmla="*/ 5344511 w 5785945"/>
              <a:gd name="connsiteY37" fmla="*/ 756745 h 3499945"/>
              <a:gd name="connsiteX38" fmla="*/ 5407573 w 5785945"/>
              <a:gd name="connsiteY38" fmla="*/ 599090 h 3499945"/>
              <a:gd name="connsiteX39" fmla="*/ 5533697 w 5785945"/>
              <a:gd name="connsiteY39" fmla="*/ 394138 h 3499945"/>
              <a:gd name="connsiteX40" fmla="*/ 5565228 w 5785945"/>
              <a:gd name="connsiteY40" fmla="*/ 157655 h 3499945"/>
              <a:gd name="connsiteX41" fmla="*/ 5785945 w 5785945"/>
              <a:gd name="connsiteY41" fmla="*/ 0 h 3499945"/>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520262 w 5785945"/>
              <a:gd name="connsiteY4" fmla="*/ 2443655 h 3499945"/>
              <a:gd name="connsiteX5" fmla="*/ 394138 w 5785945"/>
              <a:gd name="connsiteY5" fmla="*/ 2396359 h 3499945"/>
              <a:gd name="connsiteX6" fmla="*/ 677918 w 5785945"/>
              <a:gd name="connsiteY6" fmla="*/ 2286000 h 3499945"/>
              <a:gd name="connsiteX7" fmla="*/ 819807 w 5785945"/>
              <a:gd name="connsiteY7" fmla="*/ 2427890 h 3499945"/>
              <a:gd name="connsiteX8" fmla="*/ 930166 w 5785945"/>
              <a:gd name="connsiteY8" fmla="*/ 2112579 h 3499945"/>
              <a:gd name="connsiteX9" fmla="*/ 1166649 w 5785945"/>
              <a:gd name="connsiteY9" fmla="*/ 2112579 h 3499945"/>
              <a:gd name="connsiteX10" fmla="*/ 1166649 w 5785945"/>
              <a:gd name="connsiteY10" fmla="*/ 1923393 h 3499945"/>
              <a:gd name="connsiteX11" fmla="*/ 1387366 w 5785945"/>
              <a:gd name="connsiteY11" fmla="*/ 1813034 h 3499945"/>
              <a:gd name="connsiteX12" fmla="*/ 1686911 w 5785945"/>
              <a:gd name="connsiteY12" fmla="*/ 1923393 h 3499945"/>
              <a:gd name="connsiteX13" fmla="*/ 1891862 w 5785945"/>
              <a:gd name="connsiteY13" fmla="*/ 1876097 h 3499945"/>
              <a:gd name="connsiteX14" fmla="*/ 2002221 w 5785945"/>
              <a:gd name="connsiteY14" fmla="*/ 1923393 h 3499945"/>
              <a:gd name="connsiteX15" fmla="*/ 2175642 w 5785945"/>
              <a:gd name="connsiteY15" fmla="*/ 1765738 h 3499945"/>
              <a:gd name="connsiteX16" fmla="*/ 2286000 w 5785945"/>
              <a:gd name="connsiteY16" fmla="*/ 1797269 h 3499945"/>
              <a:gd name="connsiteX17" fmla="*/ 2412125 w 5785945"/>
              <a:gd name="connsiteY17" fmla="*/ 1813034 h 3499945"/>
              <a:gd name="connsiteX18" fmla="*/ 2569780 w 5785945"/>
              <a:gd name="connsiteY18" fmla="*/ 1592317 h 3499945"/>
              <a:gd name="connsiteX19" fmla="*/ 2648607 w 5785945"/>
              <a:gd name="connsiteY19" fmla="*/ 1513490 h 3499945"/>
              <a:gd name="connsiteX20" fmla="*/ 2727435 w 5785945"/>
              <a:gd name="connsiteY20" fmla="*/ 1371600 h 3499945"/>
              <a:gd name="connsiteX21" fmla="*/ 3058511 w 5785945"/>
              <a:gd name="connsiteY21" fmla="*/ 1403131 h 3499945"/>
              <a:gd name="connsiteX22" fmla="*/ 3184635 w 5785945"/>
              <a:gd name="connsiteY22" fmla="*/ 1229710 h 3499945"/>
              <a:gd name="connsiteX23" fmla="*/ 3294994 w 5785945"/>
              <a:gd name="connsiteY23" fmla="*/ 1213945 h 3499945"/>
              <a:gd name="connsiteX24" fmla="*/ 3547242 w 5785945"/>
              <a:gd name="connsiteY24" fmla="*/ 1387365 h 3499945"/>
              <a:gd name="connsiteX25" fmla="*/ 3641835 w 5785945"/>
              <a:gd name="connsiteY25" fmla="*/ 1466193 h 3499945"/>
              <a:gd name="connsiteX26" fmla="*/ 3815256 w 5785945"/>
              <a:gd name="connsiteY26" fmla="*/ 1355834 h 3499945"/>
              <a:gd name="connsiteX27" fmla="*/ 3925614 w 5785945"/>
              <a:gd name="connsiteY27" fmla="*/ 1213945 h 3499945"/>
              <a:gd name="connsiteX28" fmla="*/ 3988676 w 5785945"/>
              <a:gd name="connsiteY28" fmla="*/ 1150883 h 3499945"/>
              <a:gd name="connsiteX29" fmla="*/ 4225159 w 5785945"/>
              <a:gd name="connsiteY29" fmla="*/ 1024759 h 3499945"/>
              <a:gd name="connsiteX30" fmla="*/ 4367049 w 5785945"/>
              <a:gd name="connsiteY30" fmla="*/ 993228 h 3499945"/>
              <a:gd name="connsiteX31" fmla="*/ 4540469 w 5785945"/>
              <a:gd name="connsiteY31" fmla="*/ 1008993 h 3499945"/>
              <a:gd name="connsiteX32" fmla="*/ 4761187 w 5785945"/>
              <a:gd name="connsiteY32" fmla="*/ 1119352 h 3499945"/>
              <a:gd name="connsiteX33" fmla="*/ 4871545 w 5785945"/>
              <a:gd name="connsiteY33" fmla="*/ 1072055 h 3499945"/>
              <a:gd name="connsiteX34" fmla="*/ 5108028 w 5785945"/>
              <a:gd name="connsiteY34" fmla="*/ 977462 h 3499945"/>
              <a:gd name="connsiteX35" fmla="*/ 5218387 w 5785945"/>
              <a:gd name="connsiteY35" fmla="*/ 882869 h 3499945"/>
              <a:gd name="connsiteX36" fmla="*/ 5344511 w 5785945"/>
              <a:gd name="connsiteY36" fmla="*/ 756745 h 3499945"/>
              <a:gd name="connsiteX37" fmla="*/ 5407573 w 5785945"/>
              <a:gd name="connsiteY37" fmla="*/ 599090 h 3499945"/>
              <a:gd name="connsiteX38" fmla="*/ 5533697 w 5785945"/>
              <a:gd name="connsiteY38" fmla="*/ 394138 h 3499945"/>
              <a:gd name="connsiteX39" fmla="*/ 5565228 w 5785945"/>
              <a:gd name="connsiteY39" fmla="*/ 157655 h 3499945"/>
              <a:gd name="connsiteX40" fmla="*/ 5785945 w 5785945"/>
              <a:gd name="connsiteY40" fmla="*/ 0 h 3499945"/>
              <a:gd name="connsiteX0" fmla="*/ 0 w 5785945"/>
              <a:gd name="connsiteY0" fmla="*/ 3499945 h 3499945"/>
              <a:gd name="connsiteX1" fmla="*/ 63062 w 5785945"/>
              <a:gd name="connsiteY1" fmla="*/ 3200400 h 3499945"/>
              <a:gd name="connsiteX2" fmla="*/ 346842 w 5785945"/>
              <a:gd name="connsiteY2" fmla="*/ 2806262 h 3499945"/>
              <a:gd name="connsiteX3" fmla="*/ 520262 w 5785945"/>
              <a:gd name="connsiteY3" fmla="*/ 2443655 h 3499945"/>
              <a:gd name="connsiteX4" fmla="*/ 394138 w 5785945"/>
              <a:gd name="connsiteY4" fmla="*/ 2396359 h 3499945"/>
              <a:gd name="connsiteX5" fmla="*/ 677918 w 5785945"/>
              <a:gd name="connsiteY5" fmla="*/ 2286000 h 3499945"/>
              <a:gd name="connsiteX6" fmla="*/ 819807 w 5785945"/>
              <a:gd name="connsiteY6" fmla="*/ 2427890 h 3499945"/>
              <a:gd name="connsiteX7" fmla="*/ 930166 w 5785945"/>
              <a:gd name="connsiteY7" fmla="*/ 2112579 h 3499945"/>
              <a:gd name="connsiteX8" fmla="*/ 1166649 w 5785945"/>
              <a:gd name="connsiteY8" fmla="*/ 2112579 h 3499945"/>
              <a:gd name="connsiteX9" fmla="*/ 1166649 w 5785945"/>
              <a:gd name="connsiteY9" fmla="*/ 1923393 h 3499945"/>
              <a:gd name="connsiteX10" fmla="*/ 1387366 w 5785945"/>
              <a:gd name="connsiteY10" fmla="*/ 1813034 h 3499945"/>
              <a:gd name="connsiteX11" fmla="*/ 1686911 w 5785945"/>
              <a:gd name="connsiteY11" fmla="*/ 1923393 h 3499945"/>
              <a:gd name="connsiteX12" fmla="*/ 1891862 w 5785945"/>
              <a:gd name="connsiteY12" fmla="*/ 1876097 h 3499945"/>
              <a:gd name="connsiteX13" fmla="*/ 2002221 w 5785945"/>
              <a:gd name="connsiteY13" fmla="*/ 1923393 h 3499945"/>
              <a:gd name="connsiteX14" fmla="*/ 2175642 w 5785945"/>
              <a:gd name="connsiteY14" fmla="*/ 1765738 h 3499945"/>
              <a:gd name="connsiteX15" fmla="*/ 2286000 w 5785945"/>
              <a:gd name="connsiteY15" fmla="*/ 1797269 h 3499945"/>
              <a:gd name="connsiteX16" fmla="*/ 2412125 w 5785945"/>
              <a:gd name="connsiteY16" fmla="*/ 1813034 h 3499945"/>
              <a:gd name="connsiteX17" fmla="*/ 2569780 w 5785945"/>
              <a:gd name="connsiteY17" fmla="*/ 1592317 h 3499945"/>
              <a:gd name="connsiteX18" fmla="*/ 2648607 w 5785945"/>
              <a:gd name="connsiteY18" fmla="*/ 1513490 h 3499945"/>
              <a:gd name="connsiteX19" fmla="*/ 2727435 w 5785945"/>
              <a:gd name="connsiteY19" fmla="*/ 1371600 h 3499945"/>
              <a:gd name="connsiteX20" fmla="*/ 3058511 w 5785945"/>
              <a:gd name="connsiteY20" fmla="*/ 1403131 h 3499945"/>
              <a:gd name="connsiteX21" fmla="*/ 3184635 w 5785945"/>
              <a:gd name="connsiteY21" fmla="*/ 1229710 h 3499945"/>
              <a:gd name="connsiteX22" fmla="*/ 3294994 w 5785945"/>
              <a:gd name="connsiteY22" fmla="*/ 1213945 h 3499945"/>
              <a:gd name="connsiteX23" fmla="*/ 3547242 w 5785945"/>
              <a:gd name="connsiteY23" fmla="*/ 1387365 h 3499945"/>
              <a:gd name="connsiteX24" fmla="*/ 3641835 w 5785945"/>
              <a:gd name="connsiteY24" fmla="*/ 1466193 h 3499945"/>
              <a:gd name="connsiteX25" fmla="*/ 3815256 w 5785945"/>
              <a:gd name="connsiteY25" fmla="*/ 1355834 h 3499945"/>
              <a:gd name="connsiteX26" fmla="*/ 3925614 w 5785945"/>
              <a:gd name="connsiteY26" fmla="*/ 1213945 h 3499945"/>
              <a:gd name="connsiteX27" fmla="*/ 3988676 w 5785945"/>
              <a:gd name="connsiteY27" fmla="*/ 1150883 h 3499945"/>
              <a:gd name="connsiteX28" fmla="*/ 4225159 w 5785945"/>
              <a:gd name="connsiteY28" fmla="*/ 1024759 h 3499945"/>
              <a:gd name="connsiteX29" fmla="*/ 4367049 w 5785945"/>
              <a:gd name="connsiteY29" fmla="*/ 993228 h 3499945"/>
              <a:gd name="connsiteX30" fmla="*/ 4540469 w 5785945"/>
              <a:gd name="connsiteY30" fmla="*/ 1008993 h 3499945"/>
              <a:gd name="connsiteX31" fmla="*/ 4761187 w 5785945"/>
              <a:gd name="connsiteY31" fmla="*/ 1119352 h 3499945"/>
              <a:gd name="connsiteX32" fmla="*/ 4871545 w 5785945"/>
              <a:gd name="connsiteY32" fmla="*/ 1072055 h 3499945"/>
              <a:gd name="connsiteX33" fmla="*/ 5108028 w 5785945"/>
              <a:gd name="connsiteY33" fmla="*/ 977462 h 3499945"/>
              <a:gd name="connsiteX34" fmla="*/ 5218387 w 5785945"/>
              <a:gd name="connsiteY34" fmla="*/ 882869 h 3499945"/>
              <a:gd name="connsiteX35" fmla="*/ 5344511 w 5785945"/>
              <a:gd name="connsiteY35" fmla="*/ 756745 h 3499945"/>
              <a:gd name="connsiteX36" fmla="*/ 5407573 w 5785945"/>
              <a:gd name="connsiteY36" fmla="*/ 599090 h 3499945"/>
              <a:gd name="connsiteX37" fmla="*/ 5533697 w 5785945"/>
              <a:gd name="connsiteY37" fmla="*/ 394138 h 3499945"/>
              <a:gd name="connsiteX38" fmla="*/ 5565228 w 5785945"/>
              <a:gd name="connsiteY38" fmla="*/ 157655 h 3499945"/>
              <a:gd name="connsiteX39" fmla="*/ 5785945 w 5785945"/>
              <a:gd name="connsiteY39" fmla="*/ 0 h 3499945"/>
              <a:gd name="connsiteX0" fmla="*/ 23648 w 5809593"/>
              <a:gd name="connsiteY0" fmla="*/ 3499945 h 3499945"/>
              <a:gd name="connsiteX1" fmla="*/ 86710 w 5809593"/>
              <a:gd name="connsiteY1" fmla="*/ 3200400 h 3499945"/>
              <a:gd name="connsiteX2" fmla="*/ 543910 w 5809593"/>
              <a:gd name="connsiteY2" fmla="*/ 2443655 h 3499945"/>
              <a:gd name="connsiteX3" fmla="*/ 417786 w 5809593"/>
              <a:gd name="connsiteY3" fmla="*/ 2396359 h 3499945"/>
              <a:gd name="connsiteX4" fmla="*/ 701566 w 5809593"/>
              <a:gd name="connsiteY4" fmla="*/ 2286000 h 3499945"/>
              <a:gd name="connsiteX5" fmla="*/ 843455 w 5809593"/>
              <a:gd name="connsiteY5" fmla="*/ 2427890 h 3499945"/>
              <a:gd name="connsiteX6" fmla="*/ 953814 w 5809593"/>
              <a:gd name="connsiteY6" fmla="*/ 2112579 h 3499945"/>
              <a:gd name="connsiteX7" fmla="*/ 1190297 w 5809593"/>
              <a:gd name="connsiteY7" fmla="*/ 2112579 h 3499945"/>
              <a:gd name="connsiteX8" fmla="*/ 1190297 w 5809593"/>
              <a:gd name="connsiteY8" fmla="*/ 1923393 h 3499945"/>
              <a:gd name="connsiteX9" fmla="*/ 1411014 w 5809593"/>
              <a:gd name="connsiteY9" fmla="*/ 1813034 h 3499945"/>
              <a:gd name="connsiteX10" fmla="*/ 1710559 w 5809593"/>
              <a:gd name="connsiteY10" fmla="*/ 1923393 h 3499945"/>
              <a:gd name="connsiteX11" fmla="*/ 1915510 w 5809593"/>
              <a:gd name="connsiteY11" fmla="*/ 1876097 h 3499945"/>
              <a:gd name="connsiteX12" fmla="*/ 2025869 w 5809593"/>
              <a:gd name="connsiteY12" fmla="*/ 1923393 h 3499945"/>
              <a:gd name="connsiteX13" fmla="*/ 2199290 w 5809593"/>
              <a:gd name="connsiteY13" fmla="*/ 1765738 h 3499945"/>
              <a:gd name="connsiteX14" fmla="*/ 2309648 w 5809593"/>
              <a:gd name="connsiteY14" fmla="*/ 1797269 h 3499945"/>
              <a:gd name="connsiteX15" fmla="*/ 2435773 w 5809593"/>
              <a:gd name="connsiteY15" fmla="*/ 1813034 h 3499945"/>
              <a:gd name="connsiteX16" fmla="*/ 2593428 w 5809593"/>
              <a:gd name="connsiteY16" fmla="*/ 1592317 h 3499945"/>
              <a:gd name="connsiteX17" fmla="*/ 2672255 w 5809593"/>
              <a:gd name="connsiteY17" fmla="*/ 1513490 h 3499945"/>
              <a:gd name="connsiteX18" fmla="*/ 2751083 w 5809593"/>
              <a:gd name="connsiteY18" fmla="*/ 1371600 h 3499945"/>
              <a:gd name="connsiteX19" fmla="*/ 3082159 w 5809593"/>
              <a:gd name="connsiteY19" fmla="*/ 1403131 h 3499945"/>
              <a:gd name="connsiteX20" fmla="*/ 3208283 w 5809593"/>
              <a:gd name="connsiteY20" fmla="*/ 1229710 h 3499945"/>
              <a:gd name="connsiteX21" fmla="*/ 3318642 w 5809593"/>
              <a:gd name="connsiteY21" fmla="*/ 1213945 h 3499945"/>
              <a:gd name="connsiteX22" fmla="*/ 3570890 w 5809593"/>
              <a:gd name="connsiteY22" fmla="*/ 1387365 h 3499945"/>
              <a:gd name="connsiteX23" fmla="*/ 3665483 w 5809593"/>
              <a:gd name="connsiteY23" fmla="*/ 1466193 h 3499945"/>
              <a:gd name="connsiteX24" fmla="*/ 3838904 w 5809593"/>
              <a:gd name="connsiteY24" fmla="*/ 1355834 h 3499945"/>
              <a:gd name="connsiteX25" fmla="*/ 3949262 w 5809593"/>
              <a:gd name="connsiteY25" fmla="*/ 1213945 h 3499945"/>
              <a:gd name="connsiteX26" fmla="*/ 4012324 w 5809593"/>
              <a:gd name="connsiteY26" fmla="*/ 1150883 h 3499945"/>
              <a:gd name="connsiteX27" fmla="*/ 4248807 w 5809593"/>
              <a:gd name="connsiteY27" fmla="*/ 1024759 h 3499945"/>
              <a:gd name="connsiteX28" fmla="*/ 4390697 w 5809593"/>
              <a:gd name="connsiteY28" fmla="*/ 993228 h 3499945"/>
              <a:gd name="connsiteX29" fmla="*/ 4564117 w 5809593"/>
              <a:gd name="connsiteY29" fmla="*/ 1008993 h 3499945"/>
              <a:gd name="connsiteX30" fmla="*/ 4784835 w 5809593"/>
              <a:gd name="connsiteY30" fmla="*/ 1119352 h 3499945"/>
              <a:gd name="connsiteX31" fmla="*/ 4895193 w 5809593"/>
              <a:gd name="connsiteY31" fmla="*/ 1072055 h 3499945"/>
              <a:gd name="connsiteX32" fmla="*/ 5131676 w 5809593"/>
              <a:gd name="connsiteY32" fmla="*/ 977462 h 3499945"/>
              <a:gd name="connsiteX33" fmla="*/ 5242035 w 5809593"/>
              <a:gd name="connsiteY33" fmla="*/ 882869 h 3499945"/>
              <a:gd name="connsiteX34" fmla="*/ 5368159 w 5809593"/>
              <a:gd name="connsiteY34" fmla="*/ 756745 h 3499945"/>
              <a:gd name="connsiteX35" fmla="*/ 5431221 w 5809593"/>
              <a:gd name="connsiteY35" fmla="*/ 599090 h 3499945"/>
              <a:gd name="connsiteX36" fmla="*/ 5557345 w 5809593"/>
              <a:gd name="connsiteY36" fmla="*/ 394138 h 3499945"/>
              <a:gd name="connsiteX37" fmla="*/ 5588876 w 5809593"/>
              <a:gd name="connsiteY37" fmla="*/ 157655 h 3499945"/>
              <a:gd name="connsiteX38" fmla="*/ 5809593 w 5809593"/>
              <a:gd name="connsiteY38" fmla="*/ 0 h 3499945"/>
              <a:gd name="connsiteX0" fmla="*/ 0 w 5785945"/>
              <a:gd name="connsiteY0" fmla="*/ 3499945 h 3499945"/>
              <a:gd name="connsiteX1" fmla="*/ 520262 w 5785945"/>
              <a:gd name="connsiteY1" fmla="*/ 2443655 h 3499945"/>
              <a:gd name="connsiteX2" fmla="*/ 394138 w 5785945"/>
              <a:gd name="connsiteY2" fmla="*/ 2396359 h 3499945"/>
              <a:gd name="connsiteX3" fmla="*/ 677918 w 5785945"/>
              <a:gd name="connsiteY3" fmla="*/ 2286000 h 3499945"/>
              <a:gd name="connsiteX4" fmla="*/ 819807 w 5785945"/>
              <a:gd name="connsiteY4" fmla="*/ 2427890 h 3499945"/>
              <a:gd name="connsiteX5" fmla="*/ 930166 w 5785945"/>
              <a:gd name="connsiteY5" fmla="*/ 2112579 h 3499945"/>
              <a:gd name="connsiteX6" fmla="*/ 1166649 w 5785945"/>
              <a:gd name="connsiteY6" fmla="*/ 2112579 h 3499945"/>
              <a:gd name="connsiteX7" fmla="*/ 1166649 w 5785945"/>
              <a:gd name="connsiteY7" fmla="*/ 1923393 h 3499945"/>
              <a:gd name="connsiteX8" fmla="*/ 1387366 w 5785945"/>
              <a:gd name="connsiteY8" fmla="*/ 1813034 h 3499945"/>
              <a:gd name="connsiteX9" fmla="*/ 1686911 w 5785945"/>
              <a:gd name="connsiteY9" fmla="*/ 1923393 h 3499945"/>
              <a:gd name="connsiteX10" fmla="*/ 1891862 w 5785945"/>
              <a:gd name="connsiteY10" fmla="*/ 1876097 h 3499945"/>
              <a:gd name="connsiteX11" fmla="*/ 2002221 w 5785945"/>
              <a:gd name="connsiteY11" fmla="*/ 1923393 h 3499945"/>
              <a:gd name="connsiteX12" fmla="*/ 2175642 w 5785945"/>
              <a:gd name="connsiteY12" fmla="*/ 1765738 h 3499945"/>
              <a:gd name="connsiteX13" fmla="*/ 2286000 w 5785945"/>
              <a:gd name="connsiteY13" fmla="*/ 1797269 h 3499945"/>
              <a:gd name="connsiteX14" fmla="*/ 2412125 w 5785945"/>
              <a:gd name="connsiteY14" fmla="*/ 1813034 h 3499945"/>
              <a:gd name="connsiteX15" fmla="*/ 2569780 w 5785945"/>
              <a:gd name="connsiteY15" fmla="*/ 1592317 h 3499945"/>
              <a:gd name="connsiteX16" fmla="*/ 2648607 w 5785945"/>
              <a:gd name="connsiteY16" fmla="*/ 1513490 h 3499945"/>
              <a:gd name="connsiteX17" fmla="*/ 2727435 w 5785945"/>
              <a:gd name="connsiteY17" fmla="*/ 1371600 h 3499945"/>
              <a:gd name="connsiteX18" fmla="*/ 3058511 w 5785945"/>
              <a:gd name="connsiteY18" fmla="*/ 1403131 h 3499945"/>
              <a:gd name="connsiteX19" fmla="*/ 3184635 w 5785945"/>
              <a:gd name="connsiteY19" fmla="*/ 1229710 h 3499945"/>
              <a:gd name="connsiteX20" fmla="*/ 3294994 w 5785945"/>
              <a:gd name="connsiteY20" fmla="*/ 1213945 h 3499945"/>
              <a:gd name="connsiteX21" fmla="*/ 3547242 w 5785945"/>
              <a:gd name="connsiteY21" fmla="*/ 1387365 h 3499945"/>
              <a:gd name="connsiteX22" fmla="*/ 3641835 w 5785945"/>
              <a:gd name="connsiteY22" fmla="*/ 1466193 h 3499945"/>
              <a:gd name="connsiteX23" fmla="*/ 3815256 w 5785945"/>
              <a:gd name="connsiteY23" fmla="*/ 1355834 h 3499945"/>
              <a:gd name="connsiteX24" fmla="*/ 3925614 w 5785945"/>
              <a:gd name="connsiteY24" fmla="*/ 1213945 h 3499945"/>
              <a:gd name="connsiteX25" fmla="*/ 3988676 w 5785945"/>
              <a:gd name="connsiteY25" fmla="*/ 1150883 h 3499945"/>
              <a:gd name="connsiteX26" fmla="*/ 4225159 w 5785945"/>
              <a:gd name="connsiteY26" fmla="*/ 1024759 h 3499945"/>
              <a:gd name="connsiteX27" fmla="*/ 4367049 w 5785945"/>
              <a:gd name="connsiteY27" fmla="*/ 993228 h 3499945"/>
              <a:gd name="connsiteX28" fmla="*/ 4540469 w 5785945"/>
              <a:gd name="connsiteY28" fmla="*/ 1008993 h 3499945"/>
              <a:gd name="connsiteX29" fmla="*/ 4761187 w 5785945"/>
              <a:gd name="connsiteY29" fmla="*/ 1119352 h 3499945"/>
              <a:gd name="connsiteX30" fmla="*/ 4871545 w 5785945"/>
              <a:gd name="connsiteY30" fmla="*/ 1072055 h 3499945"/>
              <a:gd name="connsiteX31" fmla="*/ 5108028 w 5785945"/>
              <a:gd name="connsiteY31" fmla="*/ 977462 h 3499945"/>
              <a:gd name="connsiteX32" fmla="*/ 5218387 w 5785945"/>
              <a:gd name="connsiteY32" fmla="*/ 882869 h 3499945"/>
              <a:gd name="connsiteX33" fmla="*/ 5344511 w 5785945"/>
              <a:gd name="connsiteY33" fmla="*/ 756745 h 3499945"/>
              <a:gd name="connsiteX34" fmla="*/ 5407573 w 5785945"/>
              <a:gd name="connsiteY34" fmla="*/ 599090 h 3499945"/>
              <a:gd name="connsiteX35" fmla="*/ 5533697 w 5785945"/>
              <a:gd name="connsiteY35" fmla="*/ 394138 h 3499945"/>
              <a:gd name="connsiteX36" fmla="*/ 5565228 w 5785945"/>
              <a:gd name="connsiteY36" fmla="*/ 157655 h 3499945"/>
              <a:gd name="connsiteX37" fmla="*/ 5785945 w 5785945"/>
              <a:gd name="connsiteY37" fmla="*/ 0 h 3499945"/>
              <a:gd name="connsiteX0" fmla="*/ 152400 w 5418083"/>
              <a:gd name="connsiteY0" fmla="*/ 2443655 h 2456793"/>
              <a:gd name="connsiteX1" fmla="*/ 26276 w 5418083"/>
              <a:gd name="connsiteY1" fmla="*/ 2396359 h 2456793"/>
              <a:gd name="connsiteX2" fmla="*/ 310056 w 5418083"/>
              <a:gd name="connsiteY2" fmla="*/ 2286000 h 2456793"/>
              <a:gd name="connsiteX3" fmla="*/ 451945 w 5418083"/>
              <a:gd name="connsiteY3" fmla="*/ 2427890 h 2456793"/>
              <a:gd name="connsiteX4" fmla="*/ 562304 w 5418083"/>
              <a:gd name="connsiteY4" fmla="*/ 2112579 h 2456793"/>
              <a:gd name="connsiteX5" fmla="*/ 798787 w 5418083"/>
              <a:gd name="connsiteY5" fmla="*/ 2112579 h 2456793"/>
              <a:gd name="connsiteX6" fmla="*/ 798787 w 5418083"/>
              <a:gd name="connsiteY6" fmla="*/ 1923393 h 2456793"/>
              <a:gd name="connsiteX7" fmla="*/ 1019504 w 5418083"/>
              <a:gd name="connsiteY7" fmla="*/ 1813034 h 2456793"/>
              <a:gd name="connsiteX8" fmla="*/ 1319049 w 5418083"/>
              <a:gd name="connsiteY8" fmla="*/ 1923393 h 2456793"/>
              <a:gd name="connsiteX9" fmla="*/ 1524000 w 5418083"/>
              <a:gd name="connsiteY9" fmla="*/ 1876097 h 2456793"/>
              <a:gd name="connsiteX10" fmla="*/ 1634359 w 5418083"/>
              <a:gd name="connsiteY10" fmla="*/ 1923393 h 2456793"/>
              <a:gd name="connsiteX11" fmla="*/ 1807780 w 5418083"/>
              <a:gd name="connsiteY11" fmla="*/ 1765738 h 2456793"/>
              <a:gd name="connsiteX12" fmla="*/ 1918138 w 5418083"/>
              <a:gd name="connsiteY12" fmla="*/ 1797269 h 2456793"/>
              <a:gd name="connsiteX13" fmla="*/ 2044263 w 5418083"/>
              <a:gd name="connsiteY13" fmla="*/ 1813034 h 2456793"/>
              <a:gd name="connsiteX14" fmla="*/ 2201918 w 5418083"/>
              <a:gd name="connsiteY14" fmla="*/ 1592317 h 2456793"/>
              <a:gd name="connsiteX15" fmla="*/ 2280745 w 5418083"/>
              <a:gd name="connsiteY15" fmla="*/ 1513490 h 2456793"/>
              <a:gd name="connsiteX16" fmla="*/ 2359573 w 5418083"/>
              <a:gd name="connsiteY16" fmla="*/ 1371600 h 2456793"/>
              <a:gd name="connsiteX17" fmla="*/ 2690649 w 5418083"/>
              <a:gd name="connsiteY17" fmla="*/ 1403131 h 2456793"/>
              <a:gd name="connsiteX18" fmla="*/ 2816773 w 5418083"/>
              <a:gd name="connsiteY18" fmla="*/ 1229710 h 2456793"/>
              <a:gd name="connsiteX19" fmla="*/ 2927132 w 5418083"/>
              <a:gd name="connsiteY19" fmla="*/ 1213945 h 2456793"/>
              <a:gd name="connsiteX20" fmla="*/ 3179380 w 5418083"/>
              <a:gd name="connsiteY20" fmla="*/ 1387365 h 2456793"/>
              <a:gd name="connsiteX21" fmla="*/ 3273973 w 5418083"/>
              <a:gd name="connsiteY21" fmla="*/ 1466193 h 2456793"/>
              <a:gd name="connsiteX22" fmla="*/ 3447394 w 5418083"/>
              <a:gd name="connsiteY22" fmla="*/ 1355834 h 2456793"/>
              <a:gd name="connsiteX23" fmla="*/ 3557752 w 5418083"/>
              <a:gd name="connsiteY23" fmla="*/ 1213945 h 2456793"/>
              <a:gd name="connsiteX24" fmla="*/ 3620814 w 5418083"/>
              <a:gd name="connsiteY24" fmla="*/ 1150883 h 2456793"/>
              <a:gd name="connsiteX25" fmla="*/ 3857297 w 5418083"/>
              <a:gd name="connsiteY25" fmla="*/ 1024759 h 2456793"/>
              <a:gd name="connsiteX26" fmla="*/ 3999187 w 5418083"/>
              <a:gd name="connsiteY26" fmla="*/ 993228 h 2456793"/>
              <a:gd name="connsiteX27" fmla="*/ 4172607 w 5418083"/>
              <a:gd name="connsiteY27" fmla="*/ 1008993 h 2456793"/>
              <a:gd name="connsiteX28" fmla="*/ 4393325 w 5418083"/>
              <a:gd name="connsiteY28" fmla="*/ 1119352 h 2456793"/>
              <a:gd name="connsiteX29" fmla="*/ 4503683 w 5418083"/>
              <a:gd name="connsiteY29" fmla="*/ 1072055 h 2456793"/>
              <a:gd name="connsiteX30" fmla="*/ 4740166 w 5418083"/>
              <a:gd name="connsiteY30" fmla="*/ 977462 h 2456793"/>
              <a:gd name="connsiteX31" fmla="*/ 4850525 w 5418083"/>
              <a:gd name="connsiteY31" fmla="*/ 882869 h 2456793"/>
              <a:gd name="connsiteX32" fmla="*/ 4976649 w 5418083"/>
              <a:gd name="connsiteY32" fmla="*/ 756745 h 2456793"/>
              <a:gd name="connsiteX33" fmla="*/ 5039711 w 5418083"/>
              <a:gd name="connsiteY33" fmla="*/ 599090 h 2456793"/>
              <a:gd name="connsiteX34" fmla="*/ 5165835 w 5418083"/>
              <a:gd name="connsiteY34" fmla="*/ 394138 h 2456793"/>
              <a:gd name="connsiteX35" fmla="*/ 5197366 w 5418083"/>
              <a:gd name="connsiteY35" fmla="*/ 157655 h 2456793"/>
              <a:gd name="connsiteX36" fmla="*/ 5418083 w 5418083"/>
              <a:gd name="connsiteY36" fmla="*/ 0 h 2456793"/>
              <a:gd name="connsiteX0" fmla="*/ 0 w 5391807"/>
              <a:gd name="connsiteY0" fmla="*/ 2396359 h 2456793"/>
              <a:gd name="connsiteX1" fmla="*/ 283780 w 5391807"/>
              <a:gd name="connsiteY1" fmla="*/ 2286000 h 2456793"/>
              <a:gd name="connsiteX2" fmla="*/ 425669 w 5391807"/>
              <a:gd name="connsiteY2" fmla="*/ 2427890 h 2456793"/>
              <a:gd name="connsiteX3" fmla="*/ 536028 w 5391807"/>
              <a:gd name="connsiteY3" fmla="*/ 2112579 h 2456793"/>
              <a:gd name="connsiteX4" fmla="*/ 772511 w 5391807"/>
              <a:gd name="connsiteY4" fmla="*/ 2112579 h 2456793"/>
              <a:gd name="connsiteX5" fmla="*/ 772511 w 5391807"/>
              <a:gd name="connsiteY5" fmla="*/ 1923393 h 2456793"/>
              <a:gd name="connsiteX6" fmla="*/ 993228 w 5391807"/>
              <a:gd name="connsiteY6" fmla="*/ 1813034 h 2456793"/>
              <a:gd name="connsiteX7" fmla="*/ 1292773 w 5391807"/>
              <a:gd name="connsiteY7" fmla="*/ 1923393 h 2456793"/>
              <a:gd name="connsiteX8" fmla="*/ 1497724 w 5391807"/>
              <a:gd name="connsiteY8" fmla="*/ 1876097 h 2456793"/>
              <a:gd name="connsiteX9" fmla="*/ 1608083 w 5391807"/>
              <a:gd name="connsiteY9" fmla="*/ 1923393 h 2456793"/>
              <a:gd name="connsiteX10" fmla="*/ 1781504 w 5391807"/>
              <a:gd name="connsiteY10" fmla="*/ 1765738 h 2456793"/>
              <a:gd name="connsiteX11" fmla="*/ 1891862 w 5391807"/>
              <a:gd name="connsiteY11" fmla="*/ 1797269 h 2456793"/>
              <a:gd name="connsiteX12" fmla="*/ 2017987 w 5391807"/>
              <a:gd name="connsiteY12" fmla="*/ 1813034 h 2456793"/>
              <a:gd name="connsiteX13" fmla="*/ 2175642 w 5391807"/>
              <a:gd name="connsiteY13" fmla="*/ 1592317 h 2456793"/>
              <a:gd name="connsiteX14" fmla="*/ 2254469 w 5391807"/>
              <a:gd name="connsiteY14" fmla="*/ 1513490 h 2456793"/>
              <a:gd name="connsiteX15" fmla="*/ 2333297 w 5391807"/>
              <a:gd name="connsiteY15" fmla="*/ 1371600 h 2456793"/>
              <a:gd name="connsiteX16" fmla="*/ 2664373 w 5391807"/>
              <a:gd name="connsiteY16" fmla="*/ 1403131 h 2456793"/>
              <a:gd name="connsiteX17" fmla="*/ 2790497 w 5391807"/>
              <a:gd name="connsiteY17" fmla="*/ 1229710 h 2456793"/>
              <a:gd name="connsiteX18" fmla="*/ 2900856 w 5391807"/>
              <a:gd name="connsiteY18" fmla="*/ 1213945 h 2456793"/>
              <a:gd name="connsiteX19" fmla="*/ 3153104 w 5391807"/>
              <a:gd name="connsiteY19" fmla="*/ 1387365 h 2456793"/>
              <a:gd name="connsiteX20" fmla="*/ 3247697 w 5391807"/>
              <a:gd name="connsiteY20" fmla="*/ 1466193 h 2456793"/>
              <a:gd name="connsiteX21" fmla="*/ 3421118 w 5391807"/>
              <a:gd name="connsiteY21" fmla="*/ 1355834 h 2456793"/>
              <a:gd name="connsiteX22" fmla="*/ 3531476 w 5391807"/>
              <a:gd name="connsiteY22" fmla="*/ 1213945 h 2456793"/>
              <a:gd name="connsiteX23" fmla="*/ 3594538 w 5391807"/>
              <a:gd name="connsiteY23" fmla="*/ 1150883 h 2456793"/>
              <a:gd name="connsiteX24" fmla="*/ 3831021 w 5391807"/>
              <a:gd name="connsiteY24" fmla="*/ 1024759 h 2456793"/>
              <a:gd name="connsiteX25" fmla="*/ 3972911 w 5391807"/>
              <a:gd name="connsiteY25" fmla="*/ 993228 h 2456793"/>
              <a:gd name="connsiteX26" fmla="*/ 4146331 w 5391807"/>
              <a:gd name="connsiteY26" fmla="*/ 1008993 h 2456793"/>
              <a:gd name="connsiteX27" fmla="*/ 4367049 w 5391807"/>
              <a:gd name="connsiteY27" fmla="*/ 1119352 h 2456793"/>
              <a:gd name="connsiteX28" fmla="*/ 4477407 w 5391807"/>
              <a:gd name="connsiteY28" fmla="*/ 1072055 h 2456793"/>
              <a:gd name="connsiteX29" fmla="*/ 4713890 w 5391807"/>
              <a:gd name="connsiteY29" fmla="*/ 977462 h 2456793"/>
              <a:gd name="connsiteX30" fmla="*/ 4824249 w 5391807"/>
              <a:gd name="connsiteY30" fmla="*/ 882869 h 2456793"/>
              <a:gd name="connsiteX31" fmla="*/ 4950373 w 5391807"/>
              <a:gd name="connsiteY31" fmla="*/ 756745 h 2456793"/>
              <a:gd name="connsiteX32" fmla="*/ 5013435 w 5391807"/>
              <a:gd name="connsiteY32" fmla="*/ 599090 h 2456793"/>
              <a:gd name="connsiteX33" fmla="*/ 5139559 w 5391807"/>
              <a:gd name="connsiteY33" fmla="*/ 394138 h 2456793"/>
              <a:gd name="connsiteX34" fmla="*/ 5171090 w 5391807"/>
              <a:gd name="connsiteY34" fmla="*/ 157655 h 2456793"/>
              <a:gd name="connsiteX35" fmla="*/ 5391807 w 5391807"/>
              <a:gd name="connsiteY35" fmla="*/ 0 h 24567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6611007 w 6611007"/>
              <a:gd name="connsiteY35"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770180 w 6611007"/>
              <a:gd name="connsiteY35" fmla="*/ 5990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2207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117021 w 6611007"/>
              <a:gd name="connsiteY37" fmla="*/ 4414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5577 h 3376011"/>
              <a:gd name="connsiteX1" fmla="*/ 283780 w 6611007"/>
              <a:gd name="connsiteY1" fmla="*/ 3205218 h 3376011"/>
              <a:gd name="connsiteX2" fmla="*/ 425669 w 6611007"/>
              <a:gd name="connsiteY2" fmla="*/ 3347108 h 3376011"/>
              <a:gd name="connsiteX3" fmla="*/ 536028 w 6611007"/>
              <a:gd name="connsiteY3" fmla="*/ 3031797 h 3376011"/>
              <a:gd name="connsiteX4" fmla="*/ 772511 w 6611007"/>
              <a:gd name="connsiteY4" fmla="*/ 3031797 h 3376011"/>
              <a:gd name="connsiteX5" fmla="*/ 772511 w 6611007"/>
              <a:gd name="connsiteY5" fmla="*/ 2842611 h 3376011"/>
              <a:gd name="connsiteX6" fmla="*/ 993228 w 6611007"/>
              <a:gd name="connsiteY6" fmla="*/ 2732252 h 3376011"/>
              <a:gd name="connsiteX7" fmla="*/ 1292773 w 6611007"/>
              <a:gd name="connsiteY7" fmla="*/ 2842611 h 3376011"/>
              <a:gd name="connsiteX8" fmla="*/ 1497724 w 6611007"/>
              <a:gd name="connsiteY8" fmla="*/ 2795315 h 3376011"/>
              <a:gd name="connsiteX9" fmla="*/ 1608083 w 6611007"/>
              <a:gd name="connsiteY9" fmla="*/ 2842611 h 3376011"/>
              <a:gd name="connsiteX10" fmla="*/ 1781504 w 6611007"/>
              <a:gd name="connsiteY10" fmla="*/ 2684956 h 3376011"/>
              <a:gd name="connsiteX11" fmla="*/ 1891862 w 6611007"/>
              <a:gd name="connsiteY11" fmla="*/ 2716487 h 3376011"/>
              <a:gd name="connsiteX12" fmla="*/ 2017987 w 6611007"/>
              <a:gd name="connsiteY12" fmla="*/ 2732252 h 3376011"/>
              <a:gd name="connsiteX13" fmla="*/ 2175642 w 6611007"/>
              <a:gd name="connsiteY13" fmla="*/ 2511535 h 3376011"/>
              <a:gd name="connsiteX14" fmla="*/ 2254469 w 6611007"/>
              <a:gd name="connsiteY14" fmla="*/ 2432708 h 3376011"/>
              <a:gd name="connsiteX15" fmla="*/ 2333297 w 6611007"/>
              <a:gd name="connsiteY15" fmla="*/ 2290818 h 3376011"/>
              <a:gd name="connsiteX16" fmla="*/ 2664373 w 6611007"/>
              <a:gd name="connsiteY16" fmla="*/ 2322349 h 3376011"/>
              <a:gd name="connsiteX17" fmla="*/ 2790497 w 6611007"/>
              <a:gd name="connsiteY17" fmla="*/ 2148928 h 3376011"/>
              <a:gd name="connsiteX18" fmla="*/ 2900856 w 6611007"/>
              <a:gd name="connsiteY18" fmla="*/ 2133163 h 3376011"/>
              <a:gd name="connsiteX19" fmla="*/ 3153104 w 6611007"/>
              <a:gd name="connsiteY19" fmla="*/ 2306583 h 3376011"/>
              <a:gd name="connsiteX20" fmla="*/ 3247697 w 6611007"/>
              <a:gd name="connsiteY20" fmla="*/ 2385411 h 3376011"/>
              <a:gd name="connsiteX21" fmla="*/ 3421118 w 6611007"/>
              <a:gd name="connsiteY21" fmla="*/ 2275052 h 3376011"/>
              <a:gd name="connsiteX22" fmla="*/ 3531476 w 6611007"/>
              <a:gd name="connsiteY22" fmla="*/ 2133163 h 3376011"/>
              <a:gd name="connsiteX23" fmla="*/ 3594538 w 6611007"/>
              <a:gd name="connsiteY23" fmla="*/ 2070101 h 3376011"/>
              <a:gd name="connsiteX24" fmla="*/ 3831021 w 6611007"/>
              <a:gd name="connsiteY24" fmla="*/ 1943977 h 3376011"/>
              <a:gd name="connsiteX25" fmla="*/ 3972911 w 6611007"/>
              <a:gd name="connsiteY25" fmla="*/ 1912446 h 3376011"/>
              <a:gd name="connsiteX26" fmla="*/ 4146331 w 6611007"/>
              <a:gd name="connsiteY26" fmla="*/ 1928211 h 3376011"/>
              <a:gd name="connsiteX27" fmla="*/ 4367049 w 6611007"/>
              <a:gd name="connsiteY27" fmla="*/ 2038570 h 3376011"/>
              <a:gd name="connsiteX28" fmla="*/ 4477407 w 6611007"/>
              <a:gd name="connsiteY28" fmla="*/ 1991273 h 3376011"/>
              <a:gd name="connsiteX29" fmla="*/ 4713890 w 6611007"/>
              <a:gd name="connsiteY29" fmla="*/ 1896680 h 3376011"/>
              <a:gd name="connsiteX30" fmla="*/ 4824249 w 6611007"/>
              <a:gd name="connsiteY30" fmla="*/ 1802087 h 3376011"/>
              <a:gd name="connsiteX31" fmla="*/ 4950373 w 6611007"/>
              <a:gd name="connsiteY31" fmla="*/ 1675963 h 3376011"/>
              <a:gd name="connsiteX32" fmla="*/ 5013435 w 6611007"/>
              <a:gd name="connsiteY32" fmla="*/ 1518308 h 3376011"/>
              <a:gd name="connsiteX33" fmla="*/ 5139559 w 6611007"/>
              <a:gd name="connsiteY33" fmla="*/ 1313356 h 3376011"/>
              <a:gd name="connsiteX34" fmla="*/ 5171090 w 6611007"/>
              <a:gd name="connsiteY34" fmla="*/ 1076873 h 3376011"/>
              <a:gd name="connsiteX35" fmla="*/ 5389180 w 6611007"/>
              <a:gd name="connsiteY35" fmla="*/ 603908 h 3376011"/>
              <a:gd name="connsiteX36" fmla="*/ 5817476 w 6611007"/>
              <a:gd name="connsiteY36" fmla="*/ 758935 h 3376011"/>
              <a:gd name="connsiteX37" fmla="*/ 5888421 w 6611007"/>
              <a:gd name="connsiteY37" fmla="*/ 217652 h 3376011"/>
              <a:gd name="connsiteX38" fmla="*/ 6611007 w 6611007"/>
              <a:gd name="connsiteY38" fmla="*/ 4818 h 33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11007" h="3376011">
                <a:moveTo>
                  <a:pt x="0" y="3315577"/>
                </a:moveTo>
                <a:cubicBezTo>
                  <a:pt x="26276" y="3289301"/>
                  <a:pt x="212835" y="3199963"/>
                  <a:pt x="283780" y="3205218"/>
                </a:cubicBezTo>
                <a:cubicBezTo>
                  <a:pt x="354725" y="3210473"/>
                  <a:pt x="383628" y="3376011"/>
                  <a:pt x="425669" y="3347108"/>
                </a:cubicBezTo>
                <a:cubicBezTo>
                  <a:pt x="467710" y="3318205"/>
                  <a:pt x="478221" y="3084349"/>
                  <a:pt x="536028" y="3031797"/>
                </a:cubicBezTo>
                <a:cubicBezTo>
                  <a:pt x="593835" y="2979245"/>
                  <a:pt x="733097" y="3063328"/>
                  <a:pt x="772511" y="3031797"/>
                </a:cubicBezTo>
                <a:cubicBezTo>
                  <a:pt x="811925" y="3000266"/>
                  <a:pt x="735725" y="2892535"/>
                  <a:pt x="772511" y="2842611"/>
                </a:cubicBezTo>
                <a:cubicBezTo>
                  <a:pt x="809297" y="2792687"/>
                  <a:pt x="906518" y="2732252"/>
                  <a:pt x="993228" y="2732252"/>
                </a:cubicBezTo>
                <a:cubicBezTo>
                  <a:pt x="1079938" y="2732252"/>
                  <a:pt x="1208690" y="2832101"/>
                  <a:pt x="1292773" y="2842611"/>
                </a:cubicBezTo>
                <a:cubicBezTo>
                  <a:pt x="1376856" y="2853122"/>
                  <a:pt x="1445172" y="2795315"/>
                  <a:pt x="1497724" y="2795315"/>
                </a:cubicBezTo>
                <a:cubicBezTo>
                  <a:pt x="1550276" y="2795315"/>
                  <a:pt x="1560786" y="2861004"/>
                  <a:pt x="1608083" y="2842611"/>
                </a:cubicBezTo>
                <a:cubicBezTo>
                  <a:pt x="1655380" y="2824218"/>
                  <a:pt x="1734208" y="2705977"/>
                  <a:pt x="1781504" y="2684956"/>
                </a:cubicBezTo>
                <a:cubicBezTo>
                  <a:pt x="1828800" y="2663935"/>
                  <a:pt x="1852448" y="2708604"/>
                  <a:pt x="1891862" y="2716487"/>
                </a:cubicBezTo>
                <a:cubicBezTo>
                  <a:pt x="1931276" y="2724370"/>
                  <a:pt x="1970690" y="2766411"/>
                  <a:pt x="2017987" y="2732252"/>
                </a:cubicBezTo>
                <a:cubicBezTo>
                  <a:pt x="2065284" y="2698093"/>
                  <a:pt x="2136228" y="2561459"/>
                  <a:pt x="2175642" y="2511535"/>
                </a:cubicBezTo>
                <a:cubicBezTo>
                  <a:pt x="2215056" y="2461611"/>
                  <a:pt x="2228193" y="2469494"/>
                  <a:pt x="2254469" y="2432708"/>
                </a:cubicBezTo>
                <a:cubicBezTo>
                  <a:pt x="2280745" y="2395922"/>
                  <a:pt x="2264980" y="2309211"/>
                  <a:pt x="2333297" y="2290818"/>
                </a:cubicBezTo>
                <a:cubicBezTo>
                  <a:pt x="2401614" y="2272425"/>
                  <a:pt x="2588173" y="2345997"/>
                  <a:pt x="2664373" y="2322349"/>
                </a:cubicBezTo>
                <a:cubicBezTo>
                  <a:pt x="2740573" y="2298701"/>
                  <a:pt x="2751083" y="2180459"/>
                  <a:pt x="2790497" y="2148928"/>
                </a:cubicBezTo>
                <a:cubicBezTo>
                  <a:pt x="2829911" y="2117397"/>
                  <a:pt x="2840422" y="2106887"/>
                  <a:pt x="2900856" y="2133163"/>
                </a:cubicBezTo>
                <a:cubicBezTo>
                  <a:pt x="2961290" y="2159439"/>
                  <a:pt x="3095297" y="2264542"/>
                  <a:pt x="3153104" y="2306583"/>
                </a:cubicBezTo>
                <a:cubicBezTo>
                  <a:pt x="3210911" y="2348624"/>
                  <a:pt x="3203028" y="2390666"/>
                  <a:pt x="3247697" y="2385411"/>
                </a:cubicBezTo>
                <a:cubicBezTo>
                  <a:pt x="3292366" y="2380156"/>
                  <a:pt x="3373822" y="2317093"/>
                  <a:pt x="3421118" y="2275052"/>
                </a:cubicBezTo>
                <a:cubicBezTo>
                  <a:pt x="3468414" y="2233011"/>
                  <a:pt x="3502573" y="2167321"/>
                  <a:pt x="3531476" y="2133163"/>
                </a:cubicBezTo>
                <a:cubicBezTo>
                  <a:pt x="3560379" y="2099005"/>
                  <a:pt x="3544614" y="2101632"/>
                  <a:pt x="3594538" y="2070101"/>
                </a:cubicBezTo>
                <a:cubicBezTo>
                  <a:pt x="3644462" y="2038570"/>
                  <a:pt x="3767959" y="1970253"/>
                  <a:pt x="3831021" y="1943977"/>
                </a:cubicBezTo>
                <a:cubicBezTo>
                  <a:pt x="3894083" y="1917701"/>
                  <a:pt x="3920359" y="1915074"/>
                  <a:pt x="3972911" y="1912446"/>
                </a:cubicBezTo>
                <a:cubicBezTo>
                  <a:pt x="4025463" y="1909818"/>
                  <a:pt x="4080641" y="1907190"/>
                  <a:pt x="4146331" y="1928211"/>
                </a:cubicBezTo>
                <a:cubicBezTo>
                  <a:pt x="4212021" y="1949232"/>
                  <a:pt x="4311870" y="2028060"/>
                  <a:pt x="4367049" y="2038570"/>
                </a:cubicBezTo>
                <a:cubicBezTo>
                  <a:pt x="4422228" y="2049080"/>
                  <a:pt x="4477407" y="1991273"/>
                  <a:pt x="4477407" y="1991273"/>
                </a:cubicBezTo>
                <a:cubicBezTo>
                  <a:pt x="4535214" y="1967625"/>
                  <a:pt x="4656083" y="1928211"/>
                  <a:pt x="4713890" y="1896680"/>
                </a:cubicBezTo>
                <a:cubicBezTo>
                  <a:pt x="4771697" y="1865149"/>
                  <a:pt x="4784835" y="1838873"/>
                  <a:pt x="4824249" y="1802087"/>
                </a:cubicBezTo>
                <a:cubicBezTo>
                  <a:pt x="4863663" y="1765301"/>
                  <a:pt x="4918842" y="1723259"/>
                  <a:pt x="4950373" y="1675963"/>
                </a:cubicBezTo>
                <a:cubicBezTo>
                  <a:pt x="4981904" y="1628667"/>
                  <a:pt x="4981904" y="1578742"/>
                  <a:pt x="5013435" y="1518308"/>
                </a:cubicBezTo>
                <a:cubicBezTo>
                  <a:pt x="5044966" y="1457874"/>
                  <a:pt x="5113283" y="1386929"/>
                  <a:pt x="5139559" y="1313356"/>
                </a:cubicBezTo>
                <a:cubicBezTo>
                  <a:pt x="5165835" y="1239783"/>
                  <a:pt x="5129487" y="1195114"/>
                  <a:pt x="5171090" y="1076873"/>
                </a:cubicBezTo>
                <a:cubicBezTo>
                  <a:pt x="5212693" y="958632"/>
                  <a:pt x="5142187" y="756746"/>
                  <a:pt x="5389180" y="603908"/>
                </a:cubicBezTo>
                <a:cubicBezTo>
                  <a:pt x="5496911" y="550918"/>
                  <a:pt x="5734269" y="823311"/>
                  <a:pt x="5817476" y="758935"/>
                </a:cubicBezTo>
                <a:cubicBezTo>
                  <a:pt x="5974255" y="544787"/>
                  <a:pt x="5756166" y="343338"/>
                  <a:pt x="5888421" y="217652"/>
                </a:cubicBezTo>
                <a:cubicBezTo>
                  <a:pt x="5907690" y="0"/>
                  <a:pt x="6528676" y="78390"/>
                  <a:pt x="6611007" y="4818"/>
                </a:cubicBezTo>
              </a:path>
            </a:pathLst>
          </a:custGeom>
          <a:ln w="10160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762000" y="2438400"/>
            <a:ext cx="7595280" cy="3404175"/>
            <a:chOff x="762000" y="2438400"/>
            <a:chExt cx="7595280" cy="3404175"/>
          </a:xfrm>
        </p:grpSpPr>
        <p:sp>
          <p:nvSpPr>
            <p:cNvPr id="17" name="TextBox 16"/>
            <p:cNvSpPr txBox="1"/>
            <p:nvPr/>
          </p:nvSpPr>
          <p:spPr>
            <a:xfrm>
              <a:off x="1447800" y="3200400"/>
              <a:ext cx="1200970" cy="584775"/>
            </a:xfrm>
            <a:prstGeom prst="rect">
              <a:avLst/>
            </a:prstGeom>
            <a:noFill/>
          </p:spPr>
          <p:txBody>
            <a:bodyPr wrap="none" rtlCol="0">
              <a:spAutoFit/>
            </a:bodyPr>
            <a:lstStyle/>
            <a:p>
              <a:r>
                <a:rPr lang="en-US" sz="3200" b="1" dirty="0" err="1" smtClean="0"/>
                <a:t>Illnois</a:t>
              </a:r>
              <a:endParaRPr lang="en-US" sz="3200" b="1" dirty="0"/>
            </a:p>
          </p:txBody>
        </p:sp>
        <p:sp>
          <p:nvSpPr>
            <p:cNvPr id="20" name="TextBox 19"/>
            <p:cNvSpPr txBox="1"/>
            <p:nvPr/>
          </p:nvSpPr>
          <p:spPr>
            <a:xfrm>
              <a:off x="2971800" y="3276600"/>
              <a:ext cx="1457450" cy="584775"/>
            </a:xfrm>
            <a:prstGeom prst="rect">
              <a:avLst/>
            </a:prstGeom>
            <a:noFill/>
          </p:spPr>
          <p:txBody>
            <a:bodyPr wrap="none" rtlCol="0">
              <a:spAutoFit/>
            </a:bodyPr>
            <a:lstStyle/>
            <a:p>
              <a:r>
                <a:rPr lang="en-US" sz="3200" b="1" dirty="0" smtClean="0"/>
                <a:t>Indiana</a:t>
              </a:r>
              <a:endParaRPr lang="en-US" sz="3200" b="1" dirty="0"/>
            </a:p>
          </p:txBody>
        </p:sp>
        <p:sp>
          <p:nvSpPr>
            <p:cNvPr id="21" name="TextBox 20"/>
            <p:cNvSpPr txBox="1"/>
            <p:nvPr/>
          </p:nvSpPr>
          <p:spPr>
            <a:xfrm>
              <a:off x="4495800" y="2438400"/>
              <a:ext cx="1003801" cy="584775"/>
            </a:xfrm>
            <a:prstGeom prst="rect">
              <a:avLst/>
            </a:prstGeom>
            <a:noFill/>
          </p:spPr>
          <p:txBody>
            <a:bodyPr wrap="none" rtlCol="0">
              <a:spAutoFit/>
            </a:bodyPr>
            <a:lstStyle/>
            <a:p>
              <a:r>
                <a:rPr lang="en-US" sz="3200" b="1" dirty="0" smtClean="0"/>
                <a:t>Ohio</a:t>
              </a:r>
              <a:endParaRPr lang="en-US" sz="3200" b="1" dirty="0"/>
            </a:p>
          </p:txBody>
        </p:sp>
        <p:sp>
          <p:nvSpPr>
            <p:cNvPr id="22" name="TextBox 21"/>
            <p:cNvSpPr txBox="1"/>
            <p:nvPr/>
          </p:nvSpPr>
          <p:spPr>
            <a:xfrm>
              <a:off x="3124200" y="5054025"/>
              <a:ext cx="1749197" cy="584775"/>
            </a:xfrm>
            <a:prstGeom prst="rect">
              <a:avLst/>
            </a:prstGeom>
            <a:noFill/>
          </p:spPr>
          <p:txBody>
            <a:bodyPr wrap="none" rtlCol="0">
              <a:spAutoFit/>
            </a:bodyPr>
            <a:lstStyle/>
            <a:p>
              <a:r>
                <a:rPr lang="en-US" sz="3200" b="1" dirty="0" smtClean="0"/>
                <a:t>Kentucky</a:t>
              </a:r>
              <a:endParaRPr lang="en-US" sz="3200" b="1" dirty="0"/>
            </a:p>
          </p:txBody>
        </p:sp>
        <p:sp>
          <p:nvSpPr>
            <p:cNvPr id="23" name="TextBox 22"/>
            <p:cNvSpPr txBox="1"/>
            <p:nvPr/>
          </p:nvSpPr>
          <p:spPr>
            <a:xfrm>
              <a:off x="7315200" y="2819400"/>
              <a:ext cx="1042080" cy="584775"/>
            </a:xfrm>
            <a:prstGeom prst="rect">
              <a:avLst/>
            </a:prstGeom>
            <a:noFill/>
          </p:spPr>
          <p:txBody>
            <a:bodyPr wrap="none" rtlCol="0">
              <a:spAutoFit/>
            </a:bodyPr>
            <a:lstStyle/>
            <a:p>
              <a:r>
                <a:rPr lang="en-US" sz="3200" b="1" dirty="0" smtClean="0"/>
                <a:t>Penn</a:t>
              </a:r>
              <a:endParaRPr lang="en-US" sz="3200" b="1" dirty="0"/>
            </a:p>
          </p:txBody>
        </p:sp>
        <p:sp>
          <p:nvSpPr>
            <p:cNvPr id="24" name="TextBox 23"/>
            <p:cNvSpPr txBox="1"/>
            <p:nvPr/>
          </p:nvSpPr>
          <p:spPr>
            <a:xfrm>
              <a:off x="6400800" y="4419600"/>
              <a:ext cx="798617" cy="584775"/>
            </a:xfrm>
            <a:prstGeom prst="rect">
              <a:avLst/>
            </a:prstGeom>
            <a:noFill/>
          </p:spPr>
          <p:txBody>
            <a:bodyPr wrap="none" rtlCol="0">
              <a:spAutoFit/>
            </a:bodyPr>
            <a:lstStyle/>
            <a:p>
              <a:r>
                <a:rPr lang="en-US" sz="3200" b="1" dirty="0" smtClean="0"/>
                <a:t>WV</a:t>
              </a:r>
              <a:endParaRPr lang="en-US" sz="3200" b="1" dirty="0"/>
            </a:p>
          </p:txBody>
        </p:sp>
        <p:sp>
          <p:nvSpPr>
            <p:cNvPr id="25" name="TextBox 24"/>
            <p:cNvSpPr txBox="1"/>
            <p:nvPr/>
          </p:nvSpPr>
          <p:spPr>
            <a:xfrm>
              <a:off x="7620000" y="5257800"/>
              <a:ext cx="653320" cy="584775"/>
            </a:xfrm>
            <a:prstGeom prst="rect">
              <a:avLst/>
            </a:prstGeom>
            <a:noFill/>
          </p:spPr>
          <p:txBody>
            <a:bodyPr wrap="none" rtlCol="0">
              <a:spAutoFit/>
            </a:bodyPr>
            <a:lstStyle/>
            <a:p>
              <a:r>
                <a:rPr lang="en-US" sz="3200" b="1" dirty="0" smtClean="0"/>
                <a:t>VA</a:t>
              </a:r>
              <a:endParaRPr lang="en-US" sz="3200" b="1" dirty="0"/>
            </a:p>
          </p:txBody>
        </p:sp>
        <p:sp>
          <p:nvSpPr>
            <p:cNvPr id="26" name="TextBox 25"/>
            <p:cNvSpPr txBox="1"/>
            <p:nvPr/>
          </p:nvSpPr>
          <p:spPr>
            <a:xfrm>
              <a:off x="762000" y="5029200"/>
              <a:ext cx="821059" cy="584775"/>
            </a:xfrm>
            <a:prstGeom prst="rect">
              <a:avLst/>
            </a:prstGeom>
            <a:noFill/>
          </p:spPr>
          <p:txBody>
            <a:bodyPr wrap="none" rtlCol="0">
              <a:spAutoFit/>
            </a:bodyPr>
            <a:lstStyle/>
            <a:p>
              <a:r>
                <a:rPr lang="en-US" sz="3200" b="1" dirty="0" smtClean="0"/>
                <a:t>MO</a:t>
              </a:r>
              <a:endParaRPr lang="en-US" sz="32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Effect transition="in" filter="fade">
                                      <p:cBhvr>
                                        <p:cTn id="20" dur="1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27"/>
                                        </p:tgtEl>
                                      </p:cBhvr>
                                    </p:animEffect>
                                    <p:set>
                                      <p:cBhvr>
                                        <p:cTn id="25" dur="1" fill="hold">
                                          <p:stCondLst>
                                            <p:cond delay="999"/>
                                          </p:stCondLst>
                                        </p:cTn>
                                        <p:tgtEl>
                                          <p:spTgt spid="27"/>
                                        </p:tgtEl>
                                        <p:attrNameLst>
                                          <p:attrName>style.visibility</p:attrName>
                                        </p:attrNameLst>
                                      </p:cBhvr>
                                      <p:to>
                                        <p:strVal val="hidden"/>
                                      </p:to>
                                    </p:se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anim calcmode="lin" valueType="num">
                                      <p:cBhvr>
                                        <p:cTn id="35" dur="2000" fill="hold"/>
                                        <p:tgtEl>
                                          <p:spTgt spid="12"/>
                                        </p:tgtEl>
                                        <p:attrNameLst>
                                          <p:attrName>ppt_x</p:attrName>
                                        </p:attrNameLst>
                                      </p:cBhvr>
                                      <p:tavLst>
                                        <p:tav tm="0">
                                          <p:val>
                                            <p:strVal val="#ppt_x"/>
                                          </p:val>
                                        </p:tav>
                                        <p:tav tm="100000">
                                          <p:val>
                                            <p:strVal val="#ppt_x"/>
                                          </p:val>
                                        </p:tav>
                                      </p:tavLst>
                                    </p:anim>
                                    <p:anim calcmode="lin" valueType="num">
                                      <p:cBhvr>
                                        <p:cTn id="36" dur="2000" fill="hold"/>
                                        <p:tgtEl>
                                          <p:spTgt spid="12"/>
                                        </p:tgtEl>
                                        <p:attrNameLst>
                                          <p:attrName>ppt_y</p:attrName>
                                        </p:attrNameLst>
                                      </p:cBhvr>
                                      <p:tavLst>
                                        <p:tav tm="0">
                                          <p:val>
                                            <p:strVal val="#ppt_y-.1"/>
                                          </p:val>
                                        </p:tav>
                                        <p:tav tm="100000">
                                          <p:val>
                                            <p:strVal val="#ppt_y"/>
                                          </p:val>
                                        </p:tav>
                                      </p:tavLst>
                                    </p:anim>
                                  </p:childTnLst>
                                </p:cTn>
                              </p:par>
                              <p:par>
                                <p:cTn id="37" presetID="22" presetClass="exit" presetSubtype="1" fill="hold" grpId="1" nodeType="withEffect">
                                  <p:stCondLst>
                                    <p:cond delay="2000"/>
                                  </p:stCondLst>
                                  <p:childTnLst>
                                    <p:animEffect transition="out" filter="wipe(up)">
                                      <p:cBhvr>
                                        <p:cTn id="38" dur="3000"/>
                                        <p:tgtEl>
                                          <p:spTgt spid="11"/>
                                        </p:tgtEl>
                                      </p:cBhvr>
                                    </p:animEffect>
                                    <p:set>
                                      <p:cBhvr>
                                        <p:cTn id="39" dur="1" fill="hold">
                                          <p:stCondLst>
                                            <p:cond delay="2999"/>
                                          </p:stCondLst>
                                        </p:cTn>
                                        <p:tgtEl>
                                          <p:spTgt spid="11"/>
                                        </p:tgtEl>
                                        <p:attrNameLst>
                                          <p:attrName>style.visibility</p:attrName>
                                        </p:attrNameLst>
                                      </p:cBhvr>
                                      <p:to>
                                        <p:strVal val="hidden"/>
                                      </p:to>
                                    </p:set>
                                  </p:childTnLst>
                                </p:cTn>
                              </p:par>
                              <p:par>
                                <p:cTn id="40" presetID="22" presetClass="entr" presetSubtype="1" fill="hold" grpId="0"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3000"/>
                                        <p:tgtEl>
                                          <p:spTgt spid="14"/>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xit" presetSubtype="4" fill="hold" grpId="1" nodeType="clickEffect">
                                  <p:stCondLst>
                                    <p:cond delay="0"/>
                                  </p:stCondLst>
                                  <p:childTnLst>
                                    <p:anim calcmode="lin" valueType="num">
                                      <p:cBhvr>
                                        <p:cTn id="50" dur="3000"/>
                                        <p:tgtEl>
                                          <p:spTgt spid="12"/>
                                        </p:tgtEl>
                                        <p:attrNameLst>
                                          <p:attrName>ppt_x</p:attrName>
                                        </p:attrNameLst>
                                      </p:cBhvr>
                                      <p:tavLst>
                                        <p:tav tm="0">
                                          <p:val>
                                            <p:strVal val="ppt_x"/>
                                          </p:val>
                                        </p:tav>
                                        <p:tav tm="100000">
                                          <p:val>
                                            <p:strVal val="ppt_x"/>
                                          </p:val>
                                        </p:tav>
                                      </p:tavLst>
                                    </p:anim>
                                    <p:anim calcmode="lin" valueType="num">
                                      <p:cBhvr>
                                        <p:cTn id="51" dur="3000"/>
                                        <p:tgtEl>
                                          <p:spTgt spid="12"/>
                                        </p:tgtEl>
                                        <p:attrNameLst>
                                          <p:attrName>ppt_y</p:attrName>
                                        </p:attrNameLst>
                                      </p:cBhvr>
                                      <p:tavLst>
                                        <p:tav tm="0">
                                          <p:val>
                                            <p:strVal val="ppt_y"/>
                                          </p:val>
                                        </p:tav>
                                        <p:tav tm="100000">
                                          <p:val>
                                            <p:strVal val="ppt_y+ppt_h/2"/>
                                          </p:val>
                                        </p:tav>
                                      </p:tavLst>
                                    </p:anim>
                                    <p:anim calcmode="lin" valueType="num">
                                      <p:cBhvr>
                                        <p:cTn id="52" dur="3000"/>
                                        <p:tgtEl>
                                          <p:spTgt spid="12"/>
                                        </p:tgtEl>
                                        <p:attrNameLst>
                                          <p:attrName>ppt_w</p:attrName>
                                        </p:attrNameLst>
                                      </p:cBhvr>
                                      <p:tavLst>
                                        <p:tav tm="0">
                                          <p:val>
                                            <p:strVal val="ppt_w"/>
                                          </p:val>
                                        </p:tav>
                                        <p:tav tm="100000">
                                          <p:val>
                                            <p:strVal val="ppt_w"/>
                                          </p:val>
                                        </p:tav>
                                      </p:tavLst>
                                    </p:anim>
                                    <p:anim calcmode="lin" valueType="num">
                                      <p:cBhvr>
                                        <p:cTn id="53" dur="3000"/>
                                        <p:tgtEl>
                                          <p:spTgt spid="12"/>
                                        </p:tgtEl>
                                        <p:attrNameLst>
                                          <p:attrName>ppt_h</p:attrName>
                                        </p:attrNameLst>
                                      </p:cBhvr>
                                      <p:tavLst>
                                        <p:tav tm="0">
                                          <p:val>
                                            <p:strVal val="ppt_h"/>
                                          </p:val>
                                        </p:tav>
                                        <p:tav tm="100000">
                                          <p:val>
                                            <p:fltVal val="0"/>
                                          </p:val>
                                        </p:tav>
                                      </p:tavLst>
                                    </p:anim>
                                    <p:set>
                                      <p:cBhvr>
                                        <p:cTn id="54" dur="1" fill="hold">
                                          <p:stCondLst>
                                            <p:cond delay="2999"/>
                                          </p:stCondLst>
                                        </p:cTn>
                                        <p:tgtEl>
                                          <p:spTgt spid="12"/>
                                        </p:tgtEl>
                                        <p:attrNameLst>
                                          <p:attrName>style.visibility</p:attrName>
                                        </p:attrNameLst>
                                      </p:cBhvr>
                                      <p:to>
                                        <p:strVal val="hidden"/>
                                      </p:to>
                                    </p:set>
                                  </p:childTnLst>
                                </p:cTn>
                              </p:par>
                              <p:par>
                                <p:cTn id="55" presetID="8" presetClass="emph" presetSubtype="0" fill="hold" grpId="2" nodeType="withEffect">
                                  <p:stCondLst>
                                    <p:cond delay="0"/>
                                  </p:stCondLst>
                                  <p:childTnLst>
                                    <p:animRot by="-1200000">
                                      <p:cBhvr>
                                        <p:cTn id="56" dur="3000" fill="hold"/>
                                        <p:tgtEl>
                                          <p:spTgt spid="12"/>
                                        </p:tgtEl>
                                        <p:attrNameLst>
                                          <p:attrName>r</p:attrName>
                                        </p:attrNameLst>
                                      </p:cBhvr>
                                    </p:animRot>
                                  </p:childTnLst>
                                </p:cTn>
                              </p:par>
                              <p:par>
                                <p:cTn id="57" presetID="9" presetClass="entr" presetSubtype="0" fill="hold" grpId="0" nodeType="withEffect">
                                  <p:stCondLst>
                                    <p:cond delay="100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2000"/>
                                        <p:tgtEl>
                                          <p:spTgt spid="15"/>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3000"/>
                                        <p:tgtEl>
                                          <p:spTgt spid="5"/>
                                        </p:tgtEl>
                                      </p:cBhvr>
                                    </p:animEffect>
                                  </p:childTnLst>
                                </p:cTn>
                              </p:par>
                              <p:par>
                                <p:cTn id="63" presetID="9" presetClass="exit" presetSubtype="0" fill="hold" grpId="1" nodeType="withEffect">
                                  <p:stCondLst>
                                    <p:cond delay="0"/>
                                  </p:stCondLst>
                                  <p:childTnLst>
                                    <p:animEffect transition="out" filter="dissolve">
                                      <p:cBhvr>
                                        <p:cTn id="64" dur="2000"/>
                                        <p:tgtEl>
                                          <p:spTgt spid="14"/>
                                        </p:tgtEl>
                                      </p:cBhvr>
                                    </p:animEffect>
                                    <p:set>
                                      <p:cBhvr>
                                        <p:cTn id="65" dur="1" fill="hold">
                                          <p:stCondLst>
                                            <p:cond delay="19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10" presetClass="entr" presetSubtype="0"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childTnLst>
                                </p:cTn>
                              </p:par>
                              <p:par>
                                <p:cTn id="72" presetID="9" presetClass="exit" presetSubtype="0" fill="hold" grpId="0" nodeType="withEffect">
                                  <p:stCondLst>
                                    <p:cond delay="500"/>
                                  </p:stCondLst>
                                  <p:childTnLst>
                                    <p:animEffect transition="out" filter="dissolve">
                                      <p:cBhvr>
                                        <p:cTn id="73" dur="2000"/>
                                        <p:tgtEl>
                                          <p:spTgt spid="4"/>
                                        </p:tgtEl>
                                      </p:cBhvr>
                                    </p:animEffect>
                                    <p:set>
                                      <p:cBhvr>
                                        <p:cTn id="7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 grpId="0" animBg="1"/>
      <p:bldP spid="11" grpId="0" animBg="1"/>
      <p:bldP spid="11" grpId="1" animBg="1"/>
      <p:bldP spid="12" grpId="0" animBg="1"/>
      <p:bldP spid="12" grpId="1" animBg="1"/>
      <p:bldP spid="12" grpId="2" animBg="1"/>
      <p:bldP spid="18" grpId="0" animBg="1"/>
      <p:bldP spid="18" grpId="1" animBg="1"/>
      <p:bldP spid="14" grpId="0" animBg="1"/>
      <p:bldP spid="14" grpId="1" animBg="1"/>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rot="10800000" flipV="1">
            <a:off x="0" y="117694"/>
            <a:ext cx="9144000" cy="7017306"/>
          </a:xfrm>
          <a:prstGeom prst="rect">
            <a:avLst/>
          </a:prstGeom>
        </p:spPr>
        <p:txBody>
          <a:bodyPr wrap="square">
            <a:spAutoFit/>
          </a:bodyPr>
          <a:lstStyle/>
          <a:p>
            <a:r>
              <a:rPr lang="en-US" dirty="0" smtClean="0">
                <a:hlinkClick r:id="rId2"/>
              </a:rPr>
              <a:t>https://en.wikipedia.org/wiki/Lake_Tight</a:t>
            </a:r>
            <a:endParaRPr lang="en-US" dirty="0" smtClean="0"/>
          </a:p>
          <a:p>
            <a:endParaRPr lang="en-US" dirty="0" smtClean="0"/>
          </a:p>
          <a:p>
            <a:r>
              <a:rPr lang="en-US" dirty="0" smtClean="0"/>
              <a:t>Lake </a:t>
            </a:r>
            <a:r>
              <a:rPr lang="en-US" dirty="0" err="1" smtClean="0"/>
              <a:t>Tight's</a:t>
            </a:r>
            <a:r>
              <a:rPr lang="en-US" dirty="0" smtClean="0"/>
              <a:t> origins date to nearly 2 million years before the modern era. As the Ice Age began to cool the Earth, and large glaciers began to creep south from modern-day Canada, many landforms and features were changed or destroyed, including the </a:t>
            </a:r>
            <a:r>
              <a:rPr lang="en-US" dirty="0" err="1" smtClean="0"/>
              <a:t>Teays</a:t>
            </a:r>
            <a:r>
              <a:rPr lang="en-US" dirty="0" smtClean="0"/>
              <a:t> River.</a:t>
            </a:r>
          </a:p>
          <a:p>
            <a:r>
              <a:rPr lang="en-US" dirty="0" smtClean="0"/>
              <a:t>The </a:t>
            </a:r>
            <a:r>
              <a:rPr lang="en-US" dirty="0" err="1" smtClean="0"/>
              <a:t>Teays</a:t>
            </a:r>
            <a:r>
              <a:rPr lang="en-US" dirty="0" smtClean="0"/>
              <a:t> had been a river for several million years, flowing north out of the Appalachian Mountains in what is now North Carolina. The river's path traveled through modern-day West Virginia, Kentucky, Ohio, Indiana, and Illinois, finally emptying into the Gulf of Mexico, which at the time extended to southern Illinois. The glaciers of the Ice Age soon began to block the </a:t>
            </a:r>
            <a:r>
              <a:rPr lang="en-US" dirty="0" err="1" smtClean="0"/>
              <a:t>Teays</a:t>
            </a:r>
            <a:r>
              <a:rPr lang="en-US" dirty="0" smtClean="0"/>
              <a:t>, effectively damming the river and forming Lake Tight, near what is now Chillicothe, Ohio.</a:t>
            </a:r>
          </a:p>
          <a:p>
            <a:r>
              <a:rPr lang="en-US" dirty="0" smtClean="0"/>
              <a:t>The lake has been the repeated topic of research over the past 100 plus years. In geologic terms, the lake's life span was short; the lake appears to have formed in the Lower or Middle Pleistocene. The reverse polarity of the clays points to an age greater than 700 ka, thus Pre-</a:t>
            </a:r>
            <a:r>
              <a:rPr lang="en-US" dirty="0" err="1" smtClean="0"/>
              <a:t>Illinoian</a:t>
            </a:r>
            <a:r>
              <a:rPr lang="en-US" dirty="0" smtClean="0"/>
              <a:t>.</a:t>
            </a:r>
            <a:r>
              <a:rPr lang="en-US" baseline="30000" dirty="0" smtClean="0"/>
              <a:t> </a:t>
            </a:r>
            <a:r>
              <a:rPr lang="en-US" dirty="0" smtClean="0"/>
              <a:t>At its greatest size, the lake was approximately 900 feet (270 m) deep, and 7,000 square miles (18,000 km</a:t>
            </a:r>
            <a:r>
              <a:rPr lang="en-US" baseline="30000" dirty="0" smtClean="0"/>
              <a:t>2</a:t>
            </a:r>
            <a:r>
              <a:rPr lang="en-US" dirty="0" smtClean="0"/>
              <a:t>) in size (nearly two-thirds the size of Lake Erie). When the lake finally overflowed, it created new drainage channels and rivers flowing south, in the opposite direction of the </a:t>
            </a:r>
            <a:r>
              <a:rPr lang="en-US" dirty="0" err="1" smtClean="0"/>
              <a:t>Teays</a:t>
            </a:r>
            <a:r>
              <a:rPr lang="en-US" dirty="0" smtClean="0"/>
              <a:t> River.</a:t>
            </a:r>
          </a:p>
          <a:p>
            <a:r>
              <a:rPr lang="en-US" dirty="0" smtClean="0"/>
              <a:t>A recent study in 2014 using Geographic Information System (GIS) Technologies, has redefined the extent of </a:t>
            </a:r>
            <a:r>
              <a:rPr lang="en-US" dirty="0" err="1" smtClean="0"/>
              <a:t>Proglacial</a:t>
            </a:r>
            <a:r>
              <a:rPr lang="en-US" dirty="0" smtClean="0"/>
              <a:t> Lake Tight.</a:t>
            </a:r>
            <a:r>
              <a:rPr lang="en-US" baseline="30000" dirty="0" smtClean="0">
                <a:hlinkClick r:id="rId2"/>
              </a:rPr>
              <a:t>[3]</a:t>
            </a:r>
            <a:r>
              <a:rPr lang="en-US" dirty="0" smtClean="0"/>
              <a:t> Using National Elevation Datasets (NEDs) from the USGS, the author incorporated the 275-meter (902-foot) contour elevations into a GIS, spatially correlated the contours with Ohio Department of Natural Resources' GIS glacial, geologic, and topographic datasets, and developed a revised lake boundary that shows the areal extent of </a:t>
            </a:r>
            <a:r>
              <a:rPr lang="en-US" dirty="0" err="1" smtClean="0"/>
              <a:t>Proglacial</a:t>
            </a:r>
            <a:r>
              <a:rPr lang="en-US" dirty="0" smtClean="0"/>
              <a:t> Lake Tight was approximately 40% larger than has been previously estimated. This revised boundary shows that Lake Tight was as large as Lake Erie at its greatest extent.</a:t>
            </a:r>
          </a:p>
          <a:p>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http://academic.emporia.edu/aberjame/student/smith5/figure4.jpg"/>
          <p:cNvPicPr>
            <a:picLocks noChangeAspect="1" noChangeArrowheads="1"/>
          </p:cNvPicPr>
          <p:nvPr/>
        </p:nvPicPr>
        <p:blipFill>
          <a:blip r:embed="rId2"/>
          <a:srcRect/>
          <a:stretch>
            <a:fillRect/>
          </a:stretch>
        </p:blipFill>
        <p:spPr bwMode="auto">
          <a:xfrm>
            <a:off x="1905000" y="0"/>
            <a:ext cx="4485454" cy="6828415"/>
          </a:xfrm>
          <a:prstGeom prst="rect">
            <a:avLst/>
          </a:prstGeom>
          <a:noFill/>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3"/>
          <p:cNvSpPr txBox="1">
            <a:spLocks noChangeArrowheads="1"/>
          </p:cNvSpPr>
          <p:nvPr/>
        </p:nvSpPr>
        <p:spPr bwMode="auto">
          <a:xfrm>
            <a:off x="3124200" y="0"/>
            <a:ext cx="2514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7" name="TextBox 16"/>
          <p:cNvSpPr txBox="1"/>
          <p:nvPr/>
        </p:nvSpPr>
        <p:spPr>
          <a:xfrm>
            <a:off x="0" y="0"/>
            <a:ext cx="9144000" cy="584775"/>
          </a:xfrm>
          <a:prstGeom prst="rect">
            <a:avLst/>
          </a:prstGeom>
          <a:noFill/>
        </p:spPr>
        <p:txBody>
          <a:bodyPr wrap="square" rtlCol="0">
            <a:spAutoFit/>
          </a:bodyPr>
          <a:lstStyle/>
          <a:p>
            <a:r>
              <a:rPr lang="en-US" sz="3200" b="1" dirty="0" smtClean="0">
                <a:solidFill>
                  <a:schemeClr val="accent1">
                    <a:lumMod val="75000"/>
                  </a:schemeClr>
                </a:solidFill>
                <a:effectLst>
                  <a:outerShdw dist="50800" dir="7200000" algn="ctr" rotWithShape="0">
                    <a:schemeClr val="tx1"/>
                  </a:outerShdw>
                </a:effectLst>
                <a:latin typeface="Tempus Sans ITC" pitchFamily="82" charset="0"/>
              </a:rPr>
              <a:t>Why are the Appalachians &amp; Ohio River important?</a:t>
            </a:r>
            <a:endParaRPr lang="en-US" sz="3200" b="1" dirty="0">
              <a:solidFill>
                <a:schemeClr val="accent1">
                  <a:lumMod val="75000"/>
                </a:schemeClr>
              </a:solidFill>
              <a:effectLst>
                <a:outerShdw dist="50800" dir="7200000" algn="ctr" rotWithShape="0">
                  <a:schemeClr val="tx1"/>
                </a:outerShdw>
              </a:effectLst>
              <a:latin typeface="Tempus Sans ITC" pitchFamily="82" charset="0"/>
            </a:endParaRPr>
          </a:p>
        </p:txBody>
      </p:sp>
      <p:grpSp>
        <p:nvGrpSpPr>
          <p:cNvPr id="16" name="Group 15"/>
          <p:cNvGrpSpPr/>
          <p:nvPr/>
        </p:nvGrpSpPr>
        <p:grpSpPr>
          <a:xfrm>
            <a:off x="685800" y="762000"/>
            <a:ext cx="7696200" cy="6029703"/>
            <a:chOff x="685800" y="762000"/>
            <a:chExt cx="7696200" cy="6029703"/>
          </a:xfrm>
        </p:grpSpPr>
        <p:pic>
          <p:nvPicPr>
            <p:cNvPr id="1026" name="Picture 2" descr="http://img.geocaching.com/cache/60f2872b-382f-45d7-815a-936e41a9e0e1.jpg"/>
            <p:cNvPicPr>
              <a:picLocks noChangeAspect="1" noChangeArrowheads="1"/>
            </p:cNvPicPr>
            <p:nvPr/>
          </p:nvPicPr>
          <p:blipFill>
            <a:blip r:embed="rId2"/>
            <a:srcRect/>
            <a:stretch>
              <a:fillRect/>
            </a:stretch>
          </p:blipFill>
          <p:spPr bwMode="auto">
            <a:xfrm>
              <a:off x="685800" y="762000"/>
              <a:ext cx="7696200" cy="6029703"/>
            </a:xfrm>
            <a:prstGeom prst="rect">
              <a:avLst/>
            </a:prstGeom>
            <a:noFill/>
            <a:ln w="76200">
              <a:solidFill>
                <a:schemeClr val="tx1"/>
              </a:solidFill>
            </a:ln>
          </p:spPr>
        </p:pic>
        <p:sp>
          <p:nvSpPr>
            <p:cNvPr id="5" name="TextBox 3"/>
            <p:cNvSpPr txBox="1">
              <a:spLocks noChangeArrowheads="1"/>
            </p:cNvSpPr>
            <p:nvPr/>
          </p:nvSpPr>
          <p:spPr bwMode="auto">
            <a:xfrm rot="20948670">
              <a:off x="2776321" y="5042077"/>
              <a:ext cx="1804865" cy="523220"/>
            </a:xfrm>
            <a:prstGeom prst="rect">
              <a:avLst/>
            </a:prstGeom>
            <a:solidFill>
              <a:schemeClr val="bg1"/>
            </a:solidFill>
            <a:ln w="9525">
              <a:noFill/>
              <a:miter lim="800000"/>
              <a:headEnd/>
              <a:tailEnd/>
            </a:ln>
          </p:spPr>
          <p:txBody>
            <a:bodyPr wrap="square">
              <a:spAutoFit/>
            </a:bodyPr>
            <a:lstStyle/>
            <a:p>
              <a:pPr algn="r">
                <a:defRPr/>
              </a:pPr>
              <a:r>
                <a:rPr lang="en-US" sz="2800" b="1" dirty="0" smtClean="0">
                  <a:solidFill>
                    <a:srgbClr val="002060"/>
                  </a:solidFill>
                  <a:effectLst>
                    <a:outerShdw dist="50800" dir="5400000" algn="ctr" rotWithShape="0">
                      <a:schemeClr val="tx1"/>
                    </a:outerShdw>
                  </a:effectLst>
                  <a:latin typeface="Calibri" pitchFamily="34" charset="0"/>
                </a:rPr>
                <a:t>Ohio River</a:t>
              </a:r>
              <a:endParaRPr lang="en-US" sz="2800" b="1" dirty="0">
                <a:solidFill>
                  <a:srgbClr val="002060"/>
                </a:solidFill>
                <a:effectLst>
                  <a:outerShdw dist="50800" dir="5400000" algn="ctr" rotWithShape="0">
                    <a:schemeClr val="tx1"/>
                  </a:outerShdw>
                </a:effectLst>
                <a:latin typeface="Calibri" pitchFamily="34" charset="0"/>
              </a:endParaRPr>
            </a:p>
          </p:txBody>
        </p:sp>
        <p:sp>
          <p:nvSpPr>
            <p:cNvPr id="15" name="Freeform 14"/>
            <p:cNvSpPr/>
            <p:nvPr/>
          </p:nvSpPr>
          <p:spPr>
            <a:xfrm>
              <a:off x="1686910" y="2249651"/>
              <a:ext cx="6611007" cy="3376011"/>
            </a:xfrm>
            <a:custGeom>
              <a:avLst/>
              <a:gdLst>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441435 w 5785945"/>
                <a:gd name="connsiteY4" fmla="*/ 2617076 h 3499945"/>
                <a:gd name="connsiteX5" fmla="*/ 520262 w 5785945"/>
                <a:gd name="connsiteY5" fmla="*/ 2443655 h 3499945"/>
                <a:gd name="connsiteX6" fmla="*/ 394138 w 5785945"/>
                <a:gd name="connsiteY6" fmla="*/ 2396359 h 3499945"/>
                <a:gd name="connsiteX7" fmla="*/ 677918 w 5785945"/>
                <a:gd name="connsiteY7" fmla="*/ 2286000 h 3499945"/>
                <a:gd name="connsiteX8" fmla="*/ 819807 w 5785945"/>
                <a:gd name="connsiteY8" fmla="*/ 2427890 h 3499945"/>
                <a:gd name="connsiteX9" fmla="*/ 930166 w 5785945"/>
                <a:gd name="connsiteY9" fmla="*/ 2112579 h 3499945"/>
                <a:gd name="connsiteX10" fmla="*/ 1166649 w 5785945"/>
                <a:gd name="connsiteY10" fmla="*/ 2112579 h 3499945"/>
                <a:gd name="connsiteX11" fmla="*/ 1166649 w 5785945"/>
                <a:gd name="connsiteY11" fmla="*/ 1923393 h 3499945"/>
                <a:gd name="connsiteX12" fmla="*/ 1387366 w 5785945"/>
                <a:gd name="connsiteY12" fmla="*/ 1813034 h 3499945"/>
                <a:gd name="connsiteX13" fmla="*/ 1686911 w 5785945"/>
                <a:gd name="connsiteY13" fmla="*/ 1923393 h 3499945"/>
                <a:gd name="connsiteX14" fmla="*/ 1891862 w 5785945"/>
                <a:gd name="connsiteY14" fmla="*/ 1876097 h 3499945"/>
                <a:gd name="connsiteX15" fmla="*/ 2002221 w 5785945"/>
                <a:gd name="connsiteY15" fmla="*/ 1923393 h 3499945"/>
                <a:gd name="connsiteX16" fmla="*/ 2175642 w 5785945"/>
                <a:gd name="connsiteY16" fmla="*/ 1765738 h 3499945"/>
                <a:gd name="connsiteX17" fmla="*/ 2286000 w 5785945"/>
                <a:gd name="connsiteY17" fmla="*/ 1797269 h 3499945"/>
                <a:gd name="connsiteX18" fmla="*/ 2412125 w 5785945"/>
                <a:gd name="connsiteY18" fmla="*/ 1813034 h 3499945"/>
                <a:gd name="connsiteX19" fmla="*/ 2569780 w 5785945"/>
                <a:gd name="connsiteY19" fmla="*/ 1592317 h 3499945"/>
                <a:gd name="connsiteX20" fmla="*/ 2648607 w 5785945"/>
                <a:gd name="connsiteY20" fmla="*/ 1513490 h 3499945"/>
                <a:gd name="connsiteX21" fmla="*/ 2727435 w 5785945"/>
                <a:gd name="connsiteY21" fmla="*/ 1371600 h 3499945"/>
                <a:gd name="connsiteX22" fmla="*/ 3058511 w 5785945"/>
                <a:gd name="connsiteY22" fmla="*/ 1403131 h 3499945"/>
                <a:gd name="connsiteX23" fmla="*/ 3184635 w 5785945"/>
                <a:gd name="connsiteY23" fmla="*/ 1229710 h 3499945"/>
                <a:gd name="connsiteX24" fmla="*/ 3294994 w 5785945"/>
                <a:gd name="connsiteY24" fmla="*/ 1213945 h 3499945"/>
                <a:gd name="connsiteX25" fmla="*/ 3547242 w 5785945"/>
                <a:gd name="connsiteY25" fmla="*/ 1387365 h 3499945"/>
                <a:gd name="connsiteX26" fmla="*/ 3641835 w 5785945"/>
                <a:gd name="connsiteY26" fmla="*/ 1466193 h 3499945"/>
                <a:gd name="connsiteX27" fmla="*/ 3815256 w 5785945"/>
                <a:gd name="connsiteY27" fmla="*/ 1355834 h 3499945"/>
                <a:gd name="connsiteX28" fmla="*/ 3925614 w 5785945"/>
                <a:gd name="connsiteY28" fmla="*/ 1213945 h 3499945"/>
                <a:gd name="connsiteX29" fmla="*/ 3988676 w 5785945"/>
                <a:gd name="connsiteY29" fmla="*/ 1150883 h 3499945"/>
                <a:gd name="connsiteX30" fmla="*/ 4225159 w 5785945"/>
                <a:gd name="connsiteY30" fmla="*/ 1024759 h 3499945"/>
                <a:gd name="connsiteX31" fmla="*/ 4367049 w 5785945"/>
                <a:gd name="connsiteY31" fmla="*/ 993228 h 3499945"/>
                <a:gd name="connsiteX32" fmla="*/ 4540469 w 5785945"/>
                <a:gd name="connsiteY32" fmla="*/ 1008993 h 3499945"/>
                <a:gd name="connsiteX33" fmla="*/ 4761187 w 5785945"/>
                <a:gd name="connsiteY33" fmla="*/ 1119352 h 3499945"/>
                <a:gd name="connsiteX34" fmla="*/ 4871545 w 5785945"/>
                <a:gd name="connsiteY34" fmla="*/ 1072055 h 3499945"/>
                <a:gd name="connsiteX35" fmla="*/ 5108028 w 5785945"/>
                <a:gd name="connsiteY35" fmla="*/ 977462 h 3499945"/>
                <a:gd name="connsiteX36" fmla="*/ 5218387 w 5785945"/>
                <a:gd name="connsiteY36" fmla="*/ 882869 h 3499945"/>
                <a:gd name="connsiteX37" fmla="*/ 5344511 w 5785945"/>
                <a:gd name="connsiteY37" fmla="*/ 756745 h 3499945"/>
                <a:gd name="connsiteX38" fmla="*/ 5407573 w 5785945"/>
                <a:gd name="connsiteY38" fmla="*/ 599090 h 3499945"/>
                <a:gd name="connsiteX39" fmla="*/ 5533697 w 5785945"/>
                <a:gd name="connsiteY39" fmla="*/ 394138 h 3499945"/>
                <a:gd name="connsiteX40" fmla="*/ 5565228 w 5785945"/>
                <a:gd name="connsiteY40" fmla="*/ 157655 h 3499945"/>
                <a:gd name="connsiteX41" fmla="*/ 5785945 w 5785945"/>
                <a:gd name="connsiteY41" fmla="*/ 0 h 3499945"/>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520262 w 5785945"/>
                <a:gd name="connsiteY4" fmla="*/ 2443655 h 3499945"/>
                <a:gd name="connsiteX5" fmla="*/ 394138 w 5785945"/>
                <a:gd name="connsiteY5" fmla="*/ 2396359 h 3499945"/>
                <a:gd name="connsiteX6" fmla="*/ 677918 w 5785945"/>
                <a:gd name="connsiteY6" fmla="*/ 2286000 h 3499945"/>
                <a:gd name="connsiteX7" fmla="*/ 819807 w 5785945"/>
                <a:gd name="connsiteY7" fmla="*/ 2427890 h 3499945"/>
                <a:gd name="connsiteX8" fmla="*/ 930166 w 5785945"/>
                <a:gd name="connsiteY8" fmla="*/ 2112579 h 3499945"/>
                <a:gd name="connsiteX9" fmla="*/ 1166649 w 5785945"/>
                <a:gd name="connsiteY9" fmla="*/ 2112579 h 3499945"/>
                <a:gd name="connsiteX10" fmla="*/ 1166649 w 5785945"/>
                <a:gd name="connsiteY10" fmla="*/ 1923393 h 3499945"/>
                <a:gd name="connsiteX11" fmla="*/ 1387366 w 5785945"/>
                <a:gd name="connsiteY11" fmla="*/ 1813034 h 3499945"/>
                <a:gd name="connsiteX12" fmla="*/ 1686911 w 5785945"/>
                <a:gd name="connsiteY12" fmla="*/ 1923393 h 3499945"/>
                <a:gd name="connsiteX13" fmla="*/ 1891862 w 5785945"/>
                <a:gd name="connsiteY13" fmla="*/ 1876097 h 3499945"/>
                <a:gd name="connsiteX14" fmla="*/ 2002221 w 5785945"/>
                <a:gd name="connsiteY14" fmla="*/ 1923393 h 3499945"/>
                <a:gd name="connsiteX15" fmla="*/ 2175642 w 5785945"/>
                <a:gd name="connsiteY15" fmla="*/ 1765738 h 3499945"/>
                <a:gd name="connsiteX16" fmla="*/ 2286000 w 5785945"/>
                <a:gd name="connsiteY16" fmla="*/ 1797269 h 3499945"/>
                <a:gd name="connsiteX17" fmla="*/ 2412125 w 5785945"/>
                <a:gd name="connsiteY17" fmla="*/ 1813034 h 3499945"/>
                <a:gd name="connsiteX18" fmla="*/ 2569780 w 5785945"/>
                <a:gd name="connsiteY18" fmla="*/ 1592317 h 3499945"/>
                <a:gd name="connsiteX19" fmla="*/ 2648607 w 5785945"/>
                <a:gd name="connsiteY19" fmla="*/ 1513490 h 3499945"/>
                <a:gd name="connsiteX20" fmla="*/ 2727435 w 5785945"/>
                <a:gd name="connsiteY20" fmla="*/ 1371600 h 3499945"/>
                <a:gd name="connsiteX21" fmla="*/ 3058511 w 5785945"/>
                <a:gd name="connsiteY21" fmla="*/ 1403131 h 3499945"/>
                <a:gd name="connsiteX22" fmla="*/ 3184635 w 5785945"/>
                <a:gd name="connsiteY22" fmla="*/ 1229710 h 3499945"/>
                <a:gd name="connsiteX23" fmla="*/ 3294994 w 5785945"/>
                <a:gd name="connsiteY23" fmla="*/ 1213945 h 3499945"/>
                <a:gd name="connsiteX24" fmla="*/ 3547242 w 5785945"/>
                <a:gd name="connsiteY24" fmla="*/ 1387365 h 3499945"/>
                <a:gd name="connsiteX25" fmla="*/ 3641835 w 5785945"/>
                <a:gd name="connsiteY25" fmla="*/ 1466193 h 3499945"/>
                <a:gd name="connsiteX26" fmla="*/ 3815256 w 5785945"/>
                <a:gd name="connsiteY26" fmla="*/ 1355834 h 3499945"/>
                <a:gd name="connsiteX27" fmla="*/ 3925614 w 5785945"/>
                <a:gd name="connsiteY27" fmla="*/ 1213945 h 3499945"/>
                <a:gd name="connsiteX28" fmla="*/ 3988676 w 5785945"/>
                <a:gd name="connsiteY28" fmla="*/ 1150883 h 3499945"/>
                <a:gd name="connsiteX29" fmla="*/ 4225159 w 5785945"/>
                <a:gd name="connsiteY29" fmla="*/ 1024759 h 3499945"/>
                <a:gd name="connsiteX30" fmla="*/ 4367049 w 5785945"/>
                <a:gd name="connsiteY30" fmla="*/ 993228 h 3499945"/>
                <a:gd name="connsiteX31" fmla="*/ 4540469 w 5785945"/>
                <a:gd name="connsiteY31" fmla="*/ 1008993 h 3499945"/>
                <a:gd name="connsiteX32" fmla="*/ 4761187 w 5785945"/>
                <a:gd name="connsiteY32" fmla="*/ 1119352 h 3499945"/>
                <a:gd name="connsiteX33" fmla="*/ 4871545 w 5785945"/>
                <a:gd name="connsiteY33" fmla="*/ 1072055 h 3499945"/>
                <a:gd name="connsiteX34" fmla="*/ 5108028 w 5785945"/>
                <a:gd name="connsiteY34" fmla="*/ 977462 h 3499945"/>
                <a:gd name="connsiteX35" fmla="*/ 5218387 w 5785945"/>
                <a:gd name="connsiteY35" fmla="*/ 882869 h 3499945"/>
                <a:gd name="connsiteX36" fmla="*/ 5344511 w 5785945"/>
                <a:gd name="connsiteY36" fmla="*/ 756745 h 3499945"/>
                <a:gd name="connsiteX37" fmla="*/ 5407573 w 5785945"/>
                <a:gd name="connsiteY37" fmla="*/ 599090 h 3499945"/>
                <a:gd name="connsiteX38" fmla="*/ 5533697 w 5785945"/>
                <a:gd name="connsiteY38" fmla="*/ 394138 h 3499945"/>
                <a:gd name="connsiteX39" fmla="*/ 5565228 w 5785945"/>
                <a:gd name="connsiteY39" fmla="*/ 157655 h 3499945"/>
                <a:gd name="connsiteX40" fmla="*/ 5785945 w 5785945"/>
                <a:gd name="connsiteY40" fmla="*/ 0 h 3499945"/>
                <a:gd name="connsiteX0" fmla="*/ 0 w 5785945"/>
                <a:gd name="connsiteY0" fmla="*/ 3499945 h 3499945"/>
                <a:gd name="connsiteX1" fmla="*/ 63062 w 5785945"/>
                <a:gd name="connsiteY1" fmla="*/ 3200400 h 3499945"/>
                <a:gd name="connsiteX2" fmla="*/ 346842 w 5785945"/>
                <a:gd name="connsiteY2" fmla="*/ 2806262 h 3499945"/>
                <a:gd name="connsiteX3" fmla="*/ 520262 w 5785945"/>
                <a:gd name="connsiteY3" fmla="*/ 2443655 h 3499945"/>
                <a:gd name="connsiteX4" fmla="*/ 394138 w 5785945"/>
                <a:gd name="connsiteY4" fmla="*/ 2396359 h 3499945"/>
                <a:gd name="connsiteX5" fmla="*/ 677918 w 5785945"/>
                <a:gd name="connsiteY5" fmla="*/ 2286000 h 3499945"/>
                <a:gd name="connsiteX6" fmla="*/ 819807 w 5785945"/>
                <a:gd name="connsiteY6" fmla="*/ 2427890 h 3499945"/>
                <a:gd name="connsiteX7" fmla="*/ 930166 w 5785945"/>
                <a:gd name="connsiteY7" fmla="*/ 2112579 h 3499945"/>
                <a:gd name="connsiteX8" fmla="*/ 1166649 w 5785945"/>
                <a:gd name="connsiteY8" fmla="*/ 2112579 h 3499945"/>
                <a:gd name="connsiteX9" fmla="*/ 1166649 w 5785945"/>
                <a:gd name="connsiteY9" fmla="*/ 1923393 h 3499945"/>
                <a:gd name="connsiteX10" fmla="*/ 1387366 w 5785945"/>
                <a:gd name="connsiteY10" fmla="*/ 1813034 h 3499945"/>
                <a:gd name="connsiteX11" fmla="*/ 1686911 w 5785945"/>
                <a:gd name="connsiteY11" fmla="*/ 1923393 h 3499945"/>
                <a:gd name="connsiteX12" fmla="*/ 1891862 w 5785945"/>
                <a:gd name="connsiteY12" fmla="*/ 1876097 h 3499945"/>
                <a:gd name="connsiteX13" fmla="*/ 2002221 w 5785945"/>
                <a:gd name="connsiteY13" fmla="*/ 1923393 h 3499945"/>
                <a:gd name="connsiteX14" fmla="*/ 2175642 w 5785945"/>
                <a:gd name="connsiteY14" fmla="*/ 1765738 h 3499945"/>
                <a:gd name="connsiteX15" fmla="*/ 2286000 w 5785945"/>
                <a:gd name="connsiteY15" fmla="*/ 1797269 h 3499945"/>
                <a:gd name="connsiteX16" fmla="*/ 2412125 w 5785945"/>
                <a:gd name="connsiteY16" fmla="*/ 1813034 h 3499945"/>
                <a:gd name="connsiteX17" fmla="*/ 2569780 w 5785945"/>
                <a:gd name="connsiteY17" fmla="*/ 1592317 h 3499945"/>
                <a:gd name="connsiteX18" fmla="*/ 2648607 w 5785945"/>
                <a:gd name="connsiteY18" fmla="*/ 1513490 h 3499945"/>
                <a:gd name="connsiteX19" fmla="*/ 2727435 w 5785945"/>
                <a:gd name="connsiteY19" fmla="*/ 1371600 h 3499945"/>
                <a:gd name="connsiteX20" fmla="*/ 3058511 w 5785945"/>
                <a:gd name="connsiteY20" fmla="*/ 1403131 h 3499945"/>
                <a:gd name="connsiteX21" fmla="*/ 3184635 w 5785945"/>
                <a:gd name="connsiteY21" fmla="*/ 1229710 h 3499945"/>
                <a:gd name="connsiteX22" fmla="*/ 3294994 w 5785945"/>
                <a:gd name="connsiteY22" fmla="*/ 1213945 h 3499945"/>
                <a:gd name="connsiteX23" fmla="*/ 3547242 w 5785945"/>
                <a:gd name="connsiteY23" fmla="*/ 1387365 h 3499945"/>
                <a:gd name="connsiteX24" fmla="*/ 3641835 w 5785945"/>
                <a:gd name="connsiteY24" fmla="*/ 1466193 h 3499945"/>
                <a:gd name="connsiteX25" fmla="*/ 3815256 w 5785945"/>
                <a:gd name="connsiteY25" fmla="*/ 1355834 h 3499945"/>
                <a:gd name="connsiteX26" fmla="*/ 3925614 w 5785945"/>
                <a:gd name="connsiteY26" fmla="*/ 1213945 h 3499945"/>
                <a:gd name="connsiteX27" fmla="*/ 3988676 w 5785945"/>
                <a:gd name="connsiteY27" fmla="*/ 1150883 h 3499945"/>
                <a:gd name="connsiteX28" fmla="*/ 4225159 w 5785945"/>
                <a:gd name="connsiteY28" fmla="*/ 1024759 h 3499945"/>
                <a:gd name="connsiteX29" fmla="*/ 4367049 w 5785945"/>
                <a:gd name="connsiteY29" fmla="*/ 993228 h 3499945"/>
                <a:gd name="connsiteX30" fmla="*/ 4540469 w 5785945"/>
                <a:gd name="connsiteY30" fmla="*/ 1008993 h 3499945"/>
                <a:gd name="connsiteX31" fmla="*/ 4761187 w 5785945"/>
                <a:gd name="connsiteY31" fmla="*/ 1119352 h 3499945"/>
                <a:gd name="connsiteX32" fmla="*/ 4871545 w 5785945"/>
                <a:gd name="connsiteY32" fmla="*/ 1072055 h 3499945"/>
                <a:gd name="connsiteX33" fmla="*/ 5108028 w 5785945"/>
                <a:gd name="connsiteY33" fmla="*/ 977462 h 3499945"/>
                <a:gd name="connsiteX34" fmla="*/ 5218387 w 5785945"/>
                <a:gd name="connsiteY34" fmla="*/ 882869 h 3499945"/>
                <a:gd name="connsiteX35" fmla="*/ 5344511 w 5785945"/>
                <a:gd name="connsiteY35" fmla="*/ 756745 h 3499945"/>
                <a:gd name="connsiteX36" fmla="*/ 5407573 w 5785945"/>
                <a:gd name="connsiteY36" fmla="*/ 599090 h 3499945"/>
                <a:gd name="connsiteX37" fmla="*/ 5533697 w 5785945"/>
                <a:gd name="connsiteY37" fmla="*/ 394138 h 3499945"/>
                <a:gd name="connsiteX38" fmla="*/ 5565228 w 5785945"/>
                <a:gd name="connsiteY38" fmla="*/ 157655 h 3499945"/>
                <a:gd name="connsiteX39" fmla="*/ 5785945 w 5785945"/>
                <a:gd name="connsiteY39" fmla="*/ 0 h 3499945"/>
                <a:gd name="connsiteX0" fmla="*/ 23648 w 5809593"/>
                <a:gd name="connsiteY0" fmla="*/ 3499945 h 3499945"/>
                <a:gd name="connsiteX1" fmla="*/ 86710 w 5809593"/>
                <a:gd name="connsiteY1" fmla="*/ 3200400 h 3499945"/>
                <a:gd name="connsiteX2" fmla="*/ 543910 w 5809593"/>
                <a:gd name="connsiteY2" fmla="*/ 2443655 h 3499945"/>
                <a:gd name="connsiteX3" fmla="*/ 417786 w 5809593"/>
                <a:gd name="connsiteY3" fmla="*/ 2396359 h 3499945"/>
                <a:gd name="connsiteX4" fmla="*/ 701566 w 5809593"/>
                <a:gd name="connsiteY4" fmla="*/ 2286000 h 3499945"/>
                <a:gd name="connsiteX5" fmla="*/ 843455 w 5809593"/>
                <a:gd name="connsiteY5" fmla="*/ 2427890 h 3499945"/>
                <a:gd name="connsiteX6" fmla="*/ 953814 w 5809593"/>
                <a:gd name="connsiteY6" fmla="*/ 2112579 h 3499945"/>
                <a:gd name="connsiteX7" fmla="*/ 1190297 w 5809593"/>
                <a:gd name="connsiteY7" fmla="*/ 2112579 h 3499945"/>
                <a:gd name="connsiteX8" fmla="*/ 1190297 w 5809593"/>
                <a:gd name="connsiteY8" fmla="*/ 1923393 h 3499945"/>
                <a:gd name="connsiteX9" fmla="*/ 1411014 w 5809593"/>
                <a:gd name="connsiteY9" fmla="*/ 1813034 h 3499945"/>
                <a:gd name="connsiteX10" fmla="*/ 1710559 w 5809593"/>
                <a:gd name="connsiteY10" fmla="*/ 1923393 h 3499945"/>
                <a:gd name="connsiteX11" fmla="*/ 1915510 w 5809593"/>
                <a:gd name="connsiteY11" fmla="*/ 1876097 h 3499945"/>
                <a:gd name="connsiteX12" fmla="*/ 2025869 w 5809593"/>
                <a:gd name="connsiteY12" fmla="*/ 1923393 h 3499945"/>
                <a:gd name="connsiteX13" fmla="*/ 2199290 w 5809593"/>
                <a:gd name="connsiteY13" fmla="*/ 1765738 h 3499945"/>
                <a:gd name="connsiteX14" fmla="*/ 2309648 w 5809593"/>
                <a:gd name="connsiteY14" fmla="*/ 1797269 h 3499945"/>
                <a:gd name="connsiteX15" fmla="*/ 2435773 w 5809593"/>
                <a:gd name="connsiteY15" fmla="*/ 1813034 h 3499945"/>
                <a:gd name="connsiteX16" fmla="*/ 2593428 w 5809593"/>
                <a:gd name="connsiteY16" fmla="*/ 1592317 h 3499945"/>
                <a:gd name="connsiteX17" fmla="*/ 2672255 w 5809593"/>
                <a:gd name="connsiteY17" fmla="*/ 1513490 h 3499945"/>
                <a:gd name="connsiteX18" fmla="*/ 2751083 w 5809593"/>
                <a:gd name="connsiteY18" fmla="*/ 1371600 h 3499945"/>
                <a:gd name="connsiteX19" fmla="*/ 3082159 w 5809593"/>
                <a:gd name="connsiteY19" fmla="*/ 1403131 h 3499945"/>
                <a:gd name="connsiteX20" fmla="*/ 3208283 w 5809593"/>
                <a:gd name="connsiteY20" fmla="*/ 1229710 h 3499945"/>
                <a:gd name="connsiteX21" fmla="*/ 3318642 w 5809593"/>
                <a:gd name="connsiteY21" fmla="*/ 1213945 h 3499945"/>
                <a:gd name="connsiteX22" fmla="*/ 3570890 w 5809593"/>
                <a:gd name="connsiteY22" fmla="*/ 1387365 h 3499945"/>
                <a:gd name="connsiteX23" fmla="*/ 3665483 w 5809593"/>
                <a:gd name="connsiteY23" fmla="*/ 1466193 h 3499945"/>
                <a:gd name="connsiteX24" fmla="*/ 3838904 w 5809593"/>
                <a:gd name="connsiteY24" fmla="*/ 1355834 h 3499945"/>
                <a:gd name="connsiteX25" fmla="*/ 3949262 w 5809593"/>
                <a:gd name="connsiteY25" fmla="*/ 1213945 h 3499945"/>
                <a:gd name="connsiteX26" fmla="*/ 4012324 w 5809593"/>
                <a:gd name="connsiteY26" fmla="*/ 1150883 h 3499945"/>
                <a:gd name="connsiteX27" fmla="*/ 4248807 w 5809593"/>
                <a:gd name="connsiteY27" fmla="*/ 1024759 h 3499945"/>
                <a:gd name="connsiteX28" fmla="*/ 4390697 w 5809593"/>
                <a:gd name="connsiteY28" fmla="*/ 993228 h 3499945"/>
                <a:gd name="connsiteX29" fmla="*/ 4564117 w 5809593"/>
                <a:gd name="connsiteY29" fmla="*/ 1008993 h 3499945"/>
                <a:gd name="connsiteX30" fmla="*/ 4784835 w 5809593"/>
                <a:gd name="connsiteY30" fmla="*/ 1119352 h 3499945"/>
                <a:gd name="connsiteX31" fmla="*/ 4895193 w 5809593"/>
                <a:gd name="connsiteY31" fmla="*/ 1072055 h 3499945"/>
                <a:gd name="connsiteX32" fmla="*/ 5131676 w 5809593"/>
                <a:gd name="connsiteY32" fmla="*/ 977462 h 3499945"/>
                <a:gd name="connsiteX33" fmla="*/ 5242035 w 5809593"/>
                <a:gd name="connsiteY33" fmla="*/ 882869 h 3499945"/>
                <a:gd name="connsiteX34" fmla="*/ 5368159 w 5809593"/>
                <a:gd name="connsiteY34" fmla="*/ 756745 h 3499945"/>
                <a:gd name="connsiteX35" fmla="*/ 5431221 w 5809593"/>
                <a:gd name="connsiteY35" fmla="*/ 599090 h 3499945"/>
                <a:gd name="connsiteX36" fmla="*/ 5557345 w 5809593"/>
                <a:gd name="connsiteY36" fmla="*/ 394138 h 3499945"/>
                <a:gd name="connsiteX37" fmla="*/ 5588876 w 5809593"/>
                <a:gd name="connsiteY37" fmla="*/ 157655 h 3499945"/>
                <a:gd name="connsiteX38" fmla="*/ 5809593 w 5809593"/>
                <a:gd name="connsiteY38" fmla="*/ 0 h 3499945"/>
                <a:gd name="connsiteX0" fmla="*/ 0 w 5785945"/>
                <a:gd name="connsiteY0" fmla="*/ 3499945 h 3499945"/>
                <a:gd name="connsiteX1" fmla="*/ 520262 w 5785945"/>
                <a:gd name="connsiteY1" fmla="*/ 2443655 h 3499945"/>
                <a:gd name="connsiteX2" fmla="*/ 394138 w 5785945"/>
                <a:gd name="connsiteY2" fmla="*/ 2396359 h 3499945"/>
                <a:gd name="connsiteX3" fmla="*/ 677918 w 5785945"/>
                <a:gd name="connsiteY3" fmla="*/ 2286000 h 3499945"/>
                <a:gd name="connsiteX4" fmla="*/ 819807 w 5785945"/>
                <a:gd name="connsiteY4" fmla="*/ 2427890 h 3499945"/>
                <a:gd name="connsiteX5" fmla="*/ 930166 w 5785945"/>
                <a:gd name="connsiteY5" fmla="*/ 2112579 h 3499945"/>
                <a:gd name="connsiteX6" fmla="*/ 1166649 w 5785945"/>
                <a:gd name="connsiteY6" fmla="*/ 2112579 h 3499945"/>
                <a:gd name="connsiteX7" fmla="*/ 1166649 w 5785945"/>
                <a:gd name="connsiteY7" fmla="*/ 1923393 h 3499945"/>
                <a:gd name="connsiteX8" fmla="*/ 1387366 w 5785945"/>
                <a:gd name="connsiteY8" fmla="*/ 1813034 h 3499945"/>
                <a:gd name="connsiteX9" fmla="*/ 1686911 w 5785945"/>
                <a:gd name="connsiteY9" fmla="*/ 1923393 h 3499945"/>
                <a:gd name="connsiteX10" fmla="*/ 1891862 w 5785945"/>
                <a:gd name="connsiteY10" fmla="*/ 1876097 h 3499945"/>
                <a:gd name="connsiteX11" fmla="*/ 2002221 w 5785945"/>
                <a:gd name="connsiteY11" fmla="*/ 1923393 h 3499945"/>
                <a:gd name="connsiteX12" fmla="*/ 2175642 w 5785945"/>
                <a:gd name="connsiteY12" fmla="*/ 1765738 h 3499945"/>
                <a:gd name="connsiteX13" fmla="*/ 2286000 w 5785945"/>
                <a:gd name="connsiteY13" fmla="*/ 1797269 h 3499945"/>
                <a:gd name="connsiteX14" fmla="*/ 2412125 w 5785945"/>
                <a:gd name="connsiteY14" fmla="*/ 1813034 h 3499945"/>
                <a:gd name="connsiteX15" fmla="*/ 2569780 w 5785945"/>
                <a:gd name="connsiteY15" fmla="*/ 1592317 h 3499945"/>
                <a:gd name="connsiteX16" fmla="*/ 2648607 w 5785945"/>
                <a:gd name="connsiteY16" fmla="*/ 1513490 h 3499945"/>
                <a:gd name="connsiteX17" fmla="*/ 2727435 w 5785945"/>
                <a:gd name="connsiteY17" fmla="*/ 1371600 h 3499945"/>
                <a:gd name="connsiteX18" fmla="*/ 3058511 w 5785945"/>
                <a:gd name="connsiteY18" fmla="*/ 1403131 h 3499945"/>
                <a:gd name="connsiteX19" fmla="*/ 3184635 w 5785945"/>
                <a:gd name="connsiteY19" fmla="*/ 1229710 h 3499945"/>
                <a:gd name="connsiteX20" fmla="*/ 3294994 w 5785945"/>
                <a:gd name="connsiteY20" fmla="*/ 1213945 h 3499945"/>
                <a:gd name="connsiteX21" fmla="*/ 3547242 w 5785945"/>
                <a:gd name="connsiteY21" fmla="*/ 1387365 h 3499945"/>
                <a:gd name="connsiteX22" fmla="*/ 3641835 w 5785945"/>
                <a:gd name="connsiteY22" fmla="*/ 1466193 h 3499945"/>
                <a:gd name="connsiteX23" fmla="*/ 3815256 w 5785945"/>
                <a:gd name="connsiteY23" fmla="*/ 1355834 h 3499945"/>
                <a:gd name="connsiteX24" fmla="*/ 3925614 w 5785945"/>
                <a:gd name="connsiteY24" fmla="*/ 1213945 h 3499945"/>
                <a:gd name="connsiteX25" fmla="*/ 3988676 w 5785945"/>
                <a:gd name="connsiteY25" fmla="*/ 1150883 h 3499945"/>
                <a:gd name="connsiteX26" fmla="*/ 4225159 w 5785945"/>
                <a:gd name="connsiteY26" fmla="*/ 1024759 h 3499945"/>
                <a:gd name="connsiteX27" fmla="*/ 4367049 w 5785945"/>
                <a:gd name="connsiteY27" fmla="*/ 993228 h 3499945"/>
                <a:gd name="connsiteX28" fmla="*/ 4540469 w 5785945"/>
                <a:gd name="connsiteY28" fmla="*/ 1008993 h 3499945"/>
                <a:gd name="connsiteX29" fmla="*/ 4761187 w 5785945"/>
                <a:gd name="connsiteY29" fmla="*/ 1119352 h 3499945"/>
                <a:gd name="connsiteX30" fmla="*/ 4871545 w 5785945"/>
                <a:gd name="connsiteY30" fmla="*/ 1072055 h 3499945"/>
                <a:gd name="connsiteX31" fmla="*/ 5108028 w 5785945"/>
                <a:gd name="connsiteY31" fmla="*/ 977462 h 3499945"/>
                <a:gd name="connsiteX32" fmla="*/ 5218387 w 5785945"/>
                <a:gd name="connsiteY32" fmla="*/ 882869 h 3499945"/>
                <a:gd name="connsiteX33" fmla="*/ 5344511 w 5785945"/>
                <a:gd name="connsiteY33" fmla="*/ 756745 h 3499945"/>
                <a:gd name="connsiteX34" fmla="*/ 5407573 w 5785945"/>
                <a:gd name="connsiteY34" fmla="*/ 599090 h 3499945"/>
                <a:gd name="connsiteX35" fmla="*/ 5533697 w 5785945"/>
                <a:gd name="connsiteY35" fmla="*/ 394138 h 3499945"/>
                <a:gd name="connsiteX36" fmla="*/ 5565228 w 5785945"/>
                <a:gd name="connsiteY36" fmla="*/ 157655 h 3499945"/>
                <a:gd name="connsiteX37" fmla="*/ 5785945 w 5785945"/>
                <a:gd name="connsiteY37" fmla="*/ 0 h 3499945"/>
                <a:gd name="connsiteX0" fmla="*/ 152400 w 5418083"/>
                <a:gd name="connsiteY0" fmla="*/ 2443655 h 2456793"/>
                <a:gd name="connsiteX1" fmla="*/ 26276 w 5418083"/>
                <a:gd name="connsiteY1" fmla="*/ 2396359 h 2456793"/>
                <a:gd name="connsiteX2" fmla="*/ 310056 w 5418083"/>
                <a:gd name="connsiteY2" fmla="*/ 2286000 h 2456793"/>
                <a:gd name="connsiteX3" fmla="*/ 451945 w 5418083"/>
                <a:gd name="connsiteY3" fmla="*/ 2427890 h 2456793"/>
                <a:gd name="connsiteX4" fmla="*/ 562304 w 5418083"/>
                <a:gd name="connsiteY4" fmla="*/ 2112579 h 2456793"/>
                <a:gd name="connsiteX5" fmla="*/ 798787 w 5418083"/>
                <a:gd name="connsiteY5" fmla="*/ 2112579 h 2456793"/>
                <a:gd name="connsiteX6" fmla="*/ 798787 w 5418083"/>
                <a:gd name="connsiteY6" fmla="*/ 1923393 h 2456793"/>
                <a:gd name="connsiteX7" fmla="*/ 1019504 w 5418083"/>
                <a:gd name="connsiteY7" fmla="*/ 1813034 h 2456793"/>
                <a:gd name="connsiteX8" fmla="*/ 1319049 w 5418083"/>
                <a:gd name="connsiteY8" fmla="*/ 1923393 h 2456793"/>
                <a:gd name="connsiteX9" fmla="*/ 1524000 w 5418083"/>
                <a:gd name="connsiteY9" fmla="*/ 1876097 h 2456793"/>
                <a:gd name="connsiteX10" fmla="*/ 1634359 w 5418083"/>
                <a:gd name="connsiteY10" fmla="*/ 1923393 h 2456793"/>
                <a:gd name="connsiteX11" fmla="*/ 1807780 w 5418083"/>
                <a:gd name="connsiteY11" fmla="*/ 1765738 h 2456793"/>
                <a:gd name="connsiteX12" fmla="*/ 1918138 w 5418083"/>
                <a:gd name="connsiteY12" fmla="*/ 1797269 h 2456793"/>
                <a:gd name="connsiteX13" fmla="*/ 2044263 w 5418083"/>
                <a:gd name="connsiteY13" fmla="*/ 1813034 h 2456793"/>
                <a:gd name="connsiteX14" fmla="*/ 2201918 w 5418083"/>
                <a:gd name="connsiteY14" fmla="*/ 1592317 h 2456793"/>
                <a:gd name="connsiteX15" fmla="*/ 2280745 w 5418083"/>
                <a:gd name="connsiteY15" fmla="*/ 1513490 h 2456793"/>
                <a:gd name="connsiteX16" fmla="*/ 2359573 w 5418083"/>
                <a:gd name="connsiteY16" fmla="*/ 1371600 h 2456793"/>
                <a:gd name="connsiteX17" fmla="*/ 2690649 w 5418083"/>
                <a:gd name="connsiteY17" fmla="*/ 1403131 h 2456793"/>
                <a:gd name="connsiteX18" fmla="*/ 2816773 w 5418083"/>
                <a:gd name="connsiteY18" fmla="*/ 1229710 h 2456793"/>
                <a:gd name="connsiteX19" fmla="*/ 2927132 w 5418083"/>
                <a:gd name="connsiteY19" fmla="*/ 1213945 h 2456793"/>
                <a:gd name="connsiteX20" fmla="*/ 3179380 w 5418083"/>
                <a:gd name="connsiteY20" fmla="*/ 1387365 h 2456793"/>
                <a:gd name="connsiteX21" fmla="*/ 3273973 w 5418083"/>
                <a:gd name="connsiteY21" fmla="*/ 1466193 h 2456793"/>
                <a:gd name="connsiteX22" fmla="*/ 3447394 w 5418083"/>
                <a:gd name="connsiteY22" fmla="*/ 1355834 h 2456793"/>
                <a:gd name="connsiteX23" fmla="*/ 3557752 w 5418083"/>
                <a:gd name="connsiteY23" fmla="*/ 1213945 h 2456793"/>
                <a:gd name="connsiteX24" fmla="*/ 3620814 w 5418083"/>
                <a:gd name="connsiteY24" fmla="*/ 1150883 h 2456793"/>
                <a:gd name="connsiteX25" fmla="*/ 3857297 w 5418083"/>
                <a:gd name="connsiteY25" fmla="*/ 1024759 h 2456793"/>
                <a:gd name="connsiteX26" fmla="*/ 3999187 w 5418083"/>
                <a:gd name="connsiteY26" fmla="*/ 993228 h 2456793"/>
                <a:gd name="connsiteX27" fmla="*/ 4172607 w 5418083"/>
                <a:gd name="connsiteY27" fmla="*/ 1008993 h 2456793"/>
                <a:gd name="connsiteX28" fmla="*/ 4393325 w 5418083"/>
                <a:gd name="connsiteY28" fmla="*/ 1119352 h 2456793"/>
                <a:gd name="connsiteX29" fmla="*/ 4503683 w 5418083"/>
                <a:gd name="connsiteY29" fmla="*/ 1072055 h 2456793"/>
                <a:gd name="connsiteX30" fmla="*/ 4740166 w 5418083"/>
                <a:gd name="connsiteY30" fmla="*/ 977462 h 2456793"/>
                <a:gd name="connsiteX31" fmla="*/ 4850525 w 5418083"/>
                <a:gd name="connsiteY31" fmla="*/ 882869 h 2456793"/>
                <a:gd name="connsiteX32" fmla="*/ 4976649 w 5418083"/>
                <a:gd name="connsiteY32" fmla="*/ 756745 h 2456793"/>
                <a:gd name="connsiteX33" fmla="*/ 5039711 w 5418083"/>
                <a:gd name="connsiteY33" fmla="*/ 599090 h 2456793"/>
                <a:gd name="connsiteX34" fmla="*/ 5165835 w 5418083"/>
                <a:gd name="connsiteY34" fmla="*/ 394138 h 2456793"/>
                <a:gd name="connsiteX35" fmla="*/ 5197366 w 5418083"/>
                <a:gd name="connsiteY35" fmla="*/ 157655 h 2456793"/>
                <a:gd name="connsiteX36" fmla="*/ 5418083 w 5418083"/>
                <a:gd name="connsiteY36" fmla="*/ 0 h 2456793"/>
                <a:gd name="connsiteX0" fmla="*/ 0 w 5391807"/>
                <a:gd name="connsiteY0" fmla="*/ 2396359 h 2456793"/>
                <a:gd name="connsiteX1" fmla="*/ 283780 w 5391807"/>
                <a:gd name="connsiteY1" fmla="*/ 2286000 h 2456793"/>
                <a:gd name="connsiteX2" fmla="*/ 425669 w 5391807"/>
                <a:gd name="connsiteY2" fmla="*/ 2427890 h 2456793"/>
                <a:gd name="connsiteX3" fmla="*/ 536028 w 5391807"/>
                <a:gd name="connsiteY3" fmla="*/ 2112579 h 2456793"/>
                <a:gd name="connsiteX4" fmla="*/ 772511 w 5391807"/>
                <a:gd name="connsiteY4" fmla="*/ 2112579 h 2456793"/>
                <a:gd name="connsiteX5" fmla="*/ 772511 w 5391807"/>
                <a:gd name="connsiteY5" fmla="*/ 1923393 h 2456793"/>
                <a:gd name="connsiteX6" fmla="*/ 993228 w 5391807"/>
                <a:gd name="connsiteY6" fmla="*/ 1813034 h 2456793"/>
                <a:gd name="connsiteX7" fmla="*/ 1292773 w 5391807"/>
                <a:gd name="connsiteY7" fmla="*/ 1923393 h 2456793"/>
                <a:gd name="connsiteX8" fmla="*/ 1497724 w 5391807"/>
                <a:gd name="connsiteY8" fmla="*/ 1876097 h 2456793"/>
                <a:gd name="connsiteX9" fmla="*/ 1608083 w 5391807"/>
                <a:gd name="connsiteY9" fmla="*/ 1923393 h 2456793"/>
                <a:gd name="connsiteX10" fmla="*/ 1781504 w 5391807"/>
                <a:gd name="connsiteY10" fmla="*/ 1765738 h 2456793"/>
                <a:gd name="connsiteX11" fmla="*/ 1891862 w 5391807"/>
                <a:gd name="connsiteY11" fmla="*/ 1797269 h 2456793"/>
                <a:gd name="connsiteX12" fmla="*/ 2017987 w 5391807"/>
                <a:gd name="connsiteY12" fmla="*/ 1813034 h 2456793"/>
                <a:gd name="connsiteX13" fmla="*/ 2175642 w 5391807"/>
                <a:gd name="connsiteY13" fmla="*/ 1592317 h 2456793"/>
                <a:gd name="connsiteX14" fmla="*/ 2254469 w 5391807"/>
                <a:gd name="connsiteY14" fmla="*/ 1513490 h 2456793"/>
                <a:gd name="connsiteX15" fmla="*/ 2333297 w 5391807"/>
                <a:gd name="connsiteY15" fmla="*/ 1371600 h 2456793"/>
                <a:gd name="connsiteX16" fmla="*/ 2664373 w 5391807"/>
                <a:gd name="connsiteY16" fmla="*/ 1403131 h 2456793"/>
                <a:gd name="connsiteX17" fmla="*/ 2790497 w 5391807"/>
                <a:gd name="connsiteY17" fmla="*/ 1229710 h 2456793"/>
                <a:gd name="connsiteX18" fmla="*/ 2900856 w 5391807"/>
                <a:gd name="connsiteY18" fmla="*/ 1213945 h 2456793"/>
                <a:gd name="connsiteX19" fmla="*/ 3153104 w 5391807"/>
                <a:gd name="connsiteY19" fmla="*/ 1387365 h 2456793"/>
                <a:gd name="connsiteX20" fmla="*/ 3247697 w 5391807"/>
                <a:gd name="connsiteY20" fmla="*/ 1466193 h 2456793"/>
                <a:gd name="connsiteX21" fmla="*/ 3421118 w 5391807"/>
                <a:gd name="connsiteY21" fmla="*/ 1355834 h 2456793"/>
                <a:gd name="connsiteX22" fmla="*/ 3531476 w 5391807"/>
                <a:gd name="connsiteY22" fmla="*/ 1213945 h 2456793"/>
                <a:gd name="connsiteX23" fmla="*/ 3594538 w 5391807"/>
                <a:gd name="connsiteY23" fmla="*/ 1150883 h 2456793"/>
                <a:gd name="connsiteX24" fmla="*/ 3831021 w 5391807"/>
                <a:gd name="connsiteY24" fmla="*/ 1024759 h 2456793"/>
                <a:gd name="connsiteX25" fmla="*/ 3972911 w 5391807"/>
                <a:gd name="connsiteY25" fmla="*/ 993228 h 2456793"/>
                <a:gd name="connsiteX26" fmla="*/ 4146331 w 5391807"/>
                <a:gd name="connsiteY26" fmla="*/ 1008993 h 2456793"/>
                <a:gd name="connsiteX27" fmla="*/ 4367049 w 5391807"/>
                <a:gd name="connsiteY27" fmla="*/ 1119352 h 2456793"/>
                <a:gd name="connsiteX28" fmla="*/ 4477407 w 5391807"/>
                <a:gd name="connsiteY28" fmla="*/ 1072055 h 2456793"/>
                <a:gd name="connsiteX29" fmla="*/ 4713890 w 5391807"/>
                <a:gd name="connsiteY29" fmla="*/ 977462 h 2456793"/>
                <a:gd name="connsiteX30" fmla="*/ 4824249 w 5391807"/>
                <a:gd name="connsiteY30" fmla="*/ 882869 h 2456793"/>
                <a:gd name="connsiteX31" fmla="*/ 4950373 w 5391807"/>
                <a:gd name="connsiteY31" fmla="*/ 756745 h 2456793"/>
                <a:gd name="connsiteX32" fmla="*/ 5013435 w 5391807"/>
                <a:gd name="connsiteY32" fmla="*/ 599090 h 2456793"/>
                <a:gd name="connsiteX33" fmla="*/ 5139559 w 5391807"/>
                <a:gd name="connsiteY33" fmla="*/ 394138 h 2456793"/>
                <a:gd name="connsiteX34" fmla="*/ 5171090 w 5391807"/>
                <a:gd name="connsiteY34" fmla="*/ 157655 h 2456793"/>
                <a:gd name="connsiteX35" fmla="*/ 5391807 w 5391807"/>
                <a:gd name="connsiteY35" fmla="*/ 0 h 24567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6611007 w 6611007"/>
                <a:gd name="connsiteY35"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770180 w 6611007"/>
                <a:gd name="connsiteY35" fmla="*/ 5990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2207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117021 w 6611007"/>
                <a:gd name="connsiteY37" fmla="*/ 4414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5577 h 3376011"/>
                <a:gd name="connsiteX1" fmla="*/ 283780 w 6611007"/>
                <a:gd name="connsiteY1" fmla="*/ 3205218 h 3376011"/>
                <a:gd name="connsiteX2" fmla="*/ 425669 w 6611007"/>
                <a:gd name="connsiteY2" fmla="*/ 3347108 h 3376011"/>
                <a:gd name="connsiteX3" fmla="*/ 536028 w 6611007"/>
                <a:gd name="connsiteY3" fmla="*/ 3031797 h 3376011"/>
                <a:gd name="connsiteX4" fmla="*/ 772511 w 6611007"/>
                <a:gd name="connsiteY4" fmla="*/ 3031797 h 3376011"/>
                <a:gd name="connsiteX5" fmla="*/ 772511 w 6611007"/>
                <a:gd name="connsiteY5" fmla="*/ 2842611 h 3376011"/>
                <a:gd name="connsiteX6" fmla="*/ 993228 w 6611007"/>
                <a:gd name="connsiteY6" fmla="*/ 2732252 h 3376011"/>
                <a:gd name="connsiteX7" fmla="*/ 1292773 w 6611007"/>
                <a:gd name="connsiteY7" fmla="*/ 2842611 h 3376011"/>
                <a:gd name="connsiteX8" fmla="*/ 1497724 w 6611007"/>
                <a:gd name="connsiteY8" fmla="*/ 2795315 h 3376011"/>
                <a:gd name="connsiteX9" fmla="*/ 1608083 w 6611007"/>
                <a:gd name="connsiteY9" fmla="*/ 2842611 h 3376011"/>
                <a:gd name="connsiteX10" fmla="*/ 1781504 w 6611007"/>
                <a:gd name="connsiteY10" fmla="*/ 2684956 h 3376011"/>
                <a:gd name="connsiteX11" fmla="*/ 1891862 w 6611007"/>
                <a:gd name="connsiteY11" fmla="*/ 2716487 h 3376011"/>
                <a:gd name="connsiteX12" fmla="*/ 2017987 w 6611007"/>
                <a:gd name="connsiteY12" fmla="*/ 2732252 h 3376011"/>
                <a:gd name="connsiteX13" fmla="*/ 2175642 w 6611007"/>
                <a:gd name="connsiteY13" fmla="*/ 2511535 h 3376011"/>
                <a:gd name="connsiteX14" fmla="*/ 2254469 w 6611007"/>
                <a:gd name="connsiteY14" fmla="*/ 2432708 h 3376011"/>
                <a:gd name="connsiteX15" fmla="*/ 2333297 w 6611007"/>
                <a:gd name="connsiteY15" fmla="*/ 2290818 h 3376011"/>
                <a:gd name="connsiteX16" fmla="*/ 2664373 w 6611007"/>
                <a:gd name="connsiteY16" fmla="*/ 2322349 h 3376011"/>
                <a:gd name="connsiteX17" fmla="*/ 2790497 w 6611007"/>
                <a:gd name="connsiteY17" fmla="*/ 2148928 h 3376011"/>
                <a:gd name="connsiteX18" fmla="*/ 2900856 w 6611007"/>
                <a:gd name="connsiteY18" fmla="*/ 2133163 h 3376011"/>
                <a:gd name="connsiteX19" fmla="*/ 3153104 w 6611007"/>
                <a:gd name="connsiteY19" fmla="*/ 2306583 h 3376011"/>
                <a:gd name="connsiteX20" fmla="*/ 3247697 w 6611007"/>
                <a:gd name="connsiteY20" fmla="*/ 2385411 h 3376011"/>
                <a:gd name="connsiteX21" fmla="*/ 3421118 w 6611007"/>
                <a:gd name="connsiteY21" fmla="*/ 2275052 h 3376011"/>
                <a:gd name="connsiteX22" fmla="*/ 3531476 w 6611007"/>
                <a:gd name="connsiteY22" fmla="*/ 2133163 h 3376011"/>
                <a:gd name="connsiteX23" fmla="*/ 3594538 w 6611007"/>
                <a:gd name="connsiteY23" fmla="*/ 2070101 h 3376011"/>
                <a:gd name="connsiteX24" fmla="*/ 3831021 w 6611007"/>
                <a:gd name="connsiteY24" fmla="*/ 1943977 h 3376011"/>
                <a:gd name="connsiteX25" fmla="*/ 3972911 w 6611007"/>
                <a:gd name="connsiteY25" fmla="*/ 1912446 h 3376011"/>
                <a:gd name="connsiteX26" fmla="*/ 4146331 w 6611007"/>
                <a:gd name="connsiteY26" fmla="*/ 1928211 h 3376011"/>
                <a:gd name="connsiteX27" fmla="*/ 4367049 w 6611007"/>
                <a:gd name="connsiteY27" fmla="*/ 2038570 h 3376011"/>
                <a:gd name="connsiteX28" fmla="*/ 4477407 w 6611007"/>
                <a:gd name="connsiteY28" fmla="*/ 1991273 h 3376011"/>
                <a:gd name="connsiteX29" fmla="*/ 4713890 w 6611007"/>
                <a:gd name="connsiteY29" fmla="*/ 1896680 h 3376011"/>
                <a:gd name="connsiteX30" fmla="*/ 4824249 w 6611007"/>
                <a:gd name="connsiteY30" fmla="*/ 1802087 h 3376011"/>
                <a:gd name="connsiteX31" fmla="*/ 4950373 w 6611007"/>
                <a:gd name="connsiteY31" fmla="*/ 1675963 h 3376011"/>
                <a:gd name="connsiteX32" fmla="*/ 5013435 w 6611007"/>
                <a:gd name="connsiteY32" fmla="*/ 1518308 h 3376011"/>
                <a:gd name="connsiteX33" fmla="*/ 5139559 w 6611007"/>
                <a:gd name="connsiteY33" fmla="*/ 1313356 h 3376011"/>
                <a:gd name="connsiteX34" fmla="*/ 5171090 w 6611007"/>
                <a:gd name="connsiteY34" fmla="*/ 1076873 h 3376011"/>
                <a:gd name="connsiteX35" fmla="*/ 5389180 w 6611007"/>
                <a:gd name="connsiteY35" fmla="*/ 603908 h 3376011"/>
                <a:gd name="connsiteX36" fmla="*/ 5817476 w 6611007"/>
                <a:gd name="connsiteY36" fmla="*/ 758935 h 3376011"/>
                <a:gd name="connsiteX37" fmla="*/ 5888421 w 6611007"/>
                <a:gd name="connsiteY37" fmla="*/ 217652 h 3376011"/>
                <a:gd name="connsiteX38" fmla="*/ 6611007 w 6611007"/>
                <a:gd name="connsiteY38" fmla="*/ 4818 h 33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11007" h="3376011">
                  <a:moveTo>
                    <a:pt x="0" y="3315577"/>
                  </a:moveTo>
                  <a:cubicBezTo>
                    <a:pt x="26276" y="3289301"/>
                    <a:pt x="212835" y="3199963"/>
                    <a:pt x="283780" y="3205218"/>
                  </a:cubicBezTo>
                  <a:cubicBezTo>
                    <a:pt x="354725" y="3210473"/>
                    <a:pt x="383628" y="3376011"/>
                    <a:pt x="425669" y="3347108"/>
                  </a:cubicBezTo>
                  <a:cubicBezTo>
                    <a:pt x="467710" y="3318205"/>
                    <a:pt x="478221" y="3084349"/>
                    <a:pt x="536028" y="3031797"/>
                  </a:cubicBezTo>
                  <a:cubicBezTo>
                    <a:pt x="593835" y="2979245"/>
                    <a:pt x="733097" y="3063328"/>
                    <a:pt x="772511" y="3031797"/>
                  </a:cubicBezTo>
                  <a:cubicBezTo>
                    <a:pt x="811925" y="3000266"/>
                    <a:pt x="735725" y="2892535"/>
                    <a:pt x="772511" y="2842611"/>
                  </a:cubicBezTo>
                  <a:cubicBezTo>
                    <a:pt x="809297" y="2792687"/>
                    <a:pt x="906518" y="2732252"/>
                    <a:pt x="993228" y="2732252"/>
                  </a:cubicBezTo>
                  <a:cubicBezTo>
                    <a:pt x="1079938" y="2732252"/>
                    <a:pt x="1208690" y="2832101"/>
                    <a:pt x="1292773" y="2842611"/>
                  </a:cubicBezTo>
                  <a:cubicBezTo>
                    <a:pt x="1376856" y="2853122"/>
                    <a:pt x="1445172" y="2795315"/>
                    <a:pt x="1497724" y="2795315"/>
                  </a:cubicBezTo>
                  <a:cubicBezTo>
                    <a:pt x="1550276" y="2795315"/>
                    <a:pt x="1560786" y="2861004"/>
                    <a:pt x="1608083" y="2842611"/>
                  </a:cubicBezTo>
                  <a:cubicBezTo>
                    <a:pt x="1655380" y="2824218"/>
                    <a:pt x="1734208" y="2705977"/>
                    <a:pt x="1781504" y="2684956"/>
                  </a:cubicBezTo>
                  <a:cubicBezTo>
                    <a:pt x="1828800" y="2663935"/>
                    <a:pt x="1852448" y="2708604"/>
                    <a:pt x="1891862" y="2716487"/>
                  </a:cubicBezTo>
                  <a:cubicBezTo>
                    <a:pt x="1931276" y="2724370"/>
                    <a:pt x="1970690" y="2766411"/>
                    <a:pt x="2017987" y="2732252"/>
                  </a:cubicBezTo>
                  <a:cubicBezTo>
                    <a:pt x="2065284" y="2698093"/>
                    <a:pt x="2136228" y="2561459"/>
                    <a:pt x="2175642" y="2511535"/>
                  </a:cubicBezTo>
                  <a:cubicBezTo>
                    <a:pt x="2215056" y="2461611"/>
                    <a:pt x="2228193" y="2469494"/>
                    <a:pt x="2254469" y="2432708"/>
                  </a:cubicBezTo>
                  <a:cubicBezTo>
                    <a:pt x="2280745" y="2395922"/>
                    <a:pt x="2264980" y="2309211"/>
                    <a:pt x="2333297" y="2290818"/>
                  </a:cubicBezTo>
                  <a:cubicBezTo>
                    <a:pt x="2401614" y="2272425"/>
                    <a:pt x="2588173" y="2345997"/>
                    <a:pt x="2664373" y="2322349"/>
                  </a:cubicBezTo>
                  <a:cubicBezTo>
                    <a:pt x="2740573" y="2298701"/>
                    <a:pt x="2751083" y="2180459"/>
                    <a:pt x="2790497" y="2148928"/>
                  </a:cubicBezTo>
                  <a:cubicBezTo>
                    <a:pt x="2829911" y="2117397"/>
                    <a:pt x="2840422" y="2106887"/>
                    <a:pt x="2900856" y="2133163"/>
                  </a:cubicBezTo>
                  <a:cubicBezTo>
                    <a:pt x="2961290" y="2159439"/>
                    <a:pt x="3095297" y="2264542"/>
                    <a:pt x="3153104" y="2306583"/>
                  </a:cubicBezTo>
                  <a:cubicBezTo>
                    <a:pt x="3210911" y="2348624"/>
                    <a:pt x="3203028" y="2390666"/>
                    <a:pt x="3247697" y="2385411"/>
                  </a:cubicBezTo>
                  <a:cubicBezTo>
                    <a:pt x="3292366" y="2380156"/>
                    <a:pt x="3373822" y="2317093"/>
                    <a:pt x="3421118" y="2275052"/>
                  </a:cubicBezTo>
                  <a:cubicBezTo>
                    <a:pt x="3468414" y="2233011"/>
                    <a:pt x="3502573" y="2167321"/>
                    <a:pt x="3531476" y="2133163"/>
                  </a:cubicBezTo>
                  <a:cubicBezTo>
                    <a:pt x="3560379" y="2099005"/>
                    <a:pt x="3544614" y="2101632"/>
                    <a:pt x="3594538" y="2070101"/>
                  </a:cubicBezTo>
                  <a:cubicBezTo>
                    <a:pt x="3644462" y="2038570"/>
                    <a:pt x="3767959" y="1970253"/>
                    <a:pt x="3831021" y="1943977"/>
                  </a:cubicBezTo>
                  <a:cubicBezTo>
                    <a:pt x="3894083" y="1917701"/>
                    <a:pt x="3920359" y="1915074"/>
                    <a:pt x="3972911" y="1912446"/>
                  </a:cubicBezTo>
                  <a:cubicBezTo>
                    <a:pt x="4025463" y="1909818"/>
                    <a:pt x="4080641" y="1907190"/>
                    <a:pt x="4146331" y="1928211"/>
                  </a:cubicBezTo>
                  <a:cubicBezTo>
                    <a:pt x="4212021" y="1949232"/>
                    <a:pt x="4311870" y="2028060"/>
                    <a:pt x="4367049" y="2038570"/>
                  </a:cubicBezTo>
                  <a:cubicBezTo>
                    <a:pt x="4422228" y="2049080"/>
                    <a:pt x="4477407" y="1991273"/>
                    <a:pt x="4477407" y="1991273"/>
                  </a:cubicBezTo>
                  <a:cubicBezTo>
                    <a:pt x="4535214" y="1967625"/>
                    <a:pt x="4656083" y="1928211"/>
                    <a:pt x="4713890" y="1896680"/>
                  </a:cubicBezTo>
                  <a:cubicBezTo>
                    <a:pt x="4771697" y="1865149"/>
                    <a:pt x="4784835" y="1838873"/>
                    <a:pt x="4824249" y="1802087"/>
                  </a:cubicBezTo>
                  <a:cubicBezTo>
                    <a:pt x="4863663" y="1765301"/>
                    <a:pt x="4918842" y="1723259"/>
                    <a:pt x="4950373" y="1675963"/>
                  </a:cubicBezTo>
                  <a:cubicBezTo>
                    <a:pt x="4981904" y="1628667"/>
                    <a:pt x="4981904" y="1578742"/>
                    <a:pt x="5013435" y="1518308"/>
                  </a:cubicBezTo>
                  <a:cubicBezTo>
                    <a:pt x="5044966" y="1457874"/>
                    <a:pt x="5113283" y="1386929"/>
                    <a:pt x="5139559" y="1313356"/>
                  </a:cubicBezTo>
                  <a:cubicBezTo>
                    <a:pt x="5165835" y="1239783"/>
                    <a:pt x="5129487" y="1195114"/>
                    <a:pt x="5171090" y="1076873"/>
                  </a:cubicBezTo>
                  <a:cubicBezTo>
                    <a:pt x="5212693" y="958632"/>
                    <a:pt x="5142187" y="756746"/>
                    <a:pt x="5389180" y="603908"/>
                  </a:cubicBezTo>
                  <a:cubicBezTo>
                    <a:pt x="5496911" y="550918"/>
                    <a:pt x="5734269" y="823311"/>
                    <a:pt x="5817476" y="758935"/>
                  </a:cubicBezTo>
                  <a:cubicBezTo>
                    <a:pt x="5974255" y="544787"/>
                    <a:pt x="5756166" y="343338"/>
                    <a:pt x="5888421" y="217652"/>
                  </a:cubicBezTo>
                  <a:cubicBezTo>
                    <a:pt x="5907690" y="0"/>
                    <a:pt x="6528676" y="78390"/>
                    <a:pt x="6611007" y="4818"/>
                  </a:cubicBezTo>
                </a:path>
              </a:pathLst>
            </a:custGeom>
            <a:ln w="10160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63" presetClass="path" presetSubtype="0" accel="50000" decel="50000" fill="hold" grpId="0" nodeType="withEffect">
                                  <p:stCondLst>
                                    <p:cond delay="0"/>
                                  </p:stCondLst>
                                  <p:childTnLst>
                                    <p:animMotion origin="layout" path="M 3.33333E-6 -3.7037E-7 L 0.17083 -0.00718 " pathEditMode="relative" rAng="0" ptsTypes="AA">
                                      <p:cBhvr>
                                        <p:cTn id="9" dur="1000" fill="hold"/>
                                        <p:tgtEl>
                                          <p:spTgt spid="19"/>
                                        </p:tgtEl>
                                        <p:attrNameLst>
                                          <p:attrName>ppt_x</p:attrName>
                                          <p:attrName>ppt_y</p:attrName>
                                        </p:attrNameLst>
                                      </p:cBhvr>
                                      <p:rCtr x="85" y="-4"/>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10" presetClass="exit" presetSubtype="0" fill="hold" grpId="1" nodeType="withEffect">
                                  <p:stCondLst>
                                    <p:cond delay="50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10800" cy="584775"/>
          </a:xfrm>
          <a:prstGeom prst="rect">
            <a:avLst/>
          </a:prstGeom>
          <a:noFill/>
        </p:spPr>
        <p:txBody>
          <a:bodyPr wrap="none" rtlCol="0">
            <a:spAutoFit/>
          </a:bodyPr>
          <a:lstStyle/>
          <a:p>
            <a:r>
              <a:rPr lang="en-US" sz="3200" b="1" dirty="0" smtClean="0">
                <a:solidFill>
                  <a:schemeClr val="accent1">
                    <a:lumMod val="75000"/>
                  </a:schemeClr>
                </a:solidFill>
                <a:effectLst>
                  <a:outerShdw dist="50800" dir="7200000" algn="ctr" rotWithShape="0">
                    <a:schemeClr val="tx1"/>
                  </a:outerShdw>
                </a:effectLst>
                <a:latin typeface="Tempus Sans ITC" pitchFamily="82" charset="0"/>
              </a:rPr>
              <a:t>Why are the Appalachians &amp; Ohio River important?</a:t>
            </a:r>
            <a:endParaRPr lang="en-US" sz="3200" b="1" dirty="0">
              <a:solidFill>
                <a:schemeClr val="accent1">
                  <a:lumMod val="75000"/>
                </a:schemeClr>
              </a:solidFill>
              <a:effectLst>
                <a:outerShdw dist="50800" dir="7200000" algn="ctr" rotWithShape="0">
                  <a:schemeClr val="tx1"/>
                </a:outerShdw>
              </a:effectLst>
              <a:latin typeface="Tempus Sans ITC" pitchFamily="82" charset="0"/>
            </a:endParaRPr>
          </a:p>
        </p:txBody>
      </p:sp>
      <p:sp>
        <p:nvSpPr>
          <p:cNvPr id="3" name="TextBox 2"/>
          <p:cNvSpPr txBox="1"/>
          <p:nvPr/>
        </p:nvSpPr>
        <p:spPr>
          <a:xfrm>
            <a:off x="304800" y="533400"/>
            <a:ext cx="9067800" cy="1661993"/>
          </a:xfrm>
          <a:prstGeom prst="rect">
            <a:avLst/>
          </a:prstGeom>
          <a:noFill/>
        </p:spPr>
        <p:txBody>
          <a:bodyPr wrap="square" rtlCol="0">
            <a:spAutoFit/>
          </a:bodyPr>
          <a:lstStyle/>
          <a:p>
            <a:r>
              <a:rPr lang="en-US" sz="3400" b="1" dirty="0" smtClean="0">
                <a:latin typeface="Tempus Sans ITC" pitchFamily="82" charset="0"/>
              </a:rPr>
              <a:t>Appalachian Mountains</a:t>
            </a:r>
          </a:p>
          <a:p>
            <a:pPr lvl="1">
              <a:buFont typeface="Arial" pitchFamily="34" charset="0"/>
              <a:buChar char="•"/>
            </a:pPr>
            <a:r>
              <a:rPr lang="en-US" sz="3400" b="1" dirty="0" smtClean="0">
                <a:latin typeface="Tempus Sans ITC" pitchFamily="82" charset="0"/>
              </a:rPr>
              <a:t> barrier to westward migration</a:t>
            </a:r>
          </a:p>
          <a:p>
            <a:pPr lvl="1">
              <a:buFont typeface="Arial" pitchFamily="34" charset="0"/>
              <a:buChar char="•"/>
            </a:pPr>
            <a:r>
              <a:rPr lang="en-US" sz="3400" b="1" dirty="0" smtClean="0">
                <a:latin typeface="Tempus Sans ITC" pitchFamily="82" charset="0"/>
              </a:rPr>
              <a:t> few &amp; difficult mountain passes</a:t>
            </a:r>
          </a:p>
        </p:txBody>
      </p:sp>
      <p:sp>
        <p:nvSpPr>
          <p:cNvPr id="4" name="TextBox 3"/>
          <p:cNvSpPr txBox="1"/>
          <p:nvPr/>
        </p:nvSpPr>
        <p:spPr>
          <a:xfrm>
            <a:off x="304800" y="2057400"/>
            <a:ext cx="9067800" cy="1661993"/>
          </a:xfrm>
          <a:prstGeom prst="rect">
            <a:avLst/>
          </a:prstGeom>
          <a:noFill/>
        </p:spPr>
        <p:txBody>
          <a:bodyPr wrap="square" rtlCol="0">
            <a:spAutoFit/>
          </a:bodyPr>
          <a:lstStyle/>
          <a:p>
            <a:r>
              <a:rPr lang="en-US" sz="3400" b="1" dirty="0" smtClean="0">
                <a:latin typeface="Tempus Sans ITC" pitchFamily="82" charset="0"/>
              </a:rPr>
              <a:t>Rivers east of Appalachians</a:t>
            </a:r>
          </a:p>
          <a:p>
            <a:pPr lvl="1">
              <a:buFont typeface="Arial" pitchFamily="34" charset="0"/>
              <a:buChar char="•"/>
            </a:pPr>
            <a:r>
              <a:rPr lang="en-US" sz="3400" b="1" dirty="0" smtClean="0">
                <a:latin typeface="Tempus Sans ITC" pitchFamily="82" charset="0"/>
              </a:rPr>
              <a:t> short, east-flowing to Atlantic Ocean</a:t>
            </a:r>
          </a:p>
          <a:p>
            <a:pPr lvl="1">
              <a:buFont typeface="Arial" pitchFamily="34" charset="0"/>
              <a:buChar char="•"/>
            </a:pPr>
            <a:r>
              <a:rPr lang="en-US" sz="3400" b="1" dirty="0" smtClean="0">
                <a:latin typeface="Tempus Sans ITC" pitchFamily="82" charset="0"/>
              </a:rPr>
              <a:t> barrier to north-south travel</a:t>
            </a:r>
          </a:p>
        </p:txBody>
      </p:sp>
      <p:sp>
        <p:nvSpPr>
          <p:cNvPr id="5" name="TextBox 4"/>
          <p:cNvSpPr txBox="1"/>
          <p:nvPr/>
        </p:nvSpPr>
        <p:spPr>
          <a:xfrm>
            <a:off x="304800" y="3657600"/>
            <a:ext cx="9067800" cy="3231654"/>
          </a:xfrm>
          <a:prstGeom prst="rect">
            <a:avLst/>
          </a:prstGeom>
          <a:noFill/>
        </p:spPr>
        <p:txBody>
          <a:bodyPr wrap="square" rtlCol="0">
            <a:spAutoFit/>
          </a:bodyPr>
          <a:lstStyle/>
          <a:p>
            <a:r>
              <a:rPr lang="en-US" sz="3400" b="1" dirty="0" smtClean="0">
                <a:latin typeface="Tempus Sans ITC" pitchFamily="82" charset="0"/>
              </a:rPr>
              <a:t>Ohio River flowing west from Appalachians</a:t>
            </a:r>
          </a:p>
          <a:p>
            <a:pPr lvl="1">
              <a:buFont typeface="Arial" pitchFamily="34" charset="0"/>
              <a:buChar char="•"/>
            </a:pPr>
            <a:r>
              <a:rPr lang="en-US" sz="3400" b="1" dirty="0" smtClean="0">
                <a:latin typeface="Tempus Sans ITC" pitchFamily="82" charset="0"/>
              </a:rPr>
              <a:t> river access to Mississippi River</a:t>
            </a:r>
          </a:p>
          <a:p>
            <a:pPr lvl="1">
              <a:buFont typeface="Arial" pitchFamily="34" charset="0"/>
              <a:buChar char="•"/>
            </a:pPr>
            <a:r>
              <a:rPr lang="en-US" sz="3400" b="1" dirty="0" smtClean="0">
                <a:latin typeface="Tempus Sans ITC" pitchFamily="82" charset="0"/>
              </a:rPr>
              <a:t> travel/transport route for: </a:t>
            </a:r>
          </a:p>
          <a:p>
            <a:pPr lvl="3">
              <a:buFont typeface="Arial" pitchFamily="34" charset="0"/>
              <a:buChar char="•"/>
            </a:pPr>
            <a:r>
              <a:rPr lang="en-US" sz="3400" b="1" dirty="0" smtClean="0">
                <a:latin typeface="Tempus Sans ITC" pitchFamily="82" charset="0"/>
              </a:rPr>
              <a:t> native Americans</a:t>
            </a:r>
          </a:p>
          <a:p>
            <a:pPr lvl="3">
              <a:buFont typeface="Arial" pitchFamily="34" charset="0"/>
              <a:buChar char="•"/>
            </a:pPr>
            <a:r>
              <a:rPr lang="en-US" sz="3400" b="1" dirty="0" smtClean="0">
                <a:latin typeface="Tempus Sans ITC" pitchFamily="82" charset="0"/>
              </a:rPr>
              <a:t> European settlers</a:t>
            </a:r>
          </a:p>
          <a:p>
            <a:pPr lvl="3">
              <a:buFont typeface="Arial" pitchFamily="34" charset="0"/>
              <a:buChar char="•"/>
            </a:pPr>
            <a:r>
              <a:rPr lang="en-US" sz="3400" b="1" dirty="0" smtClean="0">
                <a:latin typeface="Tempus Sans ITC" pitchFamily="82" charset="0"/>
              </a:rPr>
              <a:t> Corps of Discovery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1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1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1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10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left)">
                                      <p:cBhvr>
                                        <p:cTn id="47" dur="1000"/>
                                        <p:tgtEl>
                                          <p:spTgt spid="5">
                                            <p:txEl>
                                              <p:pRg st="2" end="2"/>
                                            </p:txEl>
                                          </p:spTgt>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wipe(left)">
                                      <p:cBhvr>
                                        <p:cTn id="51" dur="1000"/>
                                        <p:tgtEl>
                                          <p:spTgt spid="5">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
                                            <p:txEl>
                                              <p:pRg st="4" end="4"/>
                                            </p:txEl>
                                          </p:spTgt>
                                        </p:tgtEl>
                                        <p:attrNameLst>
                                          <p:attrName>style.visibility</p:attrName>
                                        </p:attrNameLst>
                                      </p:cBhvr>
                                      <p:to>
                                        <p:strVal val="visible"/>
                                      </p:to>
                                    </p:set>
                                    <p:animEffect transition="in" filter="wipe(left)">
                                      <p:cBhvr>
                                        <p:cTn id="56" dur="1000"/>
                                        <p:tgtEl>
                                          <p:spTgt spid="5">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Effect transition="in" filter="wipe(left)">
                                      <p:cBhvr>
                                        <p:cTn id="61"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372600" cy="6889254"/>
            <a:chOff x="0" y="0"/>
            <a:chExt cx="9372600" cy="6889254"/>
          </a:xfrm>
        </p:grpSpPr>
        <p:sp>
          <p:nvSpPr>
            <p:cNvPr id="16" name="TextBox 15"/>
            <p:cNvSpPr txBox="1"/>
            <p:nvPr/>
          </p:nvSpPr>
          <p:spPr>
            <a:xfrm>
              <a:off x="0" y="0"/>
              <a:ext cx="9010800" cy="584775"/>
            </a:xfrm>
            <a:prstGeom prst="rect">
              <a:avLst/>
            </a:prstGeom>
            <a:noFill/>
          </p:spPr>
          <p:txBody>
            <a:bodyPr wrap="none" rtlCol="0">
              <a:spAutoFit/>
            </a:bodyPr>
            <a:lstStyle/>
            <a:p>
              <a:r>
                <a:rPr lang="en-US" sz="3200" b="1" dirty="0" smtClean="0">
                  <a:solidFill>
                    <a:schemeClr val="accent1">
                      <a:lumMod val="75000"/>
                    </a:schemeClr>
                  </a:solidFill>
                  <a:effectLst>
                    <a:outerShdw dist="50800" dir="7200000" algn="ctr" rotWithShape="0">
                      <a:schemeClr val="tx1"/>
                    </a:outerShdw>
                  </a:effectLst>
                  <a:latin typeface="Tempus Sans ITC" pitchFamily="82" charset="0"/>
                </a:rPr>
                <a:t>Why are the Appalachians &amp; Ohio River important?</a:t>
              </a:r>
              <a:endParaRPr lang="en-US" sz="3200" b="1" dirty="0">
                <a:solidFill>
                  <a:schemeClr val="accent1">
                    <a:lumMod val="75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304800" y="533400"/>
              <a:ext cx="9067800" cy="1661993"/>
            </a:xfrm>
            <a:prstGeom prst="rect">
              <a:avLst/>
            </a:prstGeom>
            <a:noFill/>
          </p:spPr>
          <p:txBody>
            <a:bodyPr wrap="square" rtlCol="0">
              <a:spAutoFit/>
            </a:bodyPr>
            <a:lstStyle/>
            <a:p>
              <a:r>
                <a:rPr lang="en-US" sz="3400" b="1" dirty="0" smtClean="0">
                  <a:latin typeface="Tempus Sans ITC" pitchFamily="82" charset="0"/>
                </a:rPr>
                <a:t>Appalachian Mountains</a:t>
              </a:r>
            </a:p>
            <a:p>
              <a:pPr lvl="1">
                <a:buFont typeface="Arial" pitchFamily="34" charset="0"/>
                <a:buChar char="•"/>
              </a:pPr>
              <a:r>
                <a:rPr lang="en-US" sz="3400" b="1" dirty="0" smtClean="0">
                  <a:latin typeface="Tempus Sans ITC" pitchFamily="82" charset="0"/>
                </a:rPr>
                <a:t> barrier to westward migration</a:t>
              </a:r>
            </a:p>
            <a:p>
              <a:pPr lvl="1">
                <a:buFont typeface="Arial" pitchFamily="34" charset="0"/>
                <a:buChar char="•"/>
              </a:pPr>
              <a:r>
                <a:rPr lang="en-US" sz="3400" b="1" dirty="0" smtClean="0">
                  <a:latin typeface="Tempus Sans ITC" pitchFamily="82" charset="0"/>
                </a:rPr>
                <a:t> few &amp; difficult mountain passes</a:t>
              </a:r>
            </a:p>
          </p:txBody>
        </p:sp>
        <p:sp>
          <p:nvSpPr>
            <p:cNvPr id="18" name="TextBox 17"/>
            <p:cNvSpPr txBox="1"/>
            <p:nvPr/>
          </p:nvSpPr>
          <p:spPr>
            <a:xfrm>
              <a:off x="304800" y="2057400"/>
              <a:ext cx="9067800" cy="1661993"/>
            </a:xfrm>
            <a:prstGeom prst="rect">
              <a:avLst/>
            </a:prstGeom>
            <a:noFill/>
          </p:spPr>
          <p:txBody>
            <a:bodyPr wrap="square" rtlCol="0">
              <a:spAutoFit/>
            </a:bodyPr>
            <a:lstStyle/>
            <a:p>
              <a:r>
                <a:rPr lang="en-US" sz="3400" b="1" dirty="0" smtClean="0">
                  <a:latin typeface="Tempus Sans ITC" pitchFamily="82" charset="0"/>
                </a:rPr>
                <a:t>Rivers east of Appalachians</a:t>
              </a:r>
            </a:p>
            <a:p>
              <a:pPr lvl="1">
                <a:buFont typeface="Arial" pitchFamily="34" charset="0"/>
                <a:buChar char="•"/>
              </a:pPr>
              <a:r>
                <a:rPr lang="en-US" sz="3400" b="1" dirty="0" smtClean="0">
                  <a:latin typeface="Tempus Sans ITC" pitchFamily="82" charset="0"/>
                </a:rPr>
                <a:t> short, east-flowing to Atlantic Ocean</a:t>
              </a:r>
            </a:p>
            <a:p>
              <a:pPr lvl="1">
                <a:buFont typeface="Arial" pitchFamily="34" charset="0"/>
                <a:buChar char="•"/>
              </a:pPr>
              <a:r>
                <a:rPr lang="en-US" sz="3400" b="1" dirty="0" smtClean="0">
                  <a:latin typeface="Tempus Sans ITC" pitchFamily="82" charset="0"/>
                </a:rPr>
                <a:t> barrier to north-south travel</a:t>
              </a:r>
            </a:p>
          </p:txBody>
        </p:sp>
        <p:sp>
          <p:nvSpPr>
            <p:cNvPr id="19" name="TextBox 18"/>
            <p:cNvSpPr txBox="1"/>
            <p:nvPr/>
          </p:nvSpPr>
          <p:spPr>
            <a:xfrm>
              <a:off x="304800" y="3657600"/>
              <a:ext cx="9067800" cy="3231654"/>
            </a:xfrm>
            <a:prstGeom prst="rect">
              <a:avLst/>
            </a:prstGeom>
            <a:noFill/>
          </p:spPr>
          <p:txBody>
            <a:bodyPr wrap="square" rtlCol="0">
              <a:spAutoFit/>
            </a:bodyPr>
            <a:lstStyle/>
            <a:p>
              <a:r>
                <a:rPr lang="en-US" sz="3400" b="1" dirty="0" smtClean="0">
                  <a:latin typeface="Tempus Sans ITC" pitchFamily="82" charset="0"/>
                </a:rPr>
                <a:t>Ohio River flowing west from Appalachians</a:t>
              </a:r>
            </a:p>
            <a:p>
              <a:pPr lvl="1">
                <a:buFont typeface="Arial" pitchFamily="34" charset="0"/>
                <a:buChar char="•"/>
              </a:pPr>
              <a:r>
                <a:rPr lang="en-US" sz="3400" b="1" dirty="0" smtClean="0">
                  <a:latin typeface="Tempus Sans ITC" pitchFamily="82" charset="0"/>
                </a:rPr>
                <a:t> river access to Mississippi River</a:t>
              </a:r>
            </a:p>
            <a:p>
              <a:pPr lvl="1">
                <a:buFont typeface="Arial" pitchFamily="34" charset="0"/>
                <a:buChar char="•"/>
              </a:pPr>
              <a:r>
                <a:rPr lang="en-US" sz="3400" b="1" dirty="0" smtClean="0">
                  <a:latin typeface="Tempus Sans ITC" pitchFamily="82" charset="0"/>
                </a:rPr>
                <a:t> travel/transport route for: </a:t>
              </a:r>
            </a:p>
            <a:p>
              <a:pPr lvl="3">
                <a:buFont typeface="Arial" pitchFamily="34" charset="0"/>
                <a:buChar char="•"/>
              </a:pPr>
              <a:r>
                <a:rPr lang="en-US" sz="3400" b="1" dirty="0" smtClean="0">
                  <a:latin typeface="Tempus Sans ITC" pitchFamily="82" charset="0"/>
                </a:rPr>
                <a:t> native Americans</a:t>
              </a:r>
            </a:p>
            <a:p>
              <a:pPr lvl="3">
                <a:buFont typeface="Arial" pitchFamily="34" charset="0"/>
                <a:buChar char="•"/>
              </a:pPr>
              <a:r>
                <a:rPr lang="en-US" sz="3400" b="1" dirty="0" smtClean="0">
                  <a:latin typeface="Tempus Sans ITC" pitchFamily="82" charset="0"/>
                </a:rPr>
                <a:t> European settlers</a:t>
              </a:r>
            </a:p>
            <a:p>
              <a:pPr lvl="3">
                <a:buFont typeface="Arial" pitchFamily="34" charset="0"/>
                <a:buChar char="•"/>
              </a:pPr>
              <a:r>
                <a:rPr lang="en-US" sz="3400" b="1" dirty="0" smtClean="0">
                  <a:latin typeface="Tempus Sans ITC" pitchFamily="82" charset="0"/>
                </a:rPr>
                <a:t> Corps of Discovery</a:t>
              </a:r>
            </a:p>
          </p:txBody>
        </p:sp>
      </p:grpSp>
      <p:grpSp>
        <p:nvGrpSpPr>
          <p:cNvPr id="2" name="Group 22"/>
          <p:cNvGrpSpPr/>
          <p:nvPr/>
        </p:nvGrpSpPr>
        <p:grpSpPr>
          <a:xfrm>
            <a:off x="0" y="1143000"/>
            <a:ext cx="9220200" cy="5882640"/>
            <a:chOff x="0" y="1295400"/>
            <a:chExt cx="9220200" cy="5882640"/>
          </a:xfrm>
        </p:grpSpPr>
        <p:pic>
          <p:nvPicPr>
            <p:cNvPr id="9"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10" name="Rectangle 9"/>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3"/>
          <p:cNvSpPr txBox="1">
            <a:spLocks noChangeArrowheads="1"/>
          </p:cNvSpPr>
          <p:nvPr/>
        </p:nvSpPr>
        <p:spPr bwMode="auto">
          <a:xfrm>
            <a:off x="0" y="1161395"/>
            <a:ext cx="9144000" cy="5016758"/>
          </a:xfrm>
          <a:prstGeom prst="rect">
            <a:avLst/>
          </a:prstGeom>
          <a:solidFill>
            <a:srgbClr val="9EACC2">
              <a:alpha val="50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 </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Oval 30"/>
          <p:cNvSpPr/>
          <p:nvPr/>
        </p:nvSpPr>
        <p:spPr>
          <a:xfrm>
            <a:off x="685800" y="2990195"/>
            <a:ext cx="6400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8432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2380595"/>
            <a:ext cx="685800" cy="649439"/>
          </a:xfrm>
          <a:prstGeom prst="rect">
            <a:avLst/>
          </a:prstGeom>
          <a:noFill/>
        </p:spPr>
      </p:pic>
      <p:sp>
        <p:nvSpPr>
          <p:cNvPr id="30" name="TextBox 3"/>
          <p:cNvSpPr txBox="1">
            <a:spLocks noChangeArrowheads="1"/>
          </p:cNvSpPr>
          <p:nvPr/>
        </p:nvSpPr>
        <p:spPr bwMode="auto">
          <a:xfrm>
            <a:off x="36576" y="3630168"/>
            <a:ext cx="6096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Northwest Passage</a:t>
            </a:r>
          </a:p>
        </p:txBody>
      </p:sp>
      <p:pic>
        <p:nvPicPr>
          <p:cNvPr id="15"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770995"/>
            <a:ext cx="685800" cy="6494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10" presetClass="entr" presetSubtype="0" fill="hold" grpId="1" nodeType="withEffect">
                                  <p:stCondLst>
                                    <p:cond delay="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000"/>
                                        <p:tgtEl>
                                          <p:spTgt spid="15"/>
                                        </p:tgtEl>
                                      </p:cBhvr>
                                    </p:animEffect>
                                  </p:childTnLst>
                                </p:cTn>
                              </p:par>
                              <p:par>
                                <p:cTn id="22" presetID="9" presetClass="emph" presetSubtype="0" nodeType="withEffect">
                                  <p:stCondLst>
                                    <p:cond delay="0"/>
                                  </p:stCondLst>
                                  <p:childTnLst>
                                    <p:set>
                                      <p:cBhvr rctx="PPT">
                                        <p:cTn id="23" dur="indefinite"/>
                                        <p:tgtEl>
                                          <p:spTgt spid="2"/>
                                        </p:tgtEl>
                                        <p:attrNameLst>
                                          <p:attrName>style.opacity</p:attrName>
                                        </p:attrNameLst>
                                      </p:cBhvr>
                                      <p:to>
                                        <p:strVal val="0.5"/>
                                      </p:to>
                                    </p:set>
                                    <p:animEffect filter="image" prLst="opacity: 0.5">
                                      <p:cBhvr rctx="IE">
                                        <p:cTn id="24" dur="indefinite"/>
                                        <p:tgtEl>
                                          <p:spTgt spid="2"/>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84324"/>
                                        </p:tgtEl>
                                        <p:attrNameLst>
                                          <p:attrName>style.visibility</p:attrName>
                                        </p:attrNameLst>
                                      </p:cBhvr>
                                      <p:to>
                                        <p:strVal val="visible"/>
                                      </p:to>
                                    </p:set>
                                    <p:animEffect transition="in" filter="wipe(left)">
                                      <p:cBhvr>
                                        <p:cTn id="28" dur="1000"/>
                                        <p:tgtEl>
                                          <p:spTgt spid="1843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1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2" nodeType="clickEffect">
                                  <p:stCondLst>
                                    <p:cond delay="0"/>
                                  </p:stCondLst>
                                  <p:childTnLst>
                                    <p:animMotion origin="layout" path="M 5.55112E-17 4.44444E-6 L 5.55112E-17 0.08888 " pathEditMode="relative" rAng="0" ptsTypes="AA">
                                      <p:cBhvr>
                                        <p:cTn id="37" dur="1000" fill="hold"/>
                                        <p:tgtEl>
                                          <p:spTgt spid="31"/>
                                        </p:tgtEl>
                                        <p:attrNameLst>
                                          <p:attrName>ppt_x</p:attrName>
                                          <p:attrName>ppt_y</p:attrName>
                                        </p:attrNameLst>
                                      </p:cBhvr>
                                      <p:rCtr x="0" y="44"/>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childTnLst>
                                </p:cTn>
                              </p:par>
                              <p:par>
                                <p:cTn id="42" presetID="64" presetClass="path" presetSubtype="0" accel="50000" decel="50000" fill="hold" grpId="1" nodeType="withEffect">
                                  <p:stCondLst>
                                    <p:cond delay="0"/>
                                  </p:stCondLst>
                                  <p:childTnLst>
                                    <p:animMotion origin="layout" path="M 3.33333E-6 4.44444E-6 L 0.075 -0.51389 " pathEditMode="relative" rAng="0" ptsTypes="AA">
                                      <p:cBhvr>
                                        <p:cTn id="43" dur="1000" fill="hold"/>
                                        <p:tgtEl>
                                          <p:spTgt spid="30">
                                            <p:txEl>
                                              <p:pRg st="0" end="0"/>
                                            </p:txEl>
                                          </p:spTgt>
                                        </p:tgtEl>
                                        <p:attrNameLst>
                                          <p:attrName>ppt_x</p:attrName>
                                          <p:attrName>ppt_y</p:attrName>
                                        </p:attrNameLst>
                                      </p:cBhvr>
                                      <p:rCtr x="38" y="-257"/>
                                    </p:animMotion>
                                  </p:childTnLst>
                                </p:cTn>
                              </p:par>
                              <p:par>
                                <p:cTn id="44" presetID="10" presetClass="exit" presetSubtype="0" fill="hold" grpId="1" nodeType="withEffect">
                                  <p:stCondLst>
                                    <p:cond delay="500"/>
                                  </p:stCondLst>
                                  <p:childTnLst>
                                    <p:animEffect transition="out" filter="fade">
                                      <p:cBhvr>
                                        <p:cTn id="45" dur="1000"/>
                                        <p:tgtEl>
                                          <p:spTgt spid="31"/>
                                        </p:tgtEl>
                                      </p:cBhvr>
                                    </p:animEffect>
                                    <p:set>
                                      <p:cBhvr>
                                        <p:cTn id="46" dur="1" fill="hold">
                                          <p:stCondLst>
                                            <p:cond delay="999"/>
                                          </p:stCondLst>
                                        </p:cTn>
                                        <p:tgtEl>
                                          <p:spTgt spid="31"/>
                                        </p:tgtEl>
                                        <p:attrNameLst>
                                          <p:attrName>style.visibility</p:attrName>
                                        </p:attrNameLst>
                                      </p:cBhvr>
                                      <p:to>
                                        <p:strVal val="hidden"/>
                                      </p:to>
                                    </p:set>
                                  </p:childTnLst>
                                </p:cTn>
                              </p:par>
                              <p:par>
                                <p:cTn id="47" presetID="10" presetClass="entr" presetSubtype="0" fill="hold" grpId="0" nodeType="withEffect">
                                  <p:stCondLst>
                                    <p:cond delay="5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childTnLst>
                                </p:cTn>
                              </p:par>
                              <p:par>
                                <p:cTn id="50" presetID="10" presetClass="exit" presetSubtype="0" fill="hold" grpId="2" nodeType="withEffect">
                                  <p:stCondLst>
                                    <p:cond delay="500"/>
                                  </p:stCondLst>
                                  <p:childTnLst>
                                    <p:animEffect transition="out" filter="fade">
                                      <p:cBhvr>
                                        <p:cTn id="51" dur="1000"/>
                                        <p:tgtEl>
                                          <p:spTgt spid="30">
                                            <p:txEl>
                                              <p:pRg st="0" end="0"/>
                                            </p:txEl>
                                          </p:spTgt>
                                        </p:tgtEl>
                                      </p:cBhvr>
                                    </p:animEffect>
                                    <p:set>
                                      <p:cBhvr>
                                        <p:cTn id="52" dur="1" fill="hold">
                                          <p:stCondLst>
                                            <p:cond delay="999"/>
                                          </p:stCondLst>
                                        </p:cTn>
                                        <p:tgtEl>
                                          <p:spTgt spid="30">
                                            <p:txEl>
                                              <p:pRg st="0" end="0"/>
                                            </p:txEl>
                                          </p:spTgt>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1000"/>
                                        <p:tgtEl>
                                          <p:spTgt spid="27"/>
                                        </p:tgtEl>
                                      </p:cBhvr>
                                    </p:animEffect>
                                    <p:set>
                                      <p:cBhvr>
                                        <p:cTn id="55" dur="1" fill="hold">
                                          <p:stCondLst>
                                            <p:cond delay="9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1000"/>
                                        <p:tgtEl>
                                          <p:spTgt spid="184324"/>
                                        </p:tgtEl>
                                      </p:cBhvr>
                                    </p:animEffect>
                                    <p:set>
                                      <p:cBhvr>
                                        <p:cTn id="58" dur="1" fill="hold">
                                          <p:stCondLst>
                                            <p:cond delay="999"/>
                                          </p:stCondLst>
                                        </p:cTn>
                                        <p:tgtEl>
                                          <p:spTgt spid="184324"/>
                                        </p:tgtEl>
                                        <p:attrNameLst>
                                          <p:attrName>style.visibility</p:attrName>
                                        </p:attrNameLst>
                                      </p:cBhvr>
                                      <p:to>
                                        <p:strVal val="hidden"/>
                                      </p:to>
                                    </p:set>
                                  </p:childTnLst>
                                </p:cTn>
                              </p:par>
                              <p:par>
                                <p:cTn id="59" presetID="10" presetClass="exit" presetSubtype="0" fill="hold" nodeType="withEffect">
                                  <p:stCondLst>
                                    <p:cond delay="500"/>
                                  </p:stCondLst>
                                  <p:childTnLst>
                                    <p:animEffect transition="out" filter="fade">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par>
                                <p:cTn id="65" presetID="10" presetClass="exit" presetSubtype="0" fill="hold" nodeType="withEffect">
                                  <p:stCondLst>
                                    <p:cond delay="500"/>
                                  </p:stCondLst>
                                  <p:childTnLst>
                                    <p:animEffect transition="out" filter="fade">
                                      <p:cBhvr>
                                        <p:cTn id="66" dur="2000"/>
                                        <p:tgtEl>
                                          <p:spTgt spid="2"/>
                                        </p:tgtEl>
                                      </p:cBhvr>
                                    </p:animEffect>
                                    <p:set>
                                      <p:cBhvr>
                                        <p:cTn id="6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7" grpId="0" animBg="1"/>
      <p:bldP spid="27" grpId="1" animBg="1"/>
      <p:bldP spid="28" grpId="0" animBg="1"/>
      <p:bldP spid="31" grpId="0" animBg="1"/>
      <p:bldP spid="31" grpId="1" animBg="1"/>
      <p:bldP spid="31" grpId="2" animBg="1"/>
      <p:bldP spid="30" grpId="0" build="allAtOnce"/>
      <p:bldP spid="30" grpId="1" build="allAtOnce"/>
      <p:bldP spid="30" grpId="2" build="allAtOnce"/>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 name="Rectangle 2"/>
          <p:cNvSpPr/>
          <p:nvPr/>
        </p:nvSpPr>
        <p:spPr>
          <a:xfrm>
            <a:off x="0" y="792301"/>
            <a:ext cx="9144000" cy="3170099"/>
          </a:xfrm>
          <a:prstGeom prst="rect">
            <a:avLst/>
          </a:prstGeom>
        </p:spPr>
        <p:txBody>
          <a:bodyPr wrap="square">
            <a:spAutoFit/>
          </a:bodyPr>
          <a:lstStyle/>
          <a:p>
            <a:pPr algn="ctr"/>
            <a:r>
              <a:rPr lang="en-US" sz="4000" dirty="0" smtClean="0">
                <a:solidFill>
                  <a:srgbClr val="000000"/>
                </a:solidFill>
                <a:latin typeface="Bookman Old Style" pitchFamily="18" charset="0"/>
                <a:ea typeface="Times New Roman" pitchFamily="18" charset="0"/>
                <a:cs typeface="Calibri" pitchFamily="34" charset="0"/>
              </a:rPr>
              <a:t>“A practical route </a:t>
            </a:r>
          </a:p>
          <a:p>
            <a:pPr algn="ctr"/>
            <a:r>
              <a:rPr lang="en-US" sz="4000" dirty="0" smtClean="0">
                <a:solidFill>
                  <a:srgbClr val="000000"/>
                </a:solidFill>
                <a:latin typeface="Bookman Old Style" pitchFamily="18" charset="0"/>
                <a:ea typeface="Times New Roman" pitchFamily="18" charset="0"/>
                <a:cs typeface="Calibri" pitchFamily="34" charset="0"/>
              </a:rPr>
              <a:t>from the Atlantic seaboard</a:t>
            </a:r>
          </a:p>
          <a:p>
            <a:pPr algn="ctr"/>
            <a:r>
              <a:rPr lang="en-US" sz="4000" dirty="0" smtClean="0">
                <a:solidFill>
                  <a:srgbClr val="000000"/>
                </a:solidFill>
                <a:latin typeface="Bookman Old Style" pitchFamily="18" charset="0"/>
                <a:ea typeface="Times New Roman" pitchFamily="18" charset="0"/>
                <a:cs typeface="Calibri" pitchFamily="34" charset="0"/>
              </a:rPr>
              <a:t>to the Pacific Ocean, </a:t>
            </a:r>
          </a:p>
          <a:p>
            <a:pPr algn="ctr"/>
            <a:r>
              <a:rPr lang="en-US" sz="4000" dirty="0" smtClean="0">
                <a:solidFill>
                  <a:srgbClr val="000000"/>
                </a:solidFill>
                <a:latin typeface="Bookman Old Style" pitchFamily="18" charset="0"/>
                <a:ea typeface="Times New Roman" pitchFamily="18" charset="0"/>
                <a:cs typeface="Calibri" pitchFamily="34" charset="0"/>
              </a:rPr>
              <a:t>shortening the trade route </a:t>
            </a:r>
          </a:p>
          <a:p>
            <a:pPr algn="ctr"/>
            <a:r>
              <a:rPr lang="en-US" sz="4000" dirty="0" smtClean="0">
                <a:solidFill>
                  <a:srgbClr val="000000"/>
                </a:solidFill>
                <a:latin typeface="Bookman Old Style" pitchFamily="18" charset="0"/>
                <a:ea typeface="Times New Roman" pitchFamily="18" charset="0"/>
                <a:cs typeface="Calibri" pitchFamily="34" charset="0"/>
              </a:rPr>
              <a:t>between Europe and the Far East.” </a:t>
            </a:r>
            <a:endParaRPr lang="en-US" sz="4000" dirty="0">
              <a:latin typeface="Bookman Old Style" pitchFamily="18" charset="0"/>
            </a:endParaRPr>
          </a:p>
        </p:txBody>
      </p:sp>
      <p:sp>
        <p:nvSpPr>
          <p:cNvPr id="5" name="Rectangle 4"/>
          <p:cNvSpPr/>
          <p:nvPr/>
        </p:nvSpPr>
        <p:spPr>
          <a:xfrm>
            <a:off x="0" y="4191000"/>
            <a:ext cx="9144000" cy="1938992"/>
          </a:xfrm>
          <a:prstGeom prst="rect">
            <a:avLst/>
          </a:prstGeom>
        </p:spPr>
        <p:txBody>
          <a:bodyPr wrap="square">
            <a:spAutoFit/>
          </a:bodyPr>
          <a:lstStyle/>
          <a:p>
            <a:r>
              <a:rPr lang="en-US" sz="4000" dirty="0" smtClean="0">
                <a:solidFill>
                  <a:srgbClr val="000000"/>
                </a:solidFill>
                <a:latin typeface="Arial" pitchFamily="34" charset="0"/>
                <a:ea typeface="Times New Roman" pitchFamily="18" charset="0"/>
                <a:cs typeface="Arial" pitchFamily="34" charset="0"/>
              </a:rPr>
              <a:t>	Gaining . . .  </a:t>
            </a:r>
          </a:p>
          <a:p>
            <a:r>
              <a:rPr lang="en-US" sz="4000" dirty="0" smtClean="0">
                <a:solidFill>
                  <a:srgbClr val="000000"/>
                </a:solidFill>
                <a:latin typeface="Arial" pitchFamily="34" charset="0"/>
                <a:ea typeface="Times New Roman" pitchFamily="18" charset="0"/>
                <a:cs typeface="Arial" pitchFamily="34" charset="0"/>
              </a:rPr>
              <a:t>	    riches from the Orient</a:t>
            </a:r>
          </a:p>
          <a:p>
            <a:r>
              <a:rPr lang="en-US" sz="4000" dirty="0" smtClean="0">
                <a:solidFill>
                  <a:srgbClr val="000000"/>
                </a:solidFill>
                <a:latin typeface="Arial" pitchFamily="34" charset="0"/>
                <a:cs typeface="Arial" pitchFamily="34" charset="0"/>
              </a:rPr>
              <a:t>		   a market for European goods</a:t>
            </a:r>
            <a:endParaRPr lang="en-US" sz="4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3000"/>
                                        <p:tgtEl>
                                          <p:spTgt spid="2050"/>
                                        </p:tgtEl>
                                      </p:cBhvr>
                                    </p:animEffect>
                                  </p:childTnLst>
                                </p:cTn>
                              </p:par>
                              <p:par>
                                <p:cTn id="25" presetID="22" presetClass="entr" presetSubtype="8"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1000"/>
                                        <p:tgtEl>
                                          <p:spTgt spid="5">
                                            <p:txEl>
                                              <p:pRg st="0" end="0"/>
                                            </p:txEl>
                                          </p:spTgt>
                                        </p:tgtEl>
                                      </p:cBhvr>
                                    </p:animEffect>
                                  </p:childTnLst>
                                </p:cTn>
                              </p:par>
                              <p:par>
                                <p:cTn id="28" presetID="22" presetClass="entr" presetSubtype="8" fill="hold" nodeType="withEffect">
                                  <p:stCondLst>
                                    <p:cond delay="100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1000"/>
                                        <p:tgtEl>
                                          <p:spTgt spid="5">
                                            <p:txEl>
                                              <p:pRg st="1" end="1"/>
                                            </p:txEl>
                                          </p:spTgt>
                                        </p:tgtEl>
                                      </p:cBhvr>
                                    </p:animEffect>
                                  </p:childTnLst>
                                </p:cTn>
                              </p:par>
                              <p:par>
                                <p:cTn id="31" presetID="22" presetClass="entr" presetSubtype="8" fill="hold" nodeType="withEffect">
                                  <p:stCondLst>
                                    <p:cond delay="200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3">
                                            <p:txEl>
                                              <p:pRg st="0" end="0"/>
                                            </p:txEl>
                                          </p:spTgt>
                                        </p:tgtEl>
                                      </p:cBhvr>
                                    </p:animEffect>
                                    <p:set>
                                      <p:cBhvr>
                                        <p:cTn id="38" dur="1" fill="hold">
                                          <p:stCondLst>
                                            <p:cond delay="999"/>
                                          </p:stCondLst>
                                        </p:cTn>
                                        <p:tgtEl>
                                          <p:spTgt spid="3">
                                            <p:txEl>
                                              <p:pRg st="0" end="0"/>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3">
                                            <p:txEl>
                                              <p:pRg st="1" end="1"/>
                                            </p:txEl>
                                          </p:spTgt>
                                        </p:tgtEl>
                                      </p:cBhvr>
                                    </p:animEffect>
                                    <p:set>
                                      <p:cBhvr>
                                        <p:cTn id="41" dur="1" fill="hold">
                                          <p:stCondLst>
                                            <p:cond delay="999"/>
                                          </p:stCondLst>
                                        </p:cTn>
                                        <p:tgtEl>
                                          <p:spTgt spid="3">
                                            <p:txEl>
                                              <p:pRg st="1" end="1"/>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3">
                                            <p:txEl>
                                              <p:pRg st="2" end="2"/>
                                            </p:txEl>
                                          </p:spTgt>
                                        </p:tgtEl>
                                      </p:cBhvr>
                                    </p:animEffect>
                                    <p:set>
                                      <p:cBhvr>
                                        <p:cTn id="44" dur="1" fill="hold">
                                          <p:stCondLst>
                                            <p:cond delay="999"/>
                                          </p:stCondLst>
                                        </p:cTn>
                                        <p:tgtEl>
                                          <p:spTgt spid="3">
                                            <p:txEl>
                                              <p:pRg st="2" end="2"/>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
                                            <p:txEl>
                                              <p:pRg st="3" end="3"/>
                                            </p:txEl>
                                          </p:spTgt>
                                        </p:tgtEl>
                                      </p:cBhvr>
                                    </p:animEffect>
                                    <p:set>
                                      <p:cBhvr>
                                        <p:cTn id="47" dur="1" fill="hold">
                                          <p:stCondLst>
                                            <p:cond delay="999"/>
                                          </p:stCondLst>
                                        </p:cTn>
                                        <p:tgtEl>
                                          <p:spTgt spid="3">
                                            <p:txEl>
                                              <p:pRg st="3" end="3"/>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3">
                                            <p:txEl>
                                              <p:pRg st="4" end="4"/>
                                            </p:txEl>
                                          </p:spTgt>
                                        </p:tgtEl>
                                      </p:cBhvr>
                                    </p:animEffect>
                                    <p:set>
                                      <p:cBhvr>
                                        <p:cTn id="50" dur="1" fill="hold">
                                          <p:stCondLst>
                                            <p:cond delay="999"/>
                                          </p:stCondLst>
                                        </p:cTn>
                                        <p:tgtEl>
                                          <p:spTgt spid="3">
                                            <p:txEl>
                                              <p:pRg st="4" end="4"/>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5">
                                            <p:txEl>
                                              <p:pRg st="0" end="0"/>
                                            </p:txEl>
                                          </p:spTgt>
                                        </p:tgtEl>
                                      </p:cBhvr>
                                    </p:animEffect>
                                    <p:set>
                                      <p:cBhvr>
                                        <p:cTn id="53" dur="1" fill="hold">
                                          <p:stCondLst>
                                            <p:cond delay="999"/>
                                          </p:stCondLst>
                                        </p:cTn>
                                        <p:tgtEl>
                                          <p:spTgt spid="5">
                                            <p:txEl>
                                              <p:pRg st="0" end="0"/>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5">
                                            <p:txEl>
                                              <p:pRg st="1" end="1"/>
                                            </p:txEl>
                                          </p:spTgt>
                                        </p:tgtEl>
                                      </p:cBhvr>
                                    </p:animEffect>
                                    <p:set>
                                      <p:cBhvr>
                                        <p:cTn id="56" dur="1" fill="hold">
                                          <p:stCondLst>
                                            <p:cond delay="999"/>
                                          </p:stCondLst>
                                        </p:cTn>
                                        <p:tgtEl>
                                          <p:spTgt spid="5">
                                            <p:txEl>
                                              <p:pRg st="1" end="1"/>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5">
                                            <p:txEl>
                                              <p:pRg st="2" end="2"/>
                                            </p:txEl>
                                          </p:spTgt>
                                        </p:tgtEl>
                                      </p:cBhvr>
                                    </p:animEffect>
                                    <p:set>
                                      <p:cBhvr>
                                        <p:cTn id="59"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 grpId="1" build="allAtOnce"/>
      <p:bldP spid="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1" name="Rectangle 20"/>
            <p:cNvSpPr/>
            <p:nvPr/>
          </p:nvSpPr>
          <p:spPr>
            <a:xfrm>
              <a:off x="0" y="51816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world.bmp"/>
          <p:cNvPicPr>
            <a:picLocks/>
          </p:cNvPicPr>
          <p:nvPr/>
        </p:nvPicPr>
        <p:blipFill>
          <a:blip r:embed="rId3" cstate="print"/>
          <a:stretch>
            <a:fillRect/>
          </a:stretch>
        </p:blipFill>
        <p:spPr>
          <a:xfrm>
            <a:off x="1" y="1219200"/>
            <a:ext cx="9143999" cy="5638800"/>
          </a:xfrm>
          <a:prstGeom prst="rect">
            <a:avLst/>
          </a:prstGeom>
        </p:spPr>
      </p:pic>
      <p:sp useBgFill="1">
        <p:nvSpPr>
          <p:cNvPr id="18" name="Text Box 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effectLst>
                  <a:outerShdw blurRad="50800" dist="38100" dir="7200000" algn="ctr" rotWithShape="0">
                    <a:schemeClr val="bg1"/>
                  </a:outerShdw>
                </a:effectLst>
              </a:rPr>
              <a:t>The Theory of Plate Tectonics</a:t>
            </a:r>
            <a:endParaRPr lang="en-US" sz="4400" b="1" dirty="0">
              <a:effectLst>
                <a:outerShdw blurRad="50800" dist="38100" dir="7200000" algn="ctr" rotWithShape="0">
                  <a:schemeClr val="bg1"/>
                </a:outerShdw>
              </a:effectLst>
            </a:endParaRPr>
          </a:p>
        </p:txBody>
      </p:sp>
      <p:sp>
        <p:nvSpPr>
          <p:cNvPr id="20" name="TextBox 1"/>
          <p:cNvSpPr txBox="1">
            <a:spLocks noChangeArrowheads="1"/>
          </p:cNvSpPr>
          <p:nvPr/>
        </p:nvSpPr>
        <p:spPr bwMode="auto">
          <a:xfrm>
            <a:off x="3584448" y="5184648"/>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80000" y="80000"/>
                                    </p:animScale>
                                  </p:childTnLst>
                                </p:cTn>
                              </p:par>
                              <p:par>
                                <p:cTn id="7" presetID="64" presetClass="path" presetSubtype="0" fill="hold" nodeType="withEffect">
                                  <p:stCondLst>
                                    <p:cond delay="0"/>
                                  </p:stCondLst>
                                  <p:childTnLst>
                                    <p:animMotion origin="layout" path="M 0 -1.96532E-6 L 0 -0.14428 " pathEditMode="relative" rAng="0" ptsTypes="AA">
                                      <p:cBhvr>
                                        <p:cTn id="8" dur="1000" fill="hold"/>
                                        <p:tgtEl>
                                          <p:spTgt spid="3"/>
                                        </p:tgtEl>
                                        <p:attrNameLst>
                                          <p:attrName>ppt_x</p:attrName>
                                          <p:attrName>ppt_y</p:attrName>
                                        </p:attrNameLst>
                                      </p:cBhvr>
                                      <p:rCtr x="0" y="-72"/>
                                    </p:animMotion>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par>
                                <p:cTn id="12" presetID="10" presetClass="exit" presetSubtype="0" fill="hold" nodeType="withEffect">
                                  <p:stCondLst>
                                    <p:cond delay="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par>
                                <p:cTn id="20" presetID="22" presetClass="entr" presetSubtype="8"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821763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200" b="1" i="0" u="none" strike="noStrike" cap="none" normalizeH="0" baseline="0" dirty="0" smtClean="0">
                <a:ln>
                  <a:noFill/>
                </a:ln>
                <a:solidFill>
                  <a:srgbClr val="0070C0"/>
                </a:solidFill>
                <a:effectLst/>
                <a:latin typeface="Calibri" pitchFamily="34" charset="0"/>
                <a:ea typeface="Times New Roman" pitchFamily="18" charset="0"/>
                <a:cs typeface="Calibri" pitchFamily="34" charset="0"/>
              </a:rPr>
              <a:t>http://www.history.org/foundation/journal/winter08/passage.cfm</a:t>
            </a:r>
            <a:endParaRPr kumimoji="0" lang="en-US" sz="800" b="0"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Throughout the eighteenth century, explorers from Great Britain, Denmark, France, and Russia tried and failed to find the Northwest Passage, that is, a practical route from the Atlantic seaboard of America to the Pacific that would shorten the trade route between Europe and the Far East.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at least four centuries, finding the Northwest Passage was a dream like finding the golden fleece, the Holy Grail, the fountain of youth, and cities of gold. Uncovering a route from Europe to the Far East by sailing west inspired explorers, churchmen, businessmen, and governments seeking an easier path to glory, converts, goods, and power.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lure of the passage was that it offered a means “of getting the riches of the Orient for the markets of western Europe” and vice versa, said historian James Ronda. The western route seemed to guarantee “wealth and imperial power. Those are strong motives and enormously influential forces.”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the late fifteenth century, the search motivated such navigators as Christopher Columbus and John Cabot. Cabot was attempting to find a simple way to the East when he ran into a 3,000-mile-wide obstacle: North America. The sixteenth and seventeenth centuries saw efforts by Martin Frobisher, Francis Drake, John Davis, Henry Hudson, William Baffin, and others who probed the eastern and western edges of the New World to find a waterway that connected the oceans.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the 1700s, adventurers, scientists, and military leaders had a couple of notions of what the passage was, John Allen said. “By the 1770s, it evolved into a configuration which includes either a large lake or inland sea in the middle of the continent, or a large river navigable to the interior,” where a pyramidal rise in the land would lead to another river rushing to the Pacific. With that notion and others in their minds, eighteenth-century explorers headed into terra incognita:</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1753, the Pennsylvania Gazette reported that Captain Charles </a:t>
            </a:r>
            <a:r>
              <a:rPr kumimoji="0" lang="en-US" sz="12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Swaine</a:t>
            </a: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had returned from his search for the passage with the news that “there is no communication with Hudson’s Bay through Labrador where one had here to fore imagined.”</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1778, Captain James Cook was ordered to “explore such rivers or inlets as may appear to be of a considerable extent and pointing towards Hudson Bay or Baffin Bay.”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1789, Alexander Mackenzie set off on a trek across Canada in an attempt to find a combination of rivers, straits, and other waterways that would unlock the doors to Asia. He failed, but he did not give up.</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1781, J. Carver wrote in Travels through the Interior Parts of North America in the Years 1766, 1767, and 1768 that “a Northwest Passage, or a communication between Hudson’s Bay and the Pacific Ocean” could be found and result in “many useful discoveries.”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1793, Mackenzie made it to the Pacific with a handful of Indian guides and fellow voyageurs. He painted his name on a rock to prove his arrival, but he had proved something else: how torturous the journey was, involving many portages and much walking, impediments to swift trade.</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Founding Fathers were not immune to passage-mania. George Washington believed that the Potomac, which flowed past Mount Vernon, was the beginning of a series of rivers that would transport goods a long distance. Thomas Jefferson told James Madison that “the Ohio, and its branches which head up against the </a:t>
            </a:r>
            <a:r>
              <a:rPr kumimoji="0" lang="en-US" sz="12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Patowmac</a:t>
            </a: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affords the shortest water communication by 500 miles of any which can ever be got between the Western waters and Atlantic.” Jefferson had a long-standing curiosity about the western expanses that began at Virginia’s border, a curiosity perhaps inherited from his father, Peter, who had surveyed the Old Dominion’s interior and sought land grants beyond the Allegheny Mountains. In 1793, the year Mackenzie moved toward the setting sun, Jefferson financially supported a French botanist’s plan, eventually aborted, to “find the shortest &amp; most convenient route of communication between the U.S. &amp; the Pacific Ocean.”</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As the eighteenth century gave way to the nineteenth, President Jefferson launched a search for the passage by commissioning Meriwether Lewis and William Clark and their Corps of Discovery to walk, ride, portage, row, and sail from the middle of the United States to the Pacific and back. The purpose of the expedition, Jefferson wrote, was "</a:t>
            </a: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to explore the Missouri River, and such principal streams of it, as, by its course and communication with the waters of the Pacific Ocean, whether the Columbia, </a:t>
            </a:r>
            <a:r>
              <a:rPr kumimoji="0" lang="en-US" sz="1200" b="0" i="1"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Oregan</a:t>
            </a: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200" b="0" i="1"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Colrado</a:t>
            </a: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or any other river, may offer the most direct and practicable water-communication across the continent, for the purposes of commerce."</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all of its successes in charting rivers, establishing contacts with Native Americans, chronicling flora and fauna, and reaching the Pacific, the expedition failed in its main goal. With the jagged, jutting Rockies blocking the way and meandering, rapids-riddled rivers not connecting with one another, Lewis and Clark did not find a simple way to get across the continent.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TextBox 4"/>
          <p:cNvSpPr txBox="1"/>
          <p:nvPr/>
        </p:nvSpPr>
        <p:spPr>
          <a:xfrm>
            <a:off x="4565708" y="3124200"/>
            <a:ext cx="4425892" cy="461665"/>
          </a:xfrm>
          <a:prstGeom prst="rect">
            <a:avLst/>
          </a:prstGeom>
          <a:noFill/>
        </p:spPr>
        <p:txBody>
          <a:bodyPr wrap="none" rtlCol="0">
            <a:spAutoFit/>
          </a:bodyPr>
          <a:lstStyle/>
          <a:p>
            <a:pPr algn="ctr"/>
            <a:r>
              <a:rPr lang="en-US" sz="2400" b="1" dirty="0" smtClean="0">
                <a:solidFill>
                  <a:srgbClr val="FF0000"/>
                </a:solidFill>
                <a:effectLst>
                  <a:outerShdw dist="50800" dir="5400000" algn="ctr" rotWithShape="0">
                    <a:schemeClr val="tx1"/>
                  </a:outerShdw>
                </a:effectLst>
              </a:rPr>
              <a:t>1497 John Cabot - Newfoundland</a:t>
            </a:r>
          </a:p>
        </p:txBody>
      </p:sp>
      <p:sp>
        <p:nvSpPr>
          <p:cNvPr id="6" name="Freeform 5"/>
          <p:cNvSpPr/>
          <p:nvPr/>
        </p:nvSpPr>
        <p:spPr>
          <a:xfrm>
            <a:off x="7620000" y="5820104"/>
            <a:ext cx="1655379" cy="809296"/>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979657" y="6027003"/>
            <a:ext cx="3783343" cy="830997"/>
          </a:xfrm>
          <a:prstGeom prst="rect">
            <a:avLst/>
          </a:prstGeom>
          <a:noFill/>
        </p:spPr>
        <p:txBody>
          <a:bodyPr wrap="none" rtlCol="0">
            <a:spAutoFit/>
          </a:bodyPr>
          <a:lstStyle/>
          <a:p>
            <a:pPr algn="ctr"/>
            <a:r>
              <a:rPr lang="en-US" sz="2400" b="1" dirty="0" smtClean="0"/>
              <a:t>1492 Christopher Columbus </a:t>
            </a:r>
          </a:p>
          <a:p>
            <a:pPr algn="ctr"/>
            <a:r>
              <a:rPr lang="en-US" sz="2400" b="1" dirty="0" smtClean="0"/>
              <a:t> Caribbean</a:t>
            </a:r>
            <a:endParaRPr lang="en-US" sz="2400" b="1" dirty="0"/>
          </a:p>
        </p:txBody>
      </p:sp>
      <p:sp>
        <p:nvSpPr>
          <p:cNvPr id="8" name="Freeform 7"/>
          <p:cNvSpPr/>
          <p:nvPr/>
        </p:nvSpPr>
        <p:spPr>
          <a:xfrm rot="19327136" flipV="1">
            <a:off x="8607830" y="2716672"/>
            <a:ext cx="1265621" cy="42529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73547" y="4343400"/>
            <a:ext cx="4294253" cy="461665"/>
          </a:xfrm>
          <a:prstGeom prst="rect">
            <a:avLst/>
          </a:prstGeom>
          <a:noFill/>
        </p:spPr>
        <p:txBody>
          <a:bodyPr wrap="none" rtlCol="0">
            <a:spAutoFit/>
          </a:bodyPr>
          <a:lstStyle/>
          <a:p>
            <a:pPr algn="ctr"/>
            <a:r>
              <a:rPr lang="en-US" sz="2400" b="1" dirty="0" smtClean="0">
                <a:solidFill>
                  <a:srgbClr val="3333FF"/>
                </a:solidFill>
                <a:effectLst>
                  <a:outerShdw dist="50800" dir="5400000" algn="ctr" rotWithShape="0">
                    <a:schemeClr val="tx1"/>
                  </a:outerShdw>
                </a:effectLst>
              </a:rPr>
              <a:t>1524  G. </a:t>
            </a:r>
            <a:r>
              <a:rPr lang="en-US" sz="2400" b="1" dirty="0" err="1" smtClean="0">
                <a:solidFill>
                  <a:srgbClr val="3333FF"/>
                </a:solidFill>
                <a:effectLst>
                  <a:outerShdw dist="50800" dir="5400000" algn="ctr" rotWithShape="0">
                    <a:schemeClr val="tx1"/>
                  </a:outerShdw>
                </a:effectLst>
              </a:rPr>
              <a:t>Verrazzano</a:t>
            </a:r>
            <a:r>
              <a:rPr lang="en-US" sz="2400" b="1" dirty="0" smtClean="0">
                <a:solidFill>
                  <a:srgbClr val="3333FF"/>
                </a:solidFill>
                <a:effectLst>
                  <a:outerShdw dist="50800" dir="5400000" algn="ctr" rotWithShape="0">
                    <a:schemeClr val="tx1"/>
                  </a:outerShdw>
                </a:effectLst>
              </a:rPr>
              <a:t> – East Coast</a:t>
            </a:r>
            <a:endParaRPr lang="en-US" sz="2400" b="1" dirty="0">
              <a:solidFill>
                <a:srgbClr val="3333FF"/>
              </a:solidFill>
              <a:effectLst>
                <a:outerShdw dist="50800" dir="5400000" algn="ctr" rotWithShape="0">
                  <a:schemeClr val="tx1"/>
                </a:outerShdw>
              </a:effectLst>
            </a:endParaRPr>
          </a:p>
        </p:txBody>
      </p:sp>
      <p:sp>
        <p:nvSpPr>
          <p:cNvPr id="10" name="Freeform 9"/>
          <p:cNvSpPr/>
          <p:nvPr/>
        </p:nvSpPr>
        <p:spPr>
          <a:xfrm>
            <a:off x="7467600" y="4648200"/>
            <a:ext cx="2188779" cy="457200"/>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11" name="TextBox 10"/>
          <p:cNvSpPr txBox="1"/>
          <p:nvPr/>
        </p:nvSpPr>
        <p:spPr>
          <a:xfrm>
            <a:off x="2501123" y="2590800"/>
            <a:ext cx="5576077" cy="461665"/>
          </a:xfrm>
          <a:prstGeom prst="rect">
            <a:avLst/>
          </a:prstGeom>
          <a:no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1534 Jacques Cartier – Gulf of St Lawrence</a:t>
            </a:r>
            <a:endParaRPr lang="en-US" sz="2400" b="1" dirty="0">
              <a:solidFill>
                <a:srgbClr val="0070C0"/>
              </a:solidFill>
              <a:effectLst>
                <a:outerShdw dist="50800" dir="5400000" algn="ctr" rotWithShape="0">
                  <a:schemeClr val="tx1"/>
                </a:outerShdw>
              </a:effectLst>
            </a:endParaRPr>
          </a:p>
        </p:txBody>
      </p:sp>
      <p:sp>
        <p:nvSpPr>
          <p:cNvPr id="12" name="Freeform 11"/>
          <p:cNvSpPr/>
          <p:nvPr/>
        </p:nvSpPr>
        <p:spPr>
          <a:xfrm rot="18831970" flipV="1">
            <a:off x="7720980" y="2508684"/>
            <a:ext cx="1655379" cy="562304"/>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553702" y="2129135"/>
            <a:ext cx="5056898" cy="461665"/>
          </a:xfrm>
          <a:prstGeom prst="rect">
            <a:avLst/>
          </a:prstGeom>
          <a:noFill/>
        </p:spPr>
        <p:txBody>
          <a:bodyPr wrap="none" rtlCol="0">
            <a:spAutoFit/>
          </a:bodyPr>
          <a:lstStyle/>
          <a:p>
            <a:pPr algn="ct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1576 Martin Frobisher – Hudson Strait</a:t>
            </a:r>
            <a:endParaRPr lang="en-US" sz="2400" b="1" dirty="0">
              <a:solidFill>
                <a:srgbClr val="FF0000"/>
              </a:solidFill>
              <a:effectLst>
                <a:outerShdw dist="50800" dir="5400000" algn="ctr" rotWithShape="0">
                  <a:schemeClr val="tx1"/>
                </a:outerShdw>
              </a:effectLst>
            </a:endParaRPr>
          </a:p>
        </p:txBody>
      </p:sp>
      <p:sp>
        <p:nvSpPr>
          <p:cNvPr id="16" name="Freeform 15"/>
          <p:cNvSpPr/>
          <p:nvPr/>
        </p:nvSpPr>
        <p:spPr>
          <a:xfrm rot="12595933" flipH="1" flipV="1">
            <a:off x="6878095" y="1326434"/>
            <a:ext cx="2459662" cy="73804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7010400" y="533400"/>
            <a:ext cx="2228944" cy="830997"/>
          </a:xfrm>
          <a:prstGeom prst="rect">
            <a:avLst/>
          </a:prstGeom>
          <a:noFill/>
        </p:spPr>
        <p:txBody>
          <a:bodyPr wrap="none" rtlCol="0">
            <a:spAutoFit/>
          </a:bodyPr>
          <a:lstStyle/>
          <a:p>
            <a:pPr marL="457200" indent="-457200">
              <a:buAutoNum type="arabicPlain" startAt="1585"/>
            </a:pP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John Davis</a:t>
            </a:r>
          </a:p>
          <a:p>
            <a:pPr marL="457200" indent="-457200"/>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Baffin Island</a:t>
            </a:r>
          </a:p>
        </p:txBody>
      </p:sp>
      <p:sp>
        <p:nvSpPr>
          <p:cNvPr id="18" name="Freeform 17"/>
          <p:cNvSpPr/>
          <p:nvPr/>
        </p:nvSpPr>
        <p:spPr>
          <a:xfrm rot="1284325">
            <a:off x="6153559" y="1089228"/>
            <a:ext cx="3009081" cy="46656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891281" y="5562600"/>
            <a:ext cx="2232919" cy="1200329"/>
          </a:xfrm>
          <a:prstGeom prst="rect">
            <a:avLst/>
          </a:prstGeom>
          <a:noFill/>
        </p:spPr>
        <p:txBody>
          <a:bodyPr wrap="none" rtlCol="0">
            <a:spAutoFit/>
          </a:bodyPr>
          <a:lstStyle/>
          <a:p>
            <a:pPr algn="ctr"/>
            <a:r>
              <a:rPr lang="en-US" sz="2400" b="1" dirty="0" smtClean="0">
                <a:solidFill>
                  <a:srgbClr val="000000"/>
                </a:solidFill>
                <a:ea typeface="Times New Roman" pitchFamily="18" charset="0"/>
                <a:cs typeface="Calibri" pitchFamily="34" charset="0"/>
              </a:rPr>
              <a:t>1539 </a:t>
            </a:r>
          </a:p>
          <a:p>
            <a:pPr algn="ctr"/>
            <a:r>
              <a:rPr lang="en-US" sz="2400" b="1" dirty="0" err="1" smtClean="0">
                <a:solidFill>
                  <a:srgbClr val="000000"/>
                </a:solidFill>
                <a:ea typeface="Times New Roman" pitchFamily="18" charset="0"/>
                <a:cs typeface="Calibri" pitchFamily="34" charset="0"/>
              </a:rPr>
              <a:t>Hernan</a:t>
            </a:r>
            <a:r>
              <a:rPr lang="en-US" sz="2400" b="1" dirty="0" smtClean="0">
                <a:solidFill>
                  <a:srgbClr val="000000"/>
                </a:solidFill>
                <a:ea typeface="Times New Roman" pitchFamily="18" charset="0"/>
                <a:cs typeface="Calibri" pitchFamily="34" charset="0"/>
              </a:rPr>
              <a:t> Cortez –</a:t>
            </a:r>
          </a:p>
          <a:p>
            <a:pPr algn="ctr"/>
            <a:r>
              <a:rPr lang="en-US" sz="2400" b="1" dirty="0" smtClean="0">
                <a:solidFill>
                  <a:srgbClr val="000000"/>
                </a:solidFill>
                <a:ea typeface="Times New Roman" pitchFamily="18" charset="0"/>
                <a:cs typeface="Calibri" pitchFamily="34" charset="0"/>
              </a:rPr>
              <a:t>Baja California</a:t>
            </a:r>
            <a:endParaRPr lang="en-US" sz="2400" b="1" dirty="0"/>
          </a:p>
        </p:txBody>
      </p:sp>
      <p:sp>
        <p:nvSpPr>
          <p:cNvPr id="20" name="Freeform 19"/>
          <p:cNvSpPr/>
          <p:nvPr/>
        </p:nvSpPr>
        <p:spPr>
          <a:xfrm rot="6893494">
            <a:off x="2581048" y="5410397"/>
            <a:ext cx="1282545" cy="121880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228600" y="3810000"/>
            <a:ext cx="1905000" cy="1200329"/>
          </a:xfrm>
          <a:prstGeom prst="rect">
            <a:avLst/>
          </a:prstGeom>
          <a:noFill/>
        </p:spPr>
        <p:txBody>
          <a:bodyPr wrap="square" rtlCol="0">
            <a:spAutoFit/>
          </a:bodyPr>
          <a:lstStyle/>
          <a:p>
            <a:pPr algn="ctr"/>
            <a:r>
              <a:rPr lang="en-US" sz="2400" b="1" dirty="0" smtClean="0">
                <a:solidFill>
                  <a:srgbClr val="000000"/>
                </a:solidFill>
                <a:latin typeface="Calibri" pitchFamily="34" charset="0"/>
                <a:ea typeface="Times New Roman" pitchFamily="18" charset="0"/>
                <a:cs typeface="Calibri" pitchFamily="34" charset="0"/>
              </a:rPr>
              <a:t>1542 </a:t>
            </a:r>
          </a:p>
          <a:p>
            <a:pPr algn="ctr"/>
            <a:r>
              <a:rPr lang="en-US" sz="2400" b="1" dirty="0" smtClean="0">
                <a:solidFill>
                  <a:srgbClr val="000000"/>
                </a:solidFill>
                <a:latin typeface="Calibri" pitchFamily="34" charset="0"/>
                <a:ea typeface="Times New Roman" pitchFamily="18" charset="0"/>
                <a:cs typeface="Calibri" pitchFamily="34" charset="0"/>
              </a:rPr>
              <a:t>Juan </a:t>
            </a:r>
            <a:r>
              <a:rPr lang="en-US" sz="2400" b="1" dirty="0" err="1" smtClean="0">
                <a:solidFill>
                  <a:srgbClr val="000000"/>
                </a:solidFill>
                <a:latin typeface="Calibri" pitchFamily="34" charset="0"/>
                <a:ea typeface="Times New Roman" pitchFamily="18" charset="0"/>
                <a:cs typeface="Calibri" pitchFamily="34" charset="0"/>
              </a:rPr>
              <a:t>Cabillo</a:t>
            </a:r>
            <a:r>
              <a:rPr lang="en-US" sz="2400" b="1" dirty="0" smtClean="0">
                <a:solidFill>
                  <a:srgbClr val="000000"/>
                </a:solidFill>
                <a:latin typeface="Calibri" pitchFamily="34" charset="0"/>
                <a:ea typeface="Times New Roman" pitchFamily="18" charset="0"/>
                <a:cs typeface="Calibri" pitchFamily="34" charset="0"/>
              </a:rPr>
              <a:t> - </a:t>
            </a:r>
          </a:p>
          <a:p>
            <a:pPr algn="ctr"/>
            <a:r>
              <a:rPr lang="en-US" sz="2400" b="1" dirty="0" smtClean="0">
                <a:solidFill>
                  <a:srgbClr val="000000"/>
                </a:solidFill>
                <a:latin typeface="Calibri" pitchFamily="34" charset="0"/>
                <a:ea typeface="Times New Roman" pitchFamily="18" charset="0"/>
                <a:cs typeface="Calibri" pitchFamily="34" charset="0"/>
              </a:rPr>
              <a:t>west coast</a:t>
            </a:r>
            <a:endParaRPr lang="en-US" sz="2400" b="1" dirty="0"/>
          </a:p>
        </p:txBody>
      </p:sp>
      <p:sp>
        <p:nvSpPr>
          <p:cNvPr id="22" name="Freeform 21"/>
          <p:cNvSpPr/>
          <p:nvPr/>
        </p:nvSpPr>
        <p:spPr>
          <a:xfrm rot="6893494">
            <a:off x="1775481" y="4374472"/>
            <a:ext cx="1913281" cy="141621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2514600" y="4724400"/>
            <a:ext cx="4217180" cy="461665"/>
          </a:xfrm>
          <a:prstGeom prst="rect">
            <a:avLst/>
          </a:prstGeom>
          <a:noFill/>
        </p:spPr>
        <p:txBody>
          <a:bodyPr wrap="none" rtlCol="0">
            <a:spAutoFit/>
          </a:bodyPr>
          <a:lstStyle/>
          <a:p>
            <a:pPr algn="ct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1579 Francis Drake – west coast</a:t>
            </a:r>
            <a:endParaRPr lang="en-US" sz="2400" b="1" dirty="0">
              <a:solidFill>
                <a:srgbClr val="FF0000"/>
              </a:solidFill>
              <a:effectLst>
                <a:outerShdw dist="50800" dir="5400000" algn="ctr" rotWithShape="0">
                  <a:schemeClr val="tx1"/>
                </a:outerShdw>
              </a:effectLst>
            </a:endParaRPr>
          </a:p>
        </p:txBody>
      </p:sp>
      <p:sp>
        <p:nvSpPr>
          <p:cNvPr id="24" name="Freeform 23"/>
          <p:cNvSpPr/>
          <p:nvPr/>
        </p:nvSpPr>
        <p:spPr>
          <a:xfrm rot="9817207">
            <a:off x="8896" y="5331468"/>
            <a:ext cx="2849363" cy="114806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2743200" y="3581400"/>
            <a:ext cx="4610446" cy="457200"/>
          </a:xfrm>
          <a:prstGeom prst="rect">
            <a:avLst/>
          </a:prstGeom>
          <a:noFill/>
        </p:spPr>
        <p:txBody>
          <a:bodyPr wrap="square" rtlCol="0">
            <a:spAutoFit/>
          </a:bodyPr>
          <a:lstStyle/>
          <a:p>
            <a:pPr algn="ctr"/>
            <a:r>
              <a:rPr lang="en-US" sz="2400" b="1" dirty="0" smtClean="0">
                <a:solidFill>
                  <a:srgbClr val="0070C0"/>
                </a:solidFill>
                <a:effectLst>
                  <a:outerShdw dist="50800" dir="5400000" algn="ctr" rotWithShape="0">
                    <a:schemeClr val="tx1"/>
                  </a:outerShdw>
                </a:effectLst>
                <a:latin typeface="Calibri" pitchFamily="34" charset="0"/>
                <a:ea typeface="Times New Roman" pitchFamily="18" charset="0"/>
                <a:cs typeface="Calibri" pitchFamily="34" charset="0"/>
              </a:rPr>
              <a:t>1603 de Champlain - Great Lakes</a:t>
            </a:r>
            <a:endParaRPr lang="en-US" sz="2400" b="1" dirty="0">
              <a:solidFill>
                <a:srgbClr val="0070C0"/>
              </a:solidFill>
              <a:effectLst>
                <a:outerShdw dist="50800" dir="5400000" algn="ctr" rotWithShape="0">
                  <a:schemeClr val="tx1"/>
                </a:outerShdw>
              </a:effectLst>
            </a:endParaRPr>
          </a:p>
        </p:txBody>
      </p:sp>
      <p:sp>
        <p:nvSpPr>
          <p:cNvPr id="30" name="Freeform 29"/>
          <p:cNvSpPr/>
          <p:nvPr/>
        </p:nvSpPr>
        <p:spPr>
          <a:xfrm rot="211429">
            <a:off x="6500023" y="3384797"/>
            <a:ext cx="1065228" cy="78195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15410676" flipV="1">
            <a:off x="5650713" y="1421654"/>
            <a:ext cx="1013517" cy="358892"/>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352800" y="1302603"/>
            <a:ext cx="2819400" cy="830997"/>
          </a:xfrm>
          <a:prstGeom prst="rect">
            <a:avLst/>
          </a:prstGeom>
          <a:noFill/>
        </p:spPr>
        <p:txBody>
          <a:bodyPr wrap="square" rtlCol="0">
            <a:spAutoFit/>
          </a:bodyPr>
          <a:lstStyle/>
          <a:p>
            <a:pPr marL="457200" indent="-457200"/>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1610 Henry Hudson </a:t>
            </a:r>
            <a:r>
              <a:rPr lang="en-US" sz="2400" b="1" dirty="0" err="1"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Hudson</a:t>
            </a: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bay</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grpSp>
        <p:nvGrpSpPr>
          <p:cNvPr id="38" name="Group 37"/>
          <p:cNvGrpSpPr/>
          <p:nvPr/>
        </p:nvGrpSpPr>
        <p:grpSpPr>
          <a:xfrm>
            <a:off x="0" y="0"/>
            <a:ext cx="1905000" cy="1200329"/>
            <a:chOff x="381000" y="0"/>
            <a:chExt cx="1905000" cy="1200329"/>
          </a:xfrm>
        </p:grpSpPr>
        <p:sp useBgFill="1">
          <p:nvSpPr>
            <p:cNvPr id="33" name="TextBox 32"/>
            <p:cNvSpPr txBox="1"/>
            <p:nvPr/>
          </p:nvSpPr>
          <p:spPr>
            <a:xfrm>
              <a:off x="381000" y="0"/>
              <a:ext cx="1905000" cy="1200329"/>
            </a:xfrm>
            <a:prstGeom prst="rect">
              <a:avLst/>
            </a:prstGeom>
            <a:ln w="12700">
              <a:solidFill>
                <a:schemeClr val="tx1"/>
              </a:solidFill>
            </a:ln>
          </p:spPr>
          <p:txBody>
            <a:bodyPr wrap="square" rtlCol="0">
              <a:spAutoFit/>
            </a:bodyPr>
            <a:lstStyle/>
            <a:p>
              <a:r>
                <a:rPr lang="en-US" sz="2400" b="1" dirty="0" smtClean="0"/>
                <a:t>Spain</a:t>
              </a:r>
            </a:p>
            <a:p>
              <a:r>
                <a:rPr lang="en-US" sz="2400" b="1" dirty="0" smtClean="0">
                  <a:solidFill>
                    <a:srgbClr val="FF0000"/>
                  </a:solidFill>
                  <a:effectLst>
                    <a:outerShdw dist="38100" dir="5400000" algn="ctr" rotWithShape="0">
                      <a:schemeClr val="tx1"/>
                    </a:outerShdw>
                  </a:effectLst>
                </a:rPr>
                <a:t>England</a:t>
              </a:r>
            </a:p>
            <a:p>
              <a:r>
                <a:rPr lang="en-US" sz="2400" b="1" dirty="0" smtClean="0">
                  <a:solidFill>
                    <a:srgbClr val="3333FF"/>
                  </a:solidFill>
                  <a:effectLst>
                    <a:outerShdw dist="38100" dir="5400000" algn="ctr" rotWithShape="0">
                      <a:schemeClr val="tx1"/>
                    </a:outerShdw>
                  </a:effectLst>
                </a:rPr>
                <a:t>France</a:t>
              </a:r>
            </a:p>
          </p:txBody>
        </p:sp>
        <p:sp>
          <p:nvSpPr>
            <p:cNvPr id="35" name="Rectangle 34"/>
            <p:cNvSpPr/>
            <p:nvPr/>
          </p:nvSpPr>
          <p:spPr>
            <a:xfrm>
              <a:off x="1676400" y="877824"/>
              <a:ext cx="533400" cy="22860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676400" y="512064"/>
              <a:ext cx="533400" cy="228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76400" y="152400"/>
              <a:ext cx="533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0"/>
                                  </p:stCondLst>
                                  <p:childTnLst>
                                    <p:animMotion origin="layout" path="M 0 0  L 0.25 0  E" pathEditMode="relative" ptsTypes="">
                                      <p:cBhvr>
                                        <p:cTn id="6" dur="1000" fill="hold"/>
                                        <p:tgtEl>
                                          <p:spTgt spid="2"/>
                                        </p:tgtEl>
                                        <p:attrNameLst>
                                          <p:attrName>ppt_x</p:attrName>
                                          <p:attrName>ppt_y</p:attrName>
                                        </p:attrNameLst>
                                      </p:cBhvr>
                                    </p:animMotion>
                                  </p:childTnLst>
                                </p:cTn>
                              </p:par>
                              <p:par>
                                <p:cTn id="7" presetID="22" presetClass="entr" presetSubtype="8"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wipe(left)">
                                      <p:cBhvr>
                                        <p:cTn id="9" dur="1000"/>
                                        <p:tgtEl>
                                          <p:spTgt spid="3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par>
                                <p:cTn id="35" presetID="22" presetClass="entr" presetSubtype="2" fill="hold" grpId="0"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childTnLst>
                                </p:cTn>
                              </p:par>
                              <p:par>
                                <p:cTn id="51" presetID="22" presetClass="entr" presetSubtype="4" fill="hold" grpId="0" nodeType="withEffect">
                                  <p:stCondLst>
                                    <p:cond delay="50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1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childTnLst>
                                </p:cTn>
                              </p:par>
                              <p:par>
                                <p:cTn id="59" presetID="22" presetClass="entr" presetSubtype="4" fill="hold" grpId="0" nodeType="withEffect">
                                  <p:stCondLst>
                                    <p:cond delay="50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10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childTnLst>
                                </p:cTn>
                              </p:par>
                              <p:par>
                                <p:cTn id="67" presetID="22" presetClass="entr" presetSubtype="2" fill="hold" grpId="0" nodeType="withEffect">
                                  <p:stCondLst>
                                    <p:cond delay="500"/>
                                  </p:stCondLst>
                                  <p:childTnLst>
                                    <p:set>
                                      <p:cBhvr>
                                        <p:cTn id="68" dur="1" fill="hold">
                                          <p:stCondLst>
                                            <p:cond delay="0"/>
                                          </p:stCondLst>
                                        </p:cTn>
                                        <p:tgtEl>
                                          <p:spTgt spid="16"/>
                                        </p:tgtEl>
                                        <p:attrNameLst>
                                          <p:attrName>style.visibility</p:attrName>
                                        </p:attrNameLst>
                                      </p:cBhvr>
                                      <p:to>
                                        <p:strVal val="visible"/>
                                      </p:to>
                                    </p:set>
                                    <p:animEffect transition="in" filter="wipe(right)">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childTnLst>
                                </p:cTn>
                              </p:par>
                              <p:par>
                                <p:cTn id="75" presetID="22" presetClass="entr" presetSubtype="4" fill="hold" grpId="0" nodeType="withEffect">
                                  <p:stCondLst>
                                    <p:cond delay="50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10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childTnLst>
                                </p:cTn>
                              </p:par>
                              <p:par>
                                <p:cTn id="83" presetID="22" presetClass="entr" presetSubtype="2" fill="hold" grpId="0" nodeType="withEffect">
                                  <p:stCondLst>
                                    <p:cond delay="500"/>
                                  </p:stCondLst>
                                  <p:childTnLst>
                                    <p:set>
                                      <p:cBhvr>
                                        <p:cTn id="84" dur="1" fill="hold">
                                          <p:stCondLst>
                                            <p:cond delay="0"/>
                                          </p:stCondLst>
                                        </p:cTn>
                                        <p:tgtEl>
                                          <p:spTgt spid="18"/>
                                        </p:tgtEl>
                                        <p:attrNameLst>
                                          <p:attrName>style.visibility</p:attrName>
                                        </p:attrNameLst>
                                      </p:cBhvr>
                                      <p:to>
                                        <p:strVal val="visible"/>
                                      </p:to>
                                    </p:set>
                                    <p:animEffect transition="in" filter="wipe(right)">
                                      <p:cBhvr>
                                        <p:cTn id="85" dur="10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childTnLst>
                                </p:cTn>
                              </p:par>
                              <p:par>
                                <p:cTn id="91" presetID="22" presetClass="entr" presetSubtype="1" fill="hold" grpId="0" nodeType="withEffect">
                                  <p:stCondLst>
                                    <p:cond delay="500"/>
                                  </p:stCondLst>
                                  <p:childTnLst>
                                    <p:set>
                                      <p:cBhvr>
                                        <p:cTn id="92" dur="1" fill="hold">
                                          <p:stCondLst>
                                            <p:cond delay="0"/>
                                          </p:stCondLst>
                                        </p:cTn>
                                        <p:tgtEl>
                                          <p:spTgt spid="30"/>
                                        </p:tgtEl>
                                        <p:attrNameLst>
                                          <p:attrName>style.visibility</p:attrName>
                                        </p:attrNameLst>
                                      </p:cBhvr>
                                      <p:to>
                                        <p:strVal val="visible"/>
                                      </p:to>
                                    </p:set>
                                    <p:animEffect transition="in" filter="wipe(up)">
                                      <p:cBhvr>
                                        <p:cTn id="93" dur="10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up)">
                                      <p:cBhvr>
                                        <p:cTn id="101" dur="20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1000"/>
                                        <p:tgtEl>
                                          <p:spTgt spid="7"/>
                                        </p:tgtEl>
                                      </p:cBhvr>
                                    </p:animEffect>
                                    <p:set>
                                      <p:cBhvr>
                                        <p:cTn id="106" dur="1" fill="hold">
                                          <p:stCondLst>
                                            <p:cond delay="999"/>
                                          </p:stCondLst>
                                        </p:cTn>
                                        <p:tgtEl>
                                          <p:spTgt spid="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6"/>
                                        </p:tgtEl>
                                      </p:cBhvr>
                                    </p:animEffect>
                                    <p:set>
                                      <p:cBhvr>
                                        <p:cTn id="109" dur="1" fill="hold">
                                          <p:stCondLst>
                                            <p:cond delay="999"/>
                                          </p:stCondLst>
                                        </p:cTn>
                                        <p:tgtEl>
                                          <p:spTgt spid="6"/>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10"/>
                                        </p:tgtEl>
                                      </p:cBhvr>
                                    </p:animEffect>
                                    <p:set>
                                      <p:cBhvr>
                                        <p:cTn id="112" dur="1" fill="hold">
                                          <p:stCondLst>
                                            <p:cond delay="999"/>
                                          </p:stCondLst>
                                        </p:cTn>
                                        <p:tgtEl>
                                          <p:spTgt spid="1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8"/>
                                        </p:tgtEl>
                                      </p:cBhvr>
                                    </p:animEffect>
                                    <p:set>
                                      <p:cBhvr>
                                        <p:cTn id="115" dur="1" fill="hold">
                                          <p:stCondLst>
                                            <p:cond delay="999"/>
                                          </p:stCondLst>
                                        </p:cTn>
                                        <p:tgtEl>
                                          <p:spTgt spid="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5"/>
                                        </p:tgtEl>
                                      </p:cBhvr>
                                    </p:animEffect>
                                    <p:set>
                                      <p:cBhvr>
                                        <p:cTn id="118" dur="1" fill="hold">
                                          <p:stCondLst>
                                            <p:cond delay="999"/>
                                          </p:stCondLst>
                                        </p:cTn>
                                        <p:tgtEl>
                                          <p:spTgt spid="5"/>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9"/>
                                        </p:tgtEl>
                                      </p:cBhvr>
                                    </p:animEffect>
                                    <p:set>
                                      <p:cBhvr>
                                        <p:cTn id="121" dur="1" fill="hold">
                                          <p:stCondLst>
                                            <p:cond delay="999"/>
                                          </p:stCondLst>
                                        </p:cTn>
                                        <p:tgtEl>
                                          <p:spTgt spid="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9"/>
                                        </p:tgtEl>
                                      </p:cBhvr>
                                    </p:animEffect>
                                    <p:set>
                                      <p:cBhvr>
                                        <p:cTn id="124" dur="1" fill="hold">
                                          <p:stCondLst>
                                            <p:cond delay="999"/>
                                          </p:stCondLst>
                                        </p:cTn>
                                        <p:tgtEl>
                                          <p:spTgt spid="29"/>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11"/>
                                        </p:tgtEl>
                                      </p:cBhvr>
                                    </p:animEffect>
                                    <p:set>
                                      <p:cBhvr>
                                        <p:cTn id="127" dur="1" fill="hold">
                                          <p:stCondLst>
                                            <p:cond delay="999"/>
                                          </p:stCondLst>
                                        </p:cTn>
                                        <p:tgtEl>
                                          <p:spTgt spid="1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15"/>
                                        </p:tgtEl>
                                      </p:cBhvr>
                                    </p:animEffect>
                                    <p:set>
                                      <p:cBhvr>
                                        <p:cTn id="130" dur="1" fill="hold">
                                          <p:stCondLst>
                                            <p:cond delay="999"/>
                                          </p:stCondLst>
                                        </p:cTn>
                                        <p:tgtEl>
                                          <p:spTgt spid="1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17"/>
                                        </p:tgtEl>
                                      </p:cBhvr>
                                    </p:animEffect>
                                    <p:set>
                                      <p:cBhvr>
                                        <p:cTn id="133" dur="1" fill="hold">
                                          <p:stCondLst>
                                            <p:cond delay="999"/>
                                          </p:stCondLst>
                                        </p:cTn>
                                        <p:tgtEl>
                                          <p:spTgt spid="17"/>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32"/>
                                        </p:tgtEl>
                                      </p:cBhvr>
                                    </p:animEffect>
                                    <p:set>
                                      <p:cBhvr>
                                        <p:cTn id="136" dur="1" fill="hold">
                                          <p:stCondLst>
                                            <p:cond delay="999"/>
                                          </p:stCondLst>
                                        </p:cTn>
                                        <p:tgtEl>
                                          <p:spTgt spid="3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21"/>
                                        </p:tgtEl>
                                      </p:cBhvr>
                                    </p:animEffect>
                                    <p:set>
                                      <p:cBhvr>
                                        <p:cTn id="139" dur="1" fill="hold">
                                          <p:stCondLst>
                                            <p:cond delay="999"/>
                                          </p:stCondLst>
                                        </p:cTn>
                                        <p:tgtEl>
                                          <p:spTgt spid="21"/>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22"/>
                                        </p:tgtEl>
                                      </p:cBhvr>
                                    </p:animEffect>
                                    <p:set>
                                      <p:cBhvr>
                                        <p:cTn id="142" dur="1" fill="hold">
                                          <p:stCondLst>
                                            <p:cond delay="999"/>
                                          </p:stCondLst>
                                        </p:cTn>
                                        <p:tgtEl>
                                          <p:spTgt spid="2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24"/>
                                        </p:tgtEl>
                                      </p:cBhvr>
                                    </p:animEffect>
                                    <p:set>
                                      <p:cBhvr>
                                        <p:cTn id="145" dur="1" fill="hold">
                                          <p:stCondLst>
                                            <p:cond delay="999"/>
                                          </p:stCondLst>
                                        </p:cTn>
                                        <p:tgtEl>
                                          <p:spTgt spid="2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19"/>
                                        </p:tgtEl>
                                      </p:cBhvr>
                                    </p:animEffect>
                                    <p:set>
                                      <p:cBhvr>
                                        <p:cTn id="148" dur="1" fill="hold">
                                          <p:stCondLst>
                                            <p:cond delay="9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20"/>
                                        </p:tgtEl>
                                      </p:cBhvr>
                                    </p:animEffect>
                                    <p:set>
                                      <p:cBhvr>
                                        <p:cTn id="151" dur="1" fill="hold">
                                          <p:stCondLst>
                                            <p:cond delay="999"/>
                                          </p:stCondLst>
                                        </p:cTn>
                                        <p:tgtEl>
                                          <p:spTgt spid="2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23"/>
                                        </p:tgtEl>
                                      </p:cBhvr>
                                    </p:animEffect>
                                    <p:set>
                                      <p:cBhvr>
                                        <p:cTn id="154"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animBg="1"/>
      <p:bldP spid="6" grpId="1" animBg="1"/>
      <p:bldP spid="7" grpId="0"/>
      <p:bldP spid="7" grpId="1"/>
      <p:bldP spid="8" grpId="0" animBg="1"/>
      <p:bldP spid="8" grpId="1" animBg="1"/>
      <p:bldP spid="9" grpId="0"/>
      <p:bldP spid="9" grpId="1"/>
      <p:bldP spid="10" grpId="0" animBg="1"/>
      <p:bldP spid="10" grpId="1" animBg="1"/>
      <p:bldP spid="11" grpId="0"/>
      <p:bldP spid="11" grpId="1"/>
      <p:bldP spid="12" grpId="0" animBg="1"/>
      <p:bldP spid="15" grpId="0"/>
      <p:bldP spid="15" grpId="1"/>
      <p:bldP spid="16" grpId="0" animBg="1"/>
      <p:bldP spid="17" grpId="0"/>
      <p:bldP spid="17" grpId="1"/>
      <p:bldP spid="18" grpId="0" animBg="1"/>
      <p:bldP spid="19" grpId="0"/>
      <p:bldP spid="19" grpId="1"/>
      <p:bldP spid="20" grpId="0" animBg="1"/>
      <p:bldP spid="20" grpId="1" animBg="1"/>
      <p:bldP spid="21" grpId="0"/>
      <p:bldP spid="21" grpId="1"/>
      <p:bldP spid="22" grpId="0" animBg="1"/>
      <p:bldP spid="22" grpId="1" animBg="1"/>
      <p:bldP spid="23" grpId="0"/>
      <p:bldP spid="23" grpId="1"/>
      <p:bldP spid="24" grpId="0" animBg="1"/>
      <p:bldP spid="24" grpId="1" animBg="1"/>
      <p:bldP spid="29" grpId="0"/>
      <p:bldP spid="29" grpId="1"/>
      <p:bldP spid="30" grpId="0" animBg="1"/>
      <p:bldP spid="31" grpId="0" animBg="1"/>
      <p:bldP spid="32" grpId="0"/>
      <p:bldP spid="32" grpId="1"/>
      <p:bldP spid="39"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1"/>
          </a:xfrm>
          <a:prstGeom prst="rect">
            <a:avLst/>
          </a:prstGeom>
        </p:spPr>
        <p:txBody>
          <a:bodyPr wrap="square">
            <a:spAutoFit/>
          </a:bodyPr>
          <a:lstStyle/>
          <a:p>
            <a:pPr algn="ctr"/>
            <a:r>
              <a:rPr lang="en-US" dirty="0" smtClean="0">
                <a:solidFill>
                  <a:srgbClr val="000000"/>
                </a:solidFill>
                <a:latin typeface="Calibri" pitchFamily="34" charset="0"/>
                <a:ea typeface="Times New Roman" pitchFamily="18" charset="0"/>
                <a:cs typeface="Calibri" pitchFamily="34" charset="0"/>
              </a:rPr>
              <a:t>EARLY EXPLORERS</a:t>
            </a:r>
          </a:p>
          <a:p>
            <a:r>
              <a:rPr lang="en-US" dirty="0" smtClean="0">
                <a:solidFill>
                  <a:srgbClr val="000000"/>
                </a:solidFill>
                <a:latin typeface="Calibri" pitchFamily="34" charset="0"/>
                <a:ea typeface="Times New Roman" pitchFamily="18" charset="0"/>
                <a:cs typeface="Calibri" pitchFamily="34" charset="0"/>
              </a:rPr>
              <a:t>Christopher Columbus (Sp) – 1492 – Caribbean</a:t>
            </a:r>
          </a:p>
          <a:p>
            <a:r>
              <a:rPr lang="en-US" dirty="0" smtClean="0">
                <a:solidFill>
                  <a:srgbClr val="000000"/>
                </a:solidFill>
                <a:latin typeface="Calibri" pitchFamily="34" charset="0"/>
                <a:ea typeface="Times New Roman" pitchFamily="18" charset="0"/>
                <a:cs typeface="Calibri" pitchFamily="34" charset="0"/>
              </a:rPr>
              <a:t>John Cabot (Eng) – 1497 – Newfoundland</a:t>
            </a:r>
          </a:p>
          <a:p>
            <a:r>
              <a:rPr lang="en-US" dirty="0" smtClean="0"/>
              <a:t>Giovanni </a:t>
            </a:r>
            <a:r>
              <a:rPr lang="en-US" dirty="0" err="1" smtClean="0"/>
              <a:t>da</a:t>
            </a:r>
            <a:r>
              <a:rPr lang="en-US" dirty="0" smtClean="0"/>
              <a:t> </a:t>
            </a:r>
            <a:r>
              <a:rPr lang="en-US" dirty="0" err="1" smtClean="0"/>
              <a:t>Verrazzano</a:t>
            </a:r>
            <a:r>
              <a:rPr lang="en-US" dirty="0" smtClean="0"/>
              <a:t> (Fr) – 1524 – east coast, Fl to New Brunswick</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Jacques Cartier (Fr) – 1534 – Newfoundland, Gulf St Law</a:t>
            </a:r>
          </a:p>
          <a:p>
            <a:r>
              <a:rPr lang="en-US" dirty="0" err="1" smtClean="0">
                <a:solidFill>
                  <a:srgbClr val="000000"/>
                </a:solidFill>
                <a:latin typeface="Calibri" pitchFamily="34" charset="0"/>
                <a:ea typeface="Times New Roman" pitchFamily="18" charset="0"/>
                <a:cs typeface="Calibri" pitchFamily="34" charset="0"/>
              </a:rPr>
              <a:t>Hernan</a:t>
            </a:r>
            <a:r>
              <a:rPr lang="en-US" dirty="0" smtClean="0">
                <a:solidFill>
                  <a:srgbClr val="000000"/>
                </a:solidFill>
                <a:latin typeface="Calibri" pitchFamily="34" charset="0"/>
                <a:ea typeface="Times New Roman" pitchFamily="18" charset="0"/>
                <a:cs typeface="Calibri" pitchFamily="34" charset="0"/>
              </a:rPr>
              <a:t> Cortez (Sp) – 1539 – Baja California</a:t>
            </a:r>
          </a:p>
          <a:p>
            <a:r>
              <a:rPr lang="en-US" dirty="0" smtClean="0">
                <a:solidFill>
                  <a:srgbClr val="000000"/>
                </a:solidFill>
                <a:latin typeface="Calibri" pitchFamily="34" charset="0"/>
                <a:ea typeface="Times New Roman" pitchFamily="18" charset="0"/>
                <a:cs typeface="Calibri" pitchFamily="34" charset="0"/>
              </a:rPr>
              <a:t>Juan </a:t>
            </a:r>
            <a:r>
              <a:rPr lang="en-US" dirty="0" err="1" smtClean="0">
                <a:solidFill>
                  <a:srgbClr val="000000"/>
                </a:solidFill>
                <a:latin typeface="Calibri" pitchFamily="34" charset="0"/>
                <a:ea typeface="Times New Roman" pitchFamily="18" charset="0"/>
                <a:cs typeface="Calibri" pitchFamily="34" charset="0"/>
              </a:rPr>
              <a:t>Cabillo</a:t>
            </a:r>
            <a:r>
              <a:rPr lang="en-US" dirty="0" smtClean="0">
                <a:solidFill>
                  <a:srgbClr val="000000"/>
                </a:solidFill>
                <a:latin typeface="Calibri" pitchFamily="34" charset="0"/>
                <a:ea typeface="Times New Roman" pitchFamily="18" charset="0"/>
                <a:cs typeface="Calibri" pitchFamily="34" charset="0"/>
              </a:rPr>
              <a:t> (Sp) - 1542 – west coast north to Oregon</a:t>
            </a:r>
          </a:p>
          <a:p>
            <a:r>
              <a:rPr lang="en-US" dirty="0" smtClean="0">
                <a:solidFill>
                  <a:srgbClr val="000000"/>
                </a:solidFill>
                <a:latin typeface="Calibri" pitchFamily="34" charset="0"/>
                <a:ea typeface="Times New Roman" pitchFamily="18" charset="0"/>
                <a:cs typeface="Calibri" pitchFamily="34" charset="0"/>
              </a:rPr>
              <a:t>Martin Frobisher (En) – 1576 – Baffin Island, Hudson Strait</a:t>
            </a:r>
          </a:p>
          <a:p>
            <a:r>
              <a:rPr lang="en-US" dirty="0" smtClean="0">
                <a:solidFill>
                  <a:srgbClr val="000000"/>
                </a:solidFill>
                <a:latin typeface="Calibri" pitchFamily="34" charset="0"/>
                <a:ea typeface="Times New Roman" pitchFamily="18" charset="0"/>
                <a:cs typeface="Calibri" pitchFamily="34" charset="0"/>
              </a:rPr>
              <a:t>Francis Drake (En) – 1579 – Oregon from south, 1585 – Fl and Virginia </a:t>
            </a:r>
          </a:p>
          <a:p>
            <a:r>
              <a:rPr lang="en-US" dirty="0" smtClean="0">
                <a:solidFill>
                  <a:srgbClr val="000000"/>
                </a:solidFill>
                <a:latin typeface="Calibri" pitchFamily="34" charset="0"/>
                <a:ea typeface="Times New Roman" pitchFamily="18" charset="0"/>
                <a:cs typeface="Calibri" pitchFamily="34" charset="0"/>
              </a:rPr>
              <a:t>Samuel de Champlain (Fr) – 1603 – Great Lakes</a:t>
            </a:r>
          </a:p>
          <a:p>
            <a:r>
              <a:rPr lang="en-US" dirty="0" smtClean="0">
                <a:solidFill>
                  <a:srgbClr val="000000"/>
                </a:solidFill>
                <a:latin typeface="Calibri" pitchFamily="34" charset="0"/>
                <a:ea typeface="Times New Roman" pitchFamily="18" charset="0"/>
                <a:cs typeface="Calibri" pitchFamily="34" charset="0"/>
              </a:rPr>
              <a:t>Henry Hudson (En) – 1610 – Hudson Bay </a:t>
            </a:r>
          </a:p>
        </p:txBody>
      </p:sp>
      <p:sp>
        <p:nvSpPr>
          <p:cNvPr id="3" name="Rectangle 2"/>
          <p:cNvSpPr/>
          <p:nvPr/>
        </p:nvSpPr>
        <p:spPr>
          <a:xfrm>
            <a:off x="0" y="3352800"/>
            <a:ext cx="9144000" cy="3139321"/>
          </a:xfrm>
          <a:prstGeom prst="rect">
            <a:avLst/>
          </a:prstGeom>
        </p:spPr>
        <p:txBody>
          <a:bodyPr wrap="square">
            <a:spAutoFit/>
          </a:bodyPr>
          <a:lstStyle/>
          <a:p>
            <a:r>
              <a:rPr lang="en-US" dirty="0" smtClean="0"/>
              <a:t>Although it wasn't until 1579 that the west coast of North America was visited by an English explorer, the privateer Sir Francis Drake who landed north of today's San Francisco and claimed the area for England, calling it "New Albion" or New England, the English claim to this territory dates back to John Cabot's landing on Americas. The officially-accepted location for Drake's landing is at Drake's Estero (also known as "Drakes Bay," just north of San Francisco, in </a:t>
            </a:r>
            <a:r>
              <a:rPr lang="en-US" u="sng" dirty="0" smtClean="0"/>
              <a:t>Marin County</a:t>
            </a:r>
            <a:r>
              <a:rPr lang="en-US" dirty="0" smtClean="0"/>
              <a:t>). Despite the facts that no permanent settlements were ever established by Drake, and that the next official visit by the British would be some two hundred years later, Drake's action and Cabot's original claim in 1497 were the foundations of British claims to portions of the west coast of North America in the late 18th century. One of the most important consequences of these claims is that charters for the British colonies on the Atlantic coast went from sea to sea, and this was the foundation of the US claim to its current territory.</a:t>
            </a:r>
            <a:endParaRPr 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grpSp>
        <p:nvGrpSpPr>
          <p:cNvPr id="19" name="Group 18"/>
          <p:cNvGrpSpPr/>
          <p:nvPr/>
        </p:nvGrpSpPr>
        <p:grpSpPr>
          <a:xfrm>
            <a:off x="0" y="0"/>
            <a:ext cx="1905000" cy="1200329"/>
            <a:chOff x="381000" y="0"/>
            <a:chExt cx="1905000" cy="1200329"/>
          </a:xfrm>
        </p:grpSpPr>
        <p:sp useBgFill="1">
          <p:nvSpPr>
            <p:cNvPr id="20" name="TextBox 19"/>
            <p:cNvSpPr txBox="1"/>
            <p:nvPr/>
          </p:nvSpPr>
          <p:spPr>
            <a:xfrm>
              <a:off x="381000" y="0"/>
              <a:ext cx="1905000" cy="1200329"/>
            </a:xfrm>
            <a:prstGeom prst="rect">
              <a:avLst/>
            </a:prstGeom>
            <a:ln w="12700">
              <a:solidFill>
                <a:schemeClr val="tx1"/>
              </a:solidFill>
            </a:ln>
          </p:spPr>
          <p:txBody>
            <a:bodyPr wrap="square" rtlCol="0">
              <a:spAutoFit/>
            </a:bodyPr>
            <a:lstStyle/>
            <a:p>
              <a:r>
                <a:rPr lang="en-US" sz="2400" b="1" dirty="0" smtClean="0"/>
                <a:t>Spain</a:t>
              </a:r>
            </a:p>
            <a:p>
              <a:r>
                <a:rPr lang="en-US" sz="2400" b="1" dirty="0" smtClean="0">
                  <a:solidFill>
                    <a:srgbClr val="FF0000"/>
                  </a:solidFill>
                  <a:effectLst>
                    <a:outerShdw dist="38100" dir="5400000" algn="ctr" rotWithShape="0">
                      <a:schemeClr val="tx1"/>
                    </a:outerShdw>
                  </a:effectLst>
                </a:rPr>
                <a:t>England</a:t>
              </a:r>
            </a:p>
            <a:p>
              <a:r>
                <a:rPr lang="en-US" sz="2400" b="1" dirty="0" smtClean="0">
                  <a:solidFill>
                    <a:srgbClr val="3333FF"/>
                  </a:solidFill>
                  <a:effectLst>
                    <a:outerShdw dist="38100" dir="5400000" algn="ctr" rotWithShape="0">
                      <a:schemeClr val="tx1"/>
                    </a:outerShdw>
                  </a:effectLst>
                </a:rPr>
                <a:t>France</a:t>
              </a:r>
            </a:p>
          </p:txBody>
        </p:sp>
        <p:sp>
          <p:nvSpPr>
            <p:cNvPr id="21" name="Rectangle 20"/>
            <p:cNvSpPr/>
            <p:nvPr/>
          </p:nvSpPr>
          <p:spPr>
            <a:xfrm>
              <a:off x="1676400" y="877824"/>
              <a:ext cx="533400" cy="22860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76400" y="512064"/>
              <a:ext cx="533400" cy="228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676400" y="152400"/>
              <a:ext cx="533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4572000" y="2721114"/>
            <a:ext cx="1295400" cy="707886"/>
          </a:xfrm>
          <a:prstGeom prst="rect">
            <a:avLst/>
          </a:prstGeom>
          <a:solidFill>
            <a:srgbClr val="FFFF00"/>
          </a:solidFill>
        </p:spPr>
        <p:txBody>
          <a:bodyPr wrap="square" rtlCol="0">
            <a:spAutoFit/>
          </a:bodyPr>
          <a:lstStyle/>
          <a:p>
            <a:pPr marL="457200" indent="-457200" algn="ctr"/>
            <a:r>
              <a:rPr lang="en-US" sz="40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1608 </a:t>
            </a: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TextBox 16"/>
          <p:cNvSpPr txBox="1"/>
          <p:nvPr/>
        </p:nvSpPr>
        <p:spPr>
          <a:xfrm>
            <a:off x="0" y="381001"/>
            <a:ext cx="1219200" cy="461665"/>
          </a:xfrm>
          <a:prstGeom prst="rect">
            <a:avLst/>
          </a:prstGeom>
          <a:ln w="12700">
            <a:solidFill>
              <a:schemeClr val="tx1"/>
            </a:solidFill>
          </a:ln>
        </p:spPr>
        <p:txBody>
          <a:bodyPr wrap="square" rtlCol="0">
            <a:spAutoFit/>
          </a:bodyPr>
          <a:lstStyle/>
          <a:p>
            <a:pPr algn="ctr"/>
            <a:r>
              <a:rPr lang="en-US" sz="2400" b="1" dirty="0" smtClean="0">
                <a:solidFill>
                  <a:srgbClr val="FF0000"/>
                </a:solidFill>
                <a:effectLst>
                  <a:outerShdw dist="38100" dir="5400000" algn="ctr" rotWithShape="0">
                    <a:schemeClr val="tx1"/>
                  </a:outerShdw>
                </a:effectLst>
              </a:rPr>
              <a:t>England</a:t>
            </a:r>
          </a:p>
        </p:txBody>
      </p:sp>
      <p:sp useBgFill="1">
        <p:nvSpPr>
          <p:cNvPr id="18" name="TextBox 17"/>
          <p:cNvSpPr txBox="1"/>
          <p:nvPr/>
        </p:nvSpPr>
        <p:spPr>
          <a:xfrm>
            <a:off x="76200" y="762001"/>
            <a:ext cx="1066800" cy="461666"/>
          </a:xfrm>
          <a:prstGeom prst="rect">
            <a:avLst/>
          </a:prstGeom>
          <a:ln w="12700">
            <a:solidFill>
              <a:schemeClr val="tx1"/>
            </a:solidFill>
          </a:ln>
        </p:spPr>
        <p:txBody>
          <a:bodyPr wrap="square" rtlCol="0">
            <a:spAutoFit/>
          </a:bodyPr>
          <a:lstStyle/>
          <a:p>
            <a:pPr algn="ctr"/>
            <a:r>
              <a:rPr lang="en-US" sz="2400" b="1" dirty="0" smtClean="0">
                <a:solidFill>
                  <a:srgbClr val="3333FF"/>
                </a:solidFill>
                <a:effectLst>
                  <a:outerShdw dist="38100" dir="5400000" algn="ctr" rotWithShape="0">
                    <a:schemeClr val="tx1"/>
                  </a:outerShdw>
                </a:effectLst>
              </a:rPr>
              <a:t>France</a:t>
            </a:r>
          </a:p>
        </p:txBody>
      </p:sp>
      <p:sp>
        <p:nvSpPr>
          <p:cNvPr id="24" name="Freeform 23"/>
          <p:cNvSpPr/>
          <p:nvPr/>
        </p:nvSpPr>
        <p:spPr>
          <a:xfrm rot="18831970" flipV="1">
            <a:off x="7720980" y="2508684"/>
            <a:ext cx="1655379" cy="562304"/>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12595933" flipH="1" flipV="1">
            <a:off x="6878095" y="1326434"/>
            <a:ext cx="2459662" cy="73804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284325">
            <a:off x="6153559" y="1089228"/>
            <a:ext cx="3009081" cy="46656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rot="211429">
            <a:off x="6500023" y="3384797"/>
            <a:ext cx="1065228" cy="78195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15410676" flipV="1">
            <a:off x="5650713" y="1421654"/>
            <a:ext cx="1013517" cy="358892"/>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0" y="51816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French woodmen begin trading with </a:t>
            </a:r>
            <a:r>
              <a:rPr lang="en-US" sz="3200" dirty="0" err="1" smtClean="0"/>
              <a:t>indians</a:t>
            </a:r>
            <a:endParaRPr lang="en-US" sz="3200" dirty="0"/>
          </a:p>
        </p:txBody>
      </p:sp>
      <p:sp>
        <p:nvSpPr>
          <p:cNvPr id="30" name="Rectangle 29"/>
          <p:cNvSpPr/>
          <p:nvPr/>
        </p:nvSpPr>
        <p:spPr>
          <a:xfrm>
            <a:off x="0" y="4596825"/>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Samuel de Champlain lands in Quebec:</a:t>
            </a:r>
            <a:endParaRPr lang="en-US" sz="3200" u="sng" dirty="0"/>
          </a:p>
        </p:txBody>
      </p:sp>
      <p:sp>
        <p:nvSpPr>
          <p:cNvPr id="32" name="Rectangle 31"/>
          <p:cNvSpPr/>
          <p:nvPr/>
        </p:nvSpPr>
        <p:spPr>
          <a:xfrm>
            <a:off x="0" y="57398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trade expands thru St Lawrence R. watershed</a:t>
            </a:r>
            <a:endParaRPr lang="en-US" sz="3200" dirty="0"/>
          </a:p>
        </p:txBody>
      </p:sp>
      <p:pic>
        <p:nvPicPr>
          <p:cNvPr id="177154" name="Picture 2" descr="Image result for coureur des bois"/>
          <p:cNvPicPr>
            <a:picLocks noChangeAspect="1" noChangeArrowheads="1"/>
          </p:cNvPicPr>
          <p:nvPr/>
        </p:nvPicPr>
        <p:blipFill>
          <a:blip r:embed="rId3"/>
          <a:srcRect l="28976"/>
          <a:stretch>
            <a:fillRect/>
          </a:stretch>
        </p:blipFill>
        <p:spPr bwMode="auto">
          <a:xfrm>
            <a:off x="152400" y="914400"/>
            <a:ext cx="4295775" cy="3400426"/>
          </a:xfrm>
          <a:prstGeom prst="rect">
            <a:avLst/>
          </a:prstGeom>
          <a:noFill/>
          <a:ln w="50800">
            <a:solidFill>
              <a:schemeClr val="tx1"/>
            </a:solidFill>
          </a:ln>
        </p:spPr>
      </p:pic>
      <p:sp>
        <p:nvSpPr>
          <p:cNvPr id="35" name="Freeform 34"/>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
        <p:nvSpPr>
          <p:cNvPr id="38" name="TextBox 37"/>
          <p:cNvSpPr txBox="1"/>
          <p:nvPr/>
        </p:nvSpPr>
        <p:spPr>
          <a:xfrm>
            <a:off x="4114800" y="838200"/>
            <a:ext cx="1295400" cy="707886"/>
          </a:xfrm>
          <a:prstGeom prst="rect">
            <a:avLst/>
          </a:prstGeom>
          <a:solidFill>
            <a:srgbClr val="FFFF00"/>
          </a:solidFill>
        </p:spPr>
        <p:txBody>
          <a:bodyPr wrap="square" rtlCol="0">
            <a:spAutoFit/>
          </a:bodyPr>
          <a:lstStyle/>
          <a:p>
            <a:pPr marL="457200" indent="-457200" algn="ctr"/>
            <a:r>
              <a:rPr lang="en-US" sz="40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1670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6" presetClass="emph" presetSubtype="0" fill="hold" grpId="2" nodeType="withEffect">
                                  <p:stCondLst>
                                    <p:cond delay="0"/>
                                  </p:stCondLst>
                                  <p:childTnLst>
                                    <p:animScale>
                                      <p:cBhvr>
                                        <p:cTn id="11" dur="1000" fill="hold"/>
                                        <p:tgtEl>
                                          <p:spTgt spid="18"/>
                                        </p:tgtEl>
                                      </p:cBhvr>
                                      <p:by x="150000" y="150000"/>
                                    </p:animScale>
                                  </p:childTnLst>
                                </p:cTn>
                              </p:par>
                              <p:par>
                                <p:cTn id="12" presetID="63" presetClass="path" presetSubtype="0" accel="50000" decel="50000" fill="hold" grpId="1" nodeType="withEffect">
                                  <p:stCondLst>
                                    <p:cond delay="0"/>
                                  </p:stCondLst>
                                  <p:childTnLst>
                                    <p:animMotion origin="layout" path="M 1.38778E-17 -4.10541E-6 L 0.50417 0.41055 " pathEditMode="relative" rAng="0" ptsTypes="AA">
                                      <p:cBhvr>
                                        <p:cTn id="13" dur="1000" fill="hold"/>
                                        <p:tgtEl>
                                          <p:spTgt spid="18"/>
                                        </p:tgtEl>
                                        <p:attrNameLst>
                                          <p:attrName>ppt_x</p:attrName>
                                          <p:attrName>ppt_y</p:attrName>
                                        </p:attrNameLst>
                                      </p:cBhvr>
                                      <p:rCtr x="252" y="205"/>
                                    </p:animMotion>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6" presetClass="emph" presetSubtype="0" fill="hold" grpId="2" nodeType="withEffect">
                                  <p:stCondLst>
                                    <p:cond delay="0"/>
                                  </p:stCondLst>
                                  <p:childTnLst>
                                    <p:animScale>
                                      <p:cBhvr>
                                        <p:cTn id="21" dur="1000" fill="hold"/>
                                        <p:tgtEl>
                                          <p:spTgt spid="17"/>
                                        </p:tgtEl>
                                      </p:cBhvr>
                                      <p:by x="150000" y="150000"/>
                                    </p:animScale>
                                  </p:childTnLst>
                                </p:cTn>
                              </p:par>
                              <p:par>
                                <p:cTn id="22" presetID="63" presetClass="path" presetSubtype="0" accel="50000" decel="50000" fill="hold" grpId="1" nodeType="withEffect">
                                  <p:stCondLst>
                                    <p:cond delay="0"/>
                                  </p:stCondLst>
                                  <p:childTnLst>
                                    <p:animMotion origin="layout" path="M 3.33333E-6 3.23625E-6 L 0.45 0.18839 " pathEditMode="relative" rAng="0" ptsTypes="AA">
                                      <p:cBhvr>
                                        <p:cTn id="23" dur="1000" fill="hold"/>
                                        <p:tgtEl>
                                          <p:spTgt spid="17"/>
                                        </p:tgtEl>
                                        <p:attrNameLst>
                                          <p:attrName>ppt_x</p:attrName>
                                          <p:attrName>ppt_y</p:attrName>
                                        </p:attrNameLst>
                                      </p:cBhvr>
                                      <p:rCtr x="225" y="94"/>
                                    </p:animMotion>
                                  </p:childTnLst>
                                </p:cTn>
                              </p:par>
                              <p:par>
                                <p:cTn id="24" presetID="10" presetClass="exit" presetSubtype="0" fill="hold" nodeType="withEffect">
                                  <p:stCondLst>
                                    <p:cond delay="0"/>
                                  </p:stCondLst>
                                  <p:childTnLst>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Effect transition="in" filter="fade">
                                      <p:cBhvr>
                                        <p:cTn id="33" dur="1000"/>
                                        <p:tgtEl>
                                          <p:spTgt spid="43"/>
                                        </p:tgtEl>
                                      </p:cBhvr>
                                    </p:animEffect>
                                  </p:childTnLst>
                                </p:cTn>
                              </p:par>
                            </p:childTnLst>
                          </p:cTn>
                        </p:par>
                        <p:par>
                          <p:cTn id="34" fill="hold">
                            <p:stCondLst>
                              <p:cond delay="1000"/>
                            </p:stCondLst>
                            <p:childTnLst>
                              <p:par>
                                <p:cTn id="35" presetID="10" presetClass="exit" presetSubtype="0" fill="hold" grpId="3"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5"/>
                                        </p:tgtEl>
                                      </p:cBhvr>
                                    </p:animEffect>
                                    <p:set>
                                      <p:cBhvr>
                                        <p:cTn id="40" dur="1" fill="hold">
                                          <p:stCondLst>
                                            <p:cond delay="999"/>
                                          </p:stCondLst>
                                        </p:cTn>
                                        <p:tgtEl>
                                          <p:spTgt spid="2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6"/>
                                        </p:tgtEl>
                                      </p:cBhvr>
                                    </p:animEffect>
                                    <p:set>
                                      <p:cBhvr>
                                        <p:cTn id="43" dur="1" fill="hold">
                                          <p:stCondLst>
                                            <p:cond delay="999"/>
                                          </p:stCondLst>
                                        </p:cTn>
                                        <p:tgtEl>
                                          <p:spTgt spid="2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10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177154"/>
                                        </p:tgtEl>
                                        <p:attrNameLst>
                                          <p:attrName>style.visibility</p:attrName>
                                        </p:attrNameLst>
                                      </p:cBhvr>
                                      <p:to>
                                        <p:strVal val="visible"/>
                                      </p:to>
                                    </p:set>
                                    <p:animEffect transition="in" filter="fade">
                                      <p:cBhvr>
                                        <p:cTn id="59" dur="1000"/>
                                        <p:tgtEl>
                                          <p:spTgt spid="177154"/>
                                        </p:tgtEl>
                                      </p:cBhvr>
                                    </p:animEffect>
                                  </p:childTnLst>
                                </p:cTn>
                              </p:par>
                            </p:childTnLst>
                          </p:cTn>
                        </p:par>
                        <p:par>
                          <p:cTn id="60" fill="hold">
                            <p:stCondLst>
                              <p:cond delay="1000"/>
                            </p:stCondLst>
                            <p:childTnLst>
                              <p:par>
                                <p:cTn id="61" presetID="53"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1000" fill="hold"/>
                                        <p:tgtEl>
                                          <p:spTgt spid="36"/>
                                        </p:tgtEl>
                                        <p:attrNameLst>
                                          <p:attrName>ppt_w</p:attrName>
                                        </p:attrNameLst>
                                      </p:cBhvr>
                                      <p:tavLst>
                                        <p:tav tm="0">
                                          <p:val>
                                            <p:fltVal val="0"/>
                                          </p:val>
                                        </p:tav>
                                        <p:tav tm="100000">
                                          <p:val>
                                            <p:strVal val="#ppt_w"/>
                                          </p:val>
                                        </p:tav>
                                      </p:tavLst>
                                    </p:anim>
                                    <p:anim calcmode="lin" valueType="num">
                                      <p:cBhvr>
                                        <p:cTn id="64" dur="1000" fill="hold"/>
                                        <p:tgtEl>
                                          <p:spTgt spid="36"/>
                                        </p:tgtEl>
                                        <p:attrNameLst>
                                          <p:attrName>ppt_h</p:attrName>
                                        </p:attrNameLst>
                                      </p:cBhvr>
                                      <p:tavLst>
                                        <p:tav tm="0">
                                          <p:val>
                                            <p:fltVal val="0"/>
                                          </p:val>
                                        </p:tav>
                                        <p:tav tm="100000">
                                          <p:val>
                                            <p:strVal val="#ppt_h"/>
                                          </p:val>
                                        </p:tav>
                                      </p:tavLst>
                                    </p:anim>
                                    <p:animEffect transition="in" filter="fade">
                                      <p:cBhvr>
                                        <p:cTn id="65" dur="10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1000"/>
                                        <p:tgtEl>
                                          <p:spTgt spid="32"/>
                                        </p:tgtEl>
                                      </p:cBhvr>
                                    </p:animEffect>
                                  </p:childTnLst>
                                </p:cTn>
                              </p:par>
                              <p:par>
                                <p:cTn id="71" presetID="10" presetClass="exit" presetSubtype="0" fill="hold" grpId="0" nodeType="withEffect">
                                  <p:stCondLst>
                                    <p:cond delay="0"/>
                                  </p:stCondLst>
                                  <p:childTnLst>
                                    <p:animEffect transition="out" filter="fade">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24"/>
                                        </p:tgtEl>
                                      </p:cBhvr>
                                    </p:animEffect>
                                    <p:set>
                                      <p:cBhvr>
                                        <p:cTn id="76" dur="1" fill="hold">
                                          <p:stCondLst>
                                            <p:cond delay="999"/>
                                          </p:stCondLst>
                                        </p:cTn>
                                        <p:tgtEl>
                                          <p:spTgt spid="2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43"/>
                                        </p:tgtEl>
                                      </p:cBhvr>
                                    </p:animEffect>
                                    <p:set>
                                      <p:cBhvr>
                                        <p:cTn id="79" dur="1" fill="hold">
                                          <p:stCondLst>
                                            <p:cond delay="999"/>
                                          </p:stCondLst>
                                        </p:cTn>
                                        <p:tgtEl>
                                          <p:spTgt spid="43"/>
                                        </p:tgtEl>
                                        <p:attrNameLst>
                                          <p:attrName>style.visibility</p:attrName>
                                        </p:attrNameLst>
                                      </p:cBhvr>
                                      <p:to>
                                        <p:strVal val="hidden"/>
                                      </p:to>
                                    </p:set>
                                  </p:childTnLst>
                                </p:cTn>
                              </p:par>
                              <p:par>
                                <p:cTn id="80" presetID="10" presetClass="exit" presetSubtype="0" fill="hold" grpId="3" nodeType="withEffect">
                                  <p:stCondLst>
                                    <p:cond delay="0"/>
                                  </p:stCondLst>
                                  <p:childTnLst>
                                    <p:animEffect transition="out" filter="fade">
                                      <p:cBhvr>
                                        <p:cTn id="81" dur="1000"/>
                                        <p:tgtEl>
                                          <p:spTgt spid="18"/>
                                        </p:tgtEl>
                                      </p:cBhvr>
                                    </p:animEffect>
                                    <p:set>
                                      <p:cBhvr>
                                        <p:cTn id="82" dur="1" fill="hold">
                                          <p:stCondLst>
                                            <p:cond delay="999"/>
                                          </p:stCondLst>
                                        </p:cTn>
                                        <p:tgtEl>
                                          <p:spTgt spid="18"/>
                                        </p:tgtEl>
                                        <p:attrNameLst>
                                          <p:attrName>style.visibility</p:attrName>
                                        </p:attrNameLst>
                                      </p:cBhvr>
                                      <p:to>
                                        <p:strVal val="hidden"/>
                                      </p:to>
                                    </p:set>
                                  </p:childTnLst>
                                </p:cTn>
                              </p:par>
                              <p:par>
                                <p:cTn id="83" presetID="22" presetClass="entr" presetSubtype="1" fill="hold" grpId="0" nodeType="withEffect">
                                  <p:stCondLst>
                                    <p:cond delay="500"/>
                                  </p:stCondLst>
                                  <p:childTnLst>
                                    <p:set>
                                      <p:cBhvr>
                                        <p:cTn id="84" dur="1" fill="hold">
                                          <p:stCondLst>
                                            <p:cond delay="0"/>
                                          </p:stCondLst>
                                        </p:cTn>
                                        <p:tgtEl>
                                          <p:spTgt spid="35"/>
                                        </p:tgtEl>
                                        <p:attrNameLst>
                                          <p:attrName>style.visibility</p:attrName>
                                        </p:attrNameLst>
                                      </p:cBhvr>
                                      <p:to>
                                        <p:strVal val="visible"/>
                                      </p:to>
                                    </p:set>
                                    <p:animEffect transition="in" filter="wipe(up)">
                                      <p:cBhvr>
                                        <p:cTn id="85" dur="20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30"/>
                                        </p:tgtEl>
                                      </p:cBhvr>
                                    </p:animEffect>
                                    <p:set>
                                      <p:cBhvr>
                                        <p:cTn id="90" dur="1" fill="hold">
                                          <p:stCondLst>
                                            <p:cond delay="999"/>
                                          </p:stCondLst>
                                        </p:cTn>
                                        <p:tgtEl>
                                          <p:spTgt spid="3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29"/>
                                        </p:tgtEl>
                                      </p:cBhvr>
                                    </p:animEffect>
                                    <p:set>
                                      <p:cBhvr>
                                        <p:cTn id="93" dur="1" fill="hold">
                                          <p:stCondLst>
                                            <p:cond delay="999"/>
                                          </p:stCondLst>
                                        </p:cTn>
                                        <p:tgtEl>
                                          <p:spTgt spid="2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32"/>
                                        </p:tgtEl>
                                      </p:cBhvr>
                                    </p:animEffect>
                                    <p:set>
                                      <p:cBhvr>
                                        <p:cTn id="96" dur="1" fill="hold">
                                          <p:stCondLst>
                                            <p:cond delay="999"/>
                                          </p:stCondLst>
                                        </p:cTn>
                                        <p:tgtEl>
                                          <p:spTgt spid="3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177154"/>
                                        </p:tgtEl>
                                      </p:cBhvr>
                                    </p:animEffect>
                                    <p:set>
                                      <p:cBhvr>
                                        <p:cTn id="99" dur="1" fill="hold">
                                          <p:stCondLst>
                                            <p:cond delay="999"/>
                                          </p:stCondLst>
                                        </p:cTn>
                                        <p:tgtEl>
                                          <p:spTgt spid="177154"/>
                                        </p:tgtEl>
                                        <p:attrNameLst>
                                          <p:attrName>style.visibility</p:attrName>
                                        </p:attrNameLst>
                                      </p:cBhvr>
                                      <p:to>
                                        <p:strVal val="hidden"/>
                                      </p:to>
                                    </p:se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childTnLst>
                                </p:cTn>
                              </p:par>
                              <p:par>
                                <p:cTn id="110" presetID="10" presetClass="entr" presetSubtype="0" fill="hold" grpId="4"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1000"/>
                                        <p:tgtEl>
                                          <p:spTgt spid="17"/>
                                        </p:tgtEl>
                                      </p:cBhvr>
                                    </p:animEffect>
                                  </p:childTnLst>
                                </p:cTn>
                              </p:par>
                            </p:childTnLst>
                          </p:cTn>
                        </p:par>
                        <p:par>
                          <p:cTn id="113" fill="hold">
                            <p:stCondLst>
                              <p:cond delay="2000"/>
                            </p:stCondLst>
                            <p:childTnLst>
                              <p:par>
                                <p:cTn id="114" presetID="53" presetClass="entr" presetSubtype="0" fill="hold" grpId="0" nodeType="after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1000" fill="hold"/>
                                        <p:tgtEl>
                                          <p:spTgt spid="38"/>
                                        </p:tgtEl>
                                        <p:attrNameLst>
                                          <p:attrName>ppt_w</p:attrName>
                                        </p:attrNameLst>
                                      </p:cBhvr>
                                      <p:tavLst>
                                        <p:tav tm="0">
                                          <p:val>
                                            <p:fltVal val="0"/>
                                          </p:val>
                                        </p:tav>
                                        <p:tav tm="100000">
                                          <p:val>
                                            <p:strVal val="#ppt_w"/>
                                          </p:val>
                                        </p:tav>
                                      </p:tavLst>
                                    </p:anim>
                                    <p:anim calcmode="lin" valueType="num">
                                      <p:cBhvr>
                                        <p:cTn id="117" dur="1000" fill="hold"/>
                                        <p:tgtEl>
                                          <p:spTgt spid="38"/>
                                        </p:tgtEl>
                                        <p:attrNameLst>
                                          <p:attrName>ppt_h</p:attrName>
                                        </p:attrNameLst>
                                      </p:cBhvr>
                                      <p:tavLst>
                                        <p:tav tm="0">
                                          <p:val>
                                            <p:fltVal val="0"/>
                                          </p:val>
                                        </p:tav>
                                        <p:tav tm="100000">
                                          <p:val>
                                            <p:strVal val="#ppt_h"/>
                                          </p:val>
                                        </p:tav>
                                      </p:tavLst>
                                    </p:anim>
                                    <p:animEffect transition="in" filter="fade">
                                      <p:cBhvr>
                                        <p:cTn id="11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17" grpId="0" animBg="1"/>
      <p:bldP spid="17" grpId="1" animBg="1"/>
      <p:bldP spid="17" grpId="2" animBg="1"/>
      <p:bldP spid="17" grpId="3" animBg="1"/>
      <p:bldP spid="17" grpId="4" animBg="1"/>
      <p:bldP spid="18" grpId="0" animBg="1"/>
      <p:bldP spid="18" grpId="1" animBg="1"/>
      <p:bldP spid="18" grpId="2" animBg="1"/>
      <p:bldP spid="18" grpId="3" animBg="1"/>
      <p:bldP spid="24" grpId="0" animBg="1"/>
      <p:bldP spid="25" grpId="0" animBg="1"/>
      <p:bldP spid="25" grpId="1" animBg="1"/>
      <p:bldP spid="26" grpId="0" animBg="1"/>
      <p:bldP spid="26" grpId="1" animBg="1"/>
      <p:bldP spid="27" grpId="0" animBg="1"/>
      <p:bldP spid="28" grpId="0" animBg="1"/>
      <p:bldP spid="28" grpId="1" animBg="1"/>
      <p:bldP spid="29" grpId="0" animBg="1"/>
      <p:bldP spid="29" grpId="1" animBg="1"/>
      <p:bldP spid="30" grpId="0" animBg="1"/>
      <p:bldP spid="30" grpId="1" animBg="1"/>
      <p:bldP spid="32" grpId="0" animBg="1"/>
      <p:bldP spid="32" grpId="1" animBg="1"/>
      <p:bldP spid="35" grpId="0" animBg="1"/>
      <p:bldP spid="36" grpId="0"/>
      <p:bldP spid="38"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https://en.wikipedia.org/wiki/Exploration_of_North_America</a:t>
            </a:r>
            <a:endParaRPr lang="en-US" dirty="0" smtClean="0"/>
          </a:p>
          <a:p>
            <a:r>
              <a:rPr lang="en-US" dirty="0" smtClean="0"/>
              <a:t>European exploration of western Canada was largely motivated by the fur trade and the search for the elusive Northwest Passage. Hudson's Bay Company explorer Henry Kelsey has the distinction of being the first European to see the northern Great Plains in 1690.</a:t>
            </a:r>
          </a:p>
          <a:p>
            <a:r>
              <a:rPr lang="en-US" dirty="0" smtClean="0"/>
              <a:t>Anthony </a:t>
            </a:r>
            <a:r>
              <a:rPr lang="en-US" dirty="0" err="1" smtClean="0"/>
              <a:t>Henday</a:t>
            </a:r>
            <a:r>
              <a:rPr lang="en-US" dirty="0" smtClean="0"/>
              <a:t> was the first to have seen the Rocky Mountains, in 1754, but curiously did not mention it in his journals. From his westernmost geographic position (roughly near the town of Olds, Alberta, halfway between Calgary and the Rockies should have been quite conspicuous, but he was likely trying to disguise the disappointing fact that an unknown range of seemingly impassible mountains now stood between the HBC and the Pacific. Samuel Hearne found the Coppermine River in 1769-71 in his failed search for copper ore deposits. Burned by these shortfalls, the HBC largely quit exploration.</a:t>
            </a:r>
          </a:p>
          <a:p>
            <a:r>
              <a:rPr lang="en-US" dirty="0" smtClean="0"/>
              <a:t>The North West Company, on the other hand, used a business model that required constant expansion into untapped areas. Under the auspices of the NWC, Alexander Mackenzie discovered the Mackenzie River in 1789 and was the first European to reach the North-American Pacific overland, via the Bella Coola River, in 1793. Simon Fraser reached the Pacific in 1808 via the Fraser River.</a:t>
            </a:r>
          </a:p>
          <a:p>
            <a:r>
              <a:rPr lang="en-US" dirty="0" smtClean="0"/>
              <a:t>David Thompson, widely regarded as the greatest land geographer that ever lived, traveled over 90,000 km during his lifetime. In 1797, Thompson was sent south by his employers to survey part of the Canada-U.S. boundary along the water routes from Lake Superior to Lake of the Woods to satisfy unresolved questions of territory arising from the Jay Treaty between Great Britain and the United States. By 1798 Thompson had completed a survey of 6,750 km (4,190 mi) from Grand Portage, through Lake Winnipeg, to the headwaters of the Assiniboine and Mississippi Rivers, as well as two sides of Lake Superior.</a:t>
            </a:r>
            <a:r>
              <a:rPr lang="en-US" baseline="30000" dirty="0" smtClean="0"/>
              <a:t> </a:t>
            </a:r>
            <a:r>
              <a:rPr lang="en-US" dirty="0" smtClean="0"/>
              <a:t>In 1798, the company sent him to Red Deer Lake (in present-day Alberta) to establish a trading post. The English translation of Lac La </a:t>
            </a:r>
            <a:r>
              <a:rPr lang="en-US" dirty="0" err="1" smtClean="0"/>
              <a:t>Biche</a:t>
            </a:r>
            <a:r>
              <a:rPr lang="en-US" dirty="0" smtClean="0"/>
              <a:t>-Red Deer Lake-first appeared on the Mackenzie map of 1793.</a:t>
            </a:r>
            <a:r>
              <a:rPr lang="en-US" baseline="30000" dirty="0" smtClean="0">
                <a:hlinkClick r:id="rId2"/>
              </a:rPr>
              <a:t>[5]</a:t>
            </a:r>
            <a:r>
              <a:rPr lang="en-US" dirty="0" smtClean="0"/>
              <a:t> Thompson spent the next few seasons trading based in Fort George (now in Alberta), and during this time led several expeditions into the Rocky </a:t>
            </a:r>
            <a:r>
              <a:rPr lang="en-US" dirty="0" err="1" smtClean="0"/>
              <a:t>Mountais</a:t>
            </a:r>
            <a:r>
              <a:rPr lang="en-US" dirty="0" smtClean="0"/>
              <a:t>. In 1811/1812 he followed the Columbia River to the Pacific, and in 1814 used his notes and measurements to draft the first European-style map of western Canada, covering 3.9 million square </a:t>
            </a:r>
            <a:r>
              <a:rPr lang="en-US" dirty="0" err="1" smtClean="0"/>
              <a:t>kilometres</a:t>
            </a:r>
            <a:r>
              <a:rPr lang="en-US" dirty="0" smtClean="0"/>
              <a:t>.</a:t>
            </a:r>
          </a:p>
          <a:p>
            <a:endParaRPr lang="en-US"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p:nvSpPr>
          <p:cNvPr id="46" name="Oval 45"/>
          <p:cNvSpPr/>
          <p:nvPr/>
        </p:nvSpPr>
        <p:spPr>
          <a:xfrm>
            <a:off x="3276600" y="2286000"/>
            <a:ext cx="2286000" cy="914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TextBox 16"/>
          <p:cNvSpPr txBox="1"/>
          <p:nvPr/>
        </p:nvSpPr>
        <p:spPr>
          <a:xfrm>
            <a:off x="3810000" y="1572768"/>
            <a:ext cx="1828800" cy="694944"/>
          </a:xfrm>
          <a:prstGeom prst="rect">
            <a:avLst/>
          </a:prstGeom>
          <a:ln w="25400">
            <a:solidFill>
              <a:schemeClr val="tx1"/>
            </a:solidFill>
          </a:ln>
        </p:spPr>
        <p:txBody>
          <a:bodyPr wrap="square" rtlCol="0">
            <a:spAutoFit/>
          </a:bodyPr>
          <a:lstStyle/>
          <a:p>
            <a:pPr algn="ctr"/>
            <a:r>
              <a:rPr lang="en-US" sz="3600" b="1" dirty="0" smtClean="0">
                <a:solidFill>
                  <a:srgbClr val="FF0000"/>
                </a:solidFill>
                <a:effectLst>
                  <a:outerShdw dist="38100" dir="5400000" algn="ctr" rotWithShape="0">
                    <a:schemeClr val="tx1"/>
                  </a:outerShdw>
                </a:effectLst>
              </a:rPr>
              <a:t>England</a:t>
            </a:r>
          </a:p>
        </p:txBody>
      </p:sp>
      <p:sp>
        <p:nvSpPr>
          <p:cNvPr id="25" name="Freeform 24"/>
          <p:cNvSpPr/>
          <p:nvPr/>
        </p:nvSpPr>
        <p:spPr>
          <a:xfrm rot="12595933" flipH="1" flipV="1">
            <a:off x="6878095" y="1326434"/>
            <a:ext cx="2459662" cy="73804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284325">
            <a:off x="6153559" y="1089228"/>
            <a:ext cx="3009081" cy="46656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15410676" flipV="1">
            <a:off x="5650713" y="1421654"/>
            <a:ext cx="1013517" cy="358892"/>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0" y="52064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monopoly for trade in Hudson Bay watershed</a:t>
            </a:r>
            <a:endParaRPr lang="en-US" sz="3200" dirty="0"/>
          </a:p>
        </p:txBody>
      </p:sp>
      <p:sp>
        <p:nvSpPr>
          <p:cNvPr id="30" name="Rectangle 29"/>
          <p:cNvSpPr/>
          <p:nvPr/>
        </p:nvSpPr>
        <p:spPr>
          <a:xfrm>
            <a:off x="0" y="4191000"/>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English Royal Charter incorporates a new company: </a:t>
            </a:r>
            <a:endParaRPr lang="en-US" sz="3200" u="sng" dirty="0"/>
          </a:p>
        </p:txBody>
      </p:sp>
      <p:sp>
        <p:nvSpPr>
          <p:cNvPr id="31" name="Rectangle 30"/>
          <p:cNvSpPr/>
          <p:nvPr/>
        </p:nvSpPr>
        <p:spPr>
          <a:xfrm>
            <a:off x="0" y="57398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explorers/traders travel area for Northwest P.</a:t>
            </a:r>
            <a:endParaRPr lang="en-US" sz="3200" dirty="0"/>
          </a:p>
        </p:txBody>
      </p:sp>
      <p:sp>
        <p:nvSpPr>
          <p:cNvPr id="32" name="Rectangle 31"/>
          <p:cNvSpPr/>
          <p:nvPr/>
        </p:nvSpPr>
        <p:spPr>
          <a:xfrm>
            <a:off x="0" y="47244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de facto government of north-central N.A. </a:t>
            </a:r>
            <a:endParaRPr lang="en-US" sz="3200" dirty="0"/>
          </a:p>
        </p:txBody>
      </p:sp>
      <p:sp>
        <p:nvSpPr>
          <p:cNvPr id="40" name="TextBox 39"/>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p:nvSpPr>
          <p:cNvPr id="33" name="Freeform 32"/>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114800" y="838200"/>
            <a:ext cx="1295400" cy="707886"/>
          </a:xfrm>
          <a:prstGeom prst="rect">
            <a:avLst/>
          </a:prstGeom>
          <a:solidFill>
            <a:srgbClr val="FFFF00"/>
          </a:solidFill>
        </p:spPr>
        <p:txBody>
          <a:bodyPr wrap="square" rtlCol="0">
            <a:spAutoFit/>
          </a:bodyPr>
          <a:lstStyle/>
          <a:p>
            <a:pPr marL="457200" indent="-457200" algn="ctr"/>
            <a:r>
              <a:rPr lang="en-US" sz="40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1670 </a:t>
            </a:r>
          </a:p>
        </p:txBody>
      </p:sp>
      <p:sp>
        <p:nvSpPr>
          <p:cNvPr id="37" name="TextBox 36"/>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
        <p:nvSpPr>
          <p:cNvPr id="38" name="Rectangle 37"/>
          <p:cNvSpPr/>
          <p:nvPr/>
        </p:nvSpPr>
        <p:spPr>
          <a:xfrm>
            <a:off x="0" y="6221850"/>
            <a:ext cx="7620000" cy="584775"/>
          </a:xfrm>
          <a:prstGeom prst="rect">
            <a:avLst/>
          </a:prstGeom>
          <a:solidFill>
            <a:schemeClr val="tx2">
              <a:lumMod val="20000"/>
              <a:lumOff val="80000"/>
              <a:alpha val="64000"/>
            </a:schemeClr>
          </a:solidFill>
        </p:spPr>
        <p:txBody>
          <a:bodyPr wrap="square">
            <a:spAutoFit/>
          </a:bodyPr>
          <a:lstStyle/>
          <a:p>
            <a:r>
              <a:rPr lang="en-US" sz="3200" dirty="0" smtClean="0"/>
              <a:t>	- quick delivery of trade furs to Europe</a:t>
            </a:r>
            <a:endParaRPr lang="en-US" sz="3200" dirty="0"/>
          </a:p>
        </p:txBody>
      </p:sp>
      <p:sp>
        <p:nvSpPr>
          <p:cNvPr id="20" name="Rectangle 19"/>
          <p:cNvSpPr/>
          <p:nvPr/>
        </p:nvSpPr>
        <p:spPr>
          <a:xfrm>
            <a:off x="0" y="3465576"/>
            <a:ext cx="5504688" cy="507831"/>
          </a:xfrm>
          <a:prstGeom prst="rect">
            <a:avLst/>
          </a:prstGeom>
          <a:solidFill>
            <a:schemeClr val="tx2">
              <a:lumMod val="20000"/>
              <a:lumOff val="80000"/>
              <a:alpha val="64000"/>
            </a:schemeClr>
          </a:solidFill>
        </p:spPr>
        <p:txBody>
          <a:bodyPr wrap="square">
            <a:spAutoFit/>
          </a:bodyPr>
          <a:lstStyle/>
          <a:p>
            <a:r>
              <a:rPr lang="en-US" sz="2700" dirty="0" smtClean="0"/>
              <a:t> quick delivery of trade furs to Europe</a:t>
            </a:r>
            <a:endParaRPr lang="en-US"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9" presetClass="emph" presetSubtype="0" grpId="0" nodeType="withEffect">
                                  <p:stCondLst>
                                    <p:cond delay="500"/>
                                  </p:stCondLst>
                                  <p:childTnLst>
                                    <p:set>
                                      <p:cBhvr rctx="PPT">
                                        <p:cTn id="9" dur="indefinite"/>
                                        <p:tgtEl>
                                          <p:spTgt spid="33"/>
                                        </p:tgtEl>
                                        <p:attrNameLst>
                                          <p:attrName>style.opacity</p:attrName>
                                        </p:attrNameLst>
                                      </p:cBhvr>
                                      <p:to>
                                        <p:strVal val="0.5"/>
                                      </p:to>
                                    </p:set>
                                    <p:animEffect filter="image" prLst="opacity: 0.5">
                                      <p:cBhvr rctx="IE">
                                        <p:cTn id="10" dur="indefinite"/>
                                        <p:tgtEl>
                                          <p:spTgt spid="33"/>
                                        </p:tgtEl>
                                      </p:cBhvr>
                                    </p:animEffect>
                                  </p:childTnLst>
                                </p:cTn>
                              </p:par>
                              <p:par>
                                <p:cTn id="11" presetID="9" presetClass="emph" presetSubtype="0" grpId="1" nodeType="withEffect">
                                  <p:stCondLst>
                                    <p:cond delay="500"/>
                                  </p:stCondLst>
                                  <p:childTnLst>
                                    <p:set>
                                      <p:cBhvr rctx="PPT">
                                        <p:cTn id="12" dur="indefinite"/>
                                        <p:tgtEl>
                                          <p:spTgt spid="37"/>
                                        </p:tgtEl>
                                        <p:attrNameLst>
                                          <p:attrName>style.opacity</p:attrName>
                                        </p:attrNameLst>
                                      </p:cBhvr>
                                      <p:to>
                                        <p:strVal val="0.5"/>
                                      </p:to>
                                    </p:set>
                                    <p:animEffect filter="image" prLst="opacity: 0.5">
                                      <p:cBhvr rctx="IE">
                                        <p:cTn id="13" dur="indefinite"/>
                                        <p:tgtEl>
                                          <p:spTgt spid="37"/>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fltVal val="0"/>
                                          </p:val>
                                        </p:tav>
                                        <p:tav tm="100000">
                                          <p:val>
                                            <p:strVal val="#ppt_w"/>
                                          </p:val>
                                        </p:tav>
                                      </p:tavLst>
                                    </p:anim>
                                    <p:anim calcmode="lin" valueType="num">
                                      <p:cBhvr>
                                        <p:cTn id="18" dur="1000" fill="hold"/>
                                        <p:tgtEl>
                                          <p:spTgt spid="40"/>
                                        </p:tgtEl>
                                        <p:attrNameLst>
                                          <p:attrName>ppt_h</p:attrName>
                                        </p:attrNameLst>
                                      </p:cBhvr>
                                      <p:tavLst>
                                        <p:tav tm="0">
                                          <p:val>
                                            <p:fltVal val="0"/>
                                          </p:val>
                                        </p:tav>
                                        <p:tav tm="100000">
                                          <p:val>
                                            <p:strVal val="#ppt_h"/>
                                          </p:val>
                                        </p:tav>
                                      </p:tavLst>
                                    </p:anim>
                                    <p:animEffect transition="in" filter="fade">
                                      <p:cBhvr>
                                        <p:cTn id="19" dur="10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par>
                                <p:cTn id="23" presetID="10" presetClass="exit" presetSubtype="0" fill="hold" grpId="3" nodeType="withEffect">
                                  <p:stCondLst>
                                    <p:cond delay="0"/>
                                  </p:stCondLst>
                                  <p:childTnLst>
                                    <p:animEffect transition="out" filter="fade">
                                      <p:cBhvr>
                                        <p:cTn id="24" dur="1000"/>
                                        <p:tgtEl>
                                          <p:spTgt spid="17"/>
                                        </p:tgtEl>
                                      </p:cBhvr>
                                    </p:animEffect>
                                    <p:set>
                                      <p:cBhvr>
                                        <p:cTn id="25" dur="1" fill="hold">
                                          <p:stCondLst>
                                            <p:cond delay="9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000"/>
                                        <p:tgtEl>
                                          <p:spTgt spid="29"/>
                                        </p:tgtEl>
                                      </p:cBhvr>
                                    </p:animEffect>
                                  </p:childTnLst>
                                </p:cTn>
                              </p:par>
                              <p:par>
                                <p:cTn id="36" presetID="9"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dissolve">
                                      <p:cBhvr>
                                        <p:cTn id="38" dur="1000"/>
                                        <p:tgtEl>
                                          <p:spTgt spid="45"/>
                                        </p:tgtEl>
                                      </p:cBhvr>
                                    </p:animEffect>
                                  </p:childTnLst>
                                </p:cTn>
                              </p:par>
                              <p:par>
                                <p:cTn id="39" presetID="10" presetClass="exit" presetSubtype="0" fill="hold" grpId="1" nodeType="withEffect">
                                  <p:stCondLst>
                                    <p:cond delay="0"/>
                                  </p:stCondLst>
                                  <p:childTnLst>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6"/>
                                        </p:tgtEl>
                                      </p:cBhvr>
                                    </p:animEffect>
                                    <p:set>
                                      <p:cBhvr>
                                        <p:cTn id="44" dur="1" fill="hold">
                                          <p:stCondLst>
                                            <p:cond delay="999"/>
                                          </p:stCondLst>
                                        </p:cTn>
                                        <p:tgtEl>
                                          <p:spTgt spid="2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28"/>
                                        </p:tgtEl>
                                      </p:cBhvr>
                                    </p:animEffect>
                                    <p:set>
                                      <p:cBhvr>
                                        <p:cTn id="47" dur="1" fill="hold">
                                          <p:stCondLst>
                                            <p:cond delay="999"/>
                                          </p:stCondLst>
                                        </p:cTn>
                                        <p:tgtEl>
                                          <p:spTgt spid="2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35"/>
                                        </p:tgtEl>
                                      </p:cBhvr>
                                    </p:animEffect>
                                    <p:set>
                                      <p:cBhvr>
                                        <p:cTn id="50" dur="1" fill="hold">
                                          <p:stCondLst>
                                            <p:cond delay="999"/>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10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1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1000"/>
                                        <p:tgtEl>
                                          <p:spTgt spid="25"/>
                                        </p:tgtEl>
                                      </p:cBhvr>
                                    </p:animEffect>
                                    <p:set>
                                      <p:cBhvr>
                                        <p:cTn id="65" dur="1" fill="hold">
                                          <p:stCondLst>
                                            <p:cond delay="999"/>
                                          </p:stCondLst>
                                        </p:cTn>
                                        <p:tgtEl>
                                          <p:spTgt spid="25"/>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1000"/>
                                        <p:tgtEl>
                                          <p:spTgt spid="26"/>
                                        </p:tgtEl>
                                      </p:cBhvr>
                                    </p:animEffect>
                                    <p:set>
                                      <p:cBhvr>
                                        <p:cTn id="68" dur="1" fill="hold">
                                          <p:stCondLst>
                                            <p:cond delay="999"/>
                                          </p:stCondLst>
                                        </p:cTn>
                                        <p:tgtEl>
                                          <p:spTgt spid="26"/>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30"/>
                                        </p:tgtEl>
                                      </p:cBhvr>
                                    </p:animEffect>
                                    <p:set>
                                      <p:cBhvr>
                                        <p:cTn id="74" dur="1" fill="hold">
                                          <p:stCondLst>
                                            <p:cond delay="999"/>
                                          </p:stCondLst>
                                        </p:cTn>
                                        <p:tgtEl>
                                          <p:spTgt spid="3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9"/>
                                        </p:tgtEl>
                                      </p:cBhvr>
                                    </p:animEffect>
                                    <p:set>
                                      <p:cBhvr>
                                        <p:cTn id="77" dur="1" fill="hold">
                                          <p:stCondLst>
                                            <p:cond delay="999"/>
                                          </p:stCondLst>
                                        </p:cTn>
                                        <p:tgtEl>
                                          <p:spTgt spid="2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32"/>
                                        </p:tgtEl>
                                      </p:cBhvr>
                                    </p:animEffect>
                                    <p:set>
                                      <p:cBhvr>
                                        <p:cTn id="80" dur="1" fill="hold">
                                          <p:stCondLst>
                                            <p:cond delay="999"/>
                                          </p:stCondLst>
                                        </p:cTn>
                                        <p:tgtEl>
                                          <p:spTgt spid="3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cTn>
                              </p:par>
                              <p:par>
                                <p:cTn id="84" presetID="64" presetClass="path" presetSubtype="0" accel="50000" decel="50000" fill="hold" grpId="1" nodeType="withEffect">
                                  <p:stCondLst>
                                    <p:cond delay="0"/>
                                  </p:stCondLst>
                                  <p:childTnLst>
                                    <p:animMotion origin="layout" path="M 3.33333E-6 1.48148E-6 L -0.16667 -0.40533 " pathEditMode="relative" rAng="0" ptsTypes="AA">
                                      <p:cBhvr>
                                        <p:cTn id="85" dur="1000" fill="hold"/>
                                        <p:tgtEl>
                                          <p:spTgt spid="38">
                                            <p:txEl>
                                              <p:charRg st="4294967295" end="4294967295"/>
                                            </p:txEl>
                                          </p:spTgt>
                                        </p:tgtEl>
                                        <p:attrNameLst>
                                          <p:attrName>ppt_x</p:attrName>
                                          <p:attrName>ppt_y</p:attrName>
                                        </p:attrNameLst>
                                      </p:cBhvr>
                                      <p:rCtr x="-83" y="-203"/>
                                    </p:animMotion>
                                  </p:childTnLst>
                                </p:cTn>
                              </p:par>
                              <p:par>
                                <p:cTn id="86" presetID="6" presetClass="emph" presetSubtype="0" fill="hold" grpId="2" nodeType="withEffect">
                                  <p:stCondLst>
                                    <p:cond delay="0"/>
                                  </p:stCondLst>
                                  <p:childTnLst>
                                    <p:animScale>
                                      <p:cBhvr>
                                        <p:cTn id="87" dur="1000" fill="hold"/>
                                        <p:tgtEl>
                                          <p:spTgt spid="38"/>
                                        </p:tgtEl>
                                      </p:cBhvr>
                                      <p:by x="85000" y="85000"/>
                                    </p:animScale>
                                  </p:childTnLst>
                                </p:cTn>
                              </p:par>
                              <p:par>
                                <p:cTn id="88" presetID="10" presetClass="exit" presetSubtype="0" fill="hold" grpId="3" nodeType="withEffect">
                                  <p:stCondLst>
                                    <p:cond delay="500"/>
                                  </p:stCondLst>
                                  <p:childTnLst>
                                    <p:animEffect transition="out" filter="fade">
                                      <p:cBhvr>
                                        <p:cTn id="89" dur="1000"/>
                                        <p:tgtEl>
                                          <p:spTgt spid="38"/>
                                        </p:tgtEl>
                                      </p:cBhvr>
                                    </p:animEffect>
                                    <p:set>
                                      <p:cBhvr>
                                        <p:cTn id="90" dur="1" fill="hold">
                                          <p:stCondLst>
                                            <p:cond delay="999"/>
                                          </p:stCondLst>
                                        </p:cTn>
                                        <p:tgtEl>
                                          <p:spTgt spid="38"/>
                                        </p:tgtEl>
                                        <p:attrNameLst>
                                          <p:attrName>style.visibility</p:attrName>
                                        </p:attrNameLst>
                                      </p:cBhvr>
                                      <p:to>
                                        <p:strVal val="hidden"/>
                                      </p:to>
                                    </p:set>
                                  </p:childTnLst>
                                </p:cTn>
                              </p:par>
                              <p:par>
                                <p:cTn id="91" presetID="10" presetClass="entr" presetSubtype="0" fill="hold" grpId="0" nodeType="withEffect">
                                  <p:stCondLst>
                                    <p:cond delay="50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17" grpId="3"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40" grpId="0"/>
      <p:bldP spid="33" grpId="0" animBg="1"/>
      <p:bldP spid="35" grpId="0" animBg="1"/>
      <p:bldP spid="37" grpId="1"/>
      <p:bldP spid="38" grpId="0" animBg="1"/>
      <p:bldP spid="38" grpId="1"/>
      <p:bldP spid="38" grpId="2" animBg="1"/>
      <p:bldP spid="38" grpId="3" animBg="1"/>
      <p:bldP spid="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217634"/>
          </a:xfrm>
          <a:prstGeom prst="rect">
            <a:avLst/>
          </a:prstGeom>
        </p:spPr>
        <p:txBody>
          <a:bodyPr wrap="square">
            <a:spAutoFit/>
          </a:bodyPr>
          <a:lstStyle/>
          <a:p>
            <a:r>
              <a:rPr lang="en-US" sz="1200" dirty="0" smtClean="0">
                <a:hlinkClick r:id="rId2"/>
              </a:rPr>
              <a:t>https://en.wikipedia.org/wiki/Hudson%27s_Bay_Company</a:t>
            </a:r>
            <a:endParaRPr lang="en-US" sz="1200" dirty="0" smtClean="0"/>
          </a:p>
          <a:p>
            <a:endParaRPr lang="en-US" sz="1200" dirty="0" smtClean="0"/>
          </a:p>
          <a:p>
            <a:r>
              <a:rPr lang="en-US" sz="1200" dirty="0" smtClean="0"/>
              <a:t>The company was incorporated by English royal charter in 1670 as </a:t>
            </a:r>
            <a:r>
              <a:rPr lang="en-US" sz="1200" b="1" dirty="0" smtClean="0"/>
              <a:t>The Governor and Company of Adventurers of England trading into Hudson's Bay</a:t>
            </a:r>
            <a:r>
              <a:rPr lang="en-US" sz="1200" dirty="0" smtClean="0"/>
              <a:t> and functioned as the de facto government in parts of North America before European states and later the United States laid claim to some of those territories. It was once the world's largest landowner, with the area of the Hudson Bay watershed, known as Rupert's Land, having 15% of North American acreage. From its long-time headquarters at York Factory on Hudson Bay, the company controlled the fur trade throughout much of the English and later British controlled North America for several centuries. Undertaking early exploration, its traders and trappers forged relationships with many groups of aboriginal peoples. Its network of trading posts formed the nucleus for later official authority in many areas of Western Canada and the United States. In the late 19th century, with its signing of the Deed of Surrender, its vast territory became the largest portion of the newly formed Dominion of Canada, in which the company was the largest private landowner.</a:t>
            </a:r>
          </a:p>
          <a:p>
            <a:r>
              <a:rPr lang="en-US" sz="1200" b="1" dirty="0" smtClean="0"/>
              <a:t>The Governor and Company of Adventurers of England Trading into Hudson's Bay</a:t>
            </a:r>
            <a:r>
              <a:rPr lang="en-US" sz="1200" dirty="0" smtClean="0"/>
              <a:t> was incorporated on 2 May 1670, with a royal charter from King Charles II.</a:t>
            </a:r>
            <a:r>
              <a:rPr lang="en-US" sz="1200" baseline="30000" dirty="0" smtClean="0"/>
              <a:t>[</a:t>
            </a:r>
            <a:r>
              <a:rPr lang="en-US" sz="1200" dirty="0" smtClean="0"/>
              <a:t>The charter granted the company a monopoly over the region drained by all rivers and streams flowing into Hudson Bay in northern Canada. The area gained the name "Rupert's Land" after Prince Rupert, the first governor of the company appointed by the King. This drainage basin of Hudson Bay constitutes 1.5 million square miles (3.9×10</a:t>
            </a:r>
            <a:r>
              <a:rPr lang="en-US" sz="1200" baseline="30000" dirty="0" smtClean="0"/>
              <a:t>6</a:t>
            </a:r>
            <a:r>
              <a:rPr lang="en-US" sz="1200" dirty="0" smtClean="0"/>
              <a:t> km</a:t>
            </a:r>
            <a:r>
              <a:rPr lang="en-US" sz="1200" baseline="30000" dirty="0" smtClean="0"/>
              <a:t>2</a:t>
            </a:r>
            <a:r>
              <a:rPr lang="en-US" sz="1200" dirty="0" smtClean="0"/>
              <a:t>), comprising over one-third of the area of modern-day Canada and stretches into the present-day north-central United States. The specific boundaries were unknown at the time. Rupert's Land would eventually become Canada's largest land "purchase" in the 19th century.</a:t>
            </a:r>
          </a:p>
          <a:p>
            <a:r>
              <a:rPr lang="en-US" sz="1200" dirty="0" smtClean="0"/>
              <a:t>The HBC established six posts between 1668 and 1717. Rupert House (1668, southeast), Moose Factory (1673, south) and Fort Albany, Ontario (1679, west) were erected on James Bay; three other posts were established on the western shore of Hudson Bay proper: Fort Severn (1689), York Factory (1684) and Fort Churchill (1717). Inland posts were not built until 1774. After 1774, York Factory became the main post because of its convenient access to the vast interior waterway systems of the Saskatchewan and Red rivers. Called "factories" (because the "factor," i.e., a person acting as a mercantile agent did business from there), these posts operated in the manner of the Dutch fur trading operations in New Netherland adoption of Standard of Trade in the 18th century, the HBC ensured consistent pricing throughout Rupert's Land. A means of exchange arose based on the Made Beaver (MB); a prime pelt, worn for a year and ready for processing: "the prices of all trade goods were set in values of Made Beaver (MB) with other animal pelts, such as squirrel, otter and moose quoted in their MB (made beaver) equivalents. For example, two otter pelts might equal 1 MB".</a:t>
            </a:r>
          </a:p>
          <a:p>
            <a:r>
              <a:rPr lang="en-US" sz="1200" dirty="0" smtClean="0"/>
              <a:t>During the fall and winter, First Nations men and European trappers did the vast majority of the animal trapping and pelt preparation. They travelled by canoe and on foot to the forts to sell their pelts. In exchange they typically received popular trade goods such as knives, kettles, beads, needles, and the Hudson's Bay point blanket. The arrival of the First Nations trappers was one of the high points of the year, met with pomp and circumstance. The highlight was very formal, an almost ritualized "Trading Ceremony" between the Chief Trader and the Captain of the aboriginal contingent who traded on their behalf. During the initial years of the fur trade, prices for items varied from post to post.</a:t>
            </a:r>
            <a:endParaRPr lang="en-US" sz="1200" baseline="30000" dirty="0" smtClean="0"/>
          </a:p>
          <a:p>
            <a:r>
              <a:rPr lang="en-US" sz="1200" dirty="0" smtClean="0"/>
              <a:t>In its trade with native peoples, Hudson's Bay Company exchanged wool blankets, called Hudson's Bay point blankets, for the beaver pelts trapped by aboriginal hunters. By 1700, point blankets accounted for over 60% of the trade. The number of indigo stripes (a.k.a. points) woven into the blankets identified its finished size. A long-held misconception is that the number of stripes is related to its value in beaver pelts.</a:t>
            </a:r>
            <a:endParaRPr lang="en-US" sz="1200" baseline="30000" dirty="0" smtClean="0"/>
          </a:p>
          <a:p>
            <a:r>
              <a:rPr lang="en-US" sz="1200" dirty="0" smtClean="0"/>
              <a:t>In 1779, the North West Company (NWC) was founded in Montreal as a seasonal partnership to provide more capital and to continue competing with the HBC. It became operative for the outfit of 1780 and was the first joint stock company in Canada and possibly North America. The agreement lasted one year. A second agreement established in 1780 had a three-year term. The company became a permanent entity in 1783. By 1784, the NWC had begun to make serious inroads into the HBC's profits</a:t>
            </a:r>
          </a:p>
          <a:p>
            <a:r>
              <a:rPr lang="en-US" sz="1200" dirty="0" smtClean="0"/>
              <a:t>In 1821, the North West Company of Montreal and Hudson's Bay Company were forcibly merged by intervention of the British government to put an end to often-violent competition. 175 posts, 68 of them the HBC's, were reduced to 52 for efficiency and because many were redundant as a result of the rivalry and were inherently unprofitable. Their combined territory was extended by a </a:t>
            </a:r>
            <a:r>
              <a:rPr lang="en-US" sz="1200" dirty="0" err="1" smtClean="0"/>
              <a:t>licence</a:t>
            </a:r>
            <a:r>
              <a:rPr lang="en-US" sz="1200" dirty="0" smtClean="0"/>
              <a:t> to the North-Western Territory, which reached to the Arctic Ocean in the north and, with the creation of the Columbia Department in the Pacific Northwest, to the Pacific Ocean in the west. The NWC's regional headquarters at Fort George (Fort Astoria) was relocated to Fort Vancouver, which became the HBC base of operations on the Pacific Slope.</a:t>
            </a:r>
          </a:p>
          <a:p>
            <a:endParaRPr lang="en-US" sz="1200"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4" name="Rectangle 33"/>
          <p:cNvSpPr/>
          <p:nvPr/>
        </p:nvSpPr>
        <p:spPr>
          <a:xfrm>
            <a:off x="0" y="3465576"/>
            <a:ext cx="5504688" cy="507831"/>
          </a:xfrm>
          <a:prstGeom prst="rect">
            <a:avLst/>
          </a:prstGeom>
          <a:solidFill>
            <a:schemeClr val="tx2">
              <a:lumMod val="20000"/>
              <a:lumOff val="80000"/>
              <a:alpha val="64000"/>
            </a:schemeClr>
          </a:solidFill>
        </p:spPr>
        <p:txBody>
          <a:bodyPr wrap="square">
            <a:spAutoFit/>
          </a:bodyPr>
          <a:lstStyle/>
          <a:p>
            <a:r>
              <a:rPr lang="en-US" sz="2700" dirty="0" smtClean="0"/>
              <a:t> quick delivery of trade furs to Europe</a:t>
            </a:r>
            <a:endParaRPr lang="en-US" sz="2700" dirty="0"/>
          </a:p>
        </p:txBody>
      </p:sp>
      <p:sp>
        <p:nvSpPr>
          <p:cNvPr id="35" name="TextBox 34"/>
          <p:cNvSpPr txBox="1"/>
          <p:nvPr/>
        </p:nvSpPr>
        <p:spPr>
          <a:xfrm>
            <a:off x="5105400" y="1524000"/>
            <a:ext cx="1709955" cy="461665"/>
          </a:xfrm>
          <a:prstGeom prst="rect">
            <a:avLst/>
          </a:prstGeom>
          <a:noFill/>
        </p:spPr>
        <p:txBody>
          <a:bodyPr wrap="none" rtlCol="0">
            <a:spAutoFit/>
          </a:bodyPr>
          <a:lstStyle/>
          <a:p>
            <a:r>
              <a:rPr lang="en-US" sz="2400" dirty="0" smtClean="0">
                <a:solidFill>
                  <a:srgbClr val="FF0000"/>
                </a:solidFill>
                <a:effectLst>
                  <a:outerShdw dist="38100" dir="6600000" algn="ctr" rotWithShape="0">
                    <a:schemeClr val="tx1"/>
                  </a:outerShdw>
                </a:effectLst>
              </a:rPr>
              <a:t>York Factory</a:t>
            </a:r>
            <a:endParaRPr lang="en-US" sz="2400" dirty="0">
              <a:solidFill>
                <a:srgbClr val="FF0000"/>
              </a:solidFill>
              <a:effectLst>
                <a:outerShdw dist="38100" dir="6600000" algn="ctr" rotWithShape="0">
                  <a:schemeClr val="tx1"/>
                </a:outerShdw>
              </a:effectLst>
            </a:endParaRPr>
          </a:p>
        </p:txBody>
      </p:sp>
      <p:sp>
        <p:nvSpPr>
          <p:cNvPr id="36" name="Freeform 35"/>
          <p:cNvSpPr/>
          <p:nvPr/>
        </p:nvSpPr>
        <p:spPr>
          <a:xfrm>
            <a:off x="3886201" y="2362200"/>
            <a:ext cx="1676400" cy="838200"/>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rot="20609721" flipH="1">
            <a:off x="5936290" y="2229116"/>
            <a:ext cx="838200" cy="1143000"/>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953000" y="2286000"/>
            <a:ext cx="762000" cy="914400"/>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rot="996711">
            <a:off x="3113303" y="1920233"/>
            <a:ext cx="2337725" cy="1121815"/>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3468414" y="2380593"/>
            <a:ext cx="2112579" cy="567559"/>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rot="20570105" flipV="1">
            <a:off x="3526660" y="2189559"/>
            <a:ext cx="2112579" cy="428048"/>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896303" y="1403131"/>
            <a:ext cx="1079938" cy="1508235"/>
          </a:xfrm>
          <a:custGeom>
            <a:avLst/>
            <a:gdLst>
              <a:gd name="connsiteX0" fmla="*/ 693683 w 1079938"/>
              <a:gd name="connsiteY0" fmla="*/ 0 h 1508235"/>
              <a:gd name="connsiteX1" fmla="*/ 1024759 w 1079938"/>
              <a:gd name="connsiteY1" fmla="*/ 409903 h 1508235"/>
              <a:gd name="connsiteX2" fmla="*/ 1024759 w 1079938"/>
              <a:gd name="connsiteY2" fmla="*/ 914400 h 1508235"/>
              <a:gd name="connsiteX3" fmla="*/ 898635 w 1079938"/>
              <a:gd name="connsiteY3" fmla="*/ 1418897 h 1508235"/>
              <a:gd name="connsiteX4" fmla="*/ 488731 w 1079938"/>
              <a:gd name="connsiteY4" fmla="*/ 1450428 h 1508235"/>
              <a:gd name="connsiteX5" fmla="*/ 0 w 1079938"/>
              <a:gd name="connsiteY5" fmla="*/ 1150883 h 150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938" h="1508235">
                <a:moveTo>
                  <a:pt x="693683" y="0"/>
                </a:moveTo>
                <a:cubicBezTo>
                  <a:pt x="831631" y="128751"/>
                  <a:pt x="969580" y="257503"/>
                  <a:pt x="1024759" y="409903"/>
                </a:cubicBezTo>
                <a:cubicBezTo>
                  <a:pt x="1079938" y="562303"/>
                  <a:pt x="1045780" y="746234"/>
                  <a:pt x="1024759" y="914400"/>
                </a:cubicBezTo>
                <a:cubicBezTo>
                  <a:pt x="1003738" y="1082566"/>
                  <a:pt x="987973" y="1329559"/>
                  <a:pt x="898635" y="1418897"/>
                </a:cubicBezTo>
                <a:cubicBezTo>
                  <a:pt x="809297" y="1508235"/>
                  <a:pt x="638503" y="1495097"/>
                  <a:pt x="488731" y="1450428"/>
                </a:cubicBezTo>
                <a:cubicBezTo>
                  <a:pt x="338959" y="1405759"/>
                  <a:pt x="169479" y="1278321"/>
                  <a:pt x="0" y="1150883"/>
                </a:cubicBezTo>
              </a:path>
            </a:pathLst>
          </a:custGeom>
          <a:ln w="1016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4968765" y="1056290"/>
            <a:ext cx="501869" cy="1245476"/>
          </a:xfrm>
          <a:custGeom>
            <a:avLst/>
            <a:gdLst>
              <a:gd name="connsiteX0" fmla="*/ 281152 w 501869"/>
              <a:gd name="connsiteY0" fmla="*/ 0 h 1245476"/>
              <a:gd name="connsiteX1" fmla="*/ 44669 w 501869"/>
              <a:gd name="connsiteY1" fmla="*/ 268013 h 1245476"/>
              <a:gd name="connsiteX2" fmla="*/ 13138 w 501869"/>
              <a:gd name="connsiteY2" fmla="*/ 583324 h 1245476"/>
              <a:gd name="connsiteX3" fmla="*/ 107732 w 501869"/>
              <a:gd name="connsiteY3" fmla="*/ 993227 h 1245476"/>
              <a:gd name="connsiteX4" fmla="*/ 501869 w 501869"/>
              <a:gd name="connsiteY4" fmla="*/ 1245476 h 124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69" h="1245476">
                <a:moveTo>
                  <a:pt x="281152" y="0"/>
                </a:moveTo>
                <a:cubicBezTo>
                  <a:pt x="185245" y="85396"/>
                  <a:pt x="89338" y="170793"/>
                  <a:pt x="44669" y="268013"/>
                </a:cubicBezTo>
                <a:cubicBezTo>
                  <a:pt x="0" y="365233"/>
                  <a:pt x="2628" y="462455"/>
                  <a:pt x="13138" y="583324"/>
                </a:cubicBezTo>
                <a:cubicBezTo>
                  <a:pt x="23648" y="704193"/>
                  <a:pt x="26277" y="882869"/>
                  <a:pt x="107732" y="993227"/>
                </a:cubicBezTo>
                <a:cubicBezTo>
                  <a:pt x="189187" y="1103585"/>
                  <a:pt x="345528" y="1174530"/>
                  <a:pt x="501869" y="1245476"/>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508938" y="1576552"/>
            <a:ext cx="961696" cy="756745"/>
          </a:xfrm>
          <a:custGeom>
            <a:avLst/>
            <a:gdLst>
              <a:gd name="connsiteX0" fmla="*/ 0 w 961696"/>
              <a:gd name="connsiteY0" fmla="*/ 0 h 756745"/>
              <a:gd name="connsiteX1" fmla="*/ 110359 w 961696"/>
              <a:gd name="connsiteY1" fmla="*/ 331076 h 756745"/>
              <a:gd name="connsiteX2" fmla="*/ 394138 w 961696"/>
              <a:gd name="connsiteY2" fmla="*/ 504496 h 756745"/>
              <a:gd name="connsiteX3" fmla="*/ 961696 w 961696"/>
              <a:gd name="connsiteY3" fmla="*/ 756745 h 756745"/>
            </a:gdLst>
            <a:ahLst/>
            <a:cxnLst>
              <a:cxn ang="0">
                <a:pos x="connsiteX0" y="connsiteY0"/>
              </a:cxn>
              <a:cxn ang="0">
                <a:pos x="connsiteX1" y="connsiteY1"/>
              </a:cxn>
              <a:cxn ang="0">
                <a:pos x="connsiteX2" y="connsiteY2"/>
              </a:cxn>
              <a:cxn ang="0">
                <a:pos x="connsiteX3" y="connsiteY3"/>
              </a:cxn>
            </a:cxnLst>
            <a:rect l="l" t="t" r="r" b="b"/>
            <a:pathLst>
              <a:path w="961696" h="756745">
                <a:moveTo>
                  <a:pt x="0" y="0"/>
                </a:moveTo>
                <a:cubicBezTo>
                  <a:pt x="22334" y="123496"/>
                  <a:pt x="44669" y="246993"/>
                  <a:pt x="110359" y="331076"/>
                </a:cubicBezTo>
                <a:cubicBezTo>
                  <a:pt x="176049" y="415159"/>
                  <a:pt x="252249" y="433551"/>
                  <a:pt x="394138" y="504496"/>
                </a:cubicBezTo>
                <a:cubicBezTo>
                  <a:pt x="536027" y="575441"/>
                  <a:pt x="861848" y="714704"/>
                  <a:pt x="961696" y="756745"/>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445876" y="2096814"/>
            <a:ext cx="1103586" cy="157655"/>
          </a:xfrm>
          <a:custGeom>
            <a:avLst/>
            <a:gdLst>
              <a:gd name="connsiteX0" fmla="*/ 0 w 1103586"/>
              <a:gd name="connsiteY0" fmla="*/ 0 h 157655"/>
              <a:gd name="connsiteX1" fmla="*/ 472965 w 1103586"/>
              <a:gd name="connsiteY1" fmla="*/ 63062 h 157655"/>
              <a:gd name="connsiteX2" fmla="*/ 1103586 w 1103586"/>
              <a:gd name="connsiteY2" fmla="*/ 157655 h 157655"/>
            </a:gdLst>
            <a:ahLst/>
            <a:cxnLst>
              <a:cxn ang="0">
                <a:pos x="connsiteX0" y="connsiteY0"/>
              </a:cxn>
              <a:cxn ang="0">
                <a:pos x="connsiteX1" y="connsiteY1"/>
              </a:cxn>
              <a:cxn ang="0">
                <a:pos x="connsiteX2" y="connsiteY2"/>
              </a:cxn>
            </a:cxnLst>
            <a:rect l="l" t="t" r="r" b="b"/>
            <a:pathLst>
              <a:path w="1103586" h="157655">
                <a:moveTo>
                  <a:pt x="0" y="0"/>
                </a:moveTo>
                <a:lnTo>
                  <a:pt x="472965" y="63062"/>
                </a:lnTo>
                <a:lnTo>
                  <a:pt x="1103586" y="157655"/>
                </a:ln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5715000" y="998483"/>
            <a:ext cx="3484179" cy="1135117"/>
          </a:xfrm>
          <a:custGeom>
            <a:avLst/>
            <a:gdLst>
              <a:gd name="connsiteX0" fmla="*/ 0 w 3326524"/>
              <a:gd name="connsiteY0" fmla="*/ 1048407 h 1048407"/>
              <a:gd name="connsiteX1" fmla="*/ 94593 w 3326524"/>
              <a:gd name="connsiteY1" fmla="*/ 480848 h 1048407"/>
              <a:gd name="connsiteX2" fmla="*/ 441434 w 3326524"/>
              <a:gd name="connsiteY2" fmla="*/ 55179 h 1048407"/>
              <a:gd name="connsiteX3" fmla="*/ 1008993 w 3326524"/>
              <a:gd name="connsiteY3" fmla="*/ 149772 h 1048407"/>
              <a:gd name="connsiteX4" fmla="*/ 1592317 w 3326524"/>
              <a:gd name="connsiteY4" fmla="*/ 386255 h 1048407"/>
              <a:gd name="connsiteX5" fmla="*/ 2632841 w 3326524"/>
              <a:gd name="connsiteY5" fmla="*/ 764627 h 1048407"/>
              <a:gd name="connsiteX6" fmla="*/ 3326524 w 3326524"/>
              <a:gd name="connsiteY6" fmla="*/ 1048407 h 104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524" h="1048407">
                <a:moveTo>
                  <a:pt x="0" y="1048407"/>
                </a:moveTo>
                <a:cubicBezTo>
                  <a:pt x="10510" y="847396"/>
                  <a:pt x="21021" y="646386"/>
                  <a:pt x="94593" y="480848"/>
                </a:cubicBezTo>
                <a:cubicBezTo>
                  <a:pt x="168165" y="315310"/>
                  <a:pt x="289034" y="110358"/>
                  <a:pt x="441434" y="55179"/>
                </a:cubicBezTo>
                <a:cubicBezTo>
                  <a:pt x="593834" y="0"/>
                  <a:pt x="817179" y="94593"/>
                  <a:pt x="1008993" y="149772"/>
                </a:cubicBezTo>
                <a:cubicBezTo>
                  <a:pt x="1200807" y="204951"/>
                  <a:pt x="1321676" y="283779"/>
                  <a:pt x="1592317" y="386255"/>
                </a:cubicBezTo>
                <a:cubicBezTo>
                  <a:pt x="1862958" y="488731"/>
                  <a:pt x="2343807" y="654268"/>
                  <a:pt x="2632841" y="764627"/>
                </a:cubicBezTo>
                <a:cubicBezTo>
                  <a:pt x="2921875" y="874986"/>
                  <a:pt x="3124199" y="961696"/>
                  <a:pt x="3326524" y="1048407"/>
                </a:cubicBezTo>
              </a:path>
            </a:pathLst>
          </a:custGeom>
          <a:ln w="1524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5-Point Star 32"/>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34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alpha val="50000"/>
                  </a:srgbClr>
                </a:solidFill>
                <a:effectLst>
                  <a:outerShdw dist="50800" dir="5400000" algn="ctr" rotWithShape="0">
                    <a:schemeClr val="tx1"/>
                  </a:outerShdw>
                </a:effectLst>
              </a:rPr>
              <a:t>coureurs</a:t>
            </a:r>
            <a:r>
              <a:rPr lang="en-US" sz="2800" dirty="0" smtClean="0">
                <a:solidFill>
                  <a:srgbClr val="3333FF">
                    <a:alpha val="50000"/>
                  </a:srgbClr>
                </a:solidFill>
                <a:effectLst>
                  <a:outerShdw dist="50800" dir="5400000" algn="ctr" rotWithShape="0">
                    <a:schemeClr val="tx1"/>
                  </a:outerShdw>
                </a:effectLst>
              </a:rPr>
              <a:t> </a:t>
            </a:r>
          </a:p>
          <a:p>
            <a:pPr algn="ctr"/>
            <a:r>
              <a:rPr lang="en-US" sz="2800" dirty="0" smtClean="0">
                <a:solidFill>
                  <a:srgbClr val="3333FF">
                    <a:alpha val="50000"/>
                  </a:srgbClr>
                </a:solidFill>
                <a:effectLst>
                  <a:outerShdw dist="50800" dir="5400000" algn="ctr" rotWithShape="0">
                    <a:schemeClr val="tx1"/>
                  </a:outerShdw>
                </a:effectLst>
              </a:rPr>
              <a:t>des bois </a:t>
            </a:r>
            <a:endParaRPr lang="en-US" sz="2800" dirty="0">
              <a:solidFill>
                <a:srgbClr val="3333FF">
                  <a:alpha val="50000"/>
                </a:srgbClr>
              </a:solidFill>
              <a:effectLst>
                <a:outerShdw dist="50800" dir="5400000" algn="ctr" rotWithShape="0">
                  <a:schemeClr val="tx1"/>
                </a:outerShdw>
              </a:effectLst>
            </a:endParaRPr>
          </a:p>
        </p:txBody>
      </p:sp>
      <p:sp>
        <p:nvSpPr>
          <p:cNvPr id="23" name="TextBox 22"/>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pic>
        <p:nvPicPr>
          <p:cNvPr id="1026" name="Picture 2"/>
          <p:cNvPicPr>
            <a:picLocks noChangeAspect="1" noChangeArrowheads="1"/>
          </p:cNvPicPr>
          <p:nvPr/>
        </p:nvPicPr>
        <p:blipFill>
          <a:blip r:embed="rId3"/>
          <a:srcRect t="9863" r="2271"/>
          <a:stretch>
            <a:fillRect/>
          </a:stretch>
        </p:blipFill>
        <p:spPr bwMode="auto">
          <a:xfrm>
            <a:off x="3810000" y="1295400"/>
            <a:ext cx="3962400" cy="2089150"/>
          </a:xfrm>
          <a:prstGeom prst="rect">
            <a:avLst/>
          </a:prstGeom>
          <a:noFill/>
          <a:ln w="9525">
            <a:solidFill>
              <a:schemeClr val="tx1"/>
            </a:solidFill>
            <a:miter lim="800000"/>
            <a:headEnd/>
            <a:tailEnd/>
          </a:ln>
          <a:effectLst/>
        </p:spPr>
      </p:pic>
      <p:pic>
        <p:nvPicPr>
          <p:cNvPr id="24" name="Picture 2"/>
          <p:cNvPicPr>
            <a:picLocks noChangeAspect="1" noChangeArrowheads="1"/>
          </p:cNvPicPr>
          <p:nvPr/>
        </p:nvPicPr>
        <p:blipFill>
          <a:blip r:embed="rId3"/>
          <a:srcRect l="3759" t="16438" r="6030" b="4658"/>
          <a:stretch>
            <a:fillRect/>
          </a:stretch>
        </p:blipFill>
        <p:spPr bwMode="auto">
          <a:xfrm>
            <a:off x="304800" y="4038600"/>
            <a:ext cx="5181600" cy="2590800"/>
          </a:xfrm>
          <a:prstGeom prst="rect">
            <a:avLst/>
          </a:prstGeom>
          <a:noFill/>
          <a:ln w="381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360"/>
                                          </p:val>
                                        </p:tav>
                                        <p:tav tm="100000">
                                          <p:val>
                                            <p:fltVal val="0"/>
                                          </p:val>
                                        </p:tav>
                                      </p:tavLst>
                                    </p:anim>
                                    <p:animEffect transition="in" filter="fade">
                                      <p:cBhvr>
                                        <p:cTn id="10" dur="1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par>
                                <p:cTn id="18" presetID="6" presetClass="emph" presetSubtype="0" fill="hold" nodeType="withEffect">
                                  <p:stCondLst>
                                    <p:cond delay="0"/>
                                  </p:stCondLst>
                                  <p:childTnLst>
                                    <p:animScale>
                                      <p:cBhvr>
                                        <p:cTn id="19" dur="1000" fill="hold"/>
                                        <p:tgtEl>
                                          <p:spTgt spid="1026"/>
                                        </p:tgtEl>
                                      </p:cBhvr>
                                      <p:by x="130000" y="130000"/>
                                    </p:animScale>
                                  </p:childTnLst>
                                </p:cTn>
                              </p:par>
                              <p:par>
                                <p:cTn id="20" presetID="42" presetClass="path" presetSubtype="0" accel="50000" decel="50000" fill="hold" nodeType="withEffect">
                                  <p:stCondLst>
                                    <p:cond delay="0"/>
                                  </p:stCondLst>
                                  <p:childTnLst>
                                    <p:animMotion origin="layout" path="M -3.33333E-6 7.51445E-7 L -0.31666 0.44717 " pathEditMode="relative" rAng="0" ptsTypes="AA">
                                      <p:cBhvr>
                                        <p:cTn id="21" dur="1000" fill="hold"/>
                                        <p:tgtEl>
                                          <p:spTgt spid="1026"/>
                                        </p:tgtEl>
                                        <p:attrNameLst>
                                          <p:attrName>ppt_x</p:attrName>
                                          <p:attrName>ppt_y</p:attrName>
                                        </p:attrNameLst>
                                      </p:cBhvr>
                                      <p:rCtr x="-158" y="224"/>
                                    </p:animMotion>
                                  </p:childTnLst>
                                </p:cTn>
                              </p:par>
                              <p:par>
                                <p:cTn id="22" presetID="10" presetClass="entr" presetSubtype="0" fill="hold" nodeType="withEffect">
                                  <p:stCondLst>
                                    <p:cond delay="5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par>
                                <p:cTn id="25" presetID="10" presetClass="exit" presetSubtype="0" fill="hold" nodeType="withEffect">
                                  <p:stCondLst>
                                    <p:cond delay="1000"/>
                                  </p:stCondLst>
                                  <p:childTnLst>
                                    <p:animEffect transition="out" filter="fade">
                                      <p:cBhvr>
                                        <p:cTn id="26" dur="1000"/>
                                        <p:tgtEl>
                                          <p:spTgt spid="1026"/>
                                        </p:tgtEl>
                                      </p:cBhvr>
                                    </p:animEffect>
                                    <p:set>
                                      <p:cBhvr>
                                        <p:cTn id="27" dur="1" fill="hold">
                                          <p:stCondLst>
                                            <p:cond delay="999"/>
                                          </p:stCondLst>
                                        </p:cTn>
                                        <p:tgtEl>
                                          <p:spTgt spid="10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2000"/>
                                        <p:tgtEl>
                                          <p:spTgt spid="36"/>
                                        </p:tgtEl>
                                      </p:cBhvr>
                                    </p:animEffect>
                                  </p:childTnLst>
                                </p:cTn>
                              </p:par>
                              <p:par>
                                <p:cTn id="36" presetID="22" presetClass="entr" presetSubtype="2" fill="hold" grpId="0" nodeType="withEffect">
                                  <p:stCondLst>
                                    <p:cond delay="500"/>
                                  </p:stCondLst>
                                  <p:childTnLst>
                                    <p:set>
                                      <p:cBhvr>
                                        <p:cTn id="37" dur="1" fill="hold">
                                          <p:stCondLst>
                                            <p:cond delay="0"/>
                                          </p:stCondLst>
                                        </p:cTn>
                                        <p:tgtEl>
                                          <p:spTgt spid="37"/>
                                        </p:tgtEl>
                                        <p:attrNameLst>
                                          <p:attrName>style.visibility</p:attrName>
                                        </p:attrNameLst>
                                      </p:cBhvr>
                                      <p:to>
                                        <p:strVal val="visible"/>
                                      </p:to>
                                    </p:set>
                                    <p:animEffect transition="in" filter="wipe(right)">
                                      <p:cBhvr>
                                        <p:cTn id="38" dur="2000"/>
                                        <p:tgtEl>
                                          <p:spTgt spid="37"/>
                                        </p:tgtEl>
                                      </p:cBhvr>
                                    </p:animEffect>
                                  </p:childTnLst>
                                </p:cTn>
                              </p:par>
                              <p:par>
                                <p:cTn id="39" presetID="22" presetClass="entr" presetSubtype="4" fill="hold" grpId="0" nodeType="withEffect">
                                  <p:stCondLst>
                                    <p:cond delay="100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2000"/>
                                        <p:tgtEl>
                                          <p:spTgt spid="38"/>
                                        </p:tgtEl>
                                      </p:cBhvr>
                                    </p:animEffect>
                                  </p:childTnLst>
                                </p:cTn>
                              </p:par>
                              <p:par>
                                <p:cTn id="42" presetID="22" presetClass="exit" presetSubtype="4" fill="hold" nodeType="withEffect">
                                  <p:stCondLst>
                                    <p:cond delay="1500"/>
                                  </p:stCondLst>
                                  <p:childTnLst>
                                    <p:animEffect transition="out" filter="wipe(down)">
                                      <p:cBhvr>
                                        <p:cTn id="43" dur="2000"/>
                                        <p:tgtEl>
                                          <p:spTgt spid="36"/>
                                        </p:tgtEl>
                                      </p:cBhvr>
                                    </p:animEffect>
                                    <p:set>
                                      <p:cBhvr>
                                        <p:cTn id="44" dur="1" fill="hold">
                                          <p:stCondLst>
                                            <p:cond delay="1999"/>
                                          </p:stCondLst>
                                        </p:cTn>
                                        <p:tgtEl>
                                          <p:spTgt spid="36"/>
                                        </p:tgtEl>
                                        <p:attrNameLst>
                                          <p:attrName>style.visibility</p:attrName>
                                        </p:attrNameLst>
                                      </p:cBhvr>
                                      <p:to>
                                        <p:strVal val="hidden"/>
                                      </p:to>
                                    </p:set>
                                  </p:childTnLst>
                                </p:cTn>
                              </p:par>
                              <p:par>
                                <p:cTn id="45" presetID="22" presetClass="entr" presetSubtype="1" fill="hold" grpId="0" nodeType="withEffect">
                                  <p:stCondLst>
                                    <p:cond delay="150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2000"/>
                                        <p:tgtEl>
                                          <p:spTgt spid="50"/>
                                        </p:tgtEl>
                                      </p:cBhvr>
                                    </p:animEffect>
                                  </p:childTnLst>
                                </p:cTn>
                              </p:par>
                              <p:par>
                                <p:cTn id="48" presetID="22" presetClass="exit" presetSubtype="8" fill="hold" nodeType="withEffect">
                                  <p:stCondLst>
                                    <p:cond delay="1500"/>
                                  </p:stCondLst>
                                  <p:childTnLst>
                                    <p:animEffect transition="out" filter="wipe(left)">
                                      <p:cBhvr>
                                        <p:cTn id="49" dur="2000"/>
                                        <p:tgtEl>
                                          <p:spTgt spid="37"/>
                                        </p:tgtEl>
                                      </p:cBhvr>
                                    </p:animEffect>
                                    <p:set>
                                      <p:cBhvr>
                                        <p:cTn id="50" dur="1" fill="hold">
                                          <p:stCondLst>
                                            <p:cond delay="1999"/>
                                          </p:stCondLst>
                                        </p:cTn>
                                        <p:tgtEl>
                                          <p:spTgt spid="37"/>
                                        </p:tgtEl>
                                        <p:attrNameLst>
                                          <p:attrName>style.visibility</p:attrName>
                                        </p:attrNameLst>
                                      </p:cBhvr>
                                      <p:to>
                                        <p:strVal val="hidden"/>
                                      </p:to>
                                    </p:set>
                                  </p:childTnLst>
                                </p:cTn>
                              </p:par>
                              <p:par>
                                <p:cTn id="51" presetID="22" presetClass="entr" presetSubtype="8" fill="hold" grpId="0" nodeType="withEffect">
                                  <p:stCondLst>
                                    <p:cond delay="200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2000"/>
                                        <p:tgtEl>
                                          <p:spTgt spid="41"/>
                                        </p:tgtEl>
                                      </p:cBhvr>
                                    </p:animEffect>
                                  </p:childTnLst>
                                </p:cTn>
                              </p:par>
                              <p:par>
                                <p:cTn id="54" presetID="22" presetClass="exit" presetSubtype="8" fill="hold" nodeType="withEffect">
                                  <p:stCondLst>
                                    <p:cond delay="2000"/>
                                  </p:stCondLst>
                                  <p:childTnLst>
                                    <p:animEffect transition="out" filter="wipe(left)">
                                      <p:cBhvr>
                                        <p:cTn id="55" dur="2000"/>
                                        <p:tgtEl>
                                          <p:spTgt spid="38"/>
                                        </p:tgtEl>
                                      </p:cBhvr>
                                    </p:animEffect>
                                    <p:set>
                                      <p:cBhvr>
                                        <p:cTn id="56" dur="1" fill="hold">
                                          <p:stCondLst>
                                            <p:cond delay="1999"/>
                                          </p:stCondLst>
                                        </p:cTn>
                                        <p:tgtEl>
                                          <p:spTgt spid="38"/>
                                        </p:tgtEl>
                                        <p:attrNameLst>
                                          <p:attrName>style.visibility</p:attrName>
                                        </p:attrNameLst>
                                      </p:cBhvr>
                                      <p:to>
                                        <p:strVal val="hidden"/>
                                      </p:to>
                                    </p:set>
                                  </p:childTnLst>
                                </p:cTn>
                              </p:par>
                              <p:par>
                                <p:cTn id="57" presetID="22" presetClass="entr" presetSubtype="1" fill="hold" grpId="0" nodeType="withEffect">
                                  <p:stCondLst>
                                    <p:cond delay="250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2000"/>
                                        <p:tgtEl>
                                          <p:spTgt spid="48"/>
                                        </p:tgtEl>
                                      </p:cBhvr>
                                    </p:animEffect>
                                  </p:childTnLst>
                                </p:cTn>
                              </p:par>
                              <p:par>
                                <p:cTn id="60" presetID="22" presetClass="exit" presetSubtype="1" fill="hold" nodeType="withEffect">
                                  <p:stCondLst>
                                    <p:cond delay="2500"/>
                                  </p:stCondLst>
                                  <p:childTnLst>
                                    <p:animEffect transition="out" filter="wipe(up)">
                                      <p:cBhvr>
                                        <p:cTn id="61" dur="2000"/>
                                        <p:tgtEl>
                                          <p:spTgt spid="50"/>
                                        </p:tgtEl>
                                      </p:cBhvr>
                                    </p:animEffect>
                                    <p:set>
                                      <p:cBhvr>
                                        <p:cTn id="62" dur="1" fill="hold">
                                          <p:stCondLst>
                                            <p:cond delay="1999"/>
                                          </p:stCondLst>
                                        </p:cTn>
                                        <p:tgtEl>
                                          <p:spTgt spid="50"/>
                                        </p:tgtEl>
                                        <p:attrNameLst>
                                          <p:attrName>style.visibility</p:attrName>
                                        </p:attrNameLst>
                                      </p:cBhvr>
                                      <p:to>
                                        <p:strVal val="hidden"/>
                                      </p:to>
                                    </p:set>
                                  </p:childTnLst>
                                </p:cTn>
                              </p:par>
                              <p:par>
                                <p:cTn id="63" presetID="22" presetClass="entr" presetSubtype="8" fill="hold" grpId="0" nodeType="withEffect">
                                  <p:stCondLst>
                                    <p:cond delay="300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2000"/>
                                        <p:tgtEl>
                                          <p:spTgt spid="42"/>
                                        </p:tgtEl>
                                      </p:cBhvr>
                                    </p:animEffect>
                                  </p:childTnLst>
                                </p:cTn>
                              </p:par>
                              <p:par>
                                <p:cTn id="66" presetID="22" presetClass="exit" presetSubtype="8" fill="hold" nodeType="withEffect">
                                  <p:stCondLst>
                                    <p:cond delay="3000"/>
                                  </p:stCondLst>
                                  <p:childTnLst>
                                    <p:animEffect transition="out" filter="wipe(left)">
                                      <p:cBhvr>
                                        <p:cTn id="67" dur="2000"/>
                                        <p:tgtEl>
                                          <p:spTgt spid="41"/>
                                        </p:tgtEl>
                                      </p:cBhvr>
                                    </p:animEffect>
                                    <p:set>
                                      <p:cBhvr>
                                        <p:cTn id="68" dur="1" fill="hold">
                                          <p:stCondLst>
                                            <p:cond delay="1999"/>
                                          </p:stCondLst>
                                        </p:cTn>
                                        <p:tgtEl>
                                          <p:spTgt spid="41"/>
                                        </p:tgtEl>
                                        <p:attrNameLst>
                                          <p:attrName>style.visibility</p:attrName>
                                        </p:attrNameLst>
                                      </p:cBhvr>
                                      <p:to>
                                        <p:strVal val="hidden"/>
                                      </p:to>
                                    </p:set>
                                  </p:childTnLst>
                                </p:cTn>
                              </p:par>
                              <p:par>
                                <p:cTn id="69" presetID="22" presetClass="entr" presetSubtype="8" fill="hold" grpId="0" nodeType="withEffect">
                                  <p:stCondLst>
                                    <p:cond delay="3500"/>
                                  </p:stCondLst>
                                  <p:childTnLst>
                                    <p:set>
                                      <p:cBhvr>
                                        <p:cTn id="70" dur="1" fill="hold">
                                          <p:stCondLst>
                                            <p:cond delay="0"/>
                                          </p:stCondLst>
                                        </p:cTn>
                                        <p:tgtEl>
                                          <p:spTgt spid="44"/>
                                        </p:tgtEl>
                                        <p:attrNameLst>
                                          <p:attrName>style.visibility</p:attrName>
                                        </p:attrNameLst>
                                      </p:cBhvr>
                                      <p:to>
                                        <p:strVal val="visible"/>
                                      </p:to>
                                    </p:set>
                                    <p:animEffect transition="in" filter="wipe(left)">
                                      <p:cBhvr>
                                        <p:cTn id="71" dur="2000"/>
                                        <p:tgtEl>
                                          <p:spTgt spid="44"/>
                                        </p:tgtEl>
                                      </p:cBhvr>
                                    </p:animEffect>
                                  </p:childTnLst>
                                </p:cTn>
                              </p:par>
                              <p:par>
                                <p:cTn id="72" presetID="22" presetClass="exit" presetSubtype="1" fill="hold" grpId="1" nodeType="withEffect">
                                  <p:stCondLst>
                                    <p:cond delay="3500"/>
                                  </p:stCondLst>
                                  <p:childTnLst>
                                    <p:animEffect transition="out" filter="wipe(up)">
                                      <p:cBhvr>
                                        <p:cTn id="73" dur="2000"/>
                                        <p:tgtEl>
                                          <p:spTgt spid="48"/>
                                        </p:tgtEl>
                                      </p:cBhvr>
                                    </p:animEffect>
                                    <p:set>
                                      <p:cBhvr>
                                        <p:cTn id="74" dur="1" fill="hold">
                                          <p:stCondLst>
                                            <p:cond delay="1999"/>
                                          </p:stCondLst>
                                        </p:cTn>
                                        <p:tgtEl>
                                          <p:spTgt spid="48"/>
                                        </p:tgtEl>
                                        <p:attrNameLst>
                                          <p:attrName>style.visibility</p:attrName>
                                        </p:attrNameLst>
                                      </p:cBhvr>
                                      <p:to>
                                        <p:strVal val="hidden"/>
                                      </p:to>
                                    </p:set>
                                  </p:childTnLst>
                                </p:cTn>
                              </p:par>
                              <p:par>
                                <p:cTn id="75" presetID="22" presetClass="entr" presetSubtype="1" fill="hold" grpId="0" nodeType="withEffect">
                                  <p:stCondLst>
                                    <p:cond delay="4000"/>
                                  </p:stCondLst>
                                  <p:childTnLst>
                                    <p:set>
                                      <p:cBhvr>
                                        <p:cTn id="76" dur="1" fill="hold">
                                          <p:stCondLst>
                                            <p:cond delay="0"/>
                                          </p:stCondLst>
                                        </p:cTn>
                                        <p:tgtEl>
                                          <p:spTgt spid="49"/>
                                        </p:tgtEl>
                                        <p:attrNameLst>
                                          <p:attrName>style.visibility</p:attrName>
                                        </p:attrNameLst>
                                      </p:cBhvr>
                                      <p:to>
                                        <p:strVal val="visible"/>
                                      </p:to>
                                    </p:set>
                                    <p:animEffect transition="in" filter="wipe(up)">
                                      <p:cBhvr>
                                        <p:cTn id="77" dur="2000"/>
                                        <p:tgtEl>
                                          <p:spTgt spid="49"/>
                                        </p:tgtEl>
                                      </p:cBhvr>
                                    </p:animEffect>
                                  </p:childTnLst>
                                </p:cTn>
                              </p:par>
                              <p:par>
                                <p:cTn id="78" presetID="22" presetClass="exit" presetSubtype="8" fill="hold" nodeType="withEffect">
                                  <p:stCondLst>
                                    <p:cond delay="4000"/>
                                  </p:stCondLst>
                                  <p:childTnLst>
                                    <p:animEffect transition="out" filter="wipe(left)">
                                      <p:cBhvr>
                                        <p:cTn id="79" dur="2000"/>
                                        <p:tgtEl>
                                          <p:spTgt spid="42"/>
                                        </p:tgtEl>
                                      </p:cBhvr>
                                    </p:animEffect>
                                    <p:set>
                                      <p:cBhvr>
                                        <p:cTn id="80" dur="1" fill="hold">
                                          <p:stCondLst>
                                            <p:cond delay="1999"/>
                                          </p:stCondLst>
                                        </p:cTn>
                                        <p:tgtEl>
                                          <p:spTgt spid="42"/>
                                        </p:tgtEl>
                                        <p:attrNameLst>
                                          <p:attrName>style.visibility</p:attrName>
                                        </p:attrNameLst>
                                      </p:cBhvr>
                                      <p:to>
                                        <p:strVal val="hidden"/>
                                      </p:to>
                                    </p:set>
                                  </p:childTnLst>
                                </p:cTn>
                              </p:par>
                              <p:par>
                                <p:cTn id="81" presetID="22" presetClass="entr" presetSubtype="8" fill="hold" grpId="0" nodeType="withEffect">
                                  <p:stCondLst>
                                    <p:cond delay="4500"/>
                                  </p:stCondLst>
                                  <p:childTnLst>
                                    <p:set>
                                      <p:cBhvr>
                                        <p:cTn id="82" dur="1" fill="hold">
                                          <p:stCondLst>
                                            <p:cond delay="0"/>
                                          </p:stCondLst>
                                        </p:cTn>
                                        <p:tgtEl>
                                          <p:spTgt spid="51"/>
                                        </p:tgtEl>
                                        <p:attrNameLst>
                                          <p:attrName>style.visibility</p:attrName>
                                        </p:attrNameLst>
                                      </p:cBhvr>
                                      <p:to>
                                        <p:strVal val="visible"/>
                                      </p:to>
                                    </p:set>
                                    <p:animEffect transition="in" filter="wipe(left)">
                                      <p:cBhvr>
                                        <p:cTn id="83" dur="2000"/>
                                        <p:tgtEl>
                                          <p:spTgt spid="51"/>
                                        </p:tgtEl>
                                      </p:cBhvr>
                                    </p:animEffect>
                                  </p:childTnLst>
                                </p:cTn>
                              </p:par>
                              <p:par>
                                <p:cTn id="84" presetID="22" presetClass="exit" presetSubtype="1" fill="hold" nodeType="withEffect">
                                  <p:stCondLst>
                                    <p:cond delay="4500"/>
                                  </p:stCondLst>
                                  <p:childTnLst>
                                    <p:animEffect transition="out" filter="wipe(up)">
                                      <p:cBhvr>
                                        <p:cTn id="85" dur="2000"/>
                                        <p:tgtEl>
                                          <p:spTgt spid="49"/>
                                        </p:tgtEl>
                                      </p:cBhvr>
                                    </p:animEffect>
                                    <p:set>
                                      <p:cBhvr>
                                        <p:cTn id="86" dur="1" fill="hold">
                                          <p:stCondLst>
                                            <p:cond delay="1999"/>
                                          </p:stCondLst>
                                        </p:cTn>
                                        <p:tgtEl>
                                          <p:spTgt spid="49"/>
                                        </p:tgtEl>
                                        <p:attrNameLst>
                                          <p:attrName>style.visibility</p:attrName>
                                        </p:attrNameLst>
                                      </p:cBhvr>
                                      <p:to>
                                        <p:strVal val="hidden"/>
                                      </p:to>
                                    </p:set>
                                  </p:childTnLst>
                                </p:cTn>
                              </p:par>
                              <p:par>
                                <p:cTn id="87" presetID="22" presetClass="exit" presetSubtype="8" fill="hold" grpId="1" nodeType="withEffect">
                                  <p:stCondLst>
                                    <p:cond delay="5000"/>
                                  </p:stCondLst>
                                  <p:childTnLst>
                                    <p:animEffect transition="out" filter="wipe(left)">
                                      <p:cBhvr>
                                        <p:cTn id="88" dur="2000"/>
                                        <p:tgtEl>
                                          <p:spTgt spid="44"/>
                                        </p:tgtEl>
                                      </p:cBhvr>
                                    </p:animEffect>
                                    <p:set>
                                      <p:cBhvr>
                                        <p:cTn id="89" dur="1" fill="hold">
                                          <p:stCondLst>
                                            <p:cond delay="1999"/>
                                          </p:stCondLst>
                                        </p:cTn>
                                        <p:tgtEl>
                                          <p:spTgt spid="44"/>
                                        </p:tgtEl>
                                        <p:attrNameLst>
                                          <p:attrName>style.visibility</p:attrName>
                                        </p:attrNameLst>
                                      </p:cBhvr>
                                      <p:to>
                                        <p:strVal val="hidden"/>
                                      </p:to>
                                    </p:set>
                                  </p:childTnLst>
                                </p:cTn>
                              </p:par>
                              <p:par>
                                <p:cTn id="90" presetID="22" presetClass="exit" presetSubtype="8" fill="hold" nodeType="withEffect">
                                  <p:stCondLst>
                                    <p:cond delay="5500"/>
                                  </p:stCondLst>
                                  <p:childTnLst>
                                    <p:animEffect transition="out" filter="wipe(left)">
                                      <p:cBhvr>
                                        <p:cTn id="91" dur="2000"/>
                                        <p:tgtEl>
                                          <p:spTgt spid="51"/>
                                        </p:tgtEl>
                                      </p:cBhvr>
                                    </p:animEffect>
                                    <p:set>
                                      <p:cBhvr>
                                        <p:cTn id="92" dur="1" fill="hold">
                                          <p:stCondLst>
                                            <p:cond delay="1999"/>
                                          </p:stCondLst>
                                        </p:cTn>
                                        <p:tgtEl>
                                          <p:spTgt spid="51"/>
                                        </p:tgtEl>
                                        <p:attrNameLst>
                                          <p:attrName>style.visibility</p:attrName>
                                        </p:attrNameLst>
                                      </p:cBhvr>
                                      <p:to>
                                        <p:strVal val="hidden"/>
                                      </p:to>
                                    </p:set>
                                  </p:childTnLst>
                                </p:cTn>
                              </p:par>
                            </p:childTnLst>
                          </p:cTn>
                        </p:par>
                        <p:par>
                          <p:cTn id="93" fill="hold">
                            <p:stCondLst>
                              <p:cond delay="7500"/>
                            </p:stCondLst>
                            <p:childTnLst>
                              <p:par>
                                <p:cTn id="94" presetID="8" presetClass="emph" presetSubtype="0" fill="hold" grpId="1" nodeType="afterEffect">
                                  <p:stCondLst>
                                    <p:cond delay="0"/>
                                  </p:stCondLst>
                                  <p:childTnLst>
                                    <p:animRot by="21600000">
                                      <p:cBhvr>
                                        <p:cTn id="95" dur="1000" fill="hold"/>
                                        <p:tgtEl>
                                          <p:spTgt spid="33"/>
                                        </p:tgtEl>
                                        <p:attrNameLst>
                                          <p:attrName>r</p:attrName>
                                        </p:attrNameLst>
                                      </p:cBhvr>
                                    </p:animRot>
                                  </p:childTnLst>
                                </p:cTn>
                              </p:par>
                            </p:childTnLst>
                          </p:cTn>
                        </p:par>
                        <p:par>
                          <p:cTn id="96" fill="hold">
                            <p:stCondLst>
                              <p:cond delay="8500"/>
                            </p:stCondLst>
                            <p:childTnLst>
                              <p:par>
                                <p:cTn id="97" presetID="22" presetClass="entr" presetSubtype="8" fill="hold" nodeType="after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wipe(left)">
                                      <p:cBhvr>
                                        <p:cTn id="99" dur="2000"/>
                                        <p:tgtEl>
                                          <p:spTgt spid="52"/>
                                        </p:tgtEl>
                                      </p:cBhvr>
                                    </p:animEffect>
                                  </p:childTnLst>
                                </p:cTn>
                              </p:par>
                            </p:childTnLst>
                          </p:cTn>
                        </p:par>
                        <p:par>
                          <p:cTn id="100" fill="hold">
                            <p:stCondLst>
                              <p:cond delay="10500"/>
                            </p:stCondLst>
                            <p:childTnLst>
                              <p:par>
                                <p:cTn id="101" presetID="10" presetClass="entr" presetSubtype="0" fill="hold" grpId="1"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41" grpId="0" animBg="1"/>
      <p:bldP spid="42" grpId="0" animBg="1"/>
      <p:bldP spid="44" grpId="0" animBg="1"/>
      <p:bldP spid="44" grpId="1" animBg="1"/>
      <p:bldP spid="48" grpId="0" animBg="1"/>
      <p:bldP spid="48" grpId="1" animBg="1"/>
      <p:bldP spid="49" grpId="0" animBg="1"/>
      <p:bldP spid="50" grpId="0" animBg="1"/>
      <p:bldP spid="51" grpId="0" animBg="1"/>
      <p:bldP spid="33" grpId="0" animBg="1"/>
      <p:bldP spid="33" grpId="1" animBg="1"/>
      <p:bldP spid="23" grpId="0"/>
      <p:bldP spid="23" grpId="1"/>
    </p:bldLst>
  </p:timing>
</p:sld>
</file>

<file path=ppt/slides/slide148.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r>
              <a:rPr lang="en-US" dirty="0" smtClean="0">
                <a:hlinkClick r:id="rId2"/>
              </a:rPr>
              <a:t>https://en.wikipedia.org/wiki/York_Factory</a:t>
            </a:r>
            <a:endParaRPr lang="en-US" dirty="0" smtClean="0"/>
          </a:p>
          <a:p>
            <a:r>
              <a:rPr lang="en-US" b="1" dirty="0" smtClean="0"/>
              <a:t>York Factory</a:t>
            </a:r>
            <a:r>
              <a:rPr lang="en-US" dirty="0" smtClean="0"/>
              <a:t> was a settlement and Hudson's Bay Company (HBC) factory (trading post) located on the southwestern shore of Hudson Bay in northeastern Manitoba, Canada at the mouth of the Hayes River, approximately 200 </a:t>
            </a:r>
            <a:r>
              <a:rPr lang="en-US" dirty="0" err="1" smtClean="0"/>
              <a:t>kilometres</a:t>
            </a:r>
            <a:r>
              <a:rPr lang="en-US" dirty="0" smtClean="0"/>
              <a:t> (120 mi) south-southeast of Churchill. York Factory was one of the first fur-trading posts established by the HBC, built in 1684 and used in that business for more than 270 years. </a:t>
            </a:r>
            <a:endParaRPr lang="en-US" dirty="0"/>
          </a:p>
        </p:txBody>
      </p:sp>
      <p:sp>
        <p:nvSpPr>
          <p:cNvPr id="3" name="Rectangle 2"/>
          <p:cNvSpPr/>
          <p:nvPr/>
        </p:nvSpPr>
        <p:spPr>
          <a:xfrm>
            <a:off x="0" y="3441680"/>
            <a:ext cx="9144000" cy="3416320"/>
          </a:xfrm>
          <a:prstGeom prst="rect">
            <a:avLst/>
          </a:prstGeom>
        </p:spPr>
        <p:txBody>
          <a:bodyPr wrap="square">
            <a:spAutoFit/>
          </a:bodyPr>
          <a:lstStyle/>
          <a:p>
            <a:r>
              <a:rPr lang="en-US" dirty="0" smtClean="0">
                <a:hlinkClick r:id="rId3"/>
              </a:rPr>
              <a:t>https://en.wikipedia.org/wiki/Prince_of_Wales_Fort</a:t>
            </a:r>
            <a:endParaRPr lang="en-US" dirty="0" smtClean="0"/>
          </a:p>
          <a:p>
            <a:r>
              <a:rPr lang="en-US" dirty="0" smtClean="0"/>
              <a:t>This fort began as a log fort built in 1717 by James Knight of the Hudson's Bay Company and was originally called the "Churchill River Post". In 1719, the post was renamed Prince of Wales Fort, but is more commonly known today as Fort Prince of Wales. It was located on the west bank of the Churchill river to protect and control the Hudson's Bay Company's interests in the fur trade.</a:t>
            </a:r>
            <a:endParaRPr lang="en-US" b="1" dirty="0" smtClean="0"/>
          </a:p>
          <a:p>
            <a:r>
              <a:rPr lang="en-US" dirty="0" smtClean="0"/>
              <a:t>The original wooden fort was replaced by a massive stone fort, perhaps to abide by the Royal Charter which required that Rupert's Land should be fortified.  Construction of this fort, a structure still standing today, was started in 1731 near what was then called </a:t>
            </a:r>
            <a:r>
              <a:rPr lang="en-US" i="1" dirty="0" smtClean="0"/>
              <a:t>Eskimo Point</a:t>
            </a:r>
            <a:r>
              <a:rPr lang="en-US" dirty="0" smtClean="0"/>
              <a:t>. It was in the form of a square, with sides 100 </a:t>
            </a:r>
            <a:r>
              <a:rPr lang="en-US" dirty="0" err="1" smtClean="0"/>
              <a:t>metres</a:t>
            </a:r>
            <a:r>
              <a:rPr lang="en-US" dirty="0" smtClean="0"/>
              <a:t> long and walls six </a:t>
            </a:r>
            <a:r>
              <a:rPr lang="en-US" dirty="0" err="1" smtClean="0"/>
              <a:t>metres</a:t>
            </a:r>
            <a:r>
              <a:rPr lang="en-US" dirty="0" smtClean="0"/>
              <a:t> tall and 10 </a:t>
            </a:r>
            <a:r>
              <a:rPr lang="en-US" dirty="0" err="1" smtClean="0"/>
              <a:t>metres</a:t>
            </a:r>
            <a:r>
              <a:rPr lang="en-US" dirty="0" smtClean="0"/>
              <a:t> thick at the base.</a:t>
            </a:r>
            <a:r>
              <a:rPr lang="en-US" baseline="30000" dirty="0" smtClean="0">
                <a:hlinkClick r:id="rId3"/>
              </a:rPr>
              <a:t>[3]</a:t>
            </a:r>
            <a:r>
              <a:rPr lang="en-US" dirty="0" smtClean="0"/>
              <a:t>It had forty-two cannons mounted on the walls. There was also a battery across the river on </a:t>
            </a:r>
            <a:r>
              <a:rPr lang="en-US" i="1" dirty="0" smtClean="0"/>
              <a:t>Cape Merry</a:t>
            </a:r>
            <a:r>
              <a:rPr lang="en-US" dirty="0" smtClean="0"/>
              <a:t> meant to hold six more cannons. Work on the fort continued almost without break until 1771, but it was never truly completed.</a:t>
            </a:r>
            <a:endParaRPr lang="en-US" dirty="0"/>
          </a:p>
        </p:txBody>
      </p:sp>
      <p:pic>
        <p:nvPicPr>
          <p:cNvPr id="226306" name="Picture 2" descr="https://upload.wikimedia.org/wikipedia/commons/1/10/Churchill_Fort_Prince_of_Wales_1996-08-12.jpg"/>
          <p:cNvPicPr>
            <a:picLocks noChangeAspect="1" noChangeArrowheads="1"/>
          </p:cNvPicPr>
          <p:nvPr/>
        </p:nvPicPr>
        <p:blipFill>
          <a:blip r:embed="rId4" cstate="print"/>
          <a:srcRect/>
          <a:stretch>
            <a:fillRect/>
          </a:stretch>
        </p:blipFill>
        <p:spPr bwMode="auto">
          <a:xfrm>
            <a:off x="5715000" y="2209800"/>
            <a:ext cx="2377610" cy="1364599"/>
          </a:xfrm>
          <a:prstGeom prst="rect">
            <a:avLst/>
          </a:prstGeom>
          <a:noFill/>
        </p:spPr>
      </p:pic>
      <p:pic>
        <p:nvPicPr>
          <p:cNvPr id="226310" name="Picture 6" descr="HS34 1.jpg">
            <a:hlinkClick r:id="rId5"/>
          </p:cNvPr>
          <p:cNvPicPr>
            <a:picLocks noChangeAspect="1" noChangeArrowheads="1"/>
          </p:cNvPicPr>
          <p:nvPr/>
        </p:nvPicPr>
        <p:blipFill>
          <a:blip r:embed="rId6"/>
          <a:srcRect/>
          <a:stretch>
            <a:fillRect/>
          </a:stretch>
        </p:blipFill>
        <p:spPr bwMode="auto">
          <a:xfrm>
            <a:off x="762000" y="1752600"/>
            <a:ext cx="2381250" cy="1333500"/>
          </a:xfrm>
          <a:prstGeom prst="rect">
            <a:avLst/>
          </a:prstGeom>
          <a:noFill/>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4" name="Rectangle 33"/>
          <p:cNvSpPr/>
          <p:nvPr/>
        </p:nvSpPr>
        <p:spPr>
          <a:xfrm>
            <a:off x="0" y="3465576"/>
            <a:ext cx="5504688" cy="507831"/>
          </a:xfrm>
          <a:prstGeom prst="rect">
            <a:avLst/>
          </a:prstGeom>
          <a:solidFill>
            <a:schemeClr val="tx2">
              <a:lumMod val="20000"/>
              <a:lumOff val="80000"/>
              <a:alpha val="64000"/>
            </a:schemeClr>
          </a:solidFill>
        </p:spPr>
        <p:txBody>
          <a:bodyPr wrap="square">
            <a:spAutoFit/>
          </a:bodyPr>
          <a:lstStyle/>
          <a:p>
            <a:r>
              <a:rPr lang="en-US" sz="2700" dirty="0" smtClean="0"/>
              <a:t> quick delivery of trade furs to Europe</a:t>
            </a:r>
            <a:endParaRPr lang="en-US" sz="2700" dirty="0"/>
          </a:p>
        </p:txBody>
      </p:sp>
      <p:sp>
        <p:nvSpPr>
          <p:cNvPr id="35" name="TextBox 34"/>
          <p:cNvSpPr txBox="1"/>
          <p:nvPr/>
        </p:nvSpPr>
        <p:spPr>
          <a:xfrm>
            <a:off x="5105400" y="1524000"/>
            <a:ext cx="1709955" cy="461665"/>
          </a:xfrm>
          <a:prstGeom prst="rect">
            <a:avLst/>
          </a:prstGeom>
          <a:noFill/>
        </p:spPr>
        <p:txBody>
          <a:bodyPr wrap="none" rtlCol="0">
            <a:spAutoFit/>
          </a:bodyPr>
          <a:lstStyle/>
          <a:p>
            <a:r>
              <a:rPr lang="en-US" sz="2400" dirty="0" smtClean="0">
                <a:solidFill>
                  <a:srgbClr val="FF0000"/>
                </a:solidFill>
                <a:effectLst>
                  <a:outerShdw dist="38100" dir="6600000" algn="ctr" rotWithShape="0">
                    <a:schemeClr val="tx1"/>
                  </a:outerShdw>
                </a:effectLst>
              </a:rPr>
              <a:t>York Factory</a:t>
            </a:r>
            <a:endParaRPr lang="en-US" sz="2400" dirty="0">
              <a:solidFill>
                <a:srgbClr val="FF0000"/>
              </a:solidFill>
              <a:effectLst>
                <a:outerShdw dist="38100" dir="6600000" algn="ctr" rotWithShape="0">
                  <a:schemeClr val="tx1"/>
                </a:outerShdw>
              </a:effectLst>
            </a:endParaRPr>
          </a:p>
        </p:txBody>
      </p:sp>
      <p:sp>
        <p:nvSpPr>
          <p:cNvPr id="52" name="Freeform 51"/>
          <p:cNvSpPr/>
          <p:nvPr/>
        </p:nvSpPr>
        <p:spPr>
          <a:xfrm>
            <a:off x="5715000" y="998483"/>
            <a:ext cx="3484179" cy="1135117"/>
          </a:xfrm>
          <a:custGeom>
            <a:avLst/>
            <a:gdLst>
              <a:gd name="connsiteX0" fmla="*/ 0 w 3326524"/>
              <a:gd name="connsiteY0" fmla="*/ 1048407 h 1048407"/>
              <a:gd name="connsiteX1" fmla="*/ 94593 w 3326524"/>
              <a:gd name="connsiteY1" fmla="*/ 480848 h 1048407"/>
              <a:gd name="connsiteX2" fmla="*/ 441434 w 3326524"/>
              <a:gd name="connsiteY2" fmla="*/ 55179 h 1048407"/>
              <a:gd name="connsiteX3" fmla="*/ 1008993 w 3326524"/>
              <a:gd name="connsiteY3" fmla="*/ 149772 h 1048407"/>
              <a:gd name="connsiteX4" fmla="*/ 1592317 w 3326524"/>
              <a:gd name="connsiteY4" fmla="*/ 386255 h 1048407"/>
              <a:gd name="connsiteX5" fmla="*/ 2632841 w 3326524"/>
              <a:gd name="connsiteY5" fmla="*/ 764627 h 1048407"/>
              <a:gd name="connsiteX6" fmla="*/ 3326524 w 3326524"/>
              <a:gd name="connsiteY6" fmla="*/ 1048407 h 104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524" h="1048407">
                <a:moveTo>
                  <a:pt x="0" y="1048407"/>
                </a:moveTo>
                <a:cubicBezTo>
                  <a:pt x="10510" y="847396"/>
                  <a:pt x="21021" y="646386"/>
                  <a:pt x="94593" y="480848"/>
                </a:cubicBezTo>
                <a:cubicBezTo>
                  <a:pt x="168165" y="315310"/>
                  <a:pt x="289034" y="110358"/>
                  <a:pt x="441434" y="55179"/>
                </a:cubicBezTo>
                <a:cubicBezTo>
                  <a:pt x="593834" y="0"/>
                  <a:pt x="817179" y="94593"/>
                  <a:pt x="1008993" y="149772"/>
                </a:cubicBezTo>
                <a:cubicBezTo>
                  <a:pt x="1200807" y="204951"/>
                  <a:pt x="1321676" y="283779"/>
                  <a:pt x="1592317" y="386255"/>
                </a:cubicBezTo>
                <a:cubicBezTo>
                  <a:pt x="1862958" y="488731"/>
                  <a:pt x="2343807" y="654268"/>
                  <a:pt x="2632841" y="764627"/>
                </a:cubicBezTo>
                <a:cubicBezTo>
                  <a:pt x="2921875" y="874986"/>
                  <a:pt x="3124199" y="961696"/>
                  <a:pt x="3326524" y="1048407"/>
                </a:cubicBezTo>
              </a:path>
            </a:pathLst>
          </a:custGeom>
          <a:ln w="1524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5-Point Star 32"/>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srcRect l="3759" t="16438" r="6030" b="4658"/>
          <a:stretch>
            <a:fillRect/>
          </a:stretch>
        </p:blipFill>
        <p:spPr bwMode="auto">
          <a:xfrm>
            <a:off x="304800" y="4038600"/>
            <a:ext cx="5181600" cy="2590800"/>
          </a:xfrm>
          <a:prstGeom prst="rect">
            <a:avLst/>
          </a:prstGeom>
          <a:noFill/>
          <a:ln w="38100">
            <a:solidFill>
              <a:schemeClr val="tx1"/>
            </a:solidFill>
            <a:miter lim="800000"/>
            <a:headEnd/>
            <a:tailEnd/>
          </a:ln>
          <a:effectLst/>
        </p:spPr>
      </p:pic>
      <p:sp>
        <p:nvSpPr>
          <p:cNvPr id="21" name="Freeform 20"/>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
        <p:nvSpPr>
          <p:cNvPr id="15" name="Rectangle 14"/>
          <p:cNvSpPr/>
          <p:nvPr/>
        </p:nvSpPr>
        <p:spPr>
          <a:xfrm>
            <a:off x="0" y="4191000"/>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1763: France cedes territory to England:</a:t>
            </a:r>
            <a:endParaRPr lang="en-US" sz="32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1" nodeType="withEffect">
                                  <p:stCondLst>
                                    <p:cond delay="0"/>
                                  </p:stCondLst>
                                  <p:childTnLst>
                                    <p:set>
                                      <p:cBhvr rctx="PPT">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cTn>
                              </p:par>
                              <p:par>
                                <p:cTn id="8" presetID="9" presetClass="emph" presetSubtype="0" grpId="1" nodeType="withEffect">
                                  <p:stCondLst>
                                    <p:cond delay="0"/>
                                  </p:stCondLst>
                                  <p:childTnLst>
                                    <p:set>
                                      <p:cBhvr rctx="PPT">
                                        <p:cTn id="9" dur="indefinite"/>
                                        <p:tgtEl>
                                          <p:spTgt spid="22"/>
                                        </p:tgtEl>
                                        <p:attrNameLst>
                                          <p:attrName>style.opacity</p:attrName>
                                        </p:attrNameLst>
                                      </p:cBhvr>
                                      <p:to>
                                        <p:strVal val="0.5"/>
                                      </p:to>
                                    </p:set>
                                    <p:animEffect filter="image" prLst="opacity: 0.5">
                                      <p:cBhvr rctx="IE">
                                        <p:cTn id="10" dur="indefinite"/>
                                        <p:tgtEl>
                                          <p:spTgt spid="22"/>
                                        </p:tgtEl>
                                      </p:cBhvr>
                                    </p:animEffect>
                                  </p:childTnLst>
                                </p:cTn>
                              </p:par>
                              <p:par>
                                <p:cTn id="11" presetID="10" presetClass="exit" presetSubtype="0" fill="hold" grpId="1" nodeType="withEffect">
                                  <p:stCondLst>
                                    <p:cond delay="0"/>
                                  </p:stCondLst>
                                  <p:childTnLst>
                                    <p:animEffect transition="out" filter="fade">
                                      <p:cBhvr>
                                        <p:cTn id="12" dur="1000"/>
                                        <p:tgtEl>
                                          <p:spTgt spid="35"/>
                                        </p:tgtEl>
                                      </p:cBhvr>
                                    </p:animEffect>
                                    <p:set>
                                      <p:cBhvr>
                                        <p:cTn id="13" dur="1" fill="hold">
                                          <p:stCondLst>
                                            <p:cond delay="999"/>
                                          </p:stCondLst>
                                        </p:cTn>
                                        <p:tgtEl>
                                          <p:spTgt spid="3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52"/>
                                        </p:tgtEl>
                                      </p:cBhvr>
                                    </p:animEffect>
                                    <p:set>
                                      <p:cBhvr>
                                        <p:cTn id="16" dur="1" fill="hold">
                                          <p:stCondLst>
                                            <p:cond delay="1999"/>
                                          </p:stCondLst>
                                        </p:cTn>
                                        <p:tgtEl>
                                          <p:spTgt spid="5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026"/>
                                        </p:tgtEl>
                                      </p:cBhvr>
                                    </p:animEffect>
                                    <p:set>
                                      <p:cBhvr>
                                        <p:cTn id="19" dur="1" fill="hold">
                                          <p:stCondLst>
                                            <p:cond delay="999"/>
                                          </p:stCondLst>
                                        </p:cTn>
                                        <p:tgtEl>
                                          <p:spTgt spid="102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4"/>
                                        </p:tgtEl>
                                      </p:cBhvr>
                                    </p:animEffect>
                                    <p:set>
                                      <p:cBhvr>
                                        <p:cTn id="22" dur="1" fill="hold">
                                          <p:stCondLst>
                                            <p:cond delay="999"/>
                                          </p:stCondLst>
                                        </p:cTn>
                                        <p:tgtEl>
                                          <p:spTgt spid="34"/>
                                        </p:tgtEl>
                                        <p:attrNameLst>
                                          <p:attrName>style.visibility</p:attrName>
                                        </p:attrNameLst>
                                      </p:cBhvr>
                                      <p:to>
                                        <p:strVal val="hidden"/>
                                      </p:to>
                                    </p:set>
                                  </p:childTnLst>
                                </p:cTn>
                              </p:par>
                              <p:par>
                                <p:cTn id="23" presetID="9" presetClass="emph" presetSubtype="0" grpId="2" nodeType="withEffect">
                                  <p:stCondLst>
                                    <p:cond delay="0"/>
                                  </p:stCondLst>
                                  <p:childTnLst>
                                    <p:set>
                                      <p:cBhvr rctx="PPT">
                                        <p:cTn id="24" dur="indefinite"/>
                                        <p:tgtEl>
                                          <p:spTgt spid="33"/>
                                        </p:tgtEl>
                                        <p:attrNameLst>
                                          <p:attrName>style.opacity</p:attrName>
                                        </p:attrNameLst>
                                      </p:cBhvr>
                                      <p:to>
                                        <p:strVal val="0.5"/>
                                      </p:to>
                                    </p:set>
                                    <p:animEffect filter="image" prLst="opacity: 0.5">
                                      <p:cBhvr rctx="IE">
                                        <p:cTn id="25" dur="indefinite"/>
                                        <p:tgtEl>
                                          <p:spTgt spid="33"/>
                                        </p:tgtEl>
                                      </p:cBhvr>
                                    </p:animEffect>
                                  </p:childTnLst>
                                </p:cTn>
                              </p:par>
                              <p:par>
                                <p:cTn id="26" presetID="9" presetClass="emph" presetSubtype="0" grpId="0" nodeType="withEffect">
                                  <p:stCondLst>
                                    <p:cond delay="500"/>
                                  </p:stCondLst>
                                  <p:childTnLst>
                                    <p:set>
                                      <p:cBhvr rctx="PPT">
                                        <p:cTn id="27" dur="indefinite"/>
                                        <p:tgtEl>
                                          <p:spTgt spid="21"/>
                                        </p:tgtEl>
                                        <p:attrNameLst>
                                          <p:attrName>style.opacity</p:attrName>
                                        </p:attrNameLst>
                                      </p:cBhvr>
                                      <p:to>
                                        <p:strVal val="1"/>
                                      </p:to>
                                    </p:set>
                                    <p:animEffect filter="image" prLst="opacity: 1">
                                      <p:cBhvr rctx="IE">
                                        <p:cTn id="28" dur="indefinite"/>
                                        <p:tgtEl>
                                          <p:spTgt spid="21"/>
                                        </p:tgtEl>
                                      </p:cBhvr>
                                    </p:animEffect>
                                  </p:childTnLst>
                                </p:cTn>
                              </p:par>
                              <p:par>
                                <p:cTn id="29" presetID="9" presetClass="emph" presetSubtype="0" grpId="0" nodeType="withEffect">
                                  <p:stCondLst>
                                    <p:cond delay="500"/>
                                  </p:stCondLst>
                                  <p:childTnLst>
                                    <p:set>
                                      <p:cBhvr rctx="PPT">
                                        <p:cTn id="30" dur="indefinite"/>
                                        <p:tgtEl>
                                          <p:spTgt spid="22"/>
                                        </p:tgtEl>
                                        <p:attrNameLst>
                                          <p:attrName>style.opacity</p:attrName>
                                        </p:attrNameLst>
                                      </p:cBhvr>
                                      <p:to>
                                        <p:strVal val="1"/>
                                      </p:to>
                                    </p:set>
                                    <p:animEffect filter="image" prLst="opacity: 1">
                                      <p:cBhvr rctx="IE">
                                        <p:cTn id="31" dur="indefinite"/>
                                        <p:tgtEl>
                                          <p:spTgt spid="2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1"/>
      <p:bldP spid="52" grpId="0" animBg="1"/>
      <p:bldP spid="33" grpId="2" animBg="1"/>
      <p:bldP spid="21" grpId="0" animBg="1"/>
      <p:bldP spid="21" grpId="1" animBg="1"/>
      <p:bldP spid="22" grpId="0"/>
      <p:bldP spid="22" grpId="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useBgFill="1">
        <p:nvSpPr>
          <p:cNvPr id="17" name="TextBox 16"/>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2" name="Group 12"/>
          <p:cNvGrpSpPr/>
          <p:nvPr/>
        </p:nvGrpSpPr>
        <p:grpSpPr>
          <a:xfrm>
            <a:off x="3839981" y="5336498"/>
            <a:ext cx="3924924" cy="1521502"/>
            <a:chOff x="3839981" y="5336498"/>
            <a:chExt cx="3924924" cy="1521502"/>
          </a:xfrm>
        </p:grpSpPr>
        <p:sp useBgFill="1">
          <p:nvSpPr>
            <p:cNvPr id="14" name="Rectangle 13"/>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33"/>
          <p:cNvGrpSpPr/>
          <p:nvPr/>
        </p:nvGrpSpPr>
        <p:grpSpPr>
          <a:xfrm>
            <a:off x="2035324" y="922946"/>
            <a:ext cx="1726250" cy="3490957"/>
            <a:chOff x="2035324" y="922946"/>
            <a:chExt cx="1726250" cy="3490957"/>
          </a:xfrm>
        </p:grpSpPr>
        <p:sp>
          <p:nvSpPr>
            <p:cNvPr id="23" name="Freeform 22"/>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28" name="TextBox 27"/>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grpSp>
      <p:grpSp>
        <p:nvGrpSpPr>
          <p:cNvPr id="4" name="Group 34"/>
          <p:cNvGrpSpPr/>
          <p:nvPr/>
        </p:nvGrpSpPr>
        <p:grpSpPr>
          <a:xfrm>
            <a:off x="4140437" y="1686370"/>
            <a:ext cx="1657885" cy="2159237"/>
            <a:chOff x="4140437" y="1686370"/>
            <a:chExt cx="1657885" cy="2159237"/>
          </a:xfrm>
          <a:solidFill>
            <a:schemeClr val="accent6">
              <a:lumMod val="50000"/>
            </a:schemeClr>
          </a:solidFill>
        </p:grpSpPr>
        <p:sp>
          <p:nvSpPr>
            <p:cNvPr id="24" name="Freeform 23"/>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572000" y="2133600"/>
              <a:ext cx="744371" cy="369332"/>
            </a:xfrm>
            <a:prstGeom prst="rect">
              <a:avLst/>
            </a:prstGeom>
            <a:grp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grpSp>
      <p:grpSp>
        <p:nvGrpSpPr>
          <p:cNvPr id="5" name="Group 35"/>
          <p:cNvGrpSpPr/>
          <p:nvPr/>
        </p:nvGrpSpPr>
        <p:grpSpPr>
          <a:xfrm>
            <a:off x="4365477" y="770546"/>
            <a:ext cx="2951147" cy="1841619"/>
            <a:chOff x="4365477" y="770546"/>
            <a:chExt cx="2951147" cy="1841619"/>
          </a:xfrm>
          <a:solidFill>
            <a:schemeClr val="accent6">
              <a:lumMod val="50000"/>
            </a:schemeClr>
          </a:solidFill>
        </p:grpSpPr>
        <p:sp>
          <p:nvSpPr>
            <p:cNvPr id="25" name="Freeform 2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86400" y="1295400"/>
              <a:ext cx="872098" cy="369332"/>
            </a:xfrm>
            <a:prstGeom prst="rect">
              <a:avLst/>
            </a:prstGeom>
            <a:grp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grpSp>
      <p:grpSp>
        <p:nvGrpSpPr>
          <p:cNvPr id="6" name="Group 36"/>
          <p:cNvGrpSpPr/>
          <p:nvPr/>
        </p:nvGrpSpPr>
        <p:grpSpPr>
          <a:xfrm>
            <a:off x="7003279" y="3133458"/>
            <a:ext cx="1049708" cy="813275"/>
            <a:chOff x="7003279" y="3133458"/>
            <a:chExt cx="1049708" cy="813275"/>
          </a:xfrm>
          <a:solidFill>
            <a:schemeClr val="accent6">
              <a:lumMod val="50000"/>
            </a:schemeClr>
          </a:solidFill>
        </p:grpSpPr>
        <p:sp>
          <p:nvSpPr>
            <p:cNvPr id="26" name="Freeform 25"/>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467600" y="3352800"/>
              <a:ext cx="538930" cy="369332"/>
            </a:xfrm>
            <a:prstGeom prst="rect">
              <a:avLst/>
            </a:prstGeom>
            <a:grp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grpSp>
      <p:grpSp>
        <p:nvGrpSpPr>
          <p:cNvPr id="7" name="Group 37"/>
          <p:cNvGrpSpPr/>
          <p:nvPr/>
        </p:nvGrpSpPr>
        <p:grpSpPr>
          <a:xfrm>
            <a:off x="4132881" y="4538421"/>
            <a:ext cx="2435817" cy="462365"/>
            <a:chOff x="4132881" y="4538421"/>
            <a:chExt cx="2435817" cy="462365"/>
          </a:xfrm>
        </p:grpSpPr>
        <p:sp>
          <p:nvSpPr>
            <p:cNvPr id="33" name="Freeform 32"/>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648200" y="4572000"/>
              <a:ext cx="1156727"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sp>
        <p:nvSpPr>
          <p:cNvPr id="39" name="TextBox 1"/>
          <p:cNvSpPr txBox="1">
            <a:spLocks noChangeArrowheads="1"/>
          </p:cNvSpPr>
          <p:nvPr/>
        </p:nvSpPr>
        <p:spPr bwMode="auto">
          <a:xfrm>
            <a:off x="3581400" y="5181600"/>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sp>
        <p:nvSpPr>
          <p:cNvPr id="35" name="Rectangle 34"/>
          <p:cNvSpPr/>
          <p:nvPr/>
        </p:nvSpPr>
        <p:spPr>
          <a:xfrm>
            <a:off x="0" y="51816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3"/>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9" name="Rectangle 28"/>
          <p:cNvSpPr/>
          <p:nvPr/>
        </p:nvSpPr>
        <p:spPr>
          <a:xfrm>
            <a:off x="0" y="47492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new trading company forms </a:t>
            </a:r>
            <a:endParaRPr lang="en-US" sz="3200" dirty="0"/>
          </a:p>
        </p:txBody>
      </p:sp>
      <p:sp>
        <p:nvSpPr>
          <p:cNvPr id="30" name="Rectangle 29"/>
          <p:cNvSpPr/>
          <p:nvPr/>
        </p:nvSpPr>
        <p:spPr>
          <a:xfrm>
            <a:off x="0" y="4191000"/>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1763: France cedes territory to England:</a:t>
            </a:r>
            <a:endParaRPr lang="en-US" sz="3200" u="sng" dirty="0"/>
          </a:p>
        </p:txBody>
      </p:sp>
      <p:sp>
        <p:nvSpPr>
          <p:cNvPr id="31" name="Rectangle 30"/>
          <p:cNvSpPr/>
          <p:nvPr/>
        </p:nvSpPr>
        <p:spPr>
          <a:xfrm>
            <a:off x="0" y="57912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exploring &amp; trading outside boundaries of HBC </a:t>
            </a:r>
            <a:endParaRPr lang="en-US" sz="3200" dirty="0"/>
          </a:p>
        </p:txBody>
      </p:sp>
      <p:sp>
        <p:nvSpPr>
          <p:cNvPr id="32" name="Rectangle 31"/>
          <p:cNvSpPr/>
          <p:nvPr/>
        </p:nvSpPr>
        <p:spPr>
          <a:xfrm>
            <a:off x="0" y="52578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headquarters in Montreal </a:t>
            </a:r>
            <a:endParaRPr lang="en-US" sz="3200" dirty="0"/>
          </a:p>
        </p:txBody>
      </p:sp>
      <p:sp>
        <p:nvSpPr>
          <p:cNvPr id="33" name="Freeform 32"/>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48600" y="2438400"/>
            <a:ext cx="1295400" cy="707886"/>
          </a:xfrm>
          <a:prstGeom prst="rect">
            <a:avLst/>
          </a:prstGeom>
          <a:solidFill>
            <a:srgbClr val="FFFF00"/>
          </a:solidFill>
        </p:spPr>
        <p:txBody>
          <a:bodyPr wrap="square" rtlCol="0">
            <a:spAutoFit/>
          </a:bodyPr>
          <a:lstStyle/>
          <a:p>
            <a:pPr marL="457200" indent="-457200" algn="ctr"/>
            <a:r>
              <a:rPr lang="en-US" sz="4000" b="1" dirty="0" smtClean="0">
                <a:effectLst>
                  <a:outerShdw dist="50800" dir="5400000" algn="ctr" rotWithShape="0">
                    <a:srgbClr val="FF0000"/>
                  </a:outerShdw>
                </a:effectLst>
                <a:latin typeface="Calibri" pitchFamily="34" charset="0"/>
                <a:ea typeface="Times New Roman" pitchFamily="18" charset="0"/>
                <a:cs typeface="Calibri" pitchFamily="34" charset="0"/>
              </a:rPr>
              <a:t>1779 </a:t>
            </a:r>
          </a:p>
        </p:txBody>
      </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0" y="6273969"/>
            <a:ext cx="8305800" cy="584775"/>
          </a:xfrm>
          <a:prstGeom prst="rect">
            <a:avLst/>
          </a:prstGeom>
          <a:solidFill>
            <a:schemeClr val="tx2">
              <a:lumMod val="20000"/>
              <a:lumOff val="80000"/>
              <a:alpha val="64000"/>
            </a:schemeClr>
          </a:solidFill>
        </p:spPr>
        <p:txBody>
          <a:bodyPr wrap="square">
            <a:spAutoFit/>
          </a:bodyPr>
          <a:lstStyle/>
          <a:p>
            <a:r>
              <a:rPr lang="en-US" sz="3200" dirty="0" smtClean="0"/>
              <a:t>	- product delivery to Europe is arduous!</a:t>
            </a:r>
            <a:endParaRPr lang="en-US" sz="3200" dirty="0"/>
          </a:p>
        </p:txBody>
      </p:sp>
      <p:sp>
        <p:nvSpPr>
          <p:cNvPr id="41" name="Freeform 40"/>
          <p:cNvSpPr/>
          <p:nvPr/>
        </p:nvSpPr>
        <p:spPr>
          <a:xfrm>
            <a:off x="5816338" y="3855563"/>
            <a:ext cx="1376314" cy="1630837"/>
          </a:xfrm>
          <a:custGeom>
            <a:avLst/>
            <a:gdLst>
              <a:gd name="connsiteX0" fmla="*/ 0 w 1376314"/>
              <a:gd name="connsiteY0" fmla="*/ 1630837 h 1630837"/>
              <a:gd name="connsiteX1" fmla="*/ 1074656 w 1376314"/>
              <a:gd name="connsiteY1" fmla="*/ 1150070 h 1630837"/>
              <a:gd name="connsiteX2" fmla="*/ 1376314 w 1376314"/>
              <a:gd name="connsiteY2" fmla="*/ 0 h 1630837"/>
            </a:gdLst>
            <a:ahLst/>
            <a:cxnLst>
              <a:cxn ang="0">
                <a:pos x="connsiteX0" y="connsiteY0"/>
              </a:cxn>
              <a:cxn ang="0">
                <a:pos x="connsiteX1" y="connsiteY1"/>
              </a:cxn>
              <a:cxn ang="0">
                <a:pos x="connsiteX2" y="connsiteY2"/>
              </a:cxn>
            </a:cxnLst>
            <a:rect l="l" t="t" r="r" b="b"/>
            <a:pathLst>
              <a:path w="1376314" h="1630837">
                <a:moveTo>
                  <a:pt x="0" y="1630837"/>
                </a:moveTo>
                <a:cubicBezTo>
                  <a:pt x="422635" y="1526356"/>
                  <a:pt x="845270" y="1421876"/>
                  <a:pt x="1074656" y="1150070"/>
                </a:cubicBezTo>
                <a:cubicBezTo>
                  <a:pt x="1304042" y="878264"/>
                  <a:pt x="1340178" y="439132"/>
                  <a:pt x="1376314"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23"/>
          <p:cNvGrpSpPr/>
          <p:nvPr/>
        </p:nvGrpSpPr>
        <p:grpSpPr>
          <a:xfrm>
            <a:off x="2081049" y="675290"/>
            <a:ext cx="5027481" cy="3177522"/>
            <a:chOff x="2081049" y="675290"/>
            <a:chExt cx="5027481" cy="3177522"/>
          </a:xfrm>
        </p:grpSpPr>
        <p:sp>
          <p:nvSpPr>
            <p:cNvPr id="44" name="Freeform 43"/>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2209800" y="914400"/>
            <a:ext cx="2133600" cy="954107"/>
          </a:xfrm>
          <a:prstGeom prst="rect">
            <a:avLst/>
          </a:prstGeom>
          <a:noFill/>
        </p:spPr>
        <p:txBody>
          <a:bodyPr wrap="square" rtlCol="0">
            <a:spAutoFit/>
          </a:bodyPr>
          <a:lstStyle/>
          <a:p>
            <a:pPr marL="457200" indent="-457200" algn="ctr"/>
            <a:r>
              <a:rPr lang="en-US" sz="2800" b="1" dirty="0" smtClean="0">
                <a:effectLst>
                  <a:outerShdw dist="50800" dir="5400000" algn="ctr" rotWithShape="0">
                    <a:srgbClr val="FF0000"/>
                  </a:outerShdw>
                </a:effectLst>
                <a:latin typeface="Calibri" pitchFamily="34" charset="0"/>
                <a:ea typeface="Times New Roman" pitchFamily="18" charset="0"/>
                <a:cs typeface="Calibri" pitchFamily="34" charset="0"/>
              </a:rPr>
              <a:t> North West </a:t>
            </a:r>
          </a:p>
          <a:p>
            <a:pPr marL="457200" indent="-457200" algn="ctr"/>
            <a:r>
              <a:rPr lang="en-US" sz="2800" b="1" dirty="0" smtClean="0">
                <a:effectLst>
                  <a:outerShdw dist="50800" dir="5400000" algn="ctr" rotWithShape="0">
                    <a:srgbClr val="FF0000"/>
                  </a:outerShdw>
                </a:effectLst>
                <a:latin typeface="Calibri" pitchFamily="34" charset="0"/>
                <a:ea typeface="Times New Roman" pitchFamily="18" charset="0"/>
                <a:cs typeface="Calibri" pitchFamily="34" charset="0"/>
              </a:rPr>
              <a:t>Company</a:t>
            </a:r>
          </a:p>
        </p:txBody>
      </p:sp>
      <p:sp>
        <p:nvSpPr>
          <p:cNvPr id="48" name="Freeform 47"/>
          <p:cNvSpPr/>
          <p:nvPr/>
        </p:nvSpPr>
        <p:spPr>
          <a:xfrm>
            <a:off x="3153103" y="762000"/>
            <a:ext cx="1495097" cy="2044262"/>
          </a:xfrm>
          <a:custGeom>
            <a:avLst/>
            <a:gdLst>
              <a:gd name="connsiteX0" fmla="*/ 1481959 w 1481959"/>
              <a:gd name="connsiteY0" fmla="*/ 0 h 1891862"/>
              <a:gd name="connsiteX1" fmla="*/ 1245476 w 1481959"/>
              <a:gd name="connsiteY1" fmla="*/ 409903 h 1891862"/>
              <a:gd name="connsiteX2" fmla="*/ 977463 w 1481959"/>
              <a:gd name="connsiteY2" fmla="*/ 835572 h 1891862"/>
              <a:gd name="connsiteX3" fmla="*/ 599090 w 1481959"/>
              <a:gd name="connsiteY3" fmla="*/ 1040524 h 1891862"/>
              <a:gd name="connsiteX4" fmla="*/ 189187 w 1481959"/>
              <a:gd name="connsiteY4" fmla="*/ 1277007 h 1891862"/>
              <a:gd name="connsiteX5" fmla="*/ 0 w 1481959"/>
              <a:gd name="connsiteY5"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959" h="1891862">
                <a:moveTo>
                  <a:pt x="1481959" y="0"/>
                </a:moveTo>
                <a:cubicBezTo>
                  <a:pt x="1405759" y="135320"/>
                  <a:pt x="1329559" y="270641"/>
                  <a:pt x="1245476" y="409903"/>
                </a:cubicBezTo>
                <a:cubicBezTo>
                  <a:pt x="1161393" y="549165"/>
                  <a:pt x="1085194" y="730468"/>
                  <a:pt x="977463" y="835572"/>
                </a:cubicBezTo>
                <a:cubicBezTo>
                  <a:pt x="869732" y="940676"/>
                  <a:pt x="730469" y="966952"/>
                  <a:pt x="599090" y="1040524"/>
                </a:cubicBezTo>
                <a:cubicBezTo>
                  <a:pt x="467711" y="1114097"/>
                  <a:pt x="289035" y="1135117"/>
                  <a:pt x="189187" y="1277007"/>
                </a:cubicBezTo>
                <a:cubicBezTo>
                  <a:pt x="89339" y="1418897"/>
                  <a:pt x="0" y="1891862"/>
                  <a:pt x="0" y="1891862"/>
                </a:cubicBezTo>
              </a:path>
            </a:pathLst>
          </a:custGeom>
          <a:ln w="101600">
            <a:solidFill>
              <a:schemeClr val="bg1"/>
            </a:solidFill>
            <a:prstDash val="sysDot"/>
          </a:ln>
          <a:effectLst>
            <a:outerShdw dist="508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569779" y="725214"/>
            <a:ext cx="693683" cy="2333296"/>
          </a:xfrm>
          <a:custGeom>
            <a:avLst/>
            <a:gdLst>
              <a:gd name="connsiteX0" fmla="*/ 0 w 693683"/>
              <a:gd name="connsiteY0" fmla="*/ 0 h 2333296"/>
              <a:gd name="connsiteX1" fmla="*/ 31531 w 693683"/>
              <a:gd name="connsiteY1" fmla="*/ 315310 h 2333296"/>
              <a:gd name="connsiteX2" fmla="*/ 173421 w 693683"/>
              <a:gd name="connsiteY2" fmla="*/ 882869 h 2333296"/>
              <a:gd name="connsiteX3" fmla="*/ 252249 w 693683"/>
              <a:gd name="connsiteY3" fmla="*/ 1245476 h 2333296"/>
              <a:gd name="connsiteX4" fmla="*/ 315311 w 693683"/>
              <a:gd name="connsiteY4" fmla="*/ 1560786 h 2333296"/>
              <a:gd name="connsiteX5" fmla="*/ 425669 w 693683"/>
              <a:gd name="connsiteY5" fmla="*/ 2096814 h 2333296"/>
              <a:gd name="connsiteX6" fmla="*/ 693683 w 693683"/>
              <a:gd name="connsiteY6" fmla="*/ 2333296 h 233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683" h="2333296">
                <a:moveTo>
                  <a:pt x="0" y="0"/>
                </a:moveTo>
                <a:cubicBezTo>
                  <a:pt x="1314" y="84082"/>
                  <a:pt x="2628" y="168165"/>
                  <a:pt x="31531" y="315310"/>
                </a:cubicBezTo>
                <a:cubicBezTo>
                  <a:pt x="60435" y="462455"/>
                  <a:pt x="136635" y="727841"/>
                  <a:pt x="173421" y="882869"/>
                </a:cubicBezTo>
                <a:cubicBezTo>
                  <a:pt x="210207" y="1037897"/>
                  <a:pt x="228601" y="1132490"/>
                  <a:pt x="252249" y="1245476"/>
                </a:cubicBezTo>
                <a:cubicBezTo>
                  <a:pt x="275897" y="1358462"/>
                  <a:pt x="286408" y="1418896"/>
                  <a:pt x="315311" y="1560786"/>
                </a:cubicBezTo>
                <a:cubicBezTo>
                  <a:pt x="344214" y="1702676"/>
                  <a:pt x="362607" y="1968062"/>
                  <a:pt x="425669" y="2096814"/>
                </a:cubicBezTo>
                <a:cubicBezTo>
                  <a:pt x="488731" y="2225566"/>
                  <a:pt x="651642" y="2301765"/>
                  <a:pt x="693683" y="2333296"/>
                </a:cubicBezTo>
              </a:path>
            </a:pathLst>
          </a:custGeom>
          <a:ln w="101600">
            <a:solidFill>
              <a:schemeClr val="bg1"/>
            </a:solidFill>
            <a:prstDash val="sysDot"/>
          </a:ln>
          <a:effectLst>
            <a:outerShdw dist="508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118945" y="740979"/>
            <a:ext cx="336330" cy="2301766"/>
          </a:xfrm>
          <a:custGeom>
            <a:avLst/>
            <a:gdLst>
              <a:gd name="connsiteX0" fmla="*/ 333703 w 336330"/>
              <a:gd name="connsiteY0" fmla="*/ 0 h 2301766"/>
              <a:gd name="connsiteX1" fmla="*/ 302172 w 336330"/>
              <a:gd name="connsiteY1" fmla="*/ 283780 h 2301766"/>
              <a:gd name="connsiteX2" fmla="*/ 128752 w 336330"/>
              <a:gd name="connsiteY2" fmla="*/ 851338 h 2301766"/>
              <a:gd name="connsiteX3" fmla="*/ 18393 w 336330"/>
              <a:gd name="connsiteY3" fmla="*/ 1371600 h 2301766"/>
              <a:gd name="connsiteX4" fmla="*/ 18393 w 336330"/>
              <a:gd name="connsiteY4" fmla="*/ 1749973 h 2301766"/>
              <a:gd name="connsiteX5" fmla="*/ 112986 w 336330"/>
              <a:gd name="connsiteY5" fmla="*/ 2301766 h 230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330" h="2301766">
                <a:moveTo>
                  <a:pt x="333703" y="0"/>
                </a:moveTo>
                <a:cubicBezTo>
                  <a:pt x="335016" y="70945"/>
                  <a:pt x="336330" y="141890"/>
                  <a:pt x="302172" y="283780"/>
                </a:cubicBezTo>
                <a:cubicBezTo>
                  <a:pt x="268014" y="425670"/>
                  <a:pt x="176049" y="670035"/>
                  <a:pt x="128752" y="851338"/>
                </a:cubicBezTo>
                <a:cubicBezTo>
                  <a:pt x="81456" y="1032641"/>
                  <a:pt x="36786" y="1221828"/>
                  <a:pt x="18393" y="1371600"/>
                </a:cubicBezTo>
                <a:cubicBezTo>
                  <a:pt x="0" y="1521372"/>
                  <a:pt x="2628" y="1594945"/>
                  <a:pt x="18393" y="1749973"/>
                </a:cubicBezTo>
                <a:cubicBezTo>
                  <a:pt x="34159" y="1905001"/>
                  <a:pt x="94593" y="2215056"/>
                  <a:pt x="112986" y="2301766"/>
                </a:cubicBezTo>
              </a:path>
            </a:pathLst>
          </a:custGeom>
          <a:ln w="101600">
            <a:solidFill>
              <a:schemeClr val="bg1"/>
            </a:solidFill>
            <a:prstDash val="sysDot"/>
          </a:ln>
          <a:effectLst>
            <a:outerShdw dist="508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3200400" y="3200400"/>
            <a:ext cx="470000" cy="830997"/>
          </a:xfrm>
          <a:prstGeom prst="rect">
            <a:avLst/>
          </a:prstGeom>
          <a:noFill/>
        </p:spPr>
        <p:txBody>
          <a:bodyPr wrap="none" rtlCol="0">
            <a:spAutoFit/>
          </a:bodyPr>
          <a:lstStyle/>
          <a:p>
            <a:r>
              <a:rPr lang="en-US" sz="4800" b="1" dirty="0" smtClean="0">
                <a:effectLst>
                  <a:outerShdw dist="50800" dir="5400000" algn="ctr" rotWithShape="0">
                    <a:srgbClr val="FF0000"/>
                  </a:outerShdw>
                </a:effectLst>
              </a:rPr>
              <a:t>?</a:t>
            </a:r>
            <a:endParaRPr lang="en-US" sz="4800" b="1" dirty="0">
              <a:effectLst>
                <a:outerShdw dist="50800" dir="5400000" algn="ctr" rotWithShape="0">
                  <a:srgbClr val="FF0000"/>
                </a:outerShdw>
              </a:effectLst>
            </a:endParaRPr>
          </a:p>
        </p:txBody>
      </p:sp>
      <p:sp>
        <p:nvSpPr>
          <p:cNvPr id="52" name="Rectangle 51"/>
          <p:cNvSpPr/>
          <p:nvPr/>
        </p:nvSpPr>
        <p:spPr>
          <a:xfrm>
            <a:off x="2514600" y="762000"/>
            <a:ext cx="5181600" cy="3657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2"/>
                                        </p:tgtEl>
                                        <p:attrNameLst>
                                          <p:attrName>style.opacity</p:attrName>
                                        </p:attrNameLst>
                                      </p:cBhvr>
                                      <p:to>
                                        <p:strVal val="0.5"/>
                                      </p:to>
                                    </p:set>
                                    <p:animEffect filter="image" prLst="opacity: 0.5">
                                      <p:cBhvr rctx="IE">
                                        <p:cTn id="7" dur="indefinite"/>
                                        <p:tgtEl>
                                          <p:spTgt spid="42"/>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fltVal val="0"/>
                                          </p:val>
                                        </p:tav>
                                        <p:tav tm="100000">
                                          <p:val>
                                            <p:strVal val="#ppt_w"/>
                                          </p:val>
                                        </p:tav>
                                      </p:tavLst>
                                    </p:anim>
                                    <p:anim calcmode="lin" valueType="num">
                                      <p:cBhvr>
                                        <p:cTn id="11" dur="1000" fill="hold"/>
                                        <p:tgtEl>
                                          <p:spTgt spid="19"/>
                                        </p:tgtEl>
                                        <p:attrNameLst>
                                          <p:attrName>ppt_h</p:attrName>
                                        </p:attrNameLst>
                                      </p:cBhvr>
                                      <p:tavLst>
                                        <p:tav tm="0">
                                          <p:val>
                                            <p:fltVal val="0"/>
                                          </p:val>
                                        </p:tav>
                                        <p:tav tm="100000">
                                          <p:val>
                                            <p:strVal val="#ppt_h"/>
                                          </p:val>
                                        </p:tav>
                                      </p:tavLst>
                                    </p:anim>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par>
                          <p:cTn id="18" fill="hold">
                            <p:stCondLst>
                              <p:cond delay="1000"/>
                            </p:stCondLst>
                            <p:childTnLst>
                              <p:par>
                                <p:cTn id="19" presetID="49" presetClass="exit" presetSubtype="0" accel="100000" fill="hold" grpId="0" nodeType="afterEffect">
                                  <p:stCondLst>
                                    <p:cond delay="0"/>
                                  </p:stCondLst>
                                  <p:childTnLst>
                                    <p:anim calcmode="lin" valueType="num">
                                      <p:cBhvr>
                                        <p:cTn id="20" dur="1000"/>
                                        <p:tgtEl>
                                          <p:spTgt spid="20"/>
                                        </p:tgtEl>
                                        <p:attrNameLst>
                                          <p:attrName>ppt_w</p:attrName>
                                        </p:attrNameLst>
                                      </p:cBhvr>
                                      <p:tavLst>
                                        <p:tav tm="0">
                                          <p:val>
                                            <p:strVal val="ppt_w"/>
                                          </p:val>
                                        </p:tav>
                                        <p:tav tm="100000">
                                          <p:val>
                                            <p:fltVal val="0"/>
                                          </p:val>
                                        </p:tav>
                                      </p:tavLst>
                                    </p:anim>
                                    <p:anim calcmode="lin" valueType="num">
                                      <p:cBhvr>
                                        <p:cTn id="21" dur="1000"/>
                                        <p:tgtEl>
                                          <p:spTgt spid="20"/>
                                        </p:tgtEl>
                                        <p:attrNameLst>
                                          <p:attrName>ppt_h</p:attrName>
                                        </p:attrNameLst>
                                      </p:cBhvr>
                                      <p:tavLst>
                                        <p:tav tm="0">
                                          <p:val>
                                            <p:strVal val="ppt_h"/>
                                          </p:val>
                                        </p:tav>
                                        <p:tav tm="100000">
                                          <p:val>
                                            <p:fltVal val="0"/>
                                          </p:val>
                                        </p:tav>
                                      </p:tavLst>
                                    </p:anim>
                                    <p:anim calcmode="lin" valueType="num">
                                      <p:cBhvr>
                                        <p:cTn id="22" dur="1000"/>
                                        <p:tgtEl>
                                          <p:spTgt spid="20"/>
                                        </p:tgtEl>
                                        <p:attrNameLst>
                                          <p:attrName>style.rotation</p:attrName>
                                        </p:attrNameLst>
                                      </p:cBhvr>
                                      <p:tavLst>
                                        <p:tav tm="0">
                                          <p:val>
                                            <p:fltVal val="0"/>
                                          </p:val>
                                        </p:tav>
                                        <p:tav tm="100000">
                                          <p:val>
                                            <p:fltVal val="360"/>
                                          </p:val>
                                        </p:tav>
                                      </p:tavLst>
                                    </p:anim>
                                    <p:animEffect transition="out" filter="fade">
                                      <p:cBhvr>
                                        <p:cTn id="23" dur="1000"/>
                                        <p:tgtEl>
                                          <p:spTgt spid="20"/>
                                        </p:tgtEl>
                                      </p:cBhvr>
                                    </p:animEffect>
                                    <p:set>
                                      <p:cBhvr>
                                        <p:cTn id="24" dur="1" fill="hold">
                                          <p:stCondLst>
                                            <p:cond delay="999"/>
                                          </p:stCondLst>
                                        </p:cTn>
                                        <p:tgtEl>
                                          <p:spTgt spid="20"/>
                                        </p:tgtEl>
                                        <p:attrNameLst>
                                          <p:attrName>style.visibility</p:attrName>
                                        </p:attrNameLst>
                                      </p:cBhvr>
                                      <p:to>
                                        <p:strVal val="hidden"/>
                                      </p:to>
                                    </p:set>
                                  </p:childTnLst>
                                </p:cTn>
                              </p:par>
                              <p:par>
                                <p:cTn id="25" presetID="35" presetClass="path" presetSubtype="0" accel="50000" decel="50000" fill="hold" grpId="1" nodeType="withEffect">
                                  <p:stCondLst>
                                    <p:cond delay="0"/>
                                  </p:stCondLst>
                                  <p:childTnLst>
                                    <p:animMotion origin="layout" path="M -1.11022E-16 -4.44444E-6 L -0.57083 -0.36944 " pathEditMode="relative" rAng="0" ptsTypes="AA">
                                      <p:cBhvr>
                                        <p:cTn id="26" dur="1000" fill="hold"/>
                                        <p:tgtEl>
                                          <p:spTgt spid="20"/>
                                        </p:tgtEl>
                                        <p:attrNameLst>
                                          <p:attrName>ppt_x</p:attrName>
                                          <p:attrName>ppt_y</p:attrName>
                                        </p:attrNameLst>
                                      </p:cBhvr>
                                      <p:rCtr x="-285" y="-185"/>
                                    </p:animMotion>
                                  </p:childTnLst>
                                </p:cTn>
                              </p:par>
                              <p:par>
                                <p:cTn id="27" presetID="49" presetClass="entr" presetSubtype="0"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style.rotation</p:attrName>
                                        </p:attrNameLst>
                                      </p:cBhvr>
                                      <p:tavLst>
                                        <p:tav tm="0">
                                          <p:val>
                                            <p:fltVal val="360"/>
                                          </p:val>
                                        </p:tav>
                                        <p:tav tm="100000">
                                          <p:val>
                                            <p:fltVal val="0"/>
                                          </p:val>
                                        </p:tav>
                                      </p:tavLst>
                                    </p:anim>
                                    <p:animEffect transition="in" filter="fade">
                                      <p:cBhvr>
                                        <p:cTn id="32" dur="1000"/>
                                        <p:tgtEl>
                                          <p:spTgt spid="21"/>
                                        </p:tgtEl>
                                      </p:cBhvr>
                                    </p:animEffect>
                                  </p:childTnLst>
                                </p:cTn>
                              </p:par>
                              <p:par>
                                <p:cTn id="33" presetID="10" presetClass="exit" presetSubtype="0" fill="hold" grpId="0" nodeType="withEffect">
                                  <p:stCondLst>
                                    <p:cond delay="0"/>
                                  </p:stCondLst>
                                  <p:childTnLst>
                                    <p:animEffect transition="out" filter="fade">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1000"/>
                                        <p:tgtEl>
                                          <p:spTgt spid="41"/>
                                        </p:tgtEl>
                                      </p:cBhvr>
                                    </p:animEffect>
                                  </p:childTnLst>
                                </p:cTn>
                              </p:par>
                              <p:par>
                                <p:cTn id="45" presetID="49" presetClass="entr" presetSubtype="0" decel="100000" fill="hold" grpId="0" nodeType="withEffect">
                                  <p:stCondLst>
                                    <p:cond delay="50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000" fill="hold"/>
                                        <p:tgtEl>
                                          <p:spTgt spid="27"/>
                                        </p:tgtEl>
                                        <p:attrNameLst>
                                          <p:attrName>ppt_w</p:attrName>
                                        </p:attrNameLst>
                                      </p:cBhvr>
                                      <p:tavLst>
                                        <p:tav tm="0">
                                          <p:val>
                                            <p:fltVal val="0"/>
                                          </p:val>
                                        </p:tav>
                                        <p:tav tm="100000">
                                          <p:val>
                                            <p:strVal val="#ppt_w"/>
                                          </p:val>
                                        </p:tav>
                                      </p:tavLst>
                                    </p:anim>
                                    <p:anim calcmode="lin" valueType="num">
                                      <p:cBhvr>
                                        <p:cTn id="48" dur="1000" fill="hold"/>
                                        <p:tgtEl>
                                          <p:spTgt spid="27"/>
                                        </p:tgtEl>
                                        <p:attrNameLst>
                                          <p:attrName>ppt_h</p:attrName>
                                        </p:attrNameLst>
                                      </p:cBhvr>
                                      <p:tavLst>
                                        <p:tav tm="0">
                                          <p:val>
                                            <p:fltVal val="0"/>
                                          </p:val>
                                        </p:tav>
                                        <p:tav tm="100000">
                                          <p:val>
                                            <p:strVal val="#ppt_h"/>
                                          </p:val>
                                        </p:tav>
                                      </p:tavLst>
                                    </p:anim>
                                    <p:anim calcmode="lin" valueType="num">
                                      <p:cBhvr>
                                        <p:cTn id="49" dur="1000" fill="hold"/>
                                        <p:tgtEl>
                                          <p:spTgt spid="27"/>
                                        </p:tgtEl>
                                        <p:attrNameLst>
                                          <p:attrName>style.rotation</p:attrName>
                                        </p:attrNameLst>
                                      </p:cBhvr>
                                      <p:tavLst>
                                        <p:tav tm="0">
                                          <p:val>
                                            <p:fltVal val="360"/>
                                          </p:val>
                                        </p:tav>
                                        <p:tav tm="100000">
                                          <p:val>
                                            <p:fltVal val="0"/>
                                          </p:val>
                                        </p:tav>
                                      </p:tavLst>
                                    </p:anim>
                                    <p:animEffect transition="in" filter="fade">
                                      <p:cBhvr>
                                        <p:cTn id="50" dur="1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41"/>
                                        </p:tgtEl>
                                      </p:cBhvr>
                                    </p:animEffect>
                                    <p:set>
                                      <p:cBhvr>
                                        <p:cTn id="58" dur="1" fill="hold">
                                          <p:stCondLst>
                                            <p:cond delay="999"/>
                                          </p:stCondLst>
                                        </p:cTn>
                                        <p:tgtEl>
                                          <p:spTgt spid="41"/>
                                        </p:tgtEl>
                                        <p:attrNameLst>
                                          <p:attrName>style.visibility</p:attrName>
                                        </p:attrNameLst>
                                      </p:cBhvr>
                                      <p:to>
                                        <p:strVal val="hidden"/>
                                      </p:to>
                                    </p:se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childTnLst>
                                </p:cTn>
                              </p:par>
                              <p:par>
                                <p:cTn id="63" presetID="22" presetClass="entr" presetSubtype="4"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2000"/>
                                        <p:tgtEl>
                                          <p:spTgt spid="43"/>
                                        </p:tgtEl>
                                      </p:cBhvr>
                                    </p:animEffect>
                                  </p:childTnLst>
                                </p:cTn>
                              </p:par>
                              <p:par>
                                <p:cTn id="66" presetID="3" presetClass="emph" presetSubtype="2" fill="hold" grpId="1" nodeType="withEffect">
                                  <p:stCondLst>
                                    <p:cond delay="1000"/>
                                  </p:stCondLst>
                                  <p:childTnLst>
                                    <p:animClr clrSpc="rgb">
                                      <p:cBhvr override="childStyle">
                                        <p:cTn id="67" dur="1000" fill="hold"/>
                                        <p:tgtEl>
                                          <p:spTgt spid="21"/>
                                        </p:tgtEl>
                                        <p:attrNameLst>
                                          <p:attrName>style.color</p:attrName>
                                        </p:attrNameLst>
                                      </p:cBhvr>
                                      <p:to>
                                        <a:schemeClr val="bg1"/>
                                      </p:to>
                                    </p:animClr>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left)">
                                      <p:cBhvr>
                                        <p:cTn id="72" dur="1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30"/>
                                        </p:tgtEl>
                                      </p:cBhvr>
                                    </p:animEffect>
                                    <p:set>
                                      <p:cBhvr>
                                        <p:cTn id="77" dur="1" fill="hold">
                                          <p:stCondLst>
                                            <p:cond delay="999"/>
                                          </p:stCondLst>
                                        </p:cTn>
                                        <p:tgtEl>
                                          <p:spTgt spid="3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2"/>
                                        </p:tgtEl>
                                      </p:cBhvr>
                                    </p:animEffect>
                                    <p:set>
                                      <p:cBhvr>
                                        <p:cTn id="83" dur="1" fill="hold">
                                          <p:stCondLst>
                                            <p:cond delay="999"/>
                                          </p:stCondLst>
                                        </p:cTn>
                                        <p:tgtEl>
                                          <p:spTgt spid="3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31"/>
                                        </p:tgtEl>
                                      </p:cBhvr>
                                    </p:animEffect>
                                    <p:set>
                                      <p:cBhvr>
                                        <p:cTn id="86" dur="1" fill="hold">
                                          <p:stCondLst>
                                            <p:cond delay="999"/>
                                          </p:stCondLst>
                                        </p:cTn>
                                        <p:tgtEl>
                                          <p:spTgt spid="31"/>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1000"/>
                                        <p:tgtEl>
                                          <p:spTgt spid="21"/>
                                        </p:tgtEl>
                                      </p:cBhvr>
                                    </p:animEffect>
                                    <p:set>
                                      <p:cBhvr>
                                        <p:cTn id="92" dur="1" fill="hold">
                                          <p:stCondLst>
                                            <p:cond delay="999"/>
                                          </p:stCondLst>
                                        </p:cTn>
                                        <p:tgtEl>
                                          <p:spTgt spid="21"/>
                                        </p:tgtEl>
                                        <p:attrNameLst>
                                          <p:attrName>style.visibility</p:attrName>
                                        </p:attrNameLst>
                                      </p:cBhvr>
                                      <p:to>
                                        <p:strVal val="hidden"/>
                                      </p:to>
                                    </p:se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up)">
                                      <p:cBhvr>
                                        <p:cTn id="96" dur="2000"/>
                                        <p:tgtEl>
                                          <p:spTgt spid="49"/>
                                        </p:tgtEl>
                                      </p:cBhvr>
                                    </p:animEffect>
                                  </p:childTnLst>
                                </p:cTn>
                              </p:par>
                              <p:par>
                                <p:cTn id="97" presetID="22" presetClass="entr" presetSubtype="1" fill="hold" grpId="0" nodeType="withEffect">
                                  <p:stCondLst>
                                    <p:cond delay="500"/>
                                  </p:stCondLst>
                                  <p:childTnLst>
                                    <p:set>
                                      <p:cBhvr>
                                        <p:cTn id="98" dur="1" fill="hold">
                                          <p:stCondLst>
                                            <p:cond delay="0"/>
                                          </p:stCondLst>
                                        </p:cTn>
                                        <p:tgtEl>
                                          <p:spTgt spid="50"/>
                                        </p:tgtEl>
                                        <p:attrNameLst>
                                          <p:attrName>style.visibility</p:attrName>
                                        </p:attrNameLst>
                                      </p:cBhvr>
                                      <p:to>
                                        <p:strVal val="visible"/>
                                      </p:to>
                                    </p:set>
                                    <p:animEffect transition="in" filter="wipe(up)">
                                      <p:cBhvr>
                                        <p:cTn id="99" dur="2000"/>
                                        <p:tgtEl>
                                          <p:spTgt spid="50"/>
                                        </p:tgtEl>
                                      </p:cBhvr>
                                    </p:animEffect>
                                  </p:childTnLst>
                                </p:cTn>
                              </p:par>
                              <p:par>
                                <p:cTn id="100" presetID="22" presetClass="entr" presetSubtype="1" fill="hold" grpId="0" nodeType="withEffect">
                                  <p:stCondLst>
                                    <p:cond delay="1000"/>
                                  </p:stCondLst>
                                  <p:childTnLst>
                                    <p:set>
                                      <p:cBhvr>
                                        <p:cTn id="101" dur="1" fill="hold">
                                          <p:stCondLst>
                                            <p:cond delay="0"/>
                                          </p:stCondLst>
                                        </p:cTn>
                                        <p:tgtEl>
                                          <p:spTgt spid="48"/>
                                        </p:tgtEl>
                                        <p:attrNameLst>
                                          <p:attrName>style.visibility</p:attrName>
                                        </p:attrNameLst>
                                      </p:cBhvr>
                                      <p:to>
                                        <p:strVal val="visible"/>
                                      </p:to>
                                    </p:set>
                                    <p:animEffect transition="in" filter="wipe(up)">
                                      <p:cBhvr>
                                        <p:cTn id="102" dur="2000"/>
                                        <p:tgtEl>
                                          <p:spTgt spid="48"/>
                                        </p:tgtEl>
                                      </p:cBhvr>
                                    </p:animEffect>
                                  </p:childTnLst>
                                </p:cTn>
                              </p:par>
                            </p:childTnLst>
                          </p:cTn>
                        </p:par>
                        <p:par>
                          <p:cTn id="103" fill="hold">
                            <p:stCondLst>
                              <p:cond delay="4000"/>
                            </p:stCondLst>
                            <p:childTnLst>
                              <p:par>
                                <p:cTn id="104" presetID="53" presetClass="entr" presetSubtype="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 calcmode="lin" valueType="num">
                                      <p:cBhvr>
                                        <p:cTn id="106" dur="1000" fill="hold"/>
                                        <p:tgtEl>
                                          <p:spTgt spid="51"/>
                                        </p:tgtEl>
                                        <p:attrNameLst>
                                          <p:attrName>ppt_w</p:attrName>
                                        </p:attrNameLst>
                                      </p:cBhvr>
                                      <p:tavLst>
                                        <p:tav tm="0">
                                          <p:val>
                                            <p:fltVal val="0"/>
                                          </p:val>
                                        </p:tav>
                                        <p:tav tm="100000">
                                          <p:val>
                                            <p:strVal val="#ppt_w"/>
                                          </p:val>
                                        </p:tav>
                                      </p:tavLst>
                                    </p:anim>
                                    <p:anim calcmode="lin" valueType="num">
                                      <p:cBhvr>
                                        <p:cTn id="107" dur="1000" fill="hold"/>
                                        <p:tgtEl>
                                          <p:spTgt spid="51"/>
                                        </p:tgtEl>
                                        <p:attrNameLst>
                                          <p:attrName>ppt_h</p:attrName>
                                        </p:attrNameLst>
                                      </p:cBhvr>
                                      <p:tavLst>
                                        <p:tav tm="0">
                                          <p:val>
                                            <p:fltVal val="0"/>
                                          </p:val>
                                        </p:tav>
                                        <p:tav tm="100000">
                                          <p:val>
                                            <p:strVal val="#ppt_h"/>
                                          </p:val>
                                        </p:tav>
                                      </p:tavLst>
                                    </p:anim>
                                    <p:animEffect transition="in" filter="fade">
                                      <p:cBhvr>
                                        <p:cTn id="108" dur="10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wipe(left)">
                                      <p:cBhvr>
                                        <p:cTn id="11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9" grpId="0" animBg="1"/>
      <p:bldP spid="29" grpId="1" animBg="1"/>
      <p:bldP spid="30" grpId="1" animBg="1"/>
      <p:bldP spid="31" grpId="0" animBg="1"/>
      <p:bldP spid="31" grpId="1" animBg="1"/>
      <p:bldP spid="32" grpId="0" animBg="1"/>
      <p:bldP spid="32" grpId="1" animBg="1"/>
      <p:bldP spid="33" grpId="0" animBg="1"/>
      <p:bldP spid="19" grpId="0" animBg="1"/>
      <p:bldP spid="19" grpId="1" animBg="1"/>
      <p:bldP spid="27" grpId="0" animBg="1"/>
      <p:bldP spid="38" grpId="0" animBg="1"/>
      <p:bldP spid="41" grpId="0" animBg="1"/>
      <p:bldP spid="41" grpId="1" animBg="1"/>
      <p:bldP spid="42" grpId="0" animBg="1"/>
      <p:bldP spid="21" grpId="0"/>
      <p:bldP spid="21" grpId="1"/>
      <p:bldP spid="21" grpId="2"/>
      <p:bldP spid="48" grpId="0" animBg="1"/>
      <p:bldP spid="49" grpId="0" animBg="1"/>
      <p:bldP spid="50" grpId="0" animBg="1"/>
      <p:bldP spid="51" grpId="0"/>
      <p:bldP spid="52" grpId="0" animBg="1"/>
      <p:bldP spid="20" grpId="0"/>
      <p:bldP spid="20" grpId="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sz="1400" dirty="0" smtClean="0">
                <a:hlinkClick r:id="rId2"/>
              </a:rPr>
              <a:t>https://en.wikipedia.org/wiki/North_West_Company</a:t>
            </a:r>
            <a:endParaRPr lang="en-US" sz="1400" dirty="0" smtClean="0"/>
          </a:p>
          <a:p>
            <a:endParaRPr lang="en-US" sz="1400" dirty="0" smtClean="0"/>
          </a:p>
          <a:p>
            <a:r>
              <a:rPr lang="en-US" sz="1400" dirty="0" smtClean="0"/>
              <a:t>The </a:t>
            </a:r>
            <a:r>
              <a:rPr lang="en-US" sz="1400" b="1" dirty="0" smtClean="0"/>
              <a:t>North West Company</a:t>
            </a:r>
            <a:r>
              <a:rPr lang="en-US" sz="1400" dirty="0" smtClean="0"/>
              <a:t> was a fur trading business headquartered in Montreal from 1779 to 1821. It competed with increasing success against the Hudson's Bay Company in what is present-day Western Canada. With great wealth at stake, tensions between the companies increased to the point where several minor armed skirmishes broke out, and the two companies were forced to merge.</a:t>
            </a:r>
          </a:p>
          <a:p>
            <a:r>
              <a:rPr lang="en-US" sz="1400" dirty="0" smtClean="0"/>
              <a:t>After the French landed in Quebec in 1608, </a:t>
            </a:r>
            <a:r>
              <a:rPr lang="en-US" sz="1400" dirty="0" err="1" smtClean="0"/>
              <a:t>coureurs</a:t>
            </a:r>
            <a:r>
              <a:rPr lang="en-US" sz="1400" dirty="0" smtClean="0"/>
              <a:t> des bois (wood runners) spread out and built a fur trade empire in the St. Lawrence basin. The French competed with the Dutch (from 1614) and English (1664) in New York and the English in Hudson Bay (1670). Unlike the French who travelled into the northern interior, the English were based at trading posts on Hudson Bay. After 1731, La </a:t>
            </a:r>
            <a:r>
              <a:rPr lang="en-US" sz="1400" dirty="0" err="1" smtClean="0"/>
              <a:t>Vérendrye</a:t>
            </a:r>
            <a:r>
              <a:rPr lang="en-US" sz="1400" dirty="0" smtClean="0"/>
              <a:t> pushed trade west beyond Lake Winnipeg. After the British conquest in 1763, management of the fur trading posts was taken over by English-speakers. These so-called "</a:t>
            </a:r>
            <a:r>
              <a:rPr lang="en-US" sz="1400" dirty="0" err="1" smtClean="0"/>
              <a:t>pedlars</a:t>
            </a:r>
            <a:r>
              <a:rPr lang="en-US" sz="1400" dirty="0" smtClean="0"/>
              <a:t>" began to merge because competition cost them money and because of the high costs of outfitting canoes to the far west.</a:t>
            </a:r>
          </a:p>
          <a:p>
            <a:r>
              <a:rPr lang="en-US" sz="1400" dirty="0" smtClean="0"/>
              <a:t>There are historical references to a North West Company, as early as 1770, involving the Montreal-based traders Benjamin Frobisher,  Isaac Todd, Alexander Henry the elder and others, but the standard histories trace the Company to a 16-share organization formed in 1779. For the next four years, it was little more than a loose association of a few Montreal merchants who discussed how they might break the stranglehold the Hudson's Bay Company held on the North American fur trade. In the winter of 1783-84, the North West Company was officially created on a long-term basis, with its corporate offices on </a:t>
            </a:r>
            <a:r>
              <a:rPr lang="en-US" sz="1400" dirty="0" err="1" smtClean="0"/>
              <a:t>Vaudreuil</a:t>
            </a:r>
            <a:r>
              <a:rPr lang="en-US" sz="1400" dirty="0" smtClean="0"/>
              <a:t> Street in Montreal. It was led by businessmen Benjamin Frobisher, his brother Joseph, and Simon </a:t>
            </a:r>
            <a:r>
              <a:rPr lang="en-US" sz="1400" dirty="0" err="1" smtClean="0"/>
              <a:t>McTavish</a:t>
            </a:r>
            <a:r>
              <a:rPr lang="en-US" sz="1400" dirty="0" smtClean="0"/>
              <a:t>, along with investor-partners who included Robert Grant, Nicholas Montour, Patrick Small, William Holmes, and George </a:t>
            </a:r>
            <a:r>
              <a:rPr lang="en-US" sz="1400" dirty="0" err="1" smtClean="0"/>
              <a:t>McBeath</a:t>
            </a:r>
            <a:r>
              <a:rPr lang="en-US" sz="1400" dirty="0" smtClean="0"/>
              <a:t>.</a:t>
            </a:r>
          </a:p>
          <a:p>
            <a:r>
              <a:rPr lang="en-US" sz="1400" dirty="0" smtClean="0"/>
              <a:t>In 1787 the North West Company merged with a rival organization, Gregory, McLeod and Co., which brought several more able partners in, including John Gregory,</a:t>
            </a:r>
            <a:r>
              <a:rPr lang="en-US" sz="1400" baseline="30000" dirty="0" smtClean="0"/>
              <a:t> </a:t>
            </a:r>
            <a:r>
              <a:rPr lang="en-US" sz="1400" dirty="0" smtClean="0"/>
              <a:t> Alexander Mackenzie, and his cousin Roderick Mackenzie. The 1787 Company consisted of twenty shares, some held by the so-called agents at Montreal, and others by wintering partners, who spent the trading season in the fur country and oversaw the trade with the aboriginal peoples there.</a:t>
            </a:r>
          </a:p>
          <a:p>
            <a:r>
              <a:rPr lang="en-US" sz="1400" dirty="0" smtClean="0"/>
              <a:t>The wintering partners and the Montreal agents met each July at the Company's depot at Grand Portage on Lake Superior, later moved to Fort William,. Also under the auspices of the Company, Alexander Mackenzie conducted two important expeditions of exploration. In 1789, he descended the Grand River (now called the Mackenzie River) to the Arctic Ocean,</a:t>
            </a:r>
            <a:r>
              <a:rPr lang="en-US" sz="1400" baseline="30000" dirty="0" smtClean="0"/>
              <a:t> </a:t>
            </a:r>
            <a:r>
              <a:rPr lang="en-US" sz="1400" dirty="0" smtClean="0"/>
              <a:t>and in 1793 he went overland from Peace River to the Pacific Ocean</a:t>
            </a:r>
            <a:r>
              <a:rPr lang="en-US" sz="1400" baseline="30000" dirty="0" smtClean="0"/>
              <a:t>.</a:t>
            </a:r>
            <a:r>
              <a:rPr lang="en-US" sz="1400" dirty="0" smtClean="0"/>
              <a:t>  Further explorations were performed by David Thompson, starting in 1797, and later by Simon Fraser. These men pushed into the wilderness territories of the Rocky Mountains and all the way to the Gulf of Georgia on the Pacific Coast.</a:t>
            </a:r>
          </a:p>
          <a:p>
            <a:r>
              <a:rPr lang="en-US" sz="1400" dirty="0" smtClean="0"/>
              <a:t>Numerous French Canadians played key roles in the operations both in the building, management, and shareholding of the various trading posts scattered throughout the country, as well numbering among the </a:t>
            </a:r>
            <a:r>
              <a:rPr lang="en-US" sz="1400" i="1" dirty="0" smtClean="0"/>
              <a:t>voyageurs</a:t>
            </a:r>
            <a:r>
              <a:rPr lang="en-US" sz="1400" dirty="0" smtClean="0"/>
              <a:t> involved in the actual trading with natives.</a:t>
            </a:r>
          </a:p>
          <a:p>
            <a:r>
              <a:rPr lang="en-US" sz="1400" dirty="0" smtClean="0"/>
              <a:t>In the northwest, the Company expanded its operations as far north as Great Bear Lake,</a:t>
            </a:r>
            <a:r>
              <a:rPr lang="en-US" sz="1400" baseline="30000" dirty="0" smtClean="0"/>
              <a:t>[</a:t>
            </a:r>
            <a:r>
              <a:rPr lang="en-US" sz="1400" dirty="0" smtClean="0"/>
              <a:t>and westwards beyond the Rocky Mountains. For several years, they tried to sell furs directly to China, using American ships to avoid the British East India Company's monopoly, but little profit was made there. The company also expanded into the United States' Northwest Territory (today's Midwest of Ohio, Michigan, Illinois, and Wisconsin). In 1796, to better position themselves in the increasingly global market, where politics played a major role, the North West Company briefly established an agency in New York City.</a:t>
            </a:r>
          </a:p>
          <a:p>
            <a:r>
              <a:rPr lang="en-US" sz="1400" dirty="0" smtClean="0"/>
              <a:t>Despite its efforts, the North West Company was at a distinct disadvantage in competing for furs with the Hudson's Bay Company, whose charter gave it a virtual monopoly in Rupert's Land, where the best furs were trapped. The company tried to persuade the British Parliament to change arrangements, at least so the North West Company could obtain transit rights to ship goods to the west needed for trading for furs. It is said that Simon </a:t>
            </a:r>
            <a:r>
              <a:rPr lang="en-US" sz="1400" dirty="0" err="1" smtClean="0"/>
              <a:t>McTavish</a:t>
            </a:r>
            <a:r>
              <a:rPr lang="en-US" sz="1400" dirty="0" smtClean="0"/>
              <a:t> made a personal petition to Prime Minister William Pitt, but all requests were refused.</a:t>
            </a:r>
          </a:p>
          <a:p>
            <a:endParaRPr lang="en-US" sz="1400" dirty="0"/>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0"/>
            <a:ext cx="9222828" cy="6858000"/>
            <a:chOff x="0" y="0"/>
            <a:chExt cx="9222828" cy="685800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3"/>
            <p:cNvGrpSpPr/>
            <p:nvPr/>
          </p:nvGrpSpPr>
          <p:grpSpPr>
            <a:xfrm>
              <a:off x="2081049" y="675290"/>
              <a:ext cx="5027481" cy="3177522"/>
              <a:chOff x="2081049" y="675290"/>
              <a:chExt cx="5027481" cy="3177522"/>
            </a:xfrm>
          </p:grpSpPr>
          <p:sp>
            <p:nvSpPr>
              <p:cNvPr id="22" name="Freeform 21"/>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4" name="Rectangle 23"/>
          <p:cNvSpPr/>
          <p:nvPr/>
        </p:nvSpPr>
        <p:spPr>
          <a:xfrm>
            <a:off x="2514600" y="762000"/>
            <a:ext cx="5181600" cy="3657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ttp://www.ameriquefrancaise.org/media-7943/fort_william_19E.jpg"/>
          <p:cNvPicPr>
            <a:picLocks noChangeAspect="1" noChangeArrowheads="1"/>
          </p:cNvPicPr>
          <p:nvPr/>
        </p:nvPicPr>
        <p:blipFill>
          <a:blip r:embed="rId3"/>
          <a:srcRect t="1284" r="2222"/>
          <a:stretch>
            <a:fillRect/>
          </a:stretch>
        </p:blipFill>
        <p:spPr bwMode="auto">
          <a:xfrm>
            <a:off x="192668" y="-914400"/>
            <a:ext cx="8722732" cy="6096000"/>
          </a:xfrm>
          <a:prstGeom prst="rect">
            <a:avLst/>
          </a:prstGeom>
          <a:noFill/>
          <a:ln w="76200">
            <a:solidFill>
              <a:srgbClr val="FF0000"/>
            </a:solidFill>
          </a:ln>
        </p:spPr>
      </p:pic>
      <p:sp>
        <p:nvSpPr>
          <p:cNvPr id="28" name="Freeform 27"/>
          <p:cNvSpPr/>
          <p:nvPr/>
        </p:nvSpPr>
        <p:spPr>
          <a:xfrm>
            <a:off x="961697" y="882869"/>
            <a:ext cx="7031420" cy="4679731"/>
          </a:xfrm>
          <a:custGeom>
            <a:avLst/>
            <a:gdLst>
              <a:gd name="connsiteX0" fmla="*/ 0 w 7031420"/>
              <a:gd name="connsiteY0" fmla="*/ 0 h 4679731"/>
              <a:gd name="connsiteX1" fmla="*/ 567558 w 7031420"/>
              <a:gd name="connsiteY1" fmla="*/ 457200 h 4679731"/>
              <a:gd name="connsiteX2" fmla="*/ 977462 w 7031420"/>
              <a:gd name="connsiteY2" fmla="*/ 677917 h 4679731"/>
              <a:gd name="connsiteX3" fmla="*/ 1056289 w 7031420"/>
              <a:gd name="connsiteY3" fmla="*/ 1182414 h 4679731"/>
              <a:gd name="connsiteX4" fmla="*/ 1040524 w 7031420"/>
              <a:gd name="connsiteY4" fmla="*/ 1860331 h 4679731"/>
              <a:gd name="connsiteX5" fmla="*/ 1466193 w 7031420"/>
              <a:gd name="connsiteY5" fmla="*/ 2191407 h 4679731"/>
              <a:gd name="connsiteX6" fmla="*/ 2112579 w 7031420"/>
              <a:gd name="connsiteY6" fmla="*/ 2569780 h 4679731"/>
              <a:gd name="connsiteX7" fmla="*/ 2396358 w 7031420"/>
              <a:gd name="connsiteY7" fmla="*/ 2869324 h 4679731"/>
              <a:gd name="connsiteX8" fmla="*/ 2806262 w 7031420"/>
              <a:gd name="connsiteY8" fmla="*/ 2963917 h 4679731"/>
              <a:gd name="connsiteX9" fmla="*/ 2995448 w 7031420"/>
              <a:gd name="connsiteY9" fmla="*/ 3452649 h 4679731"/>
              <a:gd name="connsiteX10" fmla="*/ 3263462 w 7031420"/>
              <a:gd name="connsiteY10" fmla="*/ 3972911 h 4679731"/>
              <a:gd name="connsiteX11" fmla="*/ 3720662 w 7031420"/>
              <a:gd name="connsiteY11" fmla="*/ 4335517 h 4679731"/>
              <a:gd name="connsiteX12" fmla="*/ 4193627 w 7031420"/>
              <a:gd name="connsiteY12" fmla="*/ 4272455 h 4679731"/>
              <a:gd name="connsiteX13" fmla="*/ 4698124 w 7031420"/>
              <a:gd name="connsiteY13" fmla="*/ 4130566 h 4679731"/>
              <a:gd name="connsiteX14" fmla="*/ 5171089 w 7031420"/>
              <a:gd name="connsiteY14" fmla="*/ 4587766 h 4679731"/>
              <a:gd name="connsiteX15" fmla="*/ 5785944 w 7031420"/>
              <a:gd name="connsiteY15" fmla="*/ 4666593 h 4679731"/>
              <a:gd name="connsiteX16" fmla="*/ 6337737 w 7031420"/>
              <a:gd name="connsiteY16" fmla="*/ 4508938 h 4679731"/>
              <a:gd name="connsiteX17" fmla="*/ 6684579 w 7031420"/>
              <a:gd name="connsiteY17" fmla="*/ 4556235 h 4679731"/>
              <a:gd name="connsiteX18" fmla="*/ 6968358 w 7031420"/>
              <a:gd name="connsiteY18" fmla="*/ 4477407 h 4679731"/>
              <a:gd name="connsiteX19" fmla="*/ 7031420 w 7031420"/>
              <a:gd name="connsiteY19" fmla="*/ 4398580 h 46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1420" h="4679731">
                <a:moveTo>
                  <a:pt x="0" y="0"/>
                </a:moveTo>
                <a:cubicBezTo>
                  <a:pt x="202324" y="172107"/>
                  <a:pt x="404648" y="344214"/>
                  <a:pt x="567558" y="457200"/>
                </a:cubicBezTo>
                <a:cubicBezTo>
                  <a:pt x="730468" y="570186"/>
                  <a:pt x="896007" y="557048"/>
                  <a:pt x="977462" y="677917"/>
                </a:cubicBezTo>
                <a:cubicBezTo>
                  <a:pt x="1058917" y="798786"/>
                  <a:pt x="1045779" y="985345"/>
                  <a:pt x="1056289" y="1182414"/>
                </a:cubicBezTo>
                <a:cubicBezTo>
                  <a:pt x="1066799" y="1379483"/>
                  <a:pt x="972207" y="1692166"/>
                  <a:pt x="1040524" y="1860331"/>
                </a:cubicBezTo>
                <a:cubicBezTo>
                  <a:pt x="1108841" y="2028497"/>
                  <a:pt x="1287517" y="2073166"/>
                  <a:pt x="1466193" y="2191407"/>
                </a:cubicBezTo>
                <a:cubicBezTo>
                  <a:pt x="1644869" y="2309649"/>
                  <a:pt x="1957552" y="2456794"/>
                  <a:pt x="2112579" y="2569780"/>
                </a:cubicBezTo>
                <a:cubicBezTo>
                  <a:pt x="2267606" y="2682766"/>
                  <a:pt x="2280744" y="2803635"/>
                  <a:pt x="2396358" y="2869324"/>
                </a:cubicBezTo>
                <a:cubicBezTo>
                  <a:pt x="2511972" y="2935014"/>
                  <a:pt x="2706414" y="2866696"/>
                  <a:pt x="2806262" y="2963917"/>
                </a:cubicBezTo>
                <a:cubicBezTo>
                  <a:pt x="2906110" y="3061138"/>
                  <a:pt x="2919248" y="3284483"/>
                  <a:pt x="2995448" y="3452649"/>
                </a:cubicBezTo>
                <a:cubicBezTo>
                  <a:pt x="3071648" y="3620815"/>
                  <a:pt x="3142593" y="3825766"/>
                  <a:pt x="3263462" y="3972911"/>
                </a:cubicBezTo>
                <a:cubicBezTo>
                  <a:pt x="3384331" y="4120056"/>
                  <a:pt x="3565635" y="4285593"/>
                  <a:pt x="3720662" y="4335517"/>
                </a:cubicBezTo>
                <a:cubicBezTo>
                  <a:pt x="3875689" y="4385441"/>
                  <a:pt x="4030717" y="4306614"/>
                  <a:pt x="4193627" y="4272455"/>
                </a:cubicBezTo>
                <a:cubicBezTo>
                  <a:pt x="4356537" y="4238297"/>
                  <a:pt x="4535214" y="4078014"/>
                  <a:pt x="4698124" y="4130566"/>
                </a:cubicBezTo>
                <a:cubicBezTo>
                  <a:pt x="4861034" y="4183118"/>
                  <a:pt x="4989786" y="4498428"/>
                  <a:pt x="5171089" y="4587766"/>
                </a:cubicBezTo>
                <a:cubicBezTo>
                  <a:pt x="5352392" y="4677104"/>
                  <a:pt x="5591503" y="4679731"/>
                  <a:pt x="5785944" y="4666593"/>
                </a:cubicBezTo>
                <a:cubicBezTo>
                  <a:pt x="5980385" y="4653455"/>
                  <a:pt x="6187965" y="4527331"/>
                  <a:pt x="6337737" y="4508938"/>
                </a:cubicBezTo>
                <a:cubicBezTo>
                  <a:pt x="6487509" y="4490545"/>
                  <a:pt x="6579476" y="4561490"/>
                  <a:pt x="6684579" y="4556235"/>
                </a:cubicBezTo>
                <a:cubicBezTo>
                  <a:pt x="6789682" y="4550980"/>
                  <a:pt x="6910551" y="4503683"/>
                  <a:pt x="6968358" y="4477407"/>
                </a:cubicBezTo>
                <a:cubicBezTo>
                  <a:pt x="7026165" y="4451131"/>
                  <a:pt x="7028792" y="4424855"/>
                  <a:pt x="7031420" y="4398580"/>
                </a:cubicBezTo>
              </a:path>
            </a:pathLst>
          </a:custGeom>
          <a:ln w="254000" cap="rnd">
            <a:solidFill>
              <a:srgbClr val="FF0000"/>
            </a:solidFill>
            <a:prstDash val="sysDot"/>
            <a:round/>
          </a:ln>
          <a:effectLst>
            <a:outerShdw dist="508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8035158" y="3815254"/>
            <a:ext cx="856594" cy="1366346"/>
          </a:xfrm>
          <a:custGeom>
            <a:avLst/>
            <a:gdLst>
              <a:gd name="connsiteX0" fmla="*/ 36787 w 856594"/>
              <a:gd name="connsiteY0" fmla="*/ 1355835 h 1366346"/>
              <a:gd name="connsiteX1" fmla="*/ 52552 w 856594"/>
              <a:gd name="connsiteY1" fmla="*/ 1292773 h 1366346"/>
              <a:gd name="connsiteX2" fmla="*/ 352097 w 856594"/>
              <a:gd name="connsiteY2" fmla="*/ 914400 h 1366346"/>
              <a:gd name="connsiteX3" fmla="*/ 667408 w 856594"/>
              <a:gd name="connsiteY3" fmla="*/ 425669 h 1366346"/>
              <a:gd name="connsiteX4" fmla="*/ 856594 w 856594"/>
              <a:gd name="connsiteY4" fmla="*/ 0 h 136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94" h="1366346">
                <a:moveTo>
                  <a:pt x="36787" y="1355835"/>
                </a:moveTo>
                <a:cubicBezTo>
                  <a:pt x="18393" y="1361090"/>
                  <a:pt x="0" y="1366346"/>
                  <a:pt x="52552" y="1292773"/>
                </a:cubicBezTo>
                <a:cubicBezTo>
                  <a:pt x="105104" y="1219200"/>
                  <a:pt x="249621" y="1058917"/>
                  <a:pt x="352097" y="914400"/>
                </a:cubicBezTo>
                <a:cubicBezTo>
                  <a:pt x="454573" y="769883"/>
                  <a:pt x="583325" y="578069"/>
                  <a:pt x="667408" y="425669"/>
                </a:cubicBezTo>
                <a:cubicBezTo>
                  <a:pt x="751491" y="273269"/>
                  <a:pt x="804042" y="136634"/>
                  <a:pt x="856594" y="0"/>
                </a:cubicBezTo>
              </a:path>
            </a:pathLst>
          </a:custGeom>
          <a:ln w="254000" cap="rnd">
            <a:solidFill>
              <a:srgbClr val="FF0000"/>
            </a:solidFill>
            <a:prstDash val="sysDot"/>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5-Point Star 33"/>
          <p:cNvSpPr/>
          <p:nvPr/>
        </p:nvSpPr>
        <p:spPr>
          <a:xfrm>
            <a:off x="7772400" y="4853152"/>
            <a:ext cx="685800" cy="685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293622" y="609600"/>
            <a:ext cx="4621778" cy="2862322"/>
          </a:xfrm>
          <a:prstGeom prst="rect">
            <a:avLst/>
          </a:prstGeom>
          <a:solidFill>
            <a:srgbClr val="BE9474">
              <a:alpha val="76000"/>
            </a:srgbClr>
          </a:solidFill>
        </p:spPr>
        <p:txBody>
          <a:bodyPr wrap="none" rtlCol="0">
            <a:spAutoFit/>
          </a:bodyPr>
          <a:lstStyle/>
          <a:p>
            <a:pPr algn="ctr"/>
            <a:r>
              <a:rPr lang="en-US" sz="3600" dirty="0" smtClean="0">
                <a:effectLst>
                  <a:outerShdw dist="50800" dir="5400000" algn="ctr" rotWithShape="0">
                    <a:schemeClr val="bg1"/>
                  </a:outerShdw>
                </a:effectLst>
              </a:rPr>
              <a:t>. . . by canoe, portage, </a:t>
            </a:r>
          </a:p>
          <a:p>
            <a:pPr algn="ctr"/>
            <a:r>
              <a:rPr lang="en-US" sz="3600" dirty="0" smtClean="0">
                <a:effectLst>
                  <a:outerShdw dist="50800" dir="5400000" algn="ctr" rotWithShape="0">
                    <a:schemeClr val="bg1"/>
                  </a:outerShdw>
                </a:effectLst>
              </a:rPr>
              <a:t>&amp; overland from </a:t>
            </a:r>
          </a:p>
          <a:p>
            <a:pPr algn="ctr"/>
            <a:r>
              <a:rPr lang="en-US" sz="3600" dirty="0" smtClean="0">
                <a:effectLst>
                  <a:outerShdw dist="50800" dir="5400000" algn="ctr" rotWithShape="0">
                    <a:schemeClr val="bg1"/>
                  </a:outerShdw>
                </a:effectLst>
              </a:rPr>
              <a:t>Northwest to Montreal,</a:t>
            </a:r>
          </a:p>
          <a:p>
            <a:pPr algn="ctr"/>
            <a:r>
              <a:rPr lang="en-US" sz="3600" dirty="0" smtClean="0">
                <a:effectLst>
                  <a:outerShdw dist="50800" dir="5400000" algn="ctr" rotWithShape="0">
                    <a:schemeClr val="bg1"/>
                  </a:outerShdw>
                </a:effectLst>
              </a:rPr>
              <a:t>St Lawrence River, </a:t>
            </a:r>
          </a:p>
          <a:p>
            <a:pPr algn="ctr"/>
            <a:r>
              <a:rPr lang="en-US" sz="3600" dirty="0" smtClean="0">
                <a:effectLst>
                  <a:outerShdw dist="50800" dir="5400000" algn="ctr" rotWithShape="0">
                    <a:schemeClr val="bg1"/>
                  </a:outerShdw>
                </a:effectLst>
              </a:rPr>
              <a:t>&amp; on to Europe!</a:t>
            </a:r>
            <a:endParaRPr lang="en-US" sz="3600" dirty="0">
              <a:effectLst>
                <a:outerShdw dist="50800" dir="5400000" algn="ctr" rotWithShape="0">
                  <a:schemeClr val="bg1"/>
                </a:outerShdw>
              </a:effectLst>
            </a:endParaRPr>
          </a:p>
        </p:txBody>
      </p:sp>
      <p:sp>
        <p:nvSpPr>
          <p:cNvPr id="38" name="Rectangle 37"/>
          <p:cNvSpPr/>
          <p:nvPr/>
        </p:nvSpPr>
        <p:spPr>
          <a:xfrm>
            <a:off x="0" y="6273969"/>
            <a:ext cx="9144000" cy="584775"/>
          </a:xfrm>
          <a:prstGeom prst="rect">
            <a:avLst/>
          </a:prstGeom>
          <a:solidFill>
            <a:schemeClr val="tx2">
              <a:lumMod val="20000"/>
              <a:lumOff val="80000"/>
              <a:alpha val="64000"/>
            </a:schemeClr>
          </a:solidFill>
        </p:spPr>
        <p:txBody>
          <a:bodyPr wrap="square">
            <a:spAutoFit/>
          </a:bodyPr>
          <a:lstStyle/>
          <a:p>
            <a:r>
              <a:rPr lang="en-US" sz="3200" dirty="0" smtClean="0"/>
              <a:t>	- product delivery to Europe is arduous!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42" presetClass="path" presetSubtype="0" fill="hold" nodeType="withEffect">
                                  <p:stCondLst>
                                    <p:cond delay="0"/>
                                  </p:stCondLst>
                                  <p:childTnLst>
                                    <p:animMotion origin="layout" path="M 3.33333E-6 -1.11111E-6 L 0.00208 0.23333 " pathEditMode="relative" rAng="0" ptsTypes="AA">
                                      <p:cBhvr>
                                        <p:cTn id="11" dur="1000" fill="hold"/>
                                        <p:tgtEl>
                                          <p:spTgt spid="25"/>
                                        </p:tgtEl>
                                        <p:attrNameLst>
                                          <p:attrName>ppt_x</p:attrName>
                                          <p:attrName>ppt_y</p:attrName>
                                        </p:attrNameLst>
                                      </p:cBhvr>
                                      <p:rCtr x="1" y="117"/>
                                    </p:animMotion>
                                  </p:childTnLst>
                                </p:cTn>
                              </p:par>
                              <p:par>
                                <p:cTn id="12" presetID="42" presetClass="exit" presetSubtype="0" fill="hold" grpId="0" nodeType="withEffect">
                                  <p:stCondLst>
                                    <p:cond delay="500"/>
                                  </p:stCondLst>
                                  <p:childTnLst>
                                    <p:animEffect transition="out" filter="fade">
                                      <p:cBhvr>
                                        <p:cTn id="13" dur="1000"/>
                                        <p:tgtEl>
                                          <p:spTgt spid="24"/>
                                        </p:tgtEl>
                                      </p:cBhvr>
                                    </p:animEffect>
                                    <p:anim calcmode="lin" valueType="num">
                                      <p:cBhvr>
                                        <p:cTn id="14" dur="1000"/>
                                        <p:tgtEl>
                                          <p:spTgt spid="24"/>
                                        </p:tgtEl>
                                        <p:attrNameLst>
                                          <p:attrName>ppt_x</p:attrName>
                                        </p:attrNameLst>
                                      </p:cBhvr>
                                      <p:tavLst>
                                        <p:tav tm="0">
                                          <p:val>
                                            <p:strVal val="ppt_x"/>
                                          </p:val>
                                        </p:tav>
                                        <p:tav tm="100000">
                                          <p:val>
                                            <p:strVal val="ppt_x"/>
                                          </p:val>
                                        </p:tav>
                                      </p:tavLst>
                                    </p:anim>
                                    <p:anim calcmode="lin" valueType="num">
                                      <p:cBhvr>
                                        <p:cTn id="15" dur="1000"/>
                                        <p:tgtEl>
                                          <p:spTgt spid="24"/>
                                        </p:tgtEl>
                                        <p:attrNameLst>
                                          <p:attrName>ppt_y</p:attrName>
                                        </p:attrNameLst>
                                      </p:cBhvr>
                                      <p:tavLst>
                                        <p:tav tm="0">
                                          <p:val>
                                            <p:strVal val="ppt_y"/>
                                          </p:val>
                                        </p:tav>
                                        <p:tav tm="100000">
                                          <p:val>
                                            <p:strVal val="ppt_y+.1"/>
                                          </p:val>
                                        </p:tav>
                                      </p:tavLst>
                                    </p:anim>
                                    <p:set>
                                      <p:cBhvr>
                                        <p:cTn id="16" dur="1" fill="hold">
                                          <p:stCondLst>
                                            <p:cond delay="9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3000"/>
                                        <p:tgtEl>
                                          <p:spTgt spid="2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6">
                                            <p:bg/>
                                          </p:spTgt>
                                        </p:tgtEl>
                                        <p:attrNameLst>
                                          <p:attrName>style.visibility</p:attrName>
                                        </p:attrNameLst>
                                      </p:cBhvr>
                                      <p:to>
                                        <p:strVal val="visible"/>
                                      </p:to>
                                    </p:set>
                                    <p:animEffect transition="in" filter="wipe(up)">
                                      <p:cBhvr>
                                        <p:cTn id="24" dur="5000"/>
                                        <p:tgtEl>
                                          <p:spTgt spid="26">
                                            <p:bg/>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1000"/>
                                        <p:tgtEl>
                                          <p:spTgt spid="26">
                                            <p:txEl>
                                              <p:pRg st="0" end="0"/>
                                            </p:txEl>
                                          </p:spTgt>
                                        </p:tgtEl>
                                      </p:cBhvr>
                                    </p:animEffect>
                                  </p:childTnLst>
                                </p:cTn>
                              </p:par>
                              <p:par>
                                <p:cTn id="28" presetID="10" presetClass="entr" presetSubtype="0" fill="hold" nodeType="withEffect">
                                  <p:stCondLst>
                                    <p:cond delay="200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fade">
                                      <p:cBhvr>
                                        <p:cTn id="30" dur="1000"/>
                                        <p:tgtEl>
                                          <p:spTgt spid="26">
                                            <p:txEl>
                                              <p:pRg st="1" end="1"/>
                                            </p:txEl>
                                          </p:spTgt>
                                        </p:tgtEl>
                                      </p:cBhvr>
                                    </p:animEffect>
                                  </p:childTnLst>
                                </p:cTn>
                              </p:par>
                              <p:par>
                                <p:cTn id="31" presetID="10" presetClass="entr" presetSubtype="0" fill="hold" nodeType="withEffect">
                                  <p:stCondLst>
                                    <p:cond delay="3000"/>
                                  </p:stCondLst>
                                  <p:childTnLst>
                                    <p:set>
                                      <p:cBhvr>
                                        <p:cTn id="32" dur="1" fill="hold">
                                          <p:stCondLst>
                                            <p:cond delay="0"/>
                                          </p:stCondLst>
                                        </p:cTn>
                                        <p:tgtEl>
                                          <p:spTgt spid="26">
                                            <p:txEl>
                                              <p:pRg st="2" end="2"/>
                                            </p:txEl>
                                          </p:spTgt>
                                        </p:tgtEl>
                                        <p:attrNameLst>
                                          <p:attrName>style.visibility</p:attrName>
                                        </p:attrNameLst>
                                      </p:cBhvr>
                                      <p:to>
                                        <p:strVal val="visible"/>
                                      </p:to>
                                    </p:set>
                                    <p:animEffect transition="in" filter="fade">
                                      <p:cBhvr>
                                        <p:cTn id="33" dur="1000"/>
                                        <p:tgtEl>
                                          <p:spTgt spid="26">
                                            <p:txEl>
                                              <p:pRg st="2" end="2"/>
                                            </p:txEl>
                                          </p:spTgt>
                                        </p:tgtEl>
                                      </p:cBhvr>
                                    </p:animEffect>
                                  </p:childTnLst>
                                </p:cTn>
                              </p:par>
                              <p:par>
                                <p:cTn id="34" presetID="49" presetClass="entr" presetSubtype="0" decel="100000" fill="hold" grpId="0" nodeType="withEffect">
                                  <p:stCondLst>
                                    <p:cond delay="350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fltVal val="0"/>
                                          </p:val>
                                        </p:tav>
                                        <p:tav tm="100000">
                                          <p:val>
                                            <p:strVal val="#ppt_w"/>
                                          </p:val>
                                        </p:tav>
                                      </p:tavLst>
                                    </p:anim>
                                    <p:anim calcmode="lin" valueType="num">
                                      <p:cBhvr>
                                        <p:cTn id="37" dur="1000" fill="hold"/>
                                        <p:tgtEl>
                                          <p:spTgt spid="34"/>
                                        </p:tgtEl>
                                        <p:attrNameLst>
                                          <p:attrName>ppt_h</p:attrName>
                                        </p:attrNameLst>
                                      </p:cBhvr>
                                      <p:tavLst>
                                        <p:tav tm="0">
                                          <p:val>
                                            <p:fltVal val="0"/>
                                          </p:val>
                                        </p:tav>
                                        <p:tav tm="100000">
                                          <p:val>
                                            <p:strVal val="#ppt_h"/>
                                          </p:val>
                                        </p:tav>
                                      </p:tavLst>
                                    </p:anim>
                                    <p:anim calcmode="lin" valueType="num">
                                      <p:cBhvr>
                                        <p:cTn id="38" dur="1000" fill="hold"/>
                                        <p:tgtEl>
                                          <p:spTgt spid="34"/>
                                        </p:tgtEl>
                                        <p:attrNameLst>
                                          <p:attrName>style.rotation</p:attrName>
                                        </p:attrNameLst>
                                      </p:cBhvr>
                                      <p:tavLst>
                                        <p:tav tm="0">
                                          <p:val>
                                            <p:fltVal val="360"/>
                                          </p:val>
                                        </p:tav>
                                        <p:tav tm="100000">
                                          <p:val>
                                            <p:fltVal val="0"/>
                                          </p:val>
                                        </p:tav>
                                      </p:tavLst>
                                    </p:anim>
                                    <p:animEffect transition="in" filter="fade">
                                      <p:cBhvr>
                                        <p:cTn id="39" dur="1000"/>
                                        <p:tgtEl>
                                          <p:spTgt spid="34"/>
                                        </p:tgtEl>
                                      </p:cBhvr>
                                    </p:animEffect>
                                  </p:childTnLst>
                                </p:cTn>
                              </p:par>
                              <p:par>
                                <p:cTn id="40" presetID="22" presetClass="entr" presetSubtype="4" fill="hold" grpId="0" nodeType="withEffect">
                                  <p:stCondLst>
                                    <p:cond delay="400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3000"/>
                                        <p:tgtEl>
                                          <p:spTgt spid="35"/>
                                        </p:tgtEl>
                                      </p:cBhvr>
                                    </p:animEffect>
                                  </p:childTnLst>
                                </p:cTn>
                              </p:par>
                              <p:par>
                                <p:cTn id="43" presetID="10" presetClass="entr" presetSubtype="0" fill="hold" nodeType="withEffect">
                                  <p:stCondLst>
                                    <p:cond delay="4000"/>
                                  </p:stCondLst>
                                  <p:childTnLst>
                                    <p:set>
                                      <p:cBhvr>
                                        <p:cTn id="44" dur="1" fill="hold">
                                          <p:stCondLst>
                                            <p:cond delay="0"/>
                                          </p:stCondLst>
                                        </p:cTn>
                                        <p:tgtEl>
                                          <p:spTgt spid="26">
                                            <p:txEl>
                                              <p:pRg st="3" end="3"/>
                                            </p:txEl>
                                          </p:spTgt>
                                        </p:tgtEl>
                                        <p:attrNameLst>
                                          <p:attrName>style.visibility</p:attrName>
                                        </p:attrNameLst>
                                      </p:cBhvr>
                                      <p:to>
                                        <p:strVal val="visible"/>
                                      </p:to>
                                    </p:set>
                                    <p:animEffect transition="in" filter="fade">
                                      <p:cBhvr>
                                        <p:cTn id="45" dur="1000"/>
                                        <p:tgtEl>
                                          <p:spTgt spid="26">
                                            <p:txEl>
                                              <p:pRg st="3" end="3"/>
                                            </p:txEl>
                                          </p:spTgt>
                                        </p:tgtEl>
                                      </p:cBhvr>
                                    </p:animEffect>
                                  </p:childTnLst>
                                </p:cTn>
                              </p:par>
                              <p:par>
                                <p:cTn id="46" presetID="10" presetClass="entr" presetSubtype="0" fill="hold" nodeType="withEffect">
                                  <p:stCondLst>
                                    <p:cond delay="5000"/>
                                  </p:stCondLst>
                                  <p:childTnLst>
                                    <p:set>
                                      <p:cBhvr>
                                        <p:cTn id="47" dur="1" fill="hold">
                                          <p:stCondLst>
                                            <p:cond delay="0"/>
                                          </p:stCondLst>
                                        </p:cTn>
                                        <p:tgtEl>
                                          <p:spTgt spid="26">
                                            <p:txEl>
                                              <p:pRg st="4" end="4"/>
                                            </p:txEl>
                                          </p:spTgt>
                                        </p:tgtEl>
                                        <p:attrNameLst>
                                          <p:attrName>style.visibility</p:attrName>
                                        </p:attrNameLst>
                                      </p:cBhvr>
                                      <p:to>
                                        <p:strVal val="visible"/>
                                      </p:to>
                                    </p:set>
                                    <p:animEffect transition="in" filter="fade">
                                      <p:cBhvr>
                                        <p:cTn id="48" dur="10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5" grpId="0" animBg="1"/>
      <p:bldP spid="34" grpId="0" animBg="1"/>
      <p:bldP spid="26" grpId="0" uiExpand="1" build="allAtOnce"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www.ameriquefrancaise.org/media-7943/fort_william_19E.jpg"/>
          <p:cNvPicPr>
            <a:picLocks noChangeAspect="1" noChangeArrowheads="1"/>
          </p:cNvPicPr>
          <p:nvPr/>
        </p:nvPicPr>
        <p:blipFill>
          <a:blip r:embed="rId2"/>
          <a:srcRect t="1284" r="2222"/>
          <a:stretch>
            <a:fillRect/>
          </a:stretch>
        </p:blipFill>
        <p:spPr bwMode="auto">
          <a:xfrm>
            <a:off x="457200" y="762000"/>
            <a:ext cx="8382000" cy="5857875"/>
          </a:xfrm>
          <a:prstGeom prst="rect">
            <a:avLst/>
          </a:prstGeom>
          <a:noFill/>
          <a:ln w="76200">
            <a:solidFill>
              <a:srgbClr val="FF0000"/>
            </a:solidFill>
          </a:ln>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http://www.ameriquefrancaise.org/en/article-722/Fort_William,_Crossroad_of_a_Fur_Trading_Empire_.html</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0" y="609600"/>
            <a:ext cx="9144000" cy="6249144"/>
            <a:chOff x="0" y="609600"/>
            <a:chExt cx="9144000" cy="6249144"/>
          </a:xfrm>
        </p:grpSpPr>
        <p:grpSp>
          <p:nvGrpSpPr>
            <p:cNvPr id="31" name="Group 30"/>
            <p:cNvGrpSpPr/>
            <p:nvPr/>
          </p:nvGrpSpPr>
          <p:grpSpPr>
            <a:xfrm>
              <a:off x="0" y="685800"/>
              <a:ext cx="9144000" cy="6172944"/>
              <a:chOff x="0" y="685800"/>
              <a:chExt cx="9144000" cy="6172944"/>
            </a:xfrm>
          </p:grpSpPr>
          <p:pic>
            <p:nvPicPr>
              <p:cNvPr id="25" name="Picture 2" descr="http://www.ameriquefrancaise.org/media-7943/fort_william_19E.jpg"/>
              <p:cNvPicPr>
                <a:picLocks noChangeAspect="1" noChangeArrowheads="1"/>
              </p:cNvPicPr>
              <p:nvPr/>
            </p:nvPicPr>
            <p:blipFill>
              <a:blip r:embed="rId2"/>
              <a:srcRect t="1284" r="2222"/>
              <a:stretch>
                <a:fillRect/>
              </a:stretch>
            </p:blipFill>
            <p:spPr bwMode="auto">
              <a:xfrm>
                <a:off x="210312" y="685800"/>
                <a:ext cx="8722732" cy="6096000"/>
              </a:xfrm>
              <a:prstGeom prst="rect">
                <a:avLst/>
              </a:prstGeom>
              <a:noFill/>
              <a:ln w="76200">
                <a:solidFill>
                  <a:srgbClr val="FF0000"/>
                </a:solidFill>
              </a:ln>
            </p:spPr>
          </p:pic>
          <p:sp>
            <p:nvSpPr>
              <p:cNvPr id="38" name="Rectangle 37"/>
              <p:cNvSpPr/>
              <p:nvPr/>
            </p:nvSpPr>
            <p:spPr>
              <a:xfrm>
                <a:off x="0" y="6273969"/>
                <a:ext cx="9144000" cy="584775"/>
              </a:xfrm>
              <a:prstGeom prst="rect">
                <a:avLst/>
              </a:prstGeom>
              <a:solidFill>
                <a:schemeClr val="tx2">
                  <a:lumMod val="20000"/>
                  <a:lumOff val="80000"/>
                  <a:alpha val="64000"/>
                </a:schemeClr>
              </a:solidFill>
            </p:spPr>
            <p:txBody>
              <a:bodyPr wrap="square">
                <a:spAutoFit/>
              </a:bodyPr>
              <a:lstStyle/>
              <a:p>
                <a:r>
                  <a:rPr lang="en-US" sz="3200" dirty="0" smtClean="0"/>
                  <a:t>	- product delivery to Europe is arduous!</a:t>
                </a:r>
                <a:endParaRPr lang="en-US" sz="3200" dirty="0"/>
              </a:p>
            </p:txBody>
          </p:sp>
          <p:sp>
            <p:nvSpPr>
              <p:cNvPr id="28" name="Freeform 27"/>
              <p:cNvSpPr/>
              <p:nvPr/>
            </p:nvSpPr>
            <p:spPr>
              <a:xfrm>
                <a:off x="961697" y="882869"/>
                <a:ext cx="7031420" cy="4679731"/>
              </a:xfrm>
              <a:custGeom>
                <a:avLst/>
                <a:gdLst>
                  <a:gd name="connsiteX0" fmla="*/ 0 w 7031420"/>
                  <a:gd name="connsiteY0" fmla="*/ 0 h 4679731"/>
                  <a:gd name="connsiteX1" fmla="*/ 567558 w 7031420"/>
                  <a:gd name="connsiteY1" fmla="*/ 457200 h 4679731"/>
                  <a:gd name="connsiteX2" fmla="*/ 977462 w 7031420"/>
                  <a:gd name="connsiteY2" fmla="*/ 677917 h 4679731"/>
                  <a:gd name="connsiteX3" fmla="*/ 1056289 w 7031420"/>
                  <a:gd name="connsiteY3" fmla="*/ 1182414 h 4679731"/>
                  <a:gd name="connsiteX4" fmla="*/ 1040524 w 7031420"/>
                  <a:gd name="connsiteY4" fmla="*/ 1860331 h 4679731"/>
                  <a:gd name="connsiteX5" fmla="*/ 1466193 w 7031420"/>
                  <a:gd name="connsiteY5" fmla="*/ 2191407 h 4679731"/>
                  <a:gd name="connsiteX6" fmla="*/ 2112579 w 7031420"/>
                  <a:gd name="connsiteY6" fmla="*/ 2569780 h 4679731"/>
                  <a:gd name="connsiteX7" fmla="*/ 2396358 w 7031420"/>
                  <a:gd name="connsiteY7" fmla="*/ 2869324 h 4679731"/>
                  <a:gd name="connsiteX8" fmla="*/ 2806262 w 7031420"/>
                  <a:gd name="connsiteY8" fmla="*/ 2963917 h 4679731"/>
                  <a:gd name="connsiteX9" fmla="*/ 2995448 w 7031420"/>
                  <a:gd name="connsiteY9" fmla="*/ 3452649 h 4679731"/>
                  <a:gd name="connsiteX10" fmla="*/ 3263462 w 7031420"/>
                  <a:gd name="connsiteY10" fmla="*/ 3972911 h 4679731"/>
                  <a:gd name="connsiteX11" fmla="*/ 3720662 w 7031420"/>
                  <a:gd name="connsiteY11" fmla="*/ 4335517 h 4679731"/>
                  <a:gd name="connsiteX12" fmla="*/ 4193627 w 7031420"/>
                  <a:gd name="connsiteY12" fmla="*/ 4272455 h 4679731"/>
                  <a:gd name="connsiteX13" fmla="*/ 4698124 w 7031420"/>
                  <a:gd name="connsiteY13" fmla="*/ 4130566 h 4679731"/>
                  <a:gd name="connsiteX14" fmla="*/ 5171089 w 7031420"/>
                  <a:gd name="connsiteY14" fmla="*/ 4587766 h 4679731"/>
                  <a:gd name="connsiteX15" fmla="*/ 5785944 w 7031420"/>
                  <a:gd name="connsiteY15" fmla="*/ 4666593 h 4679731"/>
                  <a:gd name="connsiteX16" fmla="*/ 6337737 w 7031420"/>
                  <a:gd name="connsiteY16" fmla="*/ 4508938 h 4679731"/>
                  <a:gd name="connsiteX17" fmla="*/ 6684579 w 7031420"/>
                  <a:gd name="connsiteY17" fmla="*/ 4556235 h 4679731"/>
                  <a:gd name="connsiteX18" fmla="*/ 6968358 w 7031420"/>
                  <a:gd name="connsiteY18" fmla="*/ 4477407 h 4679731"/>
                  <a:gd name="connsiteX19" fmla="*/ 7031420 w 7031420"/>
                  <a:gd name="connsiteY19" fmla="*/ 4398580 h 46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1420" h="4679731">
                    <a:moveTo>
                      <a:pt x="0" y="0"/>
                    </a:moveTo>
                    <a:cubicBezTo>
                      <a:pt x="202324" y="172107"/>
                      <a:pt x="404648" y="344214"/>
                      <a:pt x="567558" y="457200"/>
                    </a:cubicBezTo>
                    <a:cubicBezTo>
                      <a:pt x="730468" y="570186"/>
                      <a:pt x="896007" y="557048"/>
                      <a:pt x="977462" y="677917"/>
                    </a:cubicBezTo>
                    <a:cubicBezTo>
                      <a:pt x="1058917" y="798786"/>
                      <a:pt x="1045779" y="985345"/>
                      <a:pt x="1056289" y="1182414"/>
                    </a:cubicBezTo>
                    <a:cubicBezTo>
                      <a:pt x="1066799" y="1379483"/>
                      <a:pt x="972207" y="1692166"/>
                      <a:pt x="1040524" y="1860331"/>
                    </a:cubicBezTo>
                    <a:cubicBezTo>
                      <a:pt x="1108841" y="2028497"/>
                      <a:pt x="1287517" y="2073166"/>
                      <a:pt x="1466193" y="2191407"/>
                    </a:cubicBezTo>
                    <a:cubicBezTo>
                      <a:pt x="1644869" y="2309649"/>
                      <a:pt x="1957552" y="2456794"/>
                      <a:pt x="2112579" y="2569780"/>
                    </a:cubicBezTo>
                    <a:cubicBezTo>
                      <a:pt x="2267606" y="2682766"/>
                      <a:pt x="2280744" y="2803635"/>
                      <a:pt x="2396358" y="2869324"/>
                    </a:cubicBezTo>
                    <a:cubicBezTo>
                      <a:pt x="2511972" y="2935014"/>
                      <a:pt x="2706414" y="2866696"/>
                      <a:pt x="2806262" y="2963917"/>
                    </a:cubicBezTo>
                    <a:cubicBezTo>
                      <a:pt x="2906110" y="3061138"/>
                      <a:pt x="2919248" y="3284483"/>
                      <a:pt x="2995448" y="3452649"/>
                    </a:cubicBezTo>
                    <a:cubicBezTo>
                      <a:pt x="3071648" y="3620815"/>
                      <a:pt x="3142593" y="3825766"/>
                      <a:pt x="3263462" y="3972911"/>
                    </a:cubicBezTo>
                    <a:cubicBezTo>
                      <a:pt x="3384331" y="4120056"/>
                      <a:pt x="3565635" y="4285593"/>
                      <a:pt x="3720662" y="4335517"/>
                    </a:cubicBezTo>
                    <a:cubicBezTo>
                      <a:pt x="3875689" y="4385441"/>
                      <a:pt x="4030717" y="4306614"/>
                      <a:pt x="4193627" y="4272455"/>
                    </a:cubicBezTo>
                    <a:cubicBezTo>
                      <a:pt x="4356537" y="4238297"/>
                      <a:pt x="4535214" y="4078014"/>
                      <a:pt x="4698124" y="4130566"/>
                    </a:cubicBezTo>
                    <a:cubicBezTo>
                      <a:pt x="4861034" y="4183118"/>
                      <a:pt x="4989786" y="4498428"/>
                      <a:pt x="5171089" y="4587766"/>
                    </a:cubicBezTo>
                    <a:cubicBezTo>
                      <a:pt x="5352392" y="4677104"/>
                      <a:pt x="5591503" y="4679731"/>
                      <a:pt x="5785944" y="4666593"/>
                    </a:cubicBezTo>
                    <a:cubicBezTo>
                      <a:pt x="5980385" y="4653455"/>
                      <a:pt x="6187965" y="4527331"/>
                      <a:pt x="6337737" y="4508938"/>
                    </a:cubicBezTo>
                    <a:cubicBezTo>
                      <a:pt x="6487509" y="4490545"/>
                      <a:pt x="6579476" y="4561490"/>
                      <a:pt x="6684579" y="4556235"/>
                    </a:cubicBezTo>
                    <a:cubicBezTo>
                      <a:pt x="6789682" y="4550980"/>
                      <a:pt x="6910551" y="4503683"/>
                      <a:pt x="6968358" y="4477407"/>
                    </a:cubicBezTo>
                    <a:cubicBezTo>
                      <a:pt x="7026165" y="4451131"/>
                      <a:pt x="7028792" y="4424855"/>
                      <a:pt x="7031420" y="4398580"/>
                    </a:cubicBezTo>
                  </a:path>
                </a:pathLst>
              </a:custGeom>
              <a:ln w="254000" cap="rnd">
                <a:solidFill>
                  <a:srgbClr val="FF0000"/>
                </a:solidFill>
                <a:prstDash val="sysDot"/>
                <a:round/>
              </a:ln>
              <a:effectLst>
                <a:outerShdw dist="508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8035158" y="3815254"/>
                <a:ext cx="856594" cy="1366346"/>
              </a:xfrm>
              <a:custGeom>
                <a:avLst/>
                <a:gdLst>
                  <a:gd name="connsiteX0" fmla="*/ 36787 w 856594"/>
                  <a:gd name="connsiteY0" fmla="*/ 1355835 h 1366346"/>
                  <a:gd name="connsiteX1" fmla="*/ 52552 w 856594"/>
                  <a:gd name="connsiteY1" fmla="*/ 1292773 h 1366346"/>
                  <a:gd name="connsiteX2" fmla="*/ 352097 w 856594"/>
                  <a:gd name="connsiteY2" fmla="*/ 914400 h 1366346"/>
                  <a:gd name="connsiteX3" fmla="*/ 667408 w 856594"/>
                  <a:gd name="connsiteY3" fmla="*/ 425669 h 1366346"/>
                  <a:gd name="connsiteX4" fmla="*/ 856594 w 856594"/>
                  <a:gd name="connsiteY4" fmla="*/ 0 h 136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94" h="1366346">
                    <a:moveTo>
                      <a:pt x="36787" y="1355835"/>
                    </a:moveTo>
                    <a:cubicBezTo>
                      <a:pt x="18393" y="1361090"/>
                      <a:pt x="0" y="1366346"/>
                      <a:pt x="52552" y="1292773"/>
                    </a:cubicBezTo>
                    <a:cubicBezTo>
                      <a:pt x="105104" y="1219200"/>
                      <a:pt x="249621" y="1058917"/>
                      <a:pt x="352097" y="914400"/>
                    </a:cubicBezTo>
                    <a:cubicBezTo>
                      <a:pt x="454573" y="769883"/>
                      <a:pt x="583325" y="578069"/>
                      <a:pt x="667408" y="425669"/>
                    </a:cubicBezTo>
                    <a:cubicBezTo>
                      <a:pt x="751491" y="273269"/>
                      <a:pt x="804042" y="136634"/>
                      <a:pt x="856594" y="0"/>
                    </a:cubicBezTo>
                  </a:path>
                </a:pathLst>
              </a:custGeom>
              <a:ln w="254000" cap="rnd">
                <a:solidFill>
                  <a:srgbClr val="FF0000"/>
                </a:solidFill>
                <a:prstDash val="sysDot"/>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5-Point Star 33"/>
              <p:cNvSpPr/>
              <p:nvPr/>
            </p:nvSpPr>
            <p:spPr>
              <a:xfrm>
                <a:off x="7772400" y="4853152"/>
                <a:ext cx="685800" cy="685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4293622" y="609600"/>
              <a:ext cx="4621778" cy="2862322"/>
            </a:xfrm>
            <a:prstGeom prst="rect">
              <a:avLst/>
            </a:prstGeom>
            <a:solidFill>
              <a:srgbClr val="BE9474">
                <a:alpha val="76000"/>
              </a:srgbClr>
            </a:solidFill>
          </p:spPr>
          <p:txBody>
            <a:bodyPr wrap="none" rtlCol="0">
              <a:spAutoFit/>
            </a:bodyPr>
            <a:lstStyle/>
            <a:p>
              <a:pPr algn="ctr"/>
              <a:r>
                <a:rPr lang="en-US" sz="3600" dirty="0" smtClean="0">
                  <a:effectLst>
                    <a:outerShdw dist="50800" dir="5400000" algn="ctr" rotWithShape="0">
                      <a:schemeClr val="bg1"/>
                    </a:outerShdw>
                  </a:effectLst>
                </a:rPr>
                <a:t>. . . by canoe, portage, </a:t>
              </a:r>
            </a:p>
            <a:p>
              <a:pPr algn="ctr"/>
              <a:r>
                <a:rPr lang="en-US" sz="3600" dirty="0" smtClean="0">
                  <a:effectLst>
                    <a:outerShdw dist="50800" dir="5400000" algn="ctr" rotWithShape="0">
                      <a:schemeClr val="bg1"/>
                    </a:outerShdw>
                  </a:effectLst>
                </a:rPr>
                <a:t>&amp; overland from </a:t>
              </a:r>
            </a:p>
            <a:p>
              <a:pPr algn="ctr"/>
              <a:r>
                <a:rPr lang="en-US" sz="3600" dirty="0" smtClean="0">
                  <a:effectLst>
                    <a:outerShdw dist="50800" dir="5400000" algn="ctr" rotWithShape="0">
                      <a:schemeClr val="bg1"/>
                    </a:outerShdw>
                  </a:effectLst>
                </a:rPr>
                <a:t>Northwest to Montreal,</a:t>
              </a:r>
            </a:p>
            <a:p>
              <a:pPr algn="ctr"/>
              <a:r>
                <a:rPr lang="en-US" sz="3600" dirty="0" smtClean="0">
                  <a:effectLst>
                    <a:outerShdw dist="50800" dir="5400000" algn="ctr" rotWithShape="0">
                      <a:schemeClr val="bg1"/>
                    </a:outerShdw>
                  </a:effectLst>
                </a:rPr>
                <a:t>St Lawrence River, </a:t>
              </a:r>
            </a:p>
            <a:p>
              <a:pPr algn="ctr"/>
              <a:r>
                <a:rPr lang="en-US" sz="3600" dirty="0" smtClean="0">
                  <a:effectLst>
                    <a:outerShdw dist="50800" dir="5400000" algn="ctr" rotWithShape="0">
                      <a:schemeClr val="bg1"/>
                    </a:outerShdw>
                  </a:effectLst>
                </a:rPr>
                <a:t>&amp; on to Europe!</a:t>
              </a:r>
              <a:endParaRPr lang="en-US" sz="3600" dirty="0">
                <a:effectLst>
                  <a:outerShdw dist="50800" dir="5400000" algn="ctr" rotWithShape="0">
                    <a:schemeClr val="bg1"/>
                  </a:outerShdw>
                </a:effectLst>
              </a:endParaRPr>
            </a:p>
          </p:txBody>
        </p:sp>
      </p:grpSp>
      <p:grpSp>
        <p:nvGrpSpPr>
          <p:cNvPr id="49" name="Group 48"/>
          <p:cNvGrpSpPr/>
          <p:nvPr/>
        </p:nvGrpSpPr>
        <p:grpSpPr>
          <a:xfrm>
            <a:off x="0" y="0"/>
            <a:ext cx="9222828" cy="6858000"/>
            <a:chOff x="0" y="0"/>
            <a:chExt cx="9222828" cy="6858000"/>
          </a:xfrm>
        </p:grpSpPr>
        <p:grpSp>
          <p:nvGrpSpPr>
            <p:cNvPr id="33" name="Group 32"/>
            <p:cNvGrpSpPr/>
            <p:nvPr/>
          </p:nvGrpSpPr>
          <p:grpSpPr>
            <a:xfrm>
              <a:off x="0" y="0"/>
              <a:ext cx="9222828" cy="6858000"/>
              <a:chOff x="0" y="0"/>
              <a:chExt cx="9222828" cy="6858000"/>
            </a:xfrm>
          </p:grpSpPr>
          <p:pic>
            <p:nvPicPr>
              <p:cNvPr id="3" name="Picture 2" descr="Image result for north america"/>
              <p:cNvPicPr>
                <a:picLocks noChangeAspect="1" noChangeArrowheads="1"/>
              </p:cNvPicPr>
              <p:nvPr/>
            </p:nvPicPr>
            <p:blipFill>
              <a:blip r:embed="rId3"/>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3"/>
              <p:cNvGrpSpPr/>
              <p:nvPr/>
            </p:nvGrpSpPr>
            <p:grpSpPr>
              <a:xfrm>
                <a:off x="2081049" y="675290"/>
                <a:ext cx="5027481" cy="3177522"/>
                <a:chOff x="2081049" y="675290"/>
                <a:chExt cx="5027481" cy="3177522"/>
              </a:xfrm>
            </p:grpSpPr>
            <p:sp>
              <p:nvSpPr>
                <p:cNvPr id="22" name="Freeform 21"/>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766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p:nvSpPr>
              <p:cNvPr id="20" name="TextBox 19"/>
              <p:cNvSpPr txBox="1"/>
              <p:nvPr/>
            </p:nvSpPr>
            <p:spPr>
              <a:xfrm>
                <a:off x="2209800" y="914400"/>
                <a:ext cx="2133600" cy="954107"/>
              </a:xfrm>
              <a:prstGeom prst="rect">
                <a:avLst/>
              </a:prstGeom>
              <a:noFill/>
            </p:spPr>
            <p:txBody>
              <a:bodyPr wrap="square" rtlCol="0">
                <a:spAutoFit/>
              </a:bodyPr>
              <a:lstStyle/>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 North West </a:t>
                </a:r>
              </a:p>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Company</a:t>
                </a:r>
              </a:p>
            </p:txBody>
          </p:sp>
        </p:grpSp>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3" name="TextBox 42"/>
          <p:cNvSpPr txBox="1"/>
          <p:nvPr/>
        </p:nvSpPr>
        <p:spPr>
          <a:xfrm>
            <a:off x="304800" y="5983069"/>
            <a:ext cx="8610600"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r>
              <a:rPr lang="en-US" sz="3600" b="1" dirty="0" smtClean="0"/>
              <a:t>disadvantage			                  advantage</a:t>
            </a:r>
            <a:endParaRPr lang="en-US" sz="3600" b="1" dirty="0"/>
          </a:p>
        </p:txBody>
      </p:sp>
      <p:sp>
        <p:nvSpPr>
          <p:cNvPr id="37" name="TextBox 36"/>
          <p:cNvSpPr txBox="1"/>
          <p:nvPr/>
        </p:nvSpPr>
        <p:spPr>
          <a:xfrm>
            <a:off x="304114" y="5336738"/>
            <a:ext cx="8611286"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r>
              <a:rPr lang="en-US" sz="3600" b="1" dirty="0" smtClean="0"/>
              <a:t>   14 months			      	         5 months</a:t>
            </a:r>
            <a:endParaRPr lang="en-US" sz="3600" b="1" dirty="0"/>
          </a:p>
        </p:txBody>
      </p:sp>
      <p:sp>
        <p:nvSpPr>
          <p:cNvPr id="40" name="TextBox 39"/>
          <p:cNvSpPr txBox="1"/>
          <p:nvPr/>
        </p:nvSpPr>
        <p:spPr>
          <a:xfrm>
            <a:off x="304800" y="4690407"/>
            <a:ext cx="8610594"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r>
              <a:rPr lang="en-US" sz="3600" b="1" dirty="0" smtClean="0"/>
              <a:t>	       long   	 		         short</a:t>
            </a:r>
            <a:endParaRPr lang="en-US" sz="3600" b="1" dirty="0"/>
          </a:p>
        </p:txBody>
      </p:sp>
      <p:sp>
        <p:nvSpPr>
          <p:cNvPr id="35" name="TextBox 34"/>
          <p:cNvSpPr txBox="1"/>
          <p:nvPr/>
        </p:nvSpPr>
        <p:spPr>
          <a:xfrm>
            <a:off x="2971800" y="5336738"/>
            <a:ext cx="3581400"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pPr algn="ctr"/>
            <a:r>
              <a:rPr lang="en-US" sz="3600" b="1" dirty="0" smtClean="0"/>
              <a:t>shipping cycle</a:t>
            </a:r>
            <a:endParaRPr lang="en-US" sz="3600" b="1" dirty="0"/>
          </a:p>
        </p:txBody>
      </p:sp>
      <p:sp>
        <p:nvSpPr>
          <p:cNvPr id="36" name="TextBox 35"/>
          <p:cNvSpPr txBox="1"/>
          <p:nvPr/>
        </p:nvSpPr>
        <p:spPr>
          <a:xfrm>
            <a:off x="2971800" y="4687669"/>
            <a:ext cx="3583738" cy="646331"/>
          </a:xfrm>
          <a:prstGeom prst="rect">
            <a:avLst/>
          </a:prstGeom>
          <a:solidFill>
            <a:schemeClr val="accent1">
              <a:lumMod val="20000"/>
              <a:lumOff val="80000"/>
              <a:alpha val="38000"/>
            </a:schemeClr>
          </a:solidFill>
          <a:ln w="50800">
            <a:solidFill>
              <a:schemeClr val="tx1"/>
            </a:solidFill>
          </a:ln>
        </p:spPr>
        <p:txBody>
          <a:bodyPr wrap="none" rtlCol="0">
            <a:spAutoFit/>
          </a:bodyPr>
          <a:lstStyle/>
          <a:p>
            <a:r>
              <a:rPr lang="en-US" sz="3600" b="1" dirty="0" smtClean="0"/>
              <a:t>overland distance</a:t>
            </a:r>
            <a:endParaRPr lang="en-US" sz="3600" b="1" dirty="0"/>
          </a:p>
        </p:txBody>
      </p:sp>
      <p:sp>
        <p:nvSpPr>
          <p:cNvPr id="41" name="TextBox 40"/>
          <p:cNvSpPr txBox="1"/>
          <p:nvPr/>
        </p:nvSpPr>
        <p:spPr>
          <a:xfrm>
            <a:off x="2971800" y="5983069"/>
            <a:ext cx="3581399"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pPr algn="ctr"/>
            <a:r>
              <a:rPr lang="en-US" sz="3600" b="1" dirty="0" smtClean="0"/>
              <a:t>economics</a:t>
            </a:r>
            <a:endParaRPr lang="en-US" sz="3600" b="1" dirty="0"/>
          </a:p>
        </p:txBody>
      </p:sp>
      <p:sp>
        <p:nvSpPr>
          <p:cNvPr id="44" name="Bent Arrow 43"/>
          <p:cNvSpPr/>
          <p:nvPr/>
        </p:nvSpPr>
        <p:spPr>
          <a:xfrm rot="5400000" flipV="1">
            <a:off x="38102" y="2324103"/>
            <a:ext cx="3428999" cy="1219200"/>
          </a:xfrm>
          <a:prstGeom prst="bentArrow">
            <a:avLst>
              <a:gd name="adj1" fmla="val 25000"/>
              <a:gd name="adj2" fmla="val 25000"/>
              <a:gd name="adj3" fmla="val 25000"/>
              <a:gd name="adj4" fmla="val 4375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Bent Arrow 46"/>
          <p:cNvSpPr/>
          <p:nvPr/>
        </p:nvSpPr>
        <p:spPr>
          <a:xfrm rot="5400000">
            <a:off x="5943600" y="2057400"/>
            <a:ext cx="2133600" cy="3048000"/>
          </a:xfrm>
          <a:prstGeom prst="bentArrow">
            <a:avLst>
              <a:gd name="adj1" fmla="val 13177"/>
              <a:gd name="adj2" fmla="val 14655"/>
              <a:gd name="adj3" fmla="val 15394"/>
              <a:gd name="adj4" fmla="val 437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2362200" y="4038600"/>
            <a:ext cx="4732770" cy="646331"/>
          </a:xfrm>
          <a:prstGeom prst="rect">
            <a:avLst/>
          </a:prstGeom>
          <a:solidFill>
            <a:schemeClr val="accent1">
              <a:lumMod val="20000"/>
              <a:lumOff val="80000"/>
              <a:alpha val="38000"/>
            </a:schemeClr>
          </a:solidFill>
          <a:ln w="50800">
            <a:solidFill>
              <a:schemeClr val="tx1"/>
            </a:solidFill>
          </a:ln>
        </p:spPr>
        <p:txBody>
          <a:bodyPr wrap="none" rtlCol="0">
            <a:spAutoFit/>
          </a:bodyPr>
          <a:lstStyle/>
          <a:p>
            <a:r>
              <a:rPr lang="en-US" sz="3600" b="1" dirty="0" smtClean="0"/>
              <a:t>2 competing companies</a:t>
            </a:r>
            <a:endParaRPr lang="en-US" sz="3600" b="1" dirty="0"/>
          </a:p>
        </p:txBody>
      </p:sp>
      <p:sp>
        <p:nvSpPr>
          <p:cNvPr id="50" name="TextBox 49"/>
          <p:cNvSpPr txBox="1"/>
          <p:nvPr/>
        </p:nvSpPr>
        <p:spPr>
          <a:xfrm rot="21200919">
            <a:off x="812811" y="4999324"/>
            <a:ext cx="6909264" cy="1200329"/>
          </a:xfrm>
          <a:prstGeom prst="rect">
            <a:avLst/>
          </a:prstGeom>
          <a:solidFill>
            <a:schemeClr val="tx2">
              <a:lumMod val="20000"/>
              <a:lumOff val="80000"/>
              <a:alpha val="75000"/>
            </a:schemeClr>
          </a:solidFill>
        </p:spPr>
        <p:txBody>
          <a:bodyPr wrap="none" rtlCol="0">
            <a:spAutoFit/>
          </a:bodyPr>
          <a:lstStyle/>
          <a:p>
            <a:pPr algn="ctr"/>
            <a:r>
              <a:rPr lang="en-US" sz="3600" b="1" dirty="0" smtClean="0">
                <a:latin typeface="Tempus Sans ITC" pitchFamily="82" charset="0"/>
              </a:rPr>
              <a:t>What did the explorers and traders </a:t>
            </a:r>
          </a:p>
          <a:p>
            <a:pPr algn="ctr"/>
            <a:r>
              <a:rPr lang="en-US" sz="3600" b="1" dirty="0" smtClean="0">
                <a:latin typeface="Tempus Sans ITC" pitchFamily="82" charset="0"/>
              </a:rPr>
              <a:t>of these two companies discover?</a:t>
            </a:r>
            <a:endParaRPr lang="en-US" sz="36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1000" fill="hold"/>
                                        <p:tgtEl>
                                          <p:spTgt spid="48"/>
                                        </p:tgtEl>
                                        <p:attrNameLst>
                                          <p:attrName>ppt_w</p:attrName>
                                        </p:attrNameLst>
                                      </p:cBhvr>
                                      <p:tavLst>
                                        <p:tav tm="0">
                                          <p:val>
                                            <p:fltVal val="0"/>
                                          </p:val>
                                        </p:tav>
                                        <p:tav tm="100000">
                                          <p:val>
                                            <p:strVal val="#ppt_w"/>
                                          </p:val>
                                        </p:tav>
                                      </p:tavLst>
                                    </p:anim>
                                    <p:anim calcmode="lin" valueType="num">
                                      <p:cBhvr>
                                        <p:cTn id="16" dur="1000" fill="hold"/>
                                        <p:tgtEl>
                                          <p:spTgt spid="48"/>
                                        </p:tgtEl>
                                        <p:attrNameLst>
                                          <p:attrName>ppt_h</p:attrName>
                                        </p:attrNameLst>
                                      </p:cBhvr>
                                      <p:tavLst>
                                        <p:tav tm="0">
                                          <p:val>
                                            <p:fltVal val="0"/>
                                          </p:val>
                                        </p:tav>
                                        <p:tav tm="100000">
                                          <p:val>
                                            <p:strVal val="#ppt_h"/>
                                          </p:val>
                                        </p:tav>
                                      </p:tavLst>
                                    </p:anim>
                                    <p:animEffect transition="in" filter="fade">
                                      <p:cBhvr>
                                        <p:cTn id="17" dur="10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2000"/>
                                        <p:tgtEl>
                                          <p:spTgt spid="3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up)">
                                      <p:cBhvr>
                                        <p:cTn id="26" dur="1000"/>
                                        <p:tgtEl>
                                          <p:spTgt spid="4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2000"/>
                                        <p:tgtEl>
                                          <p:spTgt spid="40"/>
                                        </p:tgtEl>
                                      </p:cBhvr>
                                    </p:animEffect>
                                  </p:childTnLst>
                                </p:cTn>
                              </p:par>
                              <p:par>
                                <p:cTn id="30" presetID="22" presetClass="entr" presetSubtype="1" fill="hold" grpId="0" nodeType="withEffect">
                                  <p:stCondLst>
                                    <p:cond delay="200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1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000"/>
                                        <p:tgtEl>
                                          <p:spTgt spid="3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20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0"/>
                                        <p:tgtEl>
                                          <p:spTgt spid="41"/>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20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47"/>
                                        </p:tgtEl>
                                      </p:cBhvr>
                                    </p:animEffect>
                                    <p:set>
                                      <p:cBhvr>
                                        <p:cTn id="58" dur="1" fill="hold">
                                          <p:stCondLst>
                                            <p:cond delay="999"/>
                                          </p:stCondLst>
                                        </p:cTn>
                                        <p:tgtEl>
                                          <p:spTgt spid="4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48"/>
                                        </p:tgtEl>
                                      </p:cBhvr>
                                    </p:animEffect>
                                    <p:set>
                                      <p:cBhvr>
                                        <p:cTn id="61" dur="1" fill="hold">
                                          <p:stCondLst>
                                            <p:cond delay="999"/>
                                          </p:stCondLst>
                                        </p:cTn>
                                        <p:tgtEl>
                                          <p:spTgt spid="4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40"/>
                                        </p:tgtEl>
                                      </p:cBhvr>
                                    </p:animEffect>
                                    <p:set>
                                      <p:cBhvr>
                                        <p:cTn id="64" dur="1" fill="hold">
                                          <p:stCondLst>
                                            <p:cond delay="999"/>
                                          </p:stCondLst>
                                        </p:cTn>
                                        <p:tgtEl>
                                          <p:spTgt spid="4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37"/>
                                        </p:tgtEl>
                                      </p:cBhvr>
                                    </p:animEffect>
                                    <p:set>
                                      <p:cBhvr>
                                        <p:cTn id="67" dur="1" fill="hold">
                                          <p:stCondLst>
                                            <p:cond delay="999"/>
                                          </p:stCondLst>
                                        </p:cTn>
                                        <p:tgtEl>
                                          <p:spTgt spid="3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43"/>
                                        </p:tgtEl>
                                      </p:cBhvr>
                                    </p:animEffect>
                                    <p:set>
                                      <p:cBhvr>
                                        <p:cTn id="70" dur="1" fill="hold">
                                          <p:stCondLst>
                                            <p:cond delay="999"/>
                                          </p:stCondLst>
                                        </p:cTn>
                                        <p:tgtEl>
                                          <p:spTgt spid="4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1"/>
                                        </p:tgtEl>
                                      </p:cBhvr>
                                    </p:animEffect>
                                    <p:set>
                                      <p:cBhvr>
                                        <p:cTn id="73" dur="1" fill="hold">
                                          <p:stCondLst>
                                            <p:cond delay="999"/>
                                          </p:stCondLst>
                                        </p:cTn>
                                        <p:tgtEl>
                                          <p:spTgt spid="4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35"/>
                                        </p:tgtEl>
                                      </p:cBhvr>
                                    </p:animEffect>
                                    <p:set>
                                      <p:cBhvr>
                                        <p:cTn id="76" dur="1" fill="hold">
                                          <p:stCondLst>
                                            <p:cond delay="9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6"/>
                                        </p:tgtEl>
                                      </p:cBhvr>
                                    </p:animEffect>
                                    <p:set>
                                      <p:cBhvr>
                                        <p:cTn id="79" dur="1" fill="hold">
                                          <p:stCondLst>
                                            <p:cond delay="999"/>
                                          </p:stCondLst>
                                        </p:cTn>
                                        <p:tgtEl>
                                          <p:spTgt spid="36"/>
                                        </p:tgtEl>
                                        <p:attrNameLst>
                                          <p:attrName>style.visibility</p:attrName>
                                        </p:attrNameLst>
                                      </p:cBhvr>
                                      <p:to>
                                        <p:strVal val="hidden"/>
                                      </p:to>
                                    </p:se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37" grpId="0" animBg="1"/>
      <p:bldP spid="37" grpId="1" animBg="1"/>
      <p:bldP spid="40" grpId="0" animBg="1"/>
      <p:bldP spid="40" grpId="1" animBg="1"/>
      <p:bldP spid="35" grpId="0" animBg="1"/>
      <p:bldP spid="35" grpId="1" animBg="1"/>
      <p:bldP spid="36" grpId="0" animBg="1"/>
      <p:bldP spid="36" grpId="1" animBg="1"/>
      <p:bldP spid="41" grpId="0" animBg="1"/>
      <p:bldP spid="41" grpId="1" animBg="1"/>
      <p:bldP spid="44" grpId="0" animBg="1"/>
      <p:bldP spid="44" grpId="1" animBg="1"/>
      <p:bldP spid="47" grpId="0" animBg="1"/>
      <p:bldP spid="47" grpId="1" animBg="1"/>
      <p:bldP spid="48" grpId="0" animBg="1"/>
      <p:bldP spid="48" grpId="1" animBg="1"/>
      <p:bldP spid="50"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pPr fontAlgn="base"/>
            <a:r>
              <a:rPr lang="en-US" dirty="0" smtClean="0">
                <a:hlinkClick r:id="rId2"/>
              </a:rPr>
              <a:t>http://www.hbcheritage.ca/hbcheritage/history/acquisitions/furtrade/nwc</a:t>
            </a:r>
            <a:endParaRPr lang="en-US" dirty="0" smtClean="0"/>
          </a:p>
          <a:p>
            <a:pPr fontAlgn="base"/>
            <a:endParaRPr lang="en-US" dirty="0" smtClean="0"/>
          </a:p>
          <a:p>
            <a:pPr fontAlgn="base"/>
            <a:r>
              <a:rPr lang="en-US" dirty="0" smtClean="0"/>
              <a:t>But the key difference between the two companies - and the one which would ultimately prove insurmountable to the NWC - was economic. The sea route to Hudson Bay, notwithstanding its attendant hardships, was a huge advantage. It enabled HBC to benefit from a short business cycle. Ships could leave England, travel to Hudson Bay, offload goods, pick up furs and return to England in the space of about 5 months. A complete business cycle - from shipment of goods to return of furs in payment for those goods - normally took 14 months.</a:t>
            </a:r>
          </a:p>
          <a:p>
            <a:pPr fontAlgn="base"/>
            <a:r>
              <a:rPr lang="en-US" dirty="0" smtClean="0"/>
              <a:t> The NWC's cycle was much longer and more expensive. Its voyageurs had to cover four times the distance overland as did HBC simply to reach Lake Winnipeg. Canoe brigades leaving Montreal in late spring took 8 weeks to reach Fort William, the NWC's great inland depot (modern Thunder Bay). There the previous year's furs were loaded for the return trip to Montreal where they arrived in September. They would not be sent on to London for auction until April of the following year - almost a full year later.</a:t>
            </a:r>
            <a:endParaRPr lang="en-US"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grpSp>
        <p:nvGrpSpPr>
          <p:cNvPr id="33" name="Group 32"/>
          <p:cNvGrpSpPr/>
          <p:nvPr/>
        </p:nvGrpSpPr>
        <p:grpSpPr>
          <a:xfrm>
            <a:off x="2081049" y="609600"/>
            <a:ext cx="5234151" cy="3243212"/>
            <a:chOff x="2081049" y="609600"/>
            <a:chExt cx="5234151" cy="3243212"/>
          </a:xfrm>
        </p:grpSpPr>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3"/>
            <p:cNvGrpSpPr/>
            <p:nvPr/>
          </p:nvGrpSpPr>
          <p:grpSpPr>
            <a:xfrm>
              <a:off x="2081049" y="675290"/>
              <a:ext cx="5027481" cy="3177522"/>
              <a:chOff x="2081049" y="675290"/>
              <a:chExt cx="5027481" cy="3177522"/>
            </a:xfrm>
          </p:grpSpPr>
          <p:sp>
            <p:nvSpPr>
              <p:cNvPr id="22" name="Freeform 21"/>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766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p:nvSpPr>
            <p:cNvPr id="20" name="TextBox 19"/>
            <p:cNvSpPr txBox="1"/>
            <p:nvPr/>
          </p:nvSpPr>
          <p:spPr>
            <a:xfrm>
              <a:off x="2209800" y="914400"/>
              <a:ext cx="2133600" cy="954107"/>
            </a:xfrm>
            <a:prstGeom prst="rect">
              <a:avLst/>
            </a:prstGeom>
            <a:noFill/>
          </p:spPr>
          <p:txBody>
            <a:bodyPr wrap="square" rtlCol="0">
              <a:spAutoFit/>
            </a:bodyPr>
            <a:lstStyle/>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 North West </a:t>
              </a:r>
            </a:p>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Company</a:t>
              </a:r>
            </a:p>
          </p:txBody>
        </p:sp>
      </p:grpSp>
      <p:sp>
        <p:nvSpPr>
          <p:cNvPr id="50" name="TextBox 49"/>
          <p:cNvSpPr txBox="1"/>
          <p:nvPr/>
        </p:nvSpPr>
        <p:spPr>
          <a:xfrm rot="21180000">
            <a:off x="812811" y="5001768"/>
            <a:ext cx="6909264" cy="1200329"/>
          </a:xfrm>
          <a:prstGeom prst="rect">
            <a:avLst/>
          </a:prstGeom>
          <a:solidFill>
            <a:schemeClr val="tx2">
              <a:lumMod val="20000"/>
              <a:lumOff val="80000"/>
              <a:alpha val="75000"/>
            </a:schemeClr>
          </a:solidFill>
        </p:spPr>
        <p:txBody>
          <a:bodyPr wrap="none" rtlCol="0">
            <a:spAutoFit/>
          </a:bodyPr>
          <a:lstStyle/>
          <a:p>
            <a:pPr algn="ctr"/>
            <a:r>
              <a:rPr lang="en-US" sz="3600" b="1" dirty="0" smtClean="0">
                <a:latin typeface="Tempus Sans ITC" pitchFamily="82" charset="0"/>
              </a:rPr>
              <a:t>What did the explorers and traders </a:t>
            </a:r>
          </a:p>
          <a:p>
            <a:pPr algn="ctr"/>
            <a:r>
              <a:rPr lang="en-US" sz="3600" b="1" dirty="0" smtClean="0">
                <a:latin typeface="Tempus Sans ITC" pitchFamily="82" charset="0"/>
              </a:rPr>
              <a:t>of these two companies discover?</a:t>
            </a:r>
            <a:endParaRPr lang="en-US" sz="3600" b="1" dirty="0">
              <a:latin typeface="Tempus Sans ITC" pitchFamily="82" charset="0"/>
            </a:endParaRPr>
          </a:p>
        </p:txBody>
      </p:sp>
      <p:sp>
        <p:nvSpPr>
          <p:cNvPr id="49" name="Rectangle 48"/>
          <p:cNvSpPr/>
          <p:nvPr/>
        </p:nvSpPr>
        <p:spPr>
          <a:xfrm>
            <a:off x="1905000" y="762000"/>
            <a:ext cx="5562600" cy="3581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4" descr="https://tce-live2.s3.amazonaws.com/media/media/2dc62fed-c7a6-4a34-a2ba-15665a1fe30b.jpg"/>
          <p:cNvPicPr>
            <a:picLocks noChangeAspect="1" noChangeArrowheads="1"/>
          </p:cNvPicPr>
          <p:nvPr/>
        </p:nvPicPr>
        <p:blipFill>
          <a:blip r:embed="rId3"/>
          <a:srcRect/>
          <a:stretch>
            <a:fillRect/>
          </a:stretch>
        </p:blipFill>
        <p:spPr bwMode="auto">
          <a:xfrm>
            <a:off x="533400" y="762000"/>
            <a:ext cx="8100719" cy="6019800"/>
          </a:xfrm>
          <a:prstGeom prst="rect">
            <a:avLst/>
          </a:prstGeom>
          <a:noFill/>
          <a:ln w="76200">
            <a:solidFill>
              <a:schemeClr val="tx1"/>
            </a:solidFill>
          </a:ln>
        </p:spPr>
      </p:pic>
      <p:sp>
        <p:nvSpPr>
          <p:cNvPr id="52" name="5-Point Star 51"/>
          <p:cNvSpPr/>
          <p:nvPr/>
        </p:nvSpPr>
        <p:spPr>
          <a:xfrm>
            <a:off x="5334000" y="36576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19599413">
            <a:off x="6619641" y="4981335"/>
            <a:ext cx="2688796" cy="492443"/>
          </a:xfrm>
          <a:prstGeom prst="rect">
            <a:avLst/>
          </a:prstGeom>
          <a:noFill/>
        </p:spPr>
        <p:txBody>
          <a:bodyPr wrap="square" rtlCol="0">
            <a:spAutoFit/>
          </a:bodyPr>
          <a:lstStyle/>
          <a:p>
            <a:pPr algn="ctr"/>
            <a:r>
              <a:rPr lang="en-US" sz="26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1608 - Champlain</a:t>
            </a:r>
            <a:endParaRPr lang="en-US" sz="2600" b="1" dirty="0">
              <a:solidFill>
                <a:srgbClr val="3333FF"/>
              </a:solidFill>
              <a:effectLst>
                <a:outerShdw dist="50800" dir="5400000" algn="ctr" rotWithShape="0">
                  <a:schemeClr val="tx1"/>
                </a:outerShdw>
              </a:effectLst>
            </a:endParaRPr>
          </a:p>
        </p:txBody>
      </p:sp>
      <p:sp>
        <p:nvSpPr>
          <p:cNvPr id="55" name="Freeform 54"/>
          <p:cNvSpPr/>
          <p:nvPr/>
        </p:nvSpPr>
        <p:spPr>
          <a:xfrm>
            <a:off x="7433441" y="5883165"/>
            <a:ext cx="1190297" cy="525518"/>
          </a:xfrm>
          <a:custGeom>
            <a:avLst/>
            <a:gdLst>
              <a:gd name="connsiteX0" fmla="*/ 1143000 w 1190297"/>
              <a:gd name="connsiteY0" fmla="*/ 13138 h 525518"/>
              <a:gd name="connsiteX1" fmla="*/ 1064173 w 1190297"/>
              <a:gd name="connsiteY1" fmla="*/ 13138 h 525518"/>
              <a:gd name="connsiteX2" fmla="*/ 859221 w 1190297"/>
              <a:gd name="connsiteY2" fmla="*/ 13138 h 525518"/>
              <a:gd name="connsiteX3" fmla="*/ 685800 w 1190297"/>
              <a:gd name="connsiteY3" fmla="*/ 13138 h 525518"/>
              <a:gd name="connsiteX4" fmla="*/ 512380 w 1190297"/>
              <a:gd name="connsiteY4" fmla="*/ 91966 h 525518"/>
              <a:gd name="connsiteX5" fmla="*/ 449318 w 1190297"/>
              <a:gd name="connsiteY5" fmla="*/ 76201 h 525518"/>
              <a:gd name="connsiteX6" fmla="*/ 181304 w 1190297"/>
              <a:gd name="connsiteY6" fmla="*/ 60435 h 525518"/>
              <a:gd name="connsiteX7" fmla="*/ 7883 w 1190297"/>
              <a:gd name="connsiteY7" fmla="*/ 170794 h 525518"/>
              <a:gd name="connsiteX8" fmla="*/ 228600 w 1190297"/>
              <a:gd name="connsiteY8" fmla="*/ 344214 h 525518"/>
              <a:gd name="connsiteX9" fmla="*/ 275897 w 1190297"/>
              <a:gd name="connsiteY9" fmla="*/ 375745 h 525518"/>
              <a:gd name="connsiteX10" fmla="*/ 370490 w 1190297"/>
              <a:gd name="connsiteY10" fmla="*/ 517635 h 525518"/>
              <a:gd name="connsiteX11" fmla="*/ 575442 w 1190297"/>
              <a:gd name="connsiteY11" fmla="*/ 423042 h 525518"/>
              <a:gd name="connsiteX12" fmla="*/ 701566 w 1190297"/>
              <a:gd name="connsiteY12" fmla="*/ 407276 h 525518"/>
              <a:gd name="connsiteX13" fmla="*/ 1001111 w 1190297"/>
              <a:gd name="connsiteY13" fmla="*/ 344214 h 525518"/>
              <a:gd name="connsiteX14" fmla="*/ 1190297 w 1190297"/>
              <a:gd name="connsiteY14" fmla="*/ 423042 h 5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297" h="525518">
                <a:moveTo>
                  <a:pt x="1143000" y="13138"/>
                </a:moveTo>
                <a:lnTo>
                  <a:pt x="1064173" y="13138"/>
                </a:lnTo>
                <a:lnTo>
                  <a:pt x="859221" y="13138"/>
                </a:lnTo>
                <a:cubicBezTo>
                  <a:pt x="796159" y="13138"/>
                  <a:pt x="743607" y="0"/>
                  <a:pt x="685800" y="13138"/>
                </a:cubicBezTo>
                <a:cubicBezTo>
                  <a:pt x="627993" y="26276"/>
                  <a:pt x="551794" y="81455"/>
                  <a:pt x="512380" y="91966"/>
                </a:cubicBezTo>
                <a:cubicBezTo>
                  <a:pt x="472966" y="102477"/>
                  <a:pt x="504497" y="81456"/>
                  <a:pt x="449318" y="76201"/>
                </a:cubicBezTo>
                <a:cubicBezTo>
                  <a:pt x="394139" y="70946"/>
                  <a:pt x="254876" y="44670"/>
                  <a:pt x="181304" y="60435"/>
                </a:cubicBezTo>
                <a:cubicBezTo>
                  <a:pt x="107732" y="76200"/>
                  <a:pt x="0" y="123498"/>
                  <a:pt x="7883" y="170794"/>
                </a:cubicBezTo>
                <a:cubicBezTo>
                  <a:pt x="15766" y="218090"/>
                  <a:pt x="183931" y="310056"/>
                  <a:pt x="228600" y="344214"/>
                </a:cubicBezTo>
                <a:cubicBezTo>
                  <a:pt x="273269" y="378372"/>
                  <a:pt x="252249" y="346842"/>
                  <a:pt x="275897" y="375745"/>
                </a:cubicBezTo>
                <a:cubicBezTo>
                  <a:pt x="299545" y="404648"/>
                  <a:pt x="320566" y="509752"/>
                  <a:pt x="370490" y="517635"/>
                </a:cubicBezTo>
                <a:cubicBezTo>
                  <a:pt x="420414" y="525518"/>
                  <a:pt x="520263" y="441435"/>
                  <a:pt x="575442" y="423042"/>
                </a:cubicBezTo>
                <a:cubicBezTo>
                  <a:pt x="630621" y="404649"/>
                  <a:pt x="630621" y="420414"/>
                  <a:pt x="701566" y="407276"/>
                </a:cubicBezTo>
                <a:cubicBezTo>
                  <a:pt x="772511" y="394138"/>
                  <a:pt x="919656" y="341586"/>
                  <a:pt x="1001111" y="344214"/>
                </a:cubicBezTo>
                <a:cubicBezTo>
                  <a:pt x="1082566" y="346842"/>
                  <a:pt x="1190297" y="423042"/>
                  <a:pt x="1190297" y="423042"/>
                </a:cubicBezTo>
              </a:path>
            </a:pathLst>
          </a:custGeom>
          <a:ln w="101600">
            <a:solidFill>
              <a:srgbClr val="3333FF"/>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5638800" y="3581400"/>
            <a:ext cx="3048000" cy="892552"/>
          </a:xfrm>
          <a:prstGeom prst="rect">
            <a:avLst/>
          </a:prstGeom>
          <a:noFill/>
        </p:spPr>
        <p:txBody>
          <a:bodyPr wrap="square" rtlCol="0">
            <a:spAutoFit/>
          </a:bodyPr>
          <a:lstStyle/>
          <a:p>
            <a:r>
              <a:rPr lang="en-US" sz="26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1670 - Hudson’s Bay </a:t>
            </a:r>
            <a:r>
              <a:rPr lang="en-US" sz="2600" b="1" dirty="0" smtClean="0">
                <a:solidFill>
                  <a:srgbClr val="FF0000"/>
                </a:solidFill>
                <a:effectLst>
                  <a:outerShdw dist="50800" dir="5400000" algn="ctr" rotWithShape="0">
                    <a:schemeClr val="tx1"/>
                  </a:outerShdw>
                </a:effectLst>
                <a:latin typeface="Calibri" pitchFamily="34" charset="0"/>
                <a:cs typeface="Calibri" pitchFamily="34" charset="0"/>
              </a:rPr>
              <a:t>York Factory</a:t>
            </a:r>
            <a:endParaRPr lang="en-US" sz="2600" b="1" dirty="0">
              <a:solidFill>
                <a:srgbClr val="FF0000"/>
              </a:solidFill>
              <a:effectLst>
                <a:outerShdw dist="50800" dir="5400000" algn="ctr" rotWithShape="0">
                  <a:schemeClr val="tx1"/>
                </a:outerShdw>
              </a:effectLst>
            </a:endParaRPr>
          </a:p>
        </p:txBody>
      </p:sp>
      <p:sp>
        <p:nvSpPr>
          <p:cNvPr id="57" name="Rectangle 56"/>
          <p:cNvSpPr/>
          <p:nvPr/>
        </p:nvSpPr>
        <p:spPr>
          <a:xfrm rot="19598239">
            <a:off x="5249372" y="2232828"/>
            <a:ext cx="3654824" cy="830997"/>
          </a:xfrm>
          <a:prstGeom prst="rect">
            <a:avLst/>
          </a:prstGeom>
        </p:spPr>
        <p:txBody>
          <a:bodyPr wrap="square">
            <a:spAutoFit/>
          </a:bodyPr>
          <a:lstStyle/>
          <a:p>
            <a:r>
              <a:rPr lang="en-US" sz="2400" b="1" dirty="0" smtClean="0">
                <a:solidFill>
                  <a:srgbClr val="FF0000"/>
                </a:solidFill>
                <a:effectLst>
                  <a:outerShdw dist="50800" dir="5400000" algn="ctr" rotWithShape="0">
                    <a:schemeClr val="tx1"/>
                  </a:outerShdw>
                </a:effectLst>
              </a:rPr>
              <a:t>1691 - Henry Kelsey   </a:t>
            </a:r>
          </a:p>
          <a:p>
            <a:r>
              <a:rPr lang="en-US" sz="2400" b="1" dirty="0" smtClean="0">
                <a:solidFill>
                  <a:srgbClr val="FF0000"/>
                </a:solidFill>
                <a:effectLst>
                  <a:outerShdw dist="50800" dir="5400000" algn="ctr" rotWithShape="0">
                    <a:schemeClr val="tx1"/>
                  </a:outerShdw>
                </a:effectLst>
              </a:rPr>
              <a:t>  Northern Great Plains</a:t>
            </a:r>
          </a:p>
        </p:txBody>
      </p:sp>
      <p:sp>
        <p:nvSpPr>
          <p:cNvPr id="58" name="Freeform 57"/>
          <p:cNvSpPr/>
          <p:nvPr/>
        </p:nvSpPr>
        <p:spPr>
          <a:xfrm>
            <a:off x="3791607" y="3862552"/>
            <a:ext cx="1542393" cy="1229710"/>
          </a:xfrm>
          <a:custGeom>
            <a:avLst/>
            <a:gdLst>
              <a:gd name="connsiteX0" fmla="*/ 1537138 w 1542393"/>
              <a:gd name="connsiteY0" fmla="*/ 0 h 1229710"/>
              <a:gd name="connsiteX1" fmla="*/ 1474076 w 1542393"/>
              <a:gd name="connsiteY1" fmla="*/ 94593 h 1229710"/>
              <a:gd name="connsiteX2" fmla="*/ 1127234 w 1542393"/>
              <a:gd name="connsiteY2" fmla="*/ 157655 h 1229710"/>
              <a:gd name="connsiteX3" fmla="*/ 1048407 w 1542393"/>
              <a:gd name="connsiteY3" fmla="*/ 315310 h 1229710"/>
              <a:gd name="connsiteX4" fmla="*/ 890752 w 1542393"/>
              <a:gd name="connsiteY4" fmla="*/ 457200 h 1229710"/>
              <a:gd name="connsiteX5" fmla="*/ 827690 w 1542393"/>
              <a:gd name="connsiteY5" fmla="*/ 630620 h 1229710"/>
              <a:gd name="connsiteX6" fmla="*/ 670034 w 1542393"/>
              <a:gd name="connsiteY6" fmla="*/ 819807 h 1229710"/>
              <a:gd name="connsiteX7" fmla="*/ 291662 w 1542393"/>
              <a:gd name="connsiteY7" fmla="*/ 804041 h 1229710"/>
              <a:gd name="connsiteX8" fmla="*/ 39414 w 1542393"/>
              <a:gd name="connsiteY8" fmla="*/ 898634 h 1229710"/>
              <a:gd name="connsiteX9" fmla="*/ 55179 w 1542393"/>
              <a:gd name="connsiteY9" fmla="*/ 1150882 h 1229710"/>
              <a:gd name="connsiteX10" fmla="*/ 70945 w 1542393"/>
              <a:gd name="connsiteY10" fmla="*/ 1229710 h 12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93" h="1229710">
                <a:moveTo>
                  <a:pt x="1537138" y="0"/>
                </a:moveTo>
                <a:cubicBezTo>
                  <a:pt x="1539765" y="34158"/>
                  <a:pt x="1542393" y="68317"/>
                  <a:pt x="1474076" y="94593"/>
                </a:cubicBezTo>
                <a:cubicBezTo>
                  <a:pt x="1405759" y="120869"/>
                  <a:pt x="1198179" y="120869"/>
                  <a:pt x="1127234" y="157655"/>
                </a:cubicBezTo>
                <a:cubicBezTo>
                  <a:pt x="1056289" y="194441"/>
                  <a:pt x="1087821" y="265386"/>
                  <a:pt x="1048407" y="315310"/>
                </a:cubicBezTo>
                <a:cubicBezTo>
                  <a:pt x="1008993" y="365234"/>
                  <a:pt x="927538" y="404648"/>
                  <a:pt x="890752" y="457200"/>
                </a:cubicBezTo>
                <a:cubicBezTo>
                  <a:pt x="853966" y="509752"/>
                  <a:pt x="864476" y="570186"/>
                  <a:pt x="827690" y="630620"/>
                </a:cubicBezTo>
                <a:cubicBezTo>
                  <a:pt x="790904" y="691055"/>
                  <a:pt x="759372" y="790904"/>
                  <a:pt x="670034" y="819807"/>
                </a:cubicBezTo>
                <a:cubicBezTo>
                  <a:pt x="580696" y="848711"/>
                  <a:pt x="396765" y="790903"/>
                  <a:pt x="291662" y="804041"/>
                </a:cubicBezTo>
                <a:cubicBezTo>
                  <a:pt x="186559" y="817179"/>
                  <a:pt x="78828" y="840827"/>
                  <a:pt x="39414" y="898634"/>
                </a:cubicBezTo>
                <a:cubicBezTo>
                  <a:pt x="0" y="956441"/>
                  <a:pt x="49924" y="1095703"/>
                  <a:pt x="55179" y="1150882"/>
                </a:cubicBezTo>
                <a:cubicBezTo>
                  <a:pt x="60434" y="1206061"/>
                  <a:pt x="76200" y="1148255"/>
                  <a:pt x="70945" y="1229710"/>
                </a:cubicBezTo>
              </a:path>
            </a:pathLst>
          </a:custGeom>
          <a:ln w="76200">
            <a:solidFill>
              <a:srgbClr val="FF0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3125514" y="1584435"/>
            <a:ext cx="2108638" cy="1891861"/>
          </a:xfrm>
          <a:custGeom>
            <a:avLst/>
            <a:gdLst>
              <a:gd name="connsiteX0" fmla="*/ 1928648 w 2070538"/>
              <a:gd name="connsiteY0" fmla="*/ 1883979 h 1891861"/>
              <a:gd name="connsiteX1" fmla="*/ 1897117 w 2070538"/>
              <a:gd name="connsiteY1" fmla="*/ 1836682 h 1891861"/>
              <a:gd name="connsiteX2" fmla="*/ 1849820 w 2070538"/>
              <a:gd name="connsiteY2" fmla="*/ 1552903 h 1891861"/>
              <a:gd name="connsiteX3" fmla="*/ 2039007 w 2070538"/>
              <a:gd name="connsiteY3" fmla="*/ 1158765 h 1891861"/>
              <a:gd name="connsiteX4" fmla="*/ 2039007 w 2070538"/>
              <a:gd name="connsiteY4" fmla="*/ 890751 h 1891861"/>
              <a:gd name="connsiteX5" fmla="*/ 1897117 w 2070538"/>
              <a:gd name="connsiteY5" fmla="*/ 748862 h 1891861"/>
              <a:gd name="connsiteX6" fmla="*/ 1644869 w 2070538"/>
              <a:gd name="connsiteY6" fmla="*/ 1095703 h 1891861"/>
              <a:gd name="connsiteX7" fmla="*/ 1660634 w 2070538"/>
              <a:gd name="connsiteY7" fmla="*/ 1442544 h 1891861"/>
              <a:gd name="connsiteX8" fmla="*/ 1408386 w 2070538"/>
              <a:gd name="connsiteY8" fmla="*/ 1426779 h 1891861"/>
              <a:gd name="connsiteX9" fmla="*/ 935420 w 2070538"/>
              <a:gd name="connsiteY9" fmla="*/ 1442544 h 1891861"/>
              <a:gd name="connsiteX10" fmla="*/ 809296 w 2070538"/>
              <a:gd name="connsiteY10" fmla="*/ 1206062 h 1891861"/>
              <a:gd name="connsiteX11" fmla="*/ 667407 w 2070538"/>
              <a:gd name="connsiteY11" fmla="*/ 1095703 h 1891861"/>
              <a:gd name="connsiteX12" fmla="*/ 509752 w 2070538"/>
              <a:gd name="connsiteY12" fmla="*/ 1001110 h 1891861"/>
              <a:gd name="connsiteX13" fmla="*/ 588579 w 2070538"/>
              <a:gd name="connsiteY13" fmla="*/ 874986 h 1891861"/>
              <a:gd name="connsiteX14" fmla="*/ 793531 w 2070538"/>
              <a:gd name="connsiteY14" fmla="*/ 717331 h 1891861"/>
              <a:gd name="connsiteX15" fmla="*/ 809296 w 2070538"/>
              <a:gd name="connsiteY15" fmla="*/ 528144 h 1891861"/>
              <a:gd name="connsiteX16" fmla="*/ 667407 w 2070538"/>
              <a:gd name="connsiteY16" fmla="*/ 354724 h 1891861"/>
              <a:gd name="connsiteX17" fmla="*/ 635876 w 2070538"/>
              <a:gd name="connsiteY17" fmla="*/ 55179 h 1891861"/>
              <a:gd name="connsiteX18" fmla="*/ 825062 w 2070538"/>
              <a:gd name="connsiteY18" fmla="*/ 23648 h 1891861"/>
              <a:gd name="connsiteX19" fmla="*/ 825062 w 2070538"/>
              <a:gd name="connsiteY19" fmla="*/ 134006 h 1891861"/>
              <a:gd name="connsiteX20" fmla="*/ 604345 w 2070538"/>
              <a:gd name="connsiteY20" fmla="*/ 512379 h 1891861"/>
              <a:gd name="connsiteX21" fmla="*/ 446689 w 2070538"/>
              <a:gd name="connsiteY21" fmla="*/ 622737 h 1891861"/>
              <a:gd name="connsiteX22" fmla="*/ 68317 w 2070538"/>
              <a:gd name="connsiteY22" fmla="*/ 670034 h 1891861"/>
              <a:gd name="connsiteX23" fmla="*/ 36786 w 2070538"/>
              <a:gd name="connsiteY23" fmla="*/ 1048406 h 1891861"/>
              <a:gd name="connsiteX24" fmla="*/ 289034 w 2070538"/>
              <a:gd name="connsiteY24" fmla="*/ 1174531 h 1891861"/>
              <a:gd name="connsiteX0" fmla="*/ 1928648 w 2070538"/>
              <a:gd name="connsiteY0" fmla="*/ 1883979 h 1891861"/>
              <a:gd name="connsiteX1" fmla="*/ 1897117 w 2070538"/>
              <a:gd name="connsiteY1" fmla="*/ 1836682 h 1891861"/>
              <a:gd name="connsiteX2" fmla="*/ 1849820 w 2070538"/>
              <a:gd name="connsiteY2" fmla="*/ 1552903 h 1891861"/>
              <a:gd name="connsiteX3" fmla="*/ 2039007 w 2070538"/>
              <a:gd name="connsiteY3" fmla="*/ 1158765 h 1891861"/>
              <a:gd name="connsiteX4" fmla="*/ 2039007 w 2070538"/>
              <a:gd name="connsiteY4" fmla="*/ 890751 h 1891861"/>
              <a:gd name="connsiteX5" fmla="*/ 1897117 w 2070538"/>
              <a:gd name="connsiteY5" fmla="*/ 748862 h 1891861"/>
              <a:gd name="connsiteX6" fmla="*/ 1644869 w 2070538"/>
              <a:gd name="connsiteY6" fmla="*/ 1095703 h 1891861"/>
              <a:gd name="connsiteX7" fmla="*/ 1660634 w 2070538"/>
              <a:gd name="connsiteY7" fmla="*/ 1442544 h 1891861"/>
              <a:gd name="connsiteX8" fmla="*/ 1408386 w 2070538"/>
              <a:gd name="connsiteY8" fmla="*/ 1426779 h 1891861"/>
              <a:gd name="connsiteX9" fmla="*/ 935420 w 2070538"/>
              <a:gd name="connsiteY9" fmla="*/ 1442544 h 1891861"/>
              <a:gd name="connsiteX10" fmla="*/ 809296 w 2070538"/>
              <a:gd name="connsiteY10" fmla="*/ 1206062 h 1891861"/>
              <a:gd name="connsiteX11" fmla="*/ 667407 w 2070538"/>
              <a:gd name="connsiteY11" fmla="*/ 1095703 h 1891861"/>
              <a:gd name="connsiteX12" fmla="*/ 509752 w 2070538"/>
              <a:gd name="connsiteY12" fmla="*/ 1001110 h 1891861"/>
              <a:gd name="connsiteX13" fmla="*/ 588579 w 2070538"/>
              <a:gd name="connsiteY13" fmla="*/ 874986 h 1891861"/>
              <a:gd name="connsiteX14" fmla="*/ 793531 w 2070538"/>
              <a:gd name="connsiteY14" fmla="*/ 717331 h 1891861"/>
              <a:gd name="connsiteX15" fmla="*/ 809296 w 2070538"/>
              <a:gd name="connsiteY15" fmla="*/ 528144 h 1891861"/>
              <a:gd name="connsiteX16" fmla="*/ 667407 w 2070538"/>
              <a:gd name="connsiteY16" fmla="*/ 354724 h 1891861"/>
              <a:gd name="connsiteX17" fmla="*/ 635876 w 2070538"/>
              <a:gd name="connsiteY17" fmla="*/ 55179 h 1891861"/>
              <a:gd name="connsiteX18" fmla="*/ 825062 w 2070538"/>
              <a:gd name="connsiteY18" fmla="*/ 23648 h 1891861"/>
              <a:gd name="connsiteX19" fmla="*/ 825062 w 2070538"/>
              <a:gd name="connsiteY19" fmla="*/ 134006 h 1891861"/>
              <a:gd name="connsiteX20" fmla="*/ 604345 w 2070538"/>
              <a:gd name="connsiteY20" fmla="*/ 512379 h 1891861"/>
              <a:gd name="connsiteX21" fmla="*/ 446689 w 2070538"/>
              <a:gd name="connsiteY21" fmla="*/ 622737 h 1891861"/>
              <a:gd name="connsiteX22" fmla="*/ 68317 w 2070538"/>
              <a:gd name="connsiteY22" fmla="*/ 670034 h 1891861"/>
              <a:gd name="connsiteX23" fmla="*/ 36786 w 2070538"/>
              <a:gd name="connsiteY23" fmla="*/ 1048406 h 1891861"/>
              <a:gd name="connsiteX24" fmla="*/ 289034 w 2070538"/>
              <a:gd name="connsiteY24" fmla="*/ 1174531 h 1891861"/>
              <a:gd name="connsiteX0" fmla="*/ 1966748 w 2108638"/>
              <a:gd name="connsiteY0" fmla="*/ 1883979 h 1891861"/>
              <a:gd name="connsiteX1" fmla="*/ 1935217 w 2108638"/>
              <a:gd name="connsiteY1" fmla="*/ 1836682 h 1891861"/>
              <a:gd name="connsiteX2" fmla="*/ 1887920 w 2108638"/>
              <a:gd name="connsiteY2" fmla="*/ 1552903 h 1891861"/>
              <a:gd name="connsiteX3" fmla="*/ 2077107 w 2108638"/>
              <a:gd name="connsiteY3" fmla="*/ 1158765 h 1891861"/>
              <a:gd name="connsiteX4" fmla="*/ 2077107 w 2108638"/>
              <a:gd name="connsiteY4" fmla="*/ 890751 h 1891861"/>
              <a:gd name="connsiteX5" fmla="*/ 1935217 w 2108638"/>
              <a:gd name="connsiteY5" fmla="*/ 748862 h 1891861"/>
              <a:gd name="connsiteX6" fmla="*/ 1682969 w 2108638"/>
              <a:gd name="connsiteY6" fmla="*/ 1095703 h 1891861"/>
              <a:gd name="connsiteX7" fmla="*/ 1698734 w 2108638"/>
              <a:gd name="connsiteY7" fmla="*/ 1442544 h 1891861"/>
              <a:gd name="connsiteX8" fmla="*/ 1446486 w 2108638"/>
              <a:gd name="connsiteY8" fmla="*/ 1426779 h 1891861"/>
              <a:gd name="connsiteX9" fmla="*/ 973520 w 2108638"/>
              <a:gd name="connsiteY9" fmla="*/ 1442544 h 1891861"/>
              <a:gd name="connsiteX10" fmla="*/ 847396 w 2108638"/>
              <a:gd name="connsiteY10" fmla="*/ 1206062 h 1891861"/>
              <a:gd name="connsiteX11" fmla="*/ 705507 w 2108638"/>
              <a:gd name="connsiteY11" fmla="*/ 1095703 h 1891861"/>
              <a:gd name="connsiteX12" fmla="*/ 547852 w 2108638"/>
              <a:gd name="connsiteY12" fmla="*/ 1001110 h 1891861"/>
              <a:gd name="connsiteX13" fmla="*/ 626679 w 2108638"/>
              <a:gd name="connsiteY13" fmla="*/ 874986 h 1891861"/>
              <a:gd name="connsiteX14" fmla="*/ 831631 w 2108638"/>
              <a:gd name="connsiteY14" fmla="*/ 717331 h 1891861"/>
              <a:gd name="connsiteX15" fmla="*/ 847396 w 2108638"/>
              <a:gd name="connsiteY15" fmla="*/ 528144 h 1891861"/>
              <a:gd name="connsiteX16" fmla="*/ 705507 w 2108638"/>
              <a:gd name="connsiteY16" fmla="*/ 354724 h 1891861"/>
              <a:gd name="connsiteX17" fmla="*/ 673976 w 2108638"/>
              <a:gd name="connsiteY17" fmla="*/ 55179 h 1891861"/>
              <a:gd name="connsiteX18" fmla="*/ 863162 w 2108638"/>
              <a:gd name="connsiteY18" fmla="*/ 23648 h 1891861"/>
              <a:gd name="connsiteX19" fmla="*/ 863162 w 2108638"/>
              <a:gd name="connsiteY19" fmla="*/ 134006 h 1891861"/>
              <a:gd name="connsiteX20" fmla="*/ 642445 w 2108638"/>
              <a:gd name="connsiteY20" fmla="*/ 512379 h 1891861"/>
              <a:gd name="connsiteX21" fmla="*/ 484789 w 2108638"/>
              <a:gd name="connsiteY21" fmla="*/ 622737 h 1891861"/>
              <a:gd name="connsiteX22" fmla="*/ 106417 w 2108638"/>
              <a:gd name="connsiteY22" fmla="*/ 670034 h 1891861"/>
              <a:gd name="connsiteX23" fmla="*/ 74886 w 2108638"/>
              <a:gd name="connsiteY23" fmla="*/ 1048406 h 1891861"/>
              <a:gd name="connsiteX24" fmla="*/ 555734 w 2108638"/>
              <a:gd name="connsiteY24" fmla="*/ 1174531 h 18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08638" h="1891861">
                <a:moveTo>
                  <a:pt x="1966748" y="1883979"/>
                </a:moveTo>
                <a:cubicBezTo>
                  <a:pt x="1957551" y="1887920"/>
                  <a:pt x="1948355" y="1891861"/>
                  <a:pt x="1935217" y="1836682"/>
                </a:cubicBezTo>
                <a:cubicBezTo>
                  <a:pt x="1922079" y="1781503"/>
                  <a:pt x="1864272" y="1665889"/>
                  <a:pt x="1887920" y="1552903"/>
                </a:cubicBezTo>
                <a:cubicBezTo>
                  <a:pt x="1911568" y="1439917"/>
                  <a:pt x="2045576" y="1269124"/>
                  <a:pt x="2077107" y="1158765"/>
                </a:cubicBezTo>
                <a:cubicBezTo>
                  <a:pt x="2108638" y="1048406"/>
                  <a:pt x="2100755" y="959068"/>
                  <a:pt x="2077107" y="890751"/>
                </a:cubicBezTo>
                <a:cubicBezTo>
                  <a:pt x="2053459" y="822434"/>
                  <a:pt x="2000907" y="714703"/>
                  <a:pt x="1935217" y="748862"/>
                </a:cubicBezTo>
                <a:cubicBezTo>
                  <a:pt x="1869527" y="783021"/>
                  <a:pt x="1722383" y="980089"/>
                  <a:pt x="1682969" y="1095703"/>
                </a:cubicBezTo>
                <a:cubicBezTo>
                  <a:pt x="1643555" y="1211317"/>
                  <a:pt x="1738148" y="1387365"/>
                  <a:pt x="1698734" y="1442544"/>
                </a:cubicBezTo>
                <a:cubicBezTo>
                  <a:pt x="1659320" y="1497723"/>
                  <a:pt x="1567355" y="1426779"/>
                  <a:pt x="1446486" y="1426779"/>
                </a:cubicBezTo>
                <a:cubicBezTo>
                  <a:pt x="1325617" y="1426779"/>
                  <a:pt x="1073368" y="1479330"/>
                  <a:pt x="973520" y="1442544"/>
                </a:cubicBezTo>
                <a:cubicBezTo>
                  <a:pt x="873672" y="1405758"/>
                  <a:pt x="892065" y="1263869"/>
                  <a:pt x="847396" y="1206062"/>
                </a:cubicBezTo>
                <a:cubicBezTo>
                  <a:pt x="802727" y="1148255"/>
                  <a:pt x="755431" y="1129862"/>
                  <a:pt x="705507" y="1095703"/>
                </a:cubicBezTo>
                <a:cubicBezTo>
                  <a:pt x="655583" y="1061544"/>
                  <a:pt x="560990" y="1037896"/>
                  <a:pt x="547852" y="1001110"/>
                </a:cubicBezTo>
                <a:cubicBezTo>
                  <a:pt x="534714" y="964324"/>
                  <a:pt x="579383" y="922282"/>
                  <a:pt x="626679" y="874986"/>
                </a:cubicBezTo>
                <a:cubicBezTo>
                  <a:pt x="673975" y="827690"/>
                  <a:pt x="794845" y="775138"/>
                  <a:pt x="831631" y="717331"/>
                </a:cubicBezTo>
                <a:cubicBezTo>
                  <a:pt x="868417" y="659524"/>
                  <a:pt x="868417" y="588578"/>
                  <a:pt x="847396" y="528144"/>
                </a:cubicBezTo>
                <a:cubicBezTo>
                  <a:pt x="826375" y="467710"/>
                  <a:pt x="734410" y="433551"/>
                  <a:pt x="705507" y="354724"/>
                </a:cubicBezTo>
                <a:cubicBezTo>
                  <a:pt x="676604" y="275897"/>
                  <a:pt x="647700" y="110358"/>
                  <a:pt x="673976" y="55179"/>
                </a:cubicBezTo>
                <a:cubicBezTo>
                  <a:pt x="700252" y="0"/>
                  <a:pt x="831631" y="10510"/>
                  <a:pt x="863162" y="23648"/>
                </a:cubicBezTo>
                <a:cubicBezTo>
                  <a:pt x="894693" y="36786"/>
                  <a:pt x="899948" y="52551"/>
                  <a:pt x="863162" y="134006"/>
                </a:cubicBezTo>
                <a:cubicBezTo>
                  <a:pt x="826376" y="215461"/>
                  <a:pt x="705507" y="430924"/>
                  <a:pt x="642445" y="512379"/>
                </a:cubicBezTo>
                <a:cubicBezTo>
                  <a:pt x="579383" y="593834"/>
                  <a:pt x="574127" y="596461"/>
                  <a:pt x="484789" y="622737"/>
                </a:cubicBezTo>
                <a:cubicBezTo>
                  <a:pt x="395451" y="649013"/>
                  <a:pt x="174734" y="599089"/>
                  <a:pt x="106417" y="670034"/>
                </a:cubicBezTo>
                <a:cubicBezTo>
                  <a:pt x="38100" y="740979"/>
                  <a:pt x="0" y="964323"/>
                  <a:pt x="74886" y="1048406"/>
                </a:cubicBezTo>
                <a:cubicBezTo>
                  <a:pt x="149772" y="1132489"/>
                  <a:pt x="471651" y="1158766"/>
                  <a:pt x="555734" y="1174531"/>
                </a:cubicBezTo>
              </a:path>
            </a:pathLst>
          </a:custGeom>
          <a:ln w="76200">
            <a:solidFill>
              <a:srgbClr val="FF0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2514600" y="4204138"/>
            <a:ext cx="1841938" cy="670034"/>
          </a:xfrm>
          <a:custGeom>
            <a:avLst/>
            <a:gdLst>
              <a:gd name="connsiteX0" fmla="*/ 1537138 w 1537138"/>
              <a:gd name="connsiteY0" fmla="*/ 241738 h 670034"/>
              <a:gd name="connsiteX1" fmla="*/ 1190297 w 1537138"/>
              <a:gd name="connsiteY1" fmla="*/ 367862 h 670034"/>
              <a:gd name="connsiteX2" fmla="*/ 1016876 w 1537138"/>
              <a:gd name="connsiteY2" fmla="*/ 478221 h 670034"/>
              <a:gd name="connsiteX3" fmla="*/ 843455 w 1537138"/>
              <a:gd name="connsiteY3" fmla="*/ 336331 h 670034"/>
              <a:gd name="connsiteX4" fmla="*/ 591207 w 1537138"/>
              <a:gd name="connsiteY4" fmla="*/ 52552 h 670034"/>
              <a:gd name="connsiteX5" fmla="*/ 291662 w 1537138"/>
              <a:gd name="connsiteY5" fmla="*/ 21021 h 670034"/>
              <a:gd name="connsiteX6" fmla="*/ 134007 w 1537138"/>
              <a:gd name="connsiteY6" fmla="*/ 52552 h 670034"/>
              <a:gd name="connsiteX7" fmla="*/ 7883 w 1537138"/>
              <a:gd name="connsiteY7" fmla="*/ 225972 h 670034"/>
              <a:gd name="connsiteX8" fmla="*/ 181303 w 1537138"/>
              <a:gd name="connsiteY8" fmla="*/ 383628 h 670034"/>
              <a:gd name="connsiteX9" fmla="*/ 307428 w 1537138"/>
              <a:gd name="connsiteY9" fmla="*/ 509752 h 670034"/>
              <a:gd name="connsiteX10" fmla="*/ 449317 w 1537138"/>
              <a:gd name="connsiteY10" fmla="*/ 604345 h 670034"/>
              <a:gd name="connsiteX11" fmla="*/ 701566 w 1537138"/>
              <a:gd name="connsiteY11" fmla="*/ 667407 h 670034"/>
              <a:gd name="connsiteX12" fmla="*/ 827690 w 1537138"/>
              <a:gd name="connsiteY12" fmla="*/ 620110 h 670034"/>
              <a:gd name="connsiteX0" fmla="*/ 1841938 w 1841938"/>
              <a:gd name="connsiteY0" fmla="*/ 241738 h 670034"/>
              <a:gd name="connsiteX1" fmla="*/ 1190297 w 1841938"/>
              <a:gd name="connsiteY1" fmla="*/ 367862 h 670034"/>
              <a:gd name="connsiteX2" fmla="*/ 1016876 w 1841938"/>
              <a:gd name="connsiteY2" fmla="*/ 478221 h 670034"/>
              <a:gd name="connsiteX3" fmla="*/ 843455 w 1841938"/>
              <a:gd name="connsiteY3" fmla="*/ 336331 h 670034"/>
              <a:gd name="connsiteX4" fmla="*/ 591207 w 1841938"/>
              <a:gd name="connsiteY4" fmla="*/ 52552 h 670034"/>
              <a:gd name="connsiteX5" fmla="*/ 291662 w 1841938"/>
              <a:gd name="connsiteY5" fmla="*/ 21021 h 670034"/>
              <a:gd name="connsiteX6" fmla="*/ 134007 w 1841938"/>
              <a:gd name="connsiteY6" fmla="*/ 52552 h 670034"/>
              <a:gd name="connsiteX7" fmla="*/ 7883 w 1841938"/>
              <a:gd name="connsiteY7" fmla="*/ 225972 h 670034"/>
              <a:gd name="connsiteX8" fmla="*/ 181303 w 1841938"/>
              <a:gd name="connsiteY8" fmla="*/ 383628 h 670034"/>
              <a:gd name="connsiteX9" fmla="*/ 307428 w 1841938"/>
              <a:gd name="connsiteY9" fmla="*/ 509752 h 670034"/>
              <a:gd name="connsiteX10" fmla="*/ 449317 w 1841938"/>
              <a:gd name="connsiteY10" fmla="*/ 604345 h 670034"/>
              <a:gd name="connsiteX11" fmla="*/ 701566 w 1841938"/>
              <a:gd name="connsiteY11" fmla="*/ 667407 h 670034"/>
              <a:gd name="connsiteX12" fmla="*/ 827690 w 1841938"/>
              <a:gd name="connsiteY12" fmla="*/ 620110 h 67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938" h="670034">
                <a:moveTo>
                  <a:pt x="1841938" y="241738"/>
                </a:moveTo>
                <a:cubicBezTo>
                  <a:pt x="1711872" y="285093"/>
                  <a:pt x="1327807" y="328448"/>
                  <a:pt x="1190297" y="367862"/>
                </a:cubicBezTo>
                <a:cubicBezTo>
                  <a:pt x="1052787" y="407276"/>
                  <a:pt x="1074683" y="483476"/>
                  <a:pt x="1016876" y="478221"/>
                </a:cubicBezTo>
                <a:cubicBezTo>
                  <a:pt x="959069" y="472966"/>
                  <a:pt x="914400" y="407276"/>
                  <a:pt x="843455" y="336331"/>
                </a:cubicBezTo>
                <a:cubicBezTo>
                  <a:pt x="772510" y="265386"/>
                  <a:pt x="683173" y="105104"/>
                  <a:pt x="591207" y="52552"/>
                </a:cubicBezTo>
                <a:cubicBezTo>
                  <a:pt x="499242" y="0"/>
                  <a:pt x="367862" y="21021"/>
                  <a:pt x="291662" y="21021"/>
                </a:cubicBezTo>
                <a:cubicBezTo>
                  <a:pt x="215462" y="21021"/>
                  <a:pt x="181304" y="18394"/>
                  <a:pt x="134007" y="52552"/>
                </a:cubicBezTo>
                <a:cubicBezTo>
                  <a:pt x="86711" y="86711"/>
                  <a:pt x="0" y="170793"/>
                  <a:pt x="7883" y="225972"/>
                </a:cubicBezTo>
                <a:cubicBezTo>
                  <a:pt x="15766" y="281151"/>
                  <a:pt x="131379" y="336331"/>
                  <a:pt x="181303" y="383628"/>
                </a:cubicBezTo>
                <a:cubicBezTo>
                  <a:pt x="231227" y="430925"/>
                  <a:pt x="262759" y="472966"/>
                  <a:pt x="307428" y="509752"/>
                </a:cubicBezTo>
                <a:cubicBezTo>
                  <a:pt x="352097" y="546538"/>
                  <a:pt x="383627" y="578069"/>
                  <a:pt x="449317" y="604345"/>
                </a:cubicBezTo>
                <a:cubicBezTo>
                  <a:pt x="515007" y="630621"/>
                  <a:pt x="638504" y="664780"/>
                  <a:pt x="701566" y="667407"/>
                </a:cubicBezTo>
                <a:cubicBezTo>
                  <a:pt x="764628" y="670034"/>
                  <a:pt x="801414" y="635875"/>
                  <a:pt x="827690" y="620110"/>
                </a:cubicBezTo>
              </a:path>
            </a:pathLst>
          </a:custGeom>
          <a:ln w="76200">
            <a:solidFill>
              <a:srgbClr val="FF0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rot="19776517">
            <a:off x="812813" y="5297364"/>
            <a:ext cx="3429000" cy="830997"/>
          </a:xfrm>
          <a:prstGeom prst="rect">
            <a:avLst/>
          </a:prstGeom>
        </p:spPr>
        <p:txBody>
          <a:bodyPr wrap="square">
            <a:spAutoFit/>
          </a:bodyPr>
          <a:lstStyle/>
          <a:p>
            <a:r>
              <a:rPr lang="en-US" sz="2400" b="1" dirty="0" smtClean="0">
                <a:solidFill>
                  <a:srgbClr val="FF0000"/>
                </a:solidFill>
                <a:effectLst>
                  <a:outerShdw dist="50800" dir="5400000" algn="ctr" rotWithShape="0">
                    <a:schemeClr val="tx1"/>
                  </a:outerShdw>
                </a:effectLst>
              </a:rPr>
              <a:t>1754 – Anthony </a:t>
            </a:r>
            <a:r>
              <a:rPr lang="en-US" sz="2400" b="1" dirty="0" err="1" smtClean="0">
                <a:solidFill>
                  <a:srgbClr val="FF0000"/>
                </a:solidFill>
                <a:effectLst>
                  <a:outerShdw dist="50800" dir="5400000" algn="ctr" rotWithShape="0">
                    <a:schemeClr val="tx1"/>
                  </a:outerShdw>
                </a:effectLst>
              </a:rPr>
              <a:t>Henday</a:t>
            </a:r>
            <a:r>
              <a:rPr lang="en-US" sz="2400" b="1" dirty="0" smtClean="0">
                <a:solidFill>
                  <a:srgbClr val="FF0000"/>
                </a:solidFill>
                <a:effectLst>
                  <a:outerShdw dist="50800" dir="5400000" algn="ctr" rotWithShape="0">
                    <a:schemeClr val="tx1"/>
                  </a:outerShdw>
                </a:effectLst>
              </a:rPr>
              <a:t> </a:t>
            </a:r>
          </a:p>
          <a:p>
            <a:r>
              <a:rPr lang="en-US" sz="2400" b="1" dirty="0" smtClean="0">
                <a:solidFill>
                  <a:srgbClr val="FF0000"/>
                </a:solidFill>
                <a:effectLst>
                  <a:outerShdw dist="50800" dir="5400000" algn="ctr" rotWithShape="0">
                    <a:schemeClr val="tx1"/>
                  </a:outerShdw>
                </a:effectLst>
              </a:rPr>
              <a:t>      1</a:t>
            </a:r>
            <a:r>
              <a:rPr lang="en-US" sz="2400" b="1" baseline="30000" dirty="0" smtClean="0">
                <a:solidFill>
                  <a:srgbClr val="FF0000"/>
                </a:solidFill>
                <a:effectLst>
                  <a:outerShdw dist="50800" dir="5400000" algn="ctr" rotWithShape="0">
                    <a:schemeClr val="tx1"/>
                  </a:outerShdw>
                </a:effectLst>
              </a:rPr>
              <a:t>st</a:t>
            </a:r>
            <a:r>
              <a:rPr lang="en-US" sz="2400" b="1" dirty="0" smtClean="0">
                <a:solidFill>
                  <a:srgbClr val="FF0000"/>
                </a:solidFill>
                <a:effectLst>
                  <a:outerShdw dist="50800" dir="5400000" algn="ctr" rotWithShape="0">
                    <a:schemeClr val="tx1"/>
                  </a:outerShdw>
                </a:effectLst>
              </a:rPr>
              <a:t> to see Rocky </a:t>
            </a:r>
            <a:r>
              <a:rPr lang="en-US" sz="2400" b="1" dirty="0" err="1" smtClean="0">
                <a:solidFill>
                  <a:srgbClr val="FF0000"/>
                </a:solidFill>
                <a:effectLst>
                  <a:outerShdw dist="50800" dir="5400000" algn="ctr" rotWithShape="0">
                    <a:schemeClr val="tx1"/>
                  </a:outerShdw>
                </a:effectLst>
              </a:rPr>
              <a:t>Mts</a:t>
            </a:r>
            <a:endParaRPr lang="en-US" sz="2400" b="1" dirty="0" smtClean="0">
              <a:solidFill>
                <a:srgbClr val="FF0000"/>
              </a:solidFill>
              <a:effectLst>
                <a:outerShdw dist="50800" dir="5400000" algn="ctr" rotWithShape="0">
                  <a:schemeClr val="tx1"/>
                </a:outerShdw>
              </a:effectLst>
            </a:endParaRPr>
          </a:p>
        </p:txBody>
      </p:sp>
      <p:sp>
        <p:nvSpPr>
          <p:cNvPr id="37" name="Rectangle 36"/>
          <p:cNvSpPr/>
          <p:nvPr/>
        </p:nvSpPr>
        <p:spPr>
          <a:xfrm rot="19593842">
            <a:off x="3924827" y="1503959"/>
            <a:ext cx="3114339" cy="830997"/>
          </a:xfrm>
          <a:prstGeom prst="rect">
            <a:avLst/>
          </a:prstGeom>
        </p:spPr>
        <p:txBody>
          <a:bodyPr wrap="square">
            <a:spAutoFit/>
          </a:bodyPr>
          <a:lstStyle/>
          <a:p>
            <a:r>
              <a:rPr lang="en-US" sz="2400" b="1" dirty="0" smtClean="0">
                <a:solidFill>
                  <a:srgbClr val="FF0000"/>
                </a:solidFill>
                <a:effectLst>
                  <a:outerShdw dist="50800" dir="5400000" algn="ctr" rotWithShape="0">
                    <a:schemeClr val="tx1"/>
                  </a:outerShdw>
                </a:effectLst>
              </a:rPr>
              <a:t>1774 – Samuel Hearne</a:t>
            </a:r>
          </a:p>
          <a:p>
            <a:r>
              <a:rPr lang="en-US" sz="2400" b="1" dirty="0" smtClean="0">
                <a:solidFill>
                  <a:srgbClr val="FF0000"/>
                </a:solidFill>
                <a:effectLst>
                  <a:outerShdw dist="50800" dir="5400000" algn="ctr" rotWithShape="0">
                    <a:schemeClr val="tx1"/>
                  </a:outerShdw>
                </a:effectLst>
              </a:rPr>
              <a:t>                 to Arctic</a:t>
            </a:r>
          </a:p>
        </p:txBody>
      </p:sp>
      <p:sp>
        <p:nvSpPr>
          <p:cNvPr id="40" name="5-Point Star 39"/>
          <p:cNvSpPr>
            <a:spLocks noChangeAspect="1"/>
          </p:cNvSpPr>
          <p:nvPr/>
        </p:nvSpPr>
        <p:spPr>
          <a:xfrm>
            <a:off x="8534400" y="57150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140403" y="2803634"/>
            <a:ext cx="5420273" cy="3279228"/>
          </a:xfrm>
          <a:custGeom>
            <a:avLst/>
            <a:gdLst>
              <a:gd name="connsiteX0" fmla="*/ 5407573 w 5407573"/>
              <a:gd name="connsiteY0" fmla="*/ 2695904 h 2898228"/>
              <a:gd name="connsiteX1" fmla="*/ 5076497 w 5407573"/>
              <a:gd name="connsiteY1" fmla="*/ 2743200 h 2898228"/>
              <a:gd name="connsiteX2" fmla="*/ 4698125 w 5407573"/>
              <a:gd name="connsiteY2" fmla="*/ 2743200 h 2898228"/>
              <a:gd name="connsiteX3" fmla="*/ 4225159 w 5407573"/>
              <a:gd name="connsiteY3" fmla="*/ 2885090 h 2898228"/>
              <a:gd name="connsiteX4" fmla="*/ 3641835 w 5407573"/>
              <a:gd name="connsiteY4" fmla="*/ 2822028 h 2898228"/>
              <a:gd name="connsiteX5" fmla="*/ 3389587 w 5407573"/>
              <a:gd name="connsiteY5" fmla="*/ 2538249 h 2898228"/>
              <a:gd name="connsiteX6" fmla="*/ 3263463 w 5407573"/>
              <a:gd name="connsiteY6" fmla="*/ 2443656 h 2898228"/>
              <a:gd name="connsiteX7" fmla="*/ 2885090 w 5407573"/>
              <a:gd name="connsiteY7" fmla="*/ 2585545 h 2898228"/>
              <a:gd name="connsiteX8" fmla="*/ 2632842 w 5407573"/>
              <a:gd name="connsiteY8" fmla="*/ 2617076 h 2898228"/>
              <a:gd name="connsiteX9" fmla="*/ 2144111 w 5407573"/>
              <a:gd name="connsiteY9" fmla="*/ 2443656 h 2898228"/>
              <a:gd name="connsiteX10" fmla="*/ 1907628 w 5407573"/>
              <a:gd name="connsiteY10" fmla="*/ 2144111 h 2898228"/>
              <a:gd name="connsiteX11" fmla="*/ 1686911 w 5407573"/>
              <a:gd name="connsiteY11" fmla="*/ 1828800 h 2898228"/>
              <a:gd name="connsiteX12" fmla="*/ 1576552 w 5407573"/>
              <a:gd name="connsiteY12" fmla="*/ 1639614 h 2898228"/>
              <a:gd name="connsiteX13" fmla="*/ 1450428 w 5407573"/>
              <a:gd name="connsiteY13" fmla="*/ 1466194 h 2898228"/>
              <a:gd name="connsiteX14" fmla="*/ 1261242 w 5407573"/>
              <a:gd name="connsiteY14" fmla="*/ 1387366 h 2898228"/>
              <a:gd name="connsiteX15" fmla="*/ 882869 w 5407573"/>
              <a:gd name="connsiteY15" fmla="*/ 1308538 h 2898228"/>
              <a:gd name="connsiteX16" fmla="*/ 882869 w 5407573"/>
              <a:gd name="connsiteY16" fmla="*/ 1182414 h 2898228"/>
              <a:gd name="connsiteX17" fmla="*/ 851338 w 5407573"/>
              <a:gd name="connsiteY17" fmla="*/ 993228 h 2898228"/>
              <a:gd name="connsiteX18" fmla="*/ 693683 w 5407573"/>
              <a:gd name="connsiteY18" fmla="*/ 914400 h 2898228"/>
              <a:gd name="connsiteX19" fmla="*/ 331076 w 5407573"/>
              <a:gd name="connsiteY19" fmla="*/ 819807 h 2898228"/>
              <a:gd name="connsiteX20" fmla="*/ 126125 w 5407573"/>
              <a:gd name="connsiteY20" fmla="*/ 740980 h 2898228"/>
              <a:gd name="connsiteX21" fmla="*/ 47297 w 5407573"/>
              <a:gd name="connsiteY21" fmla="*/ 599090 h 2898228"/>
              <a:gd name="connsiteX22" fmla="*/ 0 w 5407573"/>
              <a:gd name="connsiteY22" fmla="*/ 236483 h 2898228"/>
              <a:gd name="connsiteX23" fmla="*/ 47297 w 5407573"/>
              <a:gd name="connsiteY23" fmla="*/ 0 h 2898228"/>
              <a:gd name="connsiteX0" fmla="*/ 5420273 w 5420273"/>
              <a:gd name="connsiteY0" fmla="*/ 3076904 h 3279228"/>
              <a:gd name="connsiteX1" fmla="*/ 5089197 w 5420273"/>
              <a:gd name="connsiteY1" fmla="*/ 3124200 h 3279228"/>
              <a:gd name="connsiteX2" fmla="*/ 4710825 w 5420273"/>
              <a:gd name="connsiteY2" fmla="*/ 3124200 h 3279228"/>
              <a:gd name="connsiteX3" fmla="*/ 4237859 w 5420273"/>
              <a:gd name="connsiteY3" fmla="*/ 3266090 h 3279228"/>
              <a:gd name="connsiteX4" fmla="*/ 3654535 w 5420273"/>
              <a:gd name="connsiteY4" fmla="*/ 3203028 h 3279228"/>
              <a:gd name="connsiteX5" fmla="*/ 3402287 w 5420273"/>
              <a:gd name="connsiteY5" fmla="*/ 2919249 h 3279228"/>
              <a:gd name="connsiteX6" fmla="*/ 3276163 w 5420273"/>
              <a:gd name="connsiteY6" fmla="*/ 2824656 h 3279228"/>
              <a:gd name="connsiteX7" fmla="*/ 2897790 w 5420273"/>
              <a:gd name="connsiteY7" fmla="*/ 2966545 h 3279228"/>
              <a:gd name="connsiteX8" fmla="*/ 2645542 w 5420273"/>
              <a:gd name="connsiteY8" fmla="*/ 2998076 h 3279228"/>
              <a:gd name="connsiteX9" fmla="*/ 2156811 w 5420273"/>
              <a:gd name="connsiteY9" fmla="*/ 2824656 h 3279228"/>
              <a:gd name="connsiteX10" fmla="*/ 1920328 w 5420273"/>
              <a:gd name="connsiteY10" fmla="*/ 2525111 h 3279228"/>
              <a:gd name="connsiteX11" fmla="*/ 1699611 w 5420273"/>
              <a:gd name="connsiteY11" fmla="*/ 2209800 h 3279228"/>
              <a:gd name="connsiteX12" fmla="*/ 1589252 w 5420273"/>
              <a:gd name="connsiteY12" fmla="*/ 2020614 h 3279228"/>
              <a:gd name="connsiteX13" fmla="*/ 1463128 w 5420273"/>
              <a:gd name="connsiteY13" fmla="*/ 1847194 h 3279228"/>
              <a:gd name="connsiteX14" fmla="*/ 1273942 w 5420273"/>
              <a:gd name="connsiteY14" fmla="*/ 1768366 h 3279228"/>
              <a:gd name="connsiteX15" fmla="*/ 895569 w 5420273"/>
              <a:gd name="connsiteY15" fmla="*/ 1689538 h 3279228"/>
              <a:gd name="connsiteX16" fmla="*/ 895569 w 5420273"/>
              <a:gd name="connsiteY16" fmla="*/ 1563414 h 3279228"/>
              <a:gd name="connsiteX17" fmla="*/ 864038 w 5420273"/>
              <a:gd name="connsiteY17" fmla="*/ 1374228 h 3279228"/>
              <a:gd name="connsiteX18" fmla="*/ 706383 w 5420273"/>
              <a:gd name="connsiteY18" fmla="*/ 1295400 h 3279228"/>
              <a:gd name="connsiteX19" fmla="*/ 343776 w 5420273"/>
              <a:gd name="connsiteY19" fmla="*/ 1200807 h 3279228"/>
              <a:gd name="connsiteX20" fmla="*/ 138825 w 5420273"/>
              <a:gd name="connsiteY20" fmla="*/ 1121980 h 3279228"/>
              <a:gd name="connsiteX21" fmla="*/ 59997 w 5420273"/>
              <a:gd name="connsiteY21" fmla="*/ 980090 h 3279228"/>
              <a:gd name="connsiteX22" fmla="*/ 12700 w 5420273"/>
              <a:gd name="connsiteY22" fmla="*/ 617483 h 3279228"/>
              <a:gd name="connsiteX23" fmla="*/ 136197 w 5420273"/>
              <a:gd name="connsiteY23"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273" h="3279228">
                <a:moveTo>
                  <a:pt x="5420273" y="3076904"/>
                </a:moveTo>
                <a:cubicBezTo>
                  <a:pt x="5313855" y="3096610"/>
                  <a:pt x="5207438" y="3116317"/>
                  <a:pt x="5089197" y="3124200"/>
                </a:cubicBezTo>
                <a:cubicBezTo>
                  <a:pt x="4970956" y="3132083"/>
                  <a:pt x="4852715" y="3100552"/>
                  <a:pt x="4710825" y="3124200"/>
                </a:cubicBezTo>
                <a:cubicBezTo>
                  <a:pt x="4568935" y="3147848"/>
                  <a:pt x="4413907" y="3252952"/>
                  <a:pt x="4237859" y="3266090"/>
                </a:cubicBezTo>
                <a:cubicBezTo>
                  <a:pt x="4061811" y="3279228"/>
                  <a:pt x="3793797" y="3260835"/>
                  <a:pt x="3654535" y="3203028"/>
                </a:cubicBezTo>
                <a:cubicBezTo>
                  <a:pt x="3515273" y="3145221"/>
                  <a:pt x="3465349" y="2982311"/>
                  <a:pt x="3402287" y="2919249"/>
                </a:cubicBezTo>
                <a:cubicBezTo>
                  <a:pt x="3339225" y="2856187"/>
                  <a:pt x="3360246" y="2816773"/>
                  <a:pt x="3276163" y="2824656"/>
                </a:cubicBezTo>
                <a:cubicBezTo>
                  <a:pt x="3192080" y="2832539"/>
                  <a:pt x="3002893" y="2937642"/>
                  <a:pt x="2897790" y="2966545"/>
                </a:cubicBezTo>
                <a:cubicBezTo>
                  <a:pt x="2792687" y="2995448"/>
                  <a:pt x="2769038" y="3021724"/>
                  <a:pt x="2645542" y="2998076"/>
                </a:cubicBezTo>
                <a:cubicBezTo>
                  <a:pt x="2522046" y="2974428"/>
                  <a:pt x="2277680" y="2903483"/>
                  <a:pt x="2156811" y="2824656"/>
                </a:cubicBezTo>
                <a:cubicBezTo>
                  <a:pt x="2035942" y="2745829"/>
                  <a:pt x="1996528" y="2627587"/>
                  <a:pt x="1920328" y="2525111"/>
                </a:cubicBezTo>
                <a:cubicBezTo>
                  <a:pt x="1844128" y="2422635"/>
                  <a:pt x="1754790" y="2293883"/>
                  <a:pt x="1699611" y="2209800"/>
                </a:cubicBezTo>
                <a:cubicBezTo>
                  <a:pt x="1644432" y="2125717"/>
                  <a:pt x="1628666" y="2081048"/>
                  <a:pt x="1589252" y="2020614"/>
                </a:cubicBezTo>
                <a:cubicBezTo>
                  <a:pt x="1549838" y="1960180"/>
                  <a:pt x="1515680" y="1889235"/>
                  <a:pt x="1463128" y="1847194"/>
                </a:cubicBezTo>
                <a:cubicBezTo>
                  <a:pt x="1410576" y="1805153"/>
                  <a:pt x="1368535" y="1794642"/>
                  <a:pt x="1273942" y="1768366"/>
                </a:cubicBezTo>
                <a:cubicBezTo>
                  <a:pt x="1179349" y="1742090"/>
                  <a:pt x="958631" y="1723697"/>
                  <a:pt x="895569" y="1689538"/>
                </a:cubicBezTo>
                <a:cubicBezTo>
                  <a:pt x="832507" y="1655379"/>
                  <a:pt x="900824" y="1615966"/>
                  <a:pt x="895569" y="1563414"/>
                </a:cubicBezTo>
                <a:cubicBezTo>
                  <a:pt x="890314" y="1510862"/>
                  <a:pt x="895569" y="1418897"/>
                  <a:pt x="864038" y="1374228"/>
                </a:cubicBezTo>
                <a:cubicBezTo>
                  <a:pt x="832507" y="1329559"/>
                  <a:pt x="793093" y="1324304"/>
                  <a:pt x="706383" y="1295400"/>
                </a:cubicBezTo>
                <a:cubicBezTo>
                  <a:pt x="619673" y="1266497"/>
                  <a:pt x="438369" y="1229710"/>
                  <a:pt x="343776" y="1200807"/>
                </a:cubicBezTo>
                <a:cubicBezTo>
                  <a:pt x="249183" y="1171904"/>
                  <a:pt x="186122" y="1158766"/>
                  <a:pt x="138825" y="1121980"/>
                </a:cubicBezTo>
                <a:cubicBezTo>
                  <a:pt x="91529" y="1085194"/>
                  <a:pt x="81018" y="1064173"/>
                  <a:pt x="59997" y="980090"/>
                </a:cubicBezTo>
                <a:cubicBezTo>
                  <a:pt x="38976" y="896007"/>
                  <a:pt x="0" y="780831"/>
                  <a:pt x="12700" y="617483"/>
                </a:cubicBezTo>
                <a:cubicBezTo>
                  <a:pt x="25400" y="454135"/>
                  <a:pt x="136197" y="0"/>
                  <a:pt x="136197" y="0"/>
                </a:cubicBezTo>
              </a:path>
            </a:pathLst>
          </a:custGeom>
          <a:ln w="127000">
            <a:solidFill>
              <a:schemeClr val="tx1"/>
            </a:solidFill>
            <a:prstDash val="sysDot"/>
          </a:ln>
          <a:effectLst>
            <a:outerShdw dist="381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6553200" y="4898648"/>
            <a:ext cx="2362200" cy="892552"/>
          </a:xfrm>
          <a:prstGeom prst="rect">
            <a:avLst/>
          </a:prstGeom>
          <a:no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1770 – North </a:t>
            </a:r>
          </a:p>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West </a:t>
            </a:r>
            <a:r>
              <a:rPr lang="en-US" sz="2600" b="1" dirty="0" smtClean="0">
                <a:effectLst>
                  <a:outerShdw dist="50800" dir="5400000" algn="ctr" rotWithShape="0">
                    <a:srgbClr val="FF0000"/>
                  </a:outerShdw>
                </a:effectLst>
                <a:latin typeface="Calibri" pitchFamily="34" charset="0"/>
                <a:cs typeface="Calibri" pitchFamily="34" charset="0"/>
              </a:rPr>
              <a:t>Company</a:t>
            </a:r>
            <a:endParaRPr lang="en-US" sz="2600" b="1" dirty="0">
              <a:effectLst>
                <a:outerShdw dist="50800" dir="5400000" algn="ctr" rotWithShape="0">
                  <a:srgbClr val="FF0000"/>
                </a:outerShdw>
              </a:effectLst>
            </a:endParaRPr>
          </a:p>
        </p:txBody>
      </p:sp>
      <p:sp>
        <p:nvSpPr>
          <p:cNvPr id="53" name="5-Point Star 52"/>
          <p:cNvSpPr>
            <a:spLocks noChangeAspect="1"/>
          </p:cNvSpPr>
          <p:nvPr/>
        </p:nvSpPr>
        <p:spPr>
          <a:xfrm>
            <a:off x="3124200" y="27432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76517">
            <a:off x="2696233" y="5494019"/>
            <a:ext cx="2634006" cy="830997"/>
          </a:xfrm>
          <a:prstGeom prst="rect">
            <a:avLst/>
          </a:prstGeom>
        </p:spPr>
        <p:txBody>
          <a:bodyPr wrap="square">
            <a:spAutoFit/>
          </a:bodyPr>
          <a:lstStyle/>
          <a:p>
            <a:r>
              <a:rPr lang="en-US" sz="2400" b="1" dirty="0" smtClean="0">
                <a:effectLst>
                  <a:outerShdw dist="50800" dir="5400000" algn="ctr" rotWithShape="0">
                    <a:srgbClr val="FF0000"/>
                  </a:outerShdw>
                </a:effectLst>
              </a:rPr>
              <a:t>1783 – Peter Pond</a:t>
            </a:r>
          </a:p>
          <a:p>
            <a:r>
              <a:rPr lang="en-US" sz="2400" b="1" dirty="0" smtClean="0">
                <a:effectLst>
                  <a:outerShdw dist="50800" dir="5400000" algn="ctr" rotWithShape="0">
                    <a:srgbClr val="FF0000"/>
                  </a:outerShdw>
                </a:effectLst>
              </a:rPr>
              <a:t>      Athabasca area</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6" name="Rectangle 65"/>
          <p:cNvSpPr/>
          <p:nvPr/>
        </p:nvSpPr>
        <p:spPr>
          <a:xfrm>
            <a:off x="2209800" y="757535"/>
            <a:ext cx="5151120" cy="584775"/>
          </a:xfrm>
          <a:prstGeom prst="rect">
            <a:avLst/>
          </a:prstGeom>
          <a:solidFill>
            <a:schemeClr val="bg1"/>
          </a:solidFill>
        </p:spPr>
        <p:txBody>
          <a:bodyPr wrap="square">
            <a:spAutoFit/>
          </a:bodyPr>
          <a:lstStyle/>
          <a:p>
            <a:r>
              <a:rPr lang="en-US" sz="3200" b="1" dirty="0" smtClean="0">
                <a:effectLst>
                  <a:outerShdw dist="50800" dir="5400000" algn="ctr" rotWithShape="0">
                    <a:srgbClr val="FF0000"/>
                  </a:outerShdw>
                </a:effectLst>
              </a:rPr>
              <a:t>1793 – Alexander </a:t>
            </a:r>
            <a:r>
              <a:rPr lang="en-US" sz="3200" b="1" dirty="0" err="1" smtClean="0">
                <a:effectLst>
                  <a:outerShdw dist="50800" dir="5400000" algn="ctr" rotWithShape="0">
                    <a:srgbClr val="FF0000"/>
                  </a:outerShdw>
                </a:effectLst>
              </a:rPr>
              <a:t>MacKenzie</a:t>
            </a:r>
            <a:endParaRPr lang="en-US" sz="3200" b="1" dirty="0" smtClean="0">
              <a:effectLst>
                <a:outerShdw dist="508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1000" fill="hold"/>
                                        <p:tgtEl>
                                          <p:spTgt spid="51"/>
                                        </p:tgtEl>
                                        <p:attrNameLst>
                                          <p:attrName>ppt_w</p:attrName>
                                        </p:attrNameLst>
                                      </p:cBhvr>
                                      <p:tavLst>
                                        <p:tav tm="0">
                                          <p:val>
                                            <p:fltVal val="0"/>
                                          </p:val>
                                        </p:tav>
                                        <p:tav tm="100000">
                                          <p:val>
                                            <p:strVal val="#ppt_w"/>
                                          </p:val>
                                        </p:tav>
                                      </p:tavLst>
                                    </p:anim>
                                    <p:anim calcmode="lin" valueType="num">
                                      <p:cBhvr>
                                        <p:cTn id="17" dur="1000" fill="hold"/>
                                        <p:tgtEl>
                                          <p:spTgt spid="51"/>
                                        </p:tgtEl>
                                        <p:attrNameLst>
                                          <p:attrName>ppt_h</p:attrName>
                                        </p:attrNameLst>
                                      </p:cBhvr>
                                      <p:tavLst>
                                        <p:tav tm="0">
                                          <p:val>
                                            <p:fltVal val="0"/>
                                          </p:val>
                                        </p:tav>
                                        <p:tav tm="100000">
                                          <p:val>
                                            <p:strVal val="#ppt_h"/>
                                          </p:val>
                                        </p:tav>
                                      </p:tavLst>
                                    </p:anim>
                                    <p:animEffect transition="in" filter="fade">
                                      <p:cBhvr>
                                        <p:cTn id="18" dur="1000"/>
                                        <p:tgtEl>
                                          <p:spTgt spid="51"/>
                                        </p:tgtEl>
                                      </p:cBhvr>
                                    </p:animEffect>
                                  </p:childTnLst>
                                </p:cTn>
                              </p:par>
                              <p:par>
                                <p:cTn id="19" presetID="10" presetClass="exit" presetSubtype="0" fill="hold" nodeType="withEffect">
                                  <p:stCondLst>
                                    <p:cond delay="500"/>
                                  </p:stCondLst>
                                  <p:childTnLst>
                                    <p:animEffect transition="out" filter="fad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51" presetClass="exit" presetSubtype="0" fill="hold" grpId="1" nodeType="withEffect">
                                  <p:stCondLst>
                                    <p:cond delay="500"/>
                                  </p:stCondLst>
                                  <p:childTnLst>
                                    <p:animEffect transition="out" filter="fade">
                                      <p:cBhvr>
                                        <p:cTn id="23" dur="385" accel="100000">
                                          <p:stCondLst>
                                            <p:cond delay="615"/>
                                          </p:stCondLst>
                                        </p:cTn>
                                        <p:tgtEl>
                                          <p:spTgt spid="49"/>
                                        </p:tgtEl>
                                      </p:cBhvr>
                                    </p:animEffect>
                                    <p:animScale>
                                      <p:cBhvr>
                                        <p:cTn id="24" dur="385" accel="100000">
                                          <p:stCondLst>
                                            <p:cond delay="615"/>
                                          </p:stCondLst>
                                        </p:cTn>
                                        <p:tgtEl>
                                          <p:spTgt spid="49"/>
                                        </p:tgtEl>
                                      </p:cBhvr>
                                      <p:from x="200000" y="450000"/>
                                      <p:to x="10000" y="10000"/>
                                    </p:animScale>
                                    <p:animScale>
                                      <p:cBhvr>
                                        <p:cTn id="25" dur="615" decel="100000"/>
                                        <p:tgtEl>
                                          <p:spTgt spid="49"/>
                                        </p:tgtEl>
                                      </p:cBhvr>
                                      <p:from x="100000" y="100000"/>
                                      <p:to x="200000" y="450000"/>
                                    </p:animScale>
                                    <p:anim from="(ppt_x)" to="(0.5)" calcmode="lin" valueType="num">
                                      <p:cBhvr>
                                        <p:cTn id="26" dur="615" decel="100000"/>
                                        <p:tgtEl>
                                          <p:spTgt spid="49"/>
                                        </p:tgtEl>
                                        <p:attrNameLst>
                                          <p:attrName>ppt_x</p:attrName>
                                        </p:attrNameLst>
                                      </p:cBhvr>
                                    </p:anim>
                                    <p:anim from="(0.5)" to="(0.5)" calcmode="lin" valueType="num">
                                      <p:cBhvr>
                                        <p:cTn id="27" dur="385">
                                          <p:stCondLst>
                                            <p:cond delay="615"/>
                                          </p:stCondLst>
                                        </p:cTn>
                                        <p:tgtEl>
                                          <p:spTgt spid="49"/>
                                        </p:tgtEl>
                                        <p:attrNameLst>
                                          <p:attrName>ppt_x</p:attrName>
                                        </p:attrNameLst>
                                      </p:cBhvr>
                                    </p:anim>
                                    <p:anim from="(ppt_y)" to="(ppt_y+0.4)" calcmode="lin" valueType="num">
                                      <p:cBhvr>
                                        <p:cTn id="28" dur="615" decel="100000"/>
                                        <p:tgtEl>
                                          <p:spTgt spid="49"/>
                                        </p:tgtEl>
                                        <p:attrNameLst>
                                          <p:attrName>ppt_y</p:attrName>
                                        </p:attrNameLst>
                                      </p:cBhvr>
                                    </p:anim>
                                    <p:anim from="(ppt_y)" to="(ppt_y)" calcmode="lin" valueType="num">
                                      <p:cBhvr>
                                        <p:cTn id="29" dur="385">
                                          <p:stCondLst>
                                            <p:cond delay="615"/>
                                          </p:stCondLst>
                                        </p:cTn>
                                        <p:tgtEl>
                                          <p:spTgt spid="49"/>
                                        </p:tgtEl>
                                        <p:attrNameLst>
                                          <p:attrName>ppt_y</p:attrName>
                                        </p:attrNameLst>
                                      </p:cBhvr>
                                    </p:anim>
                                    <p:set>
                                      <p:cBhvr>
                                        <p:cTn id="30" dur="1" fill="hold">
                                          <p:stCondLst>
                                            <p:cond delay="999"/>
                                          </p:stCondLst>
                                        </p:cTn>
                                        <p:tgtEl>
                                          <p:spTgt spid="49"/>
                                        </p:tgtEl>
                                        <p:attrNameLst>
                                          <p:attrName>style.visibility</p:attrName>
                                        </p:attrNameLst>
                                      </p:cBhvr>
                                      <p:to>
                                        <p:strVal val="hidden"/>
                                      </p:to>
                                    </p:set>
                                  </p:childTnLst>
                                </p:cTn>
                              </p:par>
                              <p:par>
                                <p:cTn id="31" presetID="10" presetClass="exit" presetSubtype="0" fill="hold" grpId="0" nodeType="withEffect">
                                  <p:stCondLst>
                                    <p:cond delay="500"/>
                                  </p:stCondLst>
                                  <p:childTnLst>
                                    <p:animEffect transition="out" filter="fade">
                                      <p:cBhvr>
                                        <p:cTn id="32" dur="1000"/>
                                        <p:tgtEl>
                                          <p:spTgt spid="50"/>
                                        </p:tgtEl>
                                      </p:cBhvr>
                                    </p:animEffect>
                                    <p:set>
                                      <p:cBhvr>
                                        <p:cTn id="33" dur="1" fill="hold">
                                          <p:stCondLst>
                                            <p:cond delay="999"/>
                                          </p:stCondLst>
                                        </p:cTn>
                                        <p:tgtEl>
                                          <p:spTgt spid="5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10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1000"/>
                                        <p:tgtEl>
                                          <p:spTgt spid="56"/>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1000" fill="hold"/>
                                        <p:tgtEl>
                                          <p:spTgt spid="52"/>
                                        </p:tgtEl>
                                        <p:attrNameLst>
                                          <p:attrName>ppt_w</p:attrName>
                                        </p:attrNameLst>
                                      </p:cBhvr>
                                      <p:tavLst>
                                        <p:tav tm="0">
                                          <p:val>
                                            <p:fltVal val="0"/>
                                          </p:val>
                                        </p:tav>
                                        <p:tav tm="100000">
                                          <p:val>
                                            <p:strVal val="#ppt_w"/>
                                          </p:val>
                                        </p:tav>
                                      </p:tavLst>
                                    </p:anim>
                                    <p:anim calcmode="lin" valueType="num">
                                      <p:cBhvr>
                                        <p:cTn id="50" dur="1000" fill="hold"/>
                                        <p:tgtEl>
                                          <p:spTgt spid="52"/>
                                        </p:tgtEl>
                                        <p:attrNameLst>
                                          <p:attrName>ppt_h</p:attrName>
                                        </p:attrNameLst>
                                      </p:cBhvr>
                                      <p:tavLst>
                                        <p:tav tm="0">
                                          <p:val>
                                            <p:fltVal val="0"/>
                                          </p:val>
                                        </p:tav>
                                        <p:tav tm="100000">
                                          <p:val>
                                            <p:strVal val="#ppt_h"/>
                                          </p:val>
                                        </p:tav>
                                      </p:tavLst>
                                    </p:anim>
                                    <p:anim calcmode="lin" valueType="num">
                                      <p:cBhvr>
                                        <p:cTn id="51" dur="1000" fill="hold"/>
                                        <p:tgtEl>
                                          <p:spTgt spid="52"/>
                                        </p:tgtEl>
                                        <p:attrNameLst>
                                          <p:attrName>style.rotation</p:attrName>
                                        </p:attrNameLst>
                                      </p:cBhvr>
                                      <p:tavLst>
                                        <p:tav tm="0">
                                          <p:val>
                                            <p:fltVal val="360"/>
                                          </p:val>
                                        </p:tav>
                                        <p:tav tm="100000">
                                          <p:val>
                                            <p:fltVal val="0"/>
                                          </p:val>
                                        </p:tav>
                                      </p:tavLst>
                                    </p:anim>
                                    <p:animEffect transition="in" filter="fade">
                                      <p:cBhvr>
                                        <p:cTn id="52" dur="10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56"/>
                                        </p:tgtEl>
                                      </p:cBhvr>
                                    </p:animEffect>
                                    <p:set>
                                      <p:cBhvr>
                                        <p:cTn id="57" dur="1" fill="hold">
                                          <p:stCondLst>
                                            <p:cond delay="999"/>
                                          </p:stCondLst>
                                        </p:cTn>
                                        <p:tgtEl>
                                          <p:spTgt spid="56"/>
                                        </p:tgtEl>
                                        <p:attrNameLst>
                                          <p:attrName>style.visibility</p:attrName>
                                        </p:attrNameLst>
                                      </p:cBhvr>
                                      <p:to>
                                        <p:strVal val="hidden"/>
                                      </p:to>
                                    </p:se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up)">
                                      <p:cBhvr>
                                        <p:cTn id="61" dur="10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10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right)">
                                      <p:cBhvr>
                                        <p:cTn id="69" dur="10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2" nodeType="clickEffect">
                                  <p:stCondLst>
                                    <p:cond delay="0"/>
                                  </p:stCondLst>
                                  <p:childTnLst>
                                    <p:animEffect transition="out" filter="fade">
                                      <p:cBhvr>
                                        <p:cTn id="76" dur="1000"/>
                                        <p:tgtEl>
                                          <p:spTgt spid="54"/>
                                        </p:tgtEl>
                                      </p:cBhvr>
                                    </p:animEffect>
                                    <p:set>
                                      <p:cBhvr>
                                        <p:cTn id="77" dur="1" fill="hold">
                                          <p:stCondLst>
                                            <p:cond delay="999"/>
                                          </p:stCondLst>
                                        </p:cTn>
                                        <p:tgtEl>
                                          <p:spTgt spid="5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55"/>
                                        </p:tgtEl>
                                      </p:cBhvr>
                                    </p:animEffect>
                                    <p:set>
                                      <p:cBhvr>
                                        <p:cTn id="80" dur="1" fill="hold">
                                          <p:stCondLst>
                                            <p:cond delay="999"/>
                                          </p:stCondLst>
                                        </p:cTn>
                                        <p:tgtEl>
                                          <p:spTgt spid="55"/>
                                        </p:tgtEl>
                                        <p:attrNameLst>
                                          <p:attrName>style.visibility</p:attrName>
                                        </p:attrNameLst>
                                      </p:cBhvr>
                                      <p:to>
                                        <p:strVal val="hidden"/>
                                      </p:to>
                                    </p:set>
                                  </p:childTnLst>
                                </p:cTn>
                              </p:par>
                            </p:childTnLst>
                          </p:cTn>
                        </p:par>
                        <p:par>
                          <p:cTn id="81" fill="hold">
                            <p:stCondLst>
                              <p:cond delay="1000"/>
                            </p:stCondLst>
                            <p:childTnLst>
                              <p:par>
                                <p:cTn id="82" presetID="26" presetClass="entr" presetSubtype="0"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290">
                                          <p:stCondLst>
                                            <p:cond delay="0"/>
                                          </p:stCondLst>
                                        </p:cTn>
                                        <p:tgtEl>
                                          <p:spTgt spid="40"/>
                                        </p:tgtEl>
                                      </p:cBhvr>
                                    </p:animEffect>
                                    <p:anim calcmode="lin" valueType="num">
                                      <p:cBhvr>
                                        <p:cTn id="8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8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8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8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8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90" dur="13">
                                          <p:stCondLst>
                                            <p:cond delay="325"/>
                                          </p:stCondLst>
                                        </p:cTn>
                                        <p:tgtEl>
                                          <p:spTgt spid="40"/>
                                        </p:tgtEl>
                                      </p:cBhvr>
                                      <p:to x="100000" y="60000"/>
                                    </p:animScale>
                                    <p:animScale>
                                      <p:cBhvr>
                                        <p:cTn id="91" dur="83" decel="50000">
                                          <p:stCondLst>
                                            <p:cond delay="338"/>
                                          </p:stCondLst>
                                        </p:cTn>
                                        <p:tgtEl>
                                          <p:spTgt spid="40"/>
                                        </p:tgtEl>
                                      </p:cBhvr>
                                      <p:to x="100000" y="100000"/>
                                    </p:animScale>
                                    <p:animScale>
                                      <p:cBhvr>
                                        <p:cTn id="92" dur="13">
                                          <p:stCondLst>
                                            <p:cond delay="656"/>
                                          </p:stCondLst>
                                        </p:cTn>
                                        <p:tgtEl>
                                          <p:spTgt spid="40"/>
                                        </p:tgtEl>
                                      </p:cBhvr>
                                      <p:to x="100000" y="80000"/>
                                    </p:animScale>
                                    <p:animScale>
                                      <p:cBhvr>
                                        <p:cTn id="93" dur="83" decel="50000">
                                          <p:stCondLst>
                                            <p:cond delay="669"/>
                                          </p:stCondLst>
                                        </p:cTn>
                                        <p:tgtEl>
                                          <p:spTgt spid="40"/>
                                        </p:tgtEl>
                                      </p:cBhvr>
                                      <p:to x="100000" y="100000"/>
                                    </p:animScale>
                                    <p:animScale>
                                      <p:cBhvr>
                                        <p:cTn id="94" dur="13">
                                          <p:stCondLst>
                                            <p:cond delay="821"/>
                                          </p:stCondLst>
                                        </p:cTn>
                                        <p:tgtEl>
                                          <p:spTgt spid="40"/>
                                        </p:tgtEl>
                                      </p:cBhvr>
                                      <p:to x="100000" y="90000"/>
                                    </p:animScale>
                                    <p:animScale>
                                      <p:cBhvr>
                                        <p:cTn id="95" dur="83" decel="50000">
                                          <p:stCondLst>
                                            <p:cond delay="834"/>
                                          </p:stCondLst>
                                        </p:cTn>
                                        <p:tgtEl>
                                          <p:spTgt spid="40"/>
                                        </p:tgtEl>
                                      </p:cBhvr>
                                      <p:to x="100000" y="100000"/>
                                    </p:animScale>
                                    <p:animScale>
                                      <p:cBhvr>
                                        <p:cTn id="96" dur="13">
                                          <p:stCondLst>
                                            <p:cond delay="904"/>
                                          </p:stCondLst>
                                        </p:cTn>
                                        <p:tgtEl>
                                          <p:spTgt spid="40"/>
                                        </p:tgtEl>
                                      </p:cBhvr>
                                      <p:to x="100000" y="95000"/>
                                    </p:animScale>
                                    <p:animScale>
                                      <p:cBhvr>
                                        <p:cTn id="97" dur="83" decel="50000">
                                          <p:stCondLst>
                                            <p:cond delay="917"/>
                                          </p:stCondLst>
                                        </p:cTn>
                                        <p:tgtEl>
                                          <p:spTgt spid="40"/>
                                        </p:tgtEl>
                                      </p:cBhvr>
                                      <p:to x="100000" y="100000"/>
                                    </p:animScale>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10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wipe(right)">
                                      <p:cBhvr>
                                        <p:cTn id="106" dur="10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1000"/>
                                        <p:tgtEl>
                                          <p:spTgt spid="63"/>
                                        </p:tgtEl>
                                      </p:cBhvr>
                                    </p:animEffect>
                                  </p:childTnLst>
                                </p:cTn>
                              </p:par>
                            </p:childTnLst>
                          </p:cTn>
                        </p:par>
                        <p:par>
                          <p:cTn id="110" fill="hold">
                            <p:stCondLst>
                              <p:cond delay="1000"/>
                            </p:stCondLst>
                            <p:childTnLst>
                              <p:par>
                                <p:cTn id="111" presetID="49" presetClass="entr" presetSubtype="0" decel="100000" fill="hold" grpId="0" nodeType="after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p:cTn id="113" dur="1000" fill="hold"/>
                                        <p:tgtEl>
                                          <p:spTgt spid="53"/>
                                        </p:tgtEl>
                                        <p:attrNameLst>
                                          <p:attrName>ppt_w</p:attrName>
                                        </p:attrNameLst>
                                      </p:cBhvr>
                                      <p:tavLst>
                                        <p:tav tm="0">
                                          <p:val>
                                            <p:fltVal val="0"/>
                                          </p:val>
                                        </p:tav>
                                        <p:tav tm="100000">
                                          <p:val>
                                            <p:strVal val="#ppt_w"/>
                                          </p:val>
                                        </p:tav>
                                      </p:tavLst>
                                    </p:anim>
                                    <p:anim calcmode="lin" valueType="num">
                                      <p:cBhvr>
                                        <p:cTn id="114" dur="1000" fill="hold"/>
                                        <p:tgtEl>
                                          <p:spTgt spid="53"/>
                                        </p:tgtEl>
                                        <p:attrNameLst>
                                          <p:attrName>ppt_h</p:attrName>
                                        </p:attrNameLst>
                                      </p:cBhvr>
                                      <p:tavLst>
                                        <p:tav tm="0">
                                          <p:val>
                                            <p:fltVal val="0"/>
                                          </p:val>
                                        </p:tav>
                                        <p:tav tm="100000">
                                          <p:val>
                                            <p:strVal val="#ppt_h"/>
                                          </p:val>
                                        </p:tav>
                                      </p:tavLst>
                                    </p:anim>
                                    <p:anim calcmode="lin" valueType="num">
                                      <p:cBhvr>
                                        <p:cTn id="115" dur="1000" fill="hold"/>
                                        <p:tgtEl>
                                          <p:spTgt spid="53"/>
                                        </p:tgtEl>
                                        <p:attrNameLst>
                                          <p:attrName>style.rotation</p:attrName>
                                        </p:attrNameLst>
                                      </p:cBhvr>
                                      <p:tavLst>
                                        <p:tav tm="0">
                                          <p:val>
                                            <p:fltVal val="360"/>
                                          </p:val>
                                        </p:tav>
                                        <p:tav tm="100000">
                                          <p:val>
                                            <p:fltVal val="0"/>
                                          </p:val>
                                        </p:tav>
                                      </p:tavLst>
                                    </p:anim>
                                    <p:animEffect transition="in" filter="fade">
                                      <p:cBhvr>
                                        <p:cTn id="116" dur="1000"/>
                                        <p:tgtEl>
                                          <p:spTgt spid="5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wipe(right)">
                                      <p:cBhvr>
                                        <p:cTn id="121" dur="1000"/>
                                        <p:tgtEl>
                                          <p:spTgt spid="5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1000"/>
                                        <p:tgtEl>
                                          <p:spTgt spid="3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1000"/>
                                        <p:tgtEl>
                                          <p:spTgt spid="37"/>
                                        </p:tgtEl>
                                      </p:cBhvr>
                                    </p:animEffect>
                                    <p:set>
                                      <p:cBhvr>
                                        <p:cTn id="129" dur="1" fill="hold">
                                          <p:stCondLst>
                                            <p:cond delay="9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57"/>
                                        </p:tgtEl>
                                      </p:cBhvr>
                                    </p:animEffect>
                                    <p:set>
                                      <p:cBhvr>
                                        <p:cTn id="132" dur="1" fill="hold">
                                          <p:stCondLst>
                                            <p:cond delay="999"/>
                                          </p:stCondLst>
                                        </p:cTn>
                                        <p:tgtEl>
                                          <p:spTgt spid="5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36"/>
                                        </p:tgtEl>
                                      </p:cBhvr>
                                    </p:animEffect>
                                    <p:set>
                                      <p:cBhvr>
                                        <p:cTn id="135" dur="1" fill="hold">
                                          <p:stCondLst>
                                            <p:cond delay="999"/>
                                          </p:stCondLst>
                                        </p:cTn>
                                        <p:tgtEl>
                                          <p:spTgt spid="3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63"/>
                                        </p:tgtEl>
                                      </p:cBhvr>
                                    </p:animEffect>
                                    <p:set>
                                      <p:cBhvr>
                                        <p:cTn id="138" dur="1" fill="hold">
                                          <p:stCondLst>
                                            <p:cond delay="999"/>
                                          </p:stCondLst>
                                        </p:cTn>
                                        <p:tgtEl>
                                          <p:spTgt spid="6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59"/>
                                        </p:tgtEl>
                                      </p:cBhvr>
                                    </p:animEffect>
                                    <p:set>
                                      <p:cBhvr>
                                        <p:cTn id="141" dur="1" fill="hold">
                                          <p:stCondLst>
                                            <p:cond delay="999"/>
                                          </p:stCondLst>
                                        </p:cTn>
                                        <p:tgtEl>
                                          <p:spTgt spid="5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58"/>
                                        </p:tgtEl>
                                      </p:cBhvr>
                                    </p:animEffect>
                                    <p:set>
                                      <p:cBhvr>
                                        <p:cTn id="144" dur="1" fill="hold">
                                          <p:stCondLst>
                                            <p:cond delay="999"/>
                                          </p:stCondLst>
                                        </p:cTn>
                                        <p:tgtEl>
                                          <p:spTgt spid="58"/>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60"/>
                                        </p:tgtEl>
                                      </p:cBhvr>
                                    </p:animEffect>
                                    <p:set>
                                      <p:cBhvr>
                                        <p:cTn id="147" dur="1" fill="hold">
                                          <p:stCondLst>
                                            <p:cond delay="999"/>
                                          </p:stCondLst>
                                        </p:cTn>
                                        <p:tgtEl>
                                          <p:spTgt spid="60"/>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43"/>
                                        </p:tgtEl>
                                      </p:cBhvr>
                                    </p:animEffect>
                                    <p:set>
                                      <p:cBhvr>
                                        <p:cTn id="150" dur="1" fill="hold">
                                          <p:stCondLst>
                                            <p:cond delay="999"/>
                                          </p:stCondLst>
                                        </p:cTn>
                                        <p:tgtEl>
                                          <p:spTgt spid="43"/>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52"/>
                                        </p:tgtEl>
                                      </p:cBhvr>
                                    </p:animEffect>
                                    <p:set>
                                      <p:cBhvr>
                                        <p:cTn id="153" dur="1" fill="hold">
                                          <p:stCondLst>
                                            <p:cond delay="999"/>
                                          </p:stCondLst>
                                        </p:cTn>
                                        <p:tgtEl>
                                          <p:spTgt spid="52"/>
                                        </p:tgtEl>
                                        <p:attrNameLst>
                                          <p:attrName>style.visibility</p:attrName>
                                        </p:attrNameLst>
                                      </p:cBhvr>
                                      <p:to>
                                        <p:strVal val="hidden"/>
                                      </p:to>
                                    </p:set>
                                  </p:childTnLst>
                                </p:cTn>
                              </p:par>
                            </p:childTnLst>
                          </p:cTn>
                        </p:par>
                        <p:par>
                          <p:cTn id="154" fill="hold">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fade">
                                      <p:cBhvr>
                                        <p:cTn id="15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49" grpId="1" animBg="1"/>
      <p:bldP spid="52" grpId="0" animBg="1"/>
      <p:bldP spid="52" grpId="1" animBg="1"/>
      <p:bldP spid="54" grpId="0"/>
      <p:bldP spid="54" grpId="2"/>
      <p:bldP spid="55" grpId="0" animBg="1"/>
      <p:bldP spid="55" grpId="1" animBg="1"/>
      <p:bldP spid="56" grpId="0"/>
      <p:bldP spid="56" grpId="1"/>
      <p:bldP spid="57" grpId="0"/>
      <p:bldP spid="57" grpId="1"/>
      <p:bldP spid="58" grpId="0" animBg="1"/>
      <p:bldP spid="58" grpId="1" animBg="1"/>
      <p:bldP spid="59" grpId="0" animBg="1"/>
      <p:bldP spid="59" grpId="1" animBg="1"/>
      <p:bldP spid="60" grpId="0" animBg="1"/>
      <p:bldP spid="60" grpId="1" animBg="1"/>
      <p:bldP spid="36" grpId="0"/>
      <p:bldP spid="36" grpId="1"/>
      <p:bldP spid="37" grpId="0"/>
      <p:bldP spid="37" grpId="1"/>
      <p:bldP spid="40" grpId="0" animBg="1"/>
      <p:bldP spid="41" grpId="0" animBg="1"/>
      <p:bldP spid="43" grpId="0"/>
      <p:bldP spid="43" grpId="1"/>
      <p:bldP spid="53" grpId="0" animBg="1"/>
      <p:bldP spid="63" grpId="0"/>
      <p:bldP spid="63" grpId="1"/>
      <p:bldP spid="66"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AutoShape 2" descr="https://tce-live2.s3.amazonaws.com/media/media/2dc62fed-c7a6-4a34-a2ba-15665a1fe30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440600" y="685800"/>
            <a:ext cx="8001000" cy="6172200"/>
            <a:chOff x="0" y="685800"/>
            <a:chExt cx="8001000" cy="6172200"/>
          </a:xfrm>
        </p:grpSpPr>
        <p:pic>
          <p:nvPicPr>
            <p:cNvPr id="217092" name="Picture 4" descr="https://tce-live2.s3.amazonaws.com/media/media/2dc62fed-c7a6-4a34-a2ba-15665a1fe30b.jpg"/>
            <p:cNvPicPr>
              <a:picLocks noChangeAspect="1" noChangeArrowheads="1"/>
            </p:cNvPicPr>
            <p:nvPr/>
          </p:nvPicPr>
          <p:blipFill>
            <a:blip r:embed="rId2"/>
            <a:srcRect/>
            <a:stretch>
              <a:fillRect/>
            </a:stretch>
          </p:blipFill>
          <p:spPr bwMode="auto">
            <a:xfrm>
              <a:off x="0" y="685800"/>
              <a:ext cx="8001000" cy="6172200"/>
            </a:xfrm>
            <a:prstGeom prst="rect">
              <a:avLst/>
            </a:prstGeom>
            <a:noFill/>
          </p:spPr>
        </p:pic>
        <p:sp>
          <p:nvSpPr>
            <p:cNvPr id="4" name="Rectangle 3"/>
            <p:cNvSpPr/>
            <p:nvPr/>
          </p:nvSpPr>
          <p:spPr>
            <a:xfrm>
              <a:off x="2226400" y="685800"/>
              <a:ext cx="3902800" cy="461665"/>
            </a:xfrm>
            <a:prstGeom prst="rect">
              <a:avLst/>
            </a:prstGeom>
          </p:spPr>
          <p:txBody>
            <a:bodyPr wrap="none">
              <a:spAutoFit/>
            </a:bodyPr>
            <a:lstStyle/>
            <a:p>
              <a:pPr fontAlgn="base"/>
              <a:r>
                <a:rPr lang="en-US" sz="2400" b="1" dirty="0" smtClean="0"/>
                <a:t>Exploration, Western Interior</a:t>
              </a:r>
              <a:endParaRPr lang="en-US" sz="2400" b="1" dirty="0"/>
            </a:p>
          </p:txBody>
        </p:sp>
      </p:grpSp>
      <p:sp>
        <p:nvSpPr>
          <p:cNvPr id="6" name="Rectangle 5"/>
          <p:cNvSpPr/>
          <p:nvPr/>
        </p:nvSpPr>
        <p:spPr>
          <a:xfrm>
            <a:off x="0" y="0"/>
            <a:ext cx="9144000" cy="369332"/>
          </a:xfrm>
          <a:prstGeom prst="rect">
            <a:avLst/>
          </a:prstGeom>
        </p:spPr>
        <p:txBody>
          <a:bodyPr wrap="square">
            <a:spAutoFit/>
          </a:bodyPr>
          <a:lstStyle/>
          <a:p>
            <a:r>
              <a:rPr lang="en-US" dirty="0" smtClean="0"/>
              <a:t>http://www.thecanadianencyclopedia.ca/en/article/sir-alexander-mackenzie-explorer/</a:t>
            </a:r>
            <a:endParaRPr lang="en-US" dirty="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828800"/>
            <a:ext cx="9144000" cy="1815882"/>
          </a:xfrm>
          <a:prstGeom prst="rect">
            <a:avLst/>
          </a:prstGeom>
        </p:spPr>
        <p:txBody>
          <a:bodyPr wrap="square">
            <a:spAutoFit/>
          </a:bodyPr>
          <a:lstStyle/>
          <a:p>
            <a:r>
              <a:rPr lang="en-US" sz="1600" u="sng" dirty="0" smtClean="0">
                <a:solidFill>
                  <a:srgbClr val="3333FF"/>
                </a:solidFill>
              </a:rPr>
              <a:t>https://en.wikipedia.org/wiki/Pierre_Gaultier_de_Varennes,_sieur_de_La_V%C3%A9rendrye</a:t>
            </a:r>
          </a:p>
          <a:p>
            <a:r>
              <a:rPr lang="en-US" sz="1600" u="sng" dirty="0" smtClean="0">
                <a:solidFill>
                  <a:srgbClr val="3333FF"/>
                </a:solidFill>
              </a:rPr>
              <a:t>Pierre </a:t>
            </a:r>
            <a:r>
              <a:rPr lang="en-US" sz="1600" u="sng" dirty="0" err="1" smtClean="0">
                <a:solidFill>
                  <a:srgbClr val="3333FF"/>
                </a:solidFill>
              </a:rPr>
              <a:t>Gaultier</a:t>
            </a:r>
            <a:r>
              <a:rPr lang="en-US" sz="1600" u="sng" dirty="0" smtClean="0">
                <a:solidFill>
                  <a:srgbClr val="3333FF"/>
                </a:solidFill>
              </a:rPr>
              <a:t> de </a:t>
            </a:r>
            <a:r>
              <a:rPr lang="en-US" sz="1600" u="sng" dirty="0" err="1" smtClean="0">
                <a:solidFill>
                  <a:srgbClr val="3333FF"/>
                </a:solidFill>
              </a:rPr>
              <a:t>Varennes</a:t>
            </a:r>
            <a:r>
              <a:rPr lang="en-US" sz="1600" u="sng" dirty="0" smtClean="0">
                <a:solidFill>
                  <a:srgbClr val="3333FF"/>
                </a:solidFill>
              </a:rPr>
              <a:t>, </a:t>
            </a:r>
            <a:r>
              <a:rPr lang="en-US" sz="1600" u="sng" dirty="0" err="1" smtClean="0">
                <a:solidFill>
                  <a:srgbClr val="3333FF"/>
                </a:solidFill>
              </a:rPr>
              <a:t>sieur</a:t>
            </a:r>
            <a:r>
              <a:rPr lang="en-US" sz="1600" u="sng" dirty="0" smtClean="0">
                <a:solidFill>
                  <a:srgbClr val="3333FF"/>
                </a:solidFill>
              </a:rPr>
              <a:t> de La </a:t>
            </a:r>
            <a:r>
              <a:rPr lang="en-US" sz="1600" u="sng" dirty="0" err="1" smtClean="0">
                <a:solidFill>
                  <a:srgbClr val="3333FF"/>
                </a:solidFill>
              </a:rPr>
              <a:t>Vérendrye</a:t>
            </a:r>
            <a:endParaRPr lang="en-US" sz="1600" u="sng" dirty="0" smtClean="0">
              <a:solidFill>
                <a:srgbClr val="3333FF"/>
              </a:solidFill>
            </a:endParaRPr>
          </a:p>
          <a:p>
            <a:r>
              <a:rPr lang="en-US" sz="1600" dirty="0" smtClean="0"/>
              <a:t>(1685 – 1749) was a </a:t>
            </a:r>
            <a:r>
              <a:rPr lang="en-US" sz="1600" b="1" dirty="0" smtClean="0"/>
              <a:t>French Canadian military officer</a:t>
            </a:r>
            <a:r>
              <a:rPr lang="en-US" sz="1600" dirty="0" smtClean="0"/>
              <a:t>, fur trader and explorer. In the </a:t>
            </a:r>
            <a:r>
              <a:rPr lang="en-US" sz="1600" b="1" dirty="0" smtClean="0"/>
              <a:t>1730</a:t>
            </a:r>
            <a:r>
              <a:rPr lang="en-US" sz="1600" dirty="0" smtClean="0"/>
              <a:t>s he and his four sons opened up the </a:t>
            </a:r>
            <a:r>
              <a:rPr lang="en-US" sz="1600" b="1" dirty="0" smtClean="0"/>
              <a:t>area west of Lake Superior</a:t>
            </a:r>
            <a:r>
              <a:rPr lang="en-US" sz="1600" dirty="0" smtClean="0"/>
              <a:t> and thus began the process that added Western Canada to the original New France in the Saint Lawrence basin. He was also the </a:t>
            </a:r>
            <a:r>
              <a:rPr lang="en-US" sz="1600" b="1" dirty="0" smtClean="0"/>
              <a:t>first known European to reach North Dakota and the upper Missouri River. </a:t>
            </a:r>
            <a:r>
              <a:rPr lang="en-US" sz="1600" dirty="0" smtClean="0"/>
              <a:t>In the 1740s two of his sons crossed the prairie as far as Wyoming and were the first Europeans to see the Rocky Mountains north of New Mexico.</a:t>
            </a:r>
            <a:endParaRPr lang="en-US" sz="1600" dirty="0"/>
          </a:p>
        </p:txBody>
      </p:sp>
      <p:sp>
        <p:nvSpPr>
          <p:cNvPr id="4" name="Rectangle 3"/>
          <p:cNvSpPr/>
          <p:nvPr/>
        </p:nvSpPr>
        <p:spPr>
          <a:xfrm>
            <a:off x="0" y="0"/>
            <a:ext cx="9144000" cy="1815882"/>
          </a:xfrm>
          <a:prstGeom prst="rect">
            <a:avLst/>
          </a:prstGeom>
        </p:spPr>
        <p:txBody>
          <a:bodyPr wrap="square">
            <a:spAutoFit/>
          </a:bodyPr>
          <a:lstStyle/>
          <a:p>
            <a:r>
              <a:rPr lang="en-US" sz="1600" dirty="0" smtClean="0">
                <a:hlinkClick r:id="rId2"/>
              </a:rPr>
              <a:t>https://en.wikipedia.org/wiki/Henry_Kelsey</a:t>
            </a:r>
            <a:endParaRPr lang="en-US" sz="1600" dirty="0" smtClean="0"/>
          </a:p>
          <a:p>
            <a:r>
              <a:rPr lang="en-US" sz="1600" b="1" dirty="0" smtClean="0"/>
              <a:t>Henry Kelsey</a:t>
            </a:r>
            <a:r>
              <a:rPr lang="en-US" sz="1600" dirty="0" smtClean="0"/>
              <a:t> (</a:t>
            </a:r>
            <a:r>
              <a:rPr lang="en-US" sz="1600" dirty="0" smtClean="0">
                <a:hlinkClick r:id="rId3" tooltip="Circa"/>
              </a:rPr>
              <a:t>c.</a:t>
            </a:r>
            <a:r>
              <a:rPr lang="en-US" sz="1600" dirty="0" smtClean="0"/>
              <a:t> 1667 – 1724) was an </a:t>
            </a:r>
            <a:r>
              <a:rPr lang="en-US" sz="1600" b="1" dirty="0" smtClean="0"/>
              <a:t>English</a:t>
            </a:r>
            <a:r>
              <a:rPr lang="en-US" sz="1600" dirty="0" smtClean="0"/>
              <a:t> fur trader, explorer, and sailor who played an important role in establishing the </a:t>
            </a:r>
            <a:r>
              <a:rPr lang="en-US" sz="1600" b="1" dirty="0" smtClean="0"/>
              <a:t>Hudson's Bay Company</a:t>
            </a:r>
            <a:r>
              <a:rPr lang="en-US" sz="1600" dirty="0" smtClean="0"/>
              <a:t> in Canada. Kelsey was born in 1667 and married in East Greenwich, south-east of central London.</a:t>
            </a:r>
            <a:r>
              <a:rPr lang="en-US" sz="1600" baseline="30000" dirty="0" smtClean="0">
                <a:hlinkClick r:id="rId2"/>
              </a:rPr>
              <a:t>[1]</a:t>
            </a:r>
            <a:r>
              <a:rPr lang="en-US" sz="1600" dirty="0" smtClean="0"/>
              <a:t> He is the first recorded European to have visited the present-day provinces of </a:t>
            </a:r>
            <a:r>
              <a:rPr lang="en-US" sz="1600" u="sng" dirty="0" smtClean="0"/>
              <a:t>Saskatchewan</a:t>
            </a:r>
            <a:r>
              <a:rPr lang="en-US" sz="1600" dirty="0" smtClean="0"/>
              <a:t> in </a:t>
            </a:r>
            <a:r>
              <a:rPr lang="en-US" sz="1600" b="1" dirty="0" smtClean="0"/>
              <a:t>1691 </a:t>
            </a:r>
            <a:r>
              <a:rPr lang="en-US" sz="1600" dirty="0" smtClean="0"/>
              <a:t>and, possibly, Alberta, as well as the </a:t>
            </a:r>
            <a:r>
              <a:rPr lang="en-US" sz="1600" b="1" dirty="0" smtClean="0"/>
              <a:t>first to have explored the Great Plains from the north. </a:t>
            </a:r>
            <a:r>
              <a:rPr lang="en-US" sz="1600" dirty="0" smtClean="0"/>
              <a:t>In his travels to the plains he encountered several Plains First Nations (Plains Indians), as well as vast herds of the American bison, their primary source of food.</a:t>
            </a:r>
            <a:endParaRPr lang="en-US" sz="1600" dirty="0"/>
          </a:p>
        </p:txBody>
      </p:sp>
      <p:sp useBgFill="1">
        <p:nvSpPr>
          <p:cNvPr id="6" name="Rectangle 5"/>
          <p:cNvSpPr/>
          <p:nvPr/>
        </p:nvSpPr>
        <p:spPr>
          <a:xfrm>
            <a:off x="0" y="3657600"/>
            <a:ext cx="9144000" cy="3539430"/>
          </a:xfrm>
          <a:prstGeom prst="rect">
            <a:avLst/>
          </a:prstGeom>
        </p:spPr>
        <p:txBody>
          <a:bodyPr wrap="square">
            <a:spAutoFit/>
          </a:bodyPr>
          <a:lstStyle/>
          <a:p>
            <a:r>
              <a:rPr lang="en-US" sz="1600" b="1" dirty="0" smtClean="0">
                <a:hlinkClick r:id="rId4"/>
              </a:rPr>
              <a:t>https://en.wikipedia.org/wiki/Anthony_Henday</a:t>
            </a:r>
            <a:endParaRPr lang="en-US" sz="1600" b="1" dirty="0" smtClean="0"/>
          </a:p>
          <a:p>
            <a:r>
              <a:rPr lang="en-US" sz="1600" b="1" dirty="0" smtClean="0"/>
              <a:t>Anthony </a:t>
            </a:r>
            <a:r>
              <a:rPr lang="en-US" sz="1600" b="1" dirty="0" err="1" smtClean="0"/>
              <a:t>Henday</a:t>
            </a:r>
            <a:r>
              <a:rPr lang="en-US" sz="1600" dirty="0" smtClean="0"/>
              <a:t> (1750–1762) an </a:t>
            </a:r>
            <a:r>
              <a:rPr lang="en-US" sz="1600" b="1" dirty="0" smtClean="0"/>
              <a:t>English</a:t>
            </a:r>
            <a:r>
              <a:rPr lang="en-US" sz="1600" dirty="0" smtClean="0"/>
              <a:t> man, was one of the first European men to explore the interior of the Canadian northwest.  His explorations were authorized and funded by the </a:t>
            </a:r>
            <a:r>
              <a:rPr lang="en-US" sz="1600" b="1" dirty="0" smtClean="0"/>
              <a:t>Hudson's Bay </a:t>
            </a:r>
            <a:r>
              <a:rPr lang="en-US" sz="1600" dirty="0" smtClean="0"/>
              <a:t>Company (HBC) because of their concern with La </a:t>
            </a:r>
            <a:r>
              <a:rPr lang="en-US" sz="1600" dirty="0" err="1" smtClean="0"/>
              <a:t>Vérendrye</a:t>
            </a:r>
            <a:r>
              <a:rPr lang="en-US" sz="1600" dirty="0" smtClean="0"/>
              <a:t> and the other western commanders who were </a:t>
            </a:r>
            <a:r>
              <a:rPr lang="en-US" sz="1600" dirty="0" err="1" smtClean="0"/>
              <a:t>funnelling</a:t>
            </a:r>
            <a:r>
              <a:rPr lang="en-US" sz="1600" dirty="0" smtClean="0"/>
              <a:t> fur trade from the northwest to their forts.  Eventually, James </a:t>
            </a:r>
            <a:r>
              <a:rPr lang="en-US" sz="1600" dirty="0" err="1" smtClean="0"/>
              <a:t>Isham</a:t>
            </a:r>
            <a:r>
              <a:rPr lang="en-US" sz="1600" dirty="0" smtClean="0"/>
              <a:t>, chief at York Fort, suggested someone go to western Rupert's Land to encourage trade with the region's First Nations tribes. He was </a:t>
            </a:r>
            <a:r>
              <a:rPr lang="en-US" sz="1600" b="1" dirty="0" smtClean="0"/>
              <a:t>the first to have seen the Rocky Mountains  in 1754</a:t>
            </a:r>
            <a:r>
              <a:rPr lang="en-US" sz="1600" dirty="0" smtClean="0"/>
              <a:t>.</a:t>
            </a:r>
          </a:p>
          <a:p>
            <a:r>
              <a:rPr lang="en-US" sz="1600" dirty="0" smtClean="0"/>
              <a:t>Since the 1600s to the late 1800s the Hudson Bay's Company had the exclusive fur trade for the land within what was considered Hudson Bay's watershed. This region was known as Rupert's Land. For the furs that HBC was after they wanted to trade commodities like tobacco, kettles, axes, mirrors, beads, and alcohol. </a:t>
            </a:r>
          </a:p>
          <a:p>
            <a:r>
              <a:rPr lang="en-US" sz="1600" dirty="0" err="1" smtClean="0"/>
              <a:t>Henday</a:t>
            </a:r>
            <a:r>
              <a:rPr lang="en-US" sz="1600" dirty="0" smtClean="0"/>
              <a:t> volunteered to undertake an expedition into this territory. A convicted smuggler,</a:t>
            </a:r>
            <a:r>
              <a:rPr lang="en-US" sz="1600" baseline="30000" dirty="0" smtClean="0">
                <a:hlinkClick r:id="rId4"/>
              </a:rPr>
              <a:t>[5]</a:t>
            </a:r>
            <a:r>
              <a:rPr lang="en-US" sz="1600" dirty="0" smtClean="0"/>
              <a:t> he joined the HBC in 1750 as a net-maker and </a:t>
            </a:r>
            <a:r>
              <a:rPr lang="en-US" sz="1600" dirty="0" err="1" smtClean="0"/>
              <a:t>labourer</a:t>
            </a:r>
            <a:r>
              <a:rPr lang="en-US" sz="1600" dirty="0" smtClean="0"/>
              <a:t>. </a:t>
            </a:r>
            <a:r>
              <a:rPr lang="en-US" sz="1600" dirty="0" err="1" smtClean="0"/>
              <a:t>Henday</a:t>
            </a:r>
            <a:r>
              <a:rPr lang="en-US" sz="1600" dirty="0" smtClean="0"/>
              <a:t> had gained experience in inland travel after arriving at York Factory. In </a:t>
            </a:r>
            <a:r>
              <a:rPr lang="en-US" sz="1600" b="1" dirty="0" smtClean="0"/>
              <a:t>1754</a:t>
            </a:r>
            <a:r>
              <a:rPr lang="en-US" sz="1600" dirty="0" smtClean="0"/>
              <a:t>, he set out with a group of Plains Indians on foot to travel from York Factory to Rupert’s Land.</a:t>
            </a:r>
            <a:endParaRPr lang="en-US" sz="1600" dirty="0"/>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23439"/>
          </a:xfrm>
          <a:prstGeom prst="rect">
            <a:avLst/>
          </a:prstGeom>
        </p:spPr>
        <p:txBody>
          <a:bodyPr wrap="square">
            <a:spAutoFit/>
          </a:bodyPr>
          <a:lstStyle/>
          <a:p>
            <a:r>
              <a:rPr lang="en-US" sz="1600" dirty="0" smtClean="0">
                <a:hlinkClick r:id="rId2"/>
              </a:rPr>
              <a:t>https://en.wikipedia.org/wiki/Samuel_Hearne</a:t>
            </a:r>
            <a:endParaRPr lang="en-US" sz="1600" dirty="0" smtClean="0"/>
          </a:p>
          <a:p>
            <a:r>
              <a:rPr lang="en-US" sz="1600" b="1" dirty="0" smtClean="0"/>
              <a:t>Samuel Hearne</a:t>
            </a:r>
            <a:r>
              <a:rPr lang="en-US" sz="1600" dirty="0" smtClean="0"/>
              <a:t> (1745–1792) was an</a:t>
            </a:r>
            <a:r>
              <a:rPr lang="en-US" sz="1600" b="1" dirty="0" smtClean="0"/>
              <a:t> English </a:t>
            </a:r>
            <a:r>
              <a:rPr lang="en-US" sz="1600" dirty="0" smtClean="0"/>
              <a:t>explorer, fur-trader, author, and naturalist. He was the </a:t>
            </a:r>
            <a:r>
              <a:rPr lang="en-US" sz="1600" b="1" dirty="0" smtClean="0"/>
              <a:t>first European to make an overland excursion across northern Canada to the Arctic Ocean</a:t>
            </a:r>
            <a:r>
              <a:rPr lang="en-US" sz="1600" dirty="0" smtClean="0"/>
              <a:t>, actually Coronation Gulf, via the Coppermine River. In </a:t>
            </a:r>
            <a:r>
              <a:rPr lang="en-US" sz="1600" b="1" dirty="0" smtClean="0"/>
              <a:t>1774</a:t>
            </a:r>
            <a:r>
              <a:rPr lang="en-US" sz="1600" dirty="0" smtClean="0"/>
              <a:t>, Hearne built Cumberland House for the </a:t>
            </a:r>
            <a:r>
              <a:rPr lang="en-US" sz="1600" b="1" dirty="0" smtClean="0"/>
              <a:t>Hudson's Bay Company</a:t>
            </a:r>
            <a:r>
              <a:rPr lang="en-US" sz="1600" dirty="0" smtClean="0"/>
              <a:t>, its first interior trading post and the first permanent settlement in present Saskatchewan.</a:t>
            </a:r>
            <a:endParaRPr lang="en-US" sz="1600" dirty="0"/>
          </a:p>
        </p:txBody>
      </p:sp>
      <p:sp>
        <p:nvSpPr>
          <p:cNvPr id="3" name="Rectangle 2"/>
          <p:cNvSpPr/>
          <p:nvPr/>
        </p:nvSpPr>
        <p:spPr>
          <a:xfrm>
            <a:off x="0" y="1371600"/>
            <a:ext cx="9144000" cy="3046988"/>
          </a:xfrm>
          <a:prstGeom prst="rect">
            <a:avLst/>
          </a:prstGeom>
        </p:spPr>
        <p:txBody>
          <a:bodyPr wrap="square">
            <a:spAutoFit/>
          </a:bodyPr>
          <a:lstStyle/>
          <a:p>
            <a:r>
              <a:rPr lang="en-US" sz="1600" dirty="0" smtClean="0">
                <a:hlinkClick r:id="rId3"/>
              </a:rPr>
              <a:t>https://en.wikipedia.org/wiki/Peter_Pond</a:t>
            </a:r>
            <a:endParaRPr lang="en-US" sz="1600" dirty="0" smtClean="0"/>
          </a:p>
          <a:p>
            <a:r>
              <a:rPr lang="en-US" sz="1600" b="1" dirty="0" smtClean="0"/>
              <a:t>Peter Pond</a:t>
            </a:r>
            <a:r>
              <a:rPr lang="en-US" sz="1600" dirty="0" smtClean="0"/>
              <a:t> (January 18, 1739 or 1740 – 1807) was a soldier with a Connecticut Regiment, a fur trader, a founding member of the North West Company and the Beaver Club, an explorer and a cartographer. Though he was born and died in Milford, Connecticut, most of his life was spent in northwestern North America.</a:t>
            </a:r>
          </a:p>
          <a:p>
            <a:r>
              <a:rPr lang="en-US" sz="1600" b="1" dirty="0" smtClean="0"/>
              <a:t>In 1783</a:t>
            </a:r>
            <a:r>
              <a:rPr lang="en-US" sz="1600" dirty="0" smtClean="0"/>
              <a:t>, Pond's explorations led him to the </a:t>
            </a:r>
            <a:r>
              <a:rPr lang="en-US" sz="1600" b="1" dirty="0" smtClean="0"/>
              <a:t>Athabasca,</a:t>
            </a:r>
            <a:r>
              <a:rPr lang="en-US" sz="1600" dirty="0" smtClean="0"/>
              <a:t> a region stretching from Lac </a:t>
            </a:r>
            <a:r>
              <a:rPr lang="en-US" sz="1600" dirty="0" err="1" smtClean="0"/>
              <a:t>Île</a:t>
            </a:r>
            <a:r>
              <a:rPr lang="en-US" sz="1600" dirty="0" smtClean="0"/>
              <a:t>-à-la-Crosse to the Peace River. There he explored waterways around Lake Athabasca and determined the approximate locations of Great Slave Lake and Great Bear Lake from First Nations peoples of the area. From his notes and diaries Peter Pond drew a map showing rivers and lakes of the Athabasca region, including what was known of the whole area from Hudson Bay to the Rocky Mountains and interpolating his information to the Arctic Ocean or Northwest Passage.</a:t>
            </a:r>
          </a:p>
          <a:p>
            <a:endParaRPr lang="en-US" sz="1600" dirty="0" smtClean="0"/>
          </a:p>
          <a:p>
            <a:endParaRPr lang="en-US" sz="16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1521502"/>
                <a:chOff x="32482" y="5336498"/>
                <a:chExt cx="8806718" cy="1521502"/>
              </a:xfrm>
            </p:grpSpPr>
            <p:sp>
              <p:nvSpPr>
                <p:cNvPr id="9"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sp>
        <p:nvSpPr>
          <p:cNvPr id="49" name="Freeform 4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51" name="TextBox 50"/>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sp>
        <p:nvSpPr>
          <p:cNvPr id="47" name="Freeform 46"/>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572000" y="2133600"/>
            <a:ext cx="744371" cy="369332"/>
          </a:xfrm>
          <a:prstGeom prst="rect">
            <a:avLst/>
          </a:prstGeom>
          <a:no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sp>
        <p:nvSpPr>
          <p:cNvPr id="45" name="Freeform 4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486400" y="1295400"/>
            <a:ext cx="872098" cy="369332"/>
          </a:xfrm>
          <a:prstGeom prst="rect">
            <a:avLst/>
          </a:prstGeom>
          <a:no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sp>
        <p:nvSpPr>
          <p:cNvPr id="43" name="Freeform 4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467600" y="3352800"/>
            <a:ext cx="538930" cy="369332"/>
          </a:xfrm>
          <a:prstGeom prst="rect">
            <a:avLst/>
          </a:prstGeom>
          <a:no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sp>
        <p:nvSpPr>
          <p:cNvPr id="41" name="Freeform 4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nvGrpSpPr>
          <p:cNvPr id="12" name="Group 9"/>
          <p:cNvGrpSpPr/>
          <p:nvPr/>
        </p:nvGrpSpPr>
        <p:grpSpPr>
          <a:xfrm>
            <a:off x="76200" y="5257800"/>
            <a:ext cx="8644328" cy="1600200"/>
            <a:chOff x="0" y="5257800"/>
            <a:chExt cx="8949128" cy="1600200"/>
          </a:xfrm>
          <a:solidFill>
            <a:schemeClr val="bg1"/>
          </a:solidFill>
        </p:grpSpPr>
        <p:sp useBgFill="1">
          <p:nvSpPr>
            <p:cNvPr id="56" name="Rectangle 5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useBgFill="1">
          <p:nvSpPr>
            <p:cNvPr id="57" name="Rectangle 56"/>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useBgFill="1">
          <p:nvSpPr>
            <p:cNvPr id="58" name="Rectangle 57"/>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4" name="TextBox 1"/>
          <p:cNvSpPr txBox="1">
            <a:spLocks noChangeArrowheads="1"/>
          </p:cNvSpPr>
          <p:nvPr/>
        </p:nvSpPr>
        <p:spPr bwMode="auto">
          <a:xfrm>
            <a:off x="152400" y="0"/>
            <a:ext cx="6248400" cy="584775"/>
          </a:xfrm>
          <a:prstGeom prst="rect">
            <a:avLst/>
          </a:prstGeom>
          <a:noFill/>
          <a:ln w="9525">
            <a:noFill/>
            <a:miter lim="800000"/>
            <a:headEnd/>
            <a:tailEnd/>
          </a:ln>
        </p:spPr>
        <p:txBody>
          <a:bodyPr wrap="square">
            <a:spAutoFit/>
          </a:bodyPr>
          <a:lstStyle/>
          <a:p>
            <a:r>
              <a:rPr lang="en-US" sz="3200" b="1" dirty="0" smtClean="0"/>
              <a:t>. . . now focus on the tectonic plates</a:t>
            </a:r>
            <a:endParaRPr lang="en-US" sz="3200" b="1" dirty="0"/>
          </a:p>
        </p:txBody>
      </p:sp>
      <p:sp>
        <p:nvSpPr>
          <p:cNvPr id="53" name="Oval 52"/>
          <p:cNvSpPr/>
          <p:nvPr/>
        </p:nvSpPr>
        <p:spPr>
          <a:xfrm>
            <a:off x="7162800" y="2590800"/>
            <a:ext cx="304800" cy="3048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848600" y="2743200"/>
            <a:ext cx="304800" cy="3810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
          <p:cNvSpPr txBox="1">
            <a:spLocks noChangeArrowheads="1"/>
          </p:cNvSpPr>
          <p:nvPr/>
        </p:nvSpPr>
        <p:spPr bwMode="auto">
          <a:xfrm>
            <a:off x="0" y="5103674"/>
            <a:ext cx="9144000" cy="1754326"/>
          </a:xfrm>
          <a:prstGeom prst="rect">
            <a:avLst/>
          </a:prstGeom>
          <a:noFill/>
          <a:ln w="9525">
            <a:noFill/>
            <a:miter lim="800000"/>
            <a:headEnd/>
            <a:tailEnd/>
          </a:ln>
        </p:spPr>
        <p:txBody>
          <a:bodyPr wrap="square">
            <a:spAutoFit/>
          </a:bodyPr>
          <a:lstStyle/>
          <a:p>
            <a:r>
              <a:rPr lang="en-US" sz="3600" b="1" dirty="0" smtClean="0"/>
              <a:t> 	As tectonic plates move, </a:t>
            </a:r>
          </a:p>
          <a:p>
            <a:r>
              <a:rPr lang="en-US" sz="3600" b="1" dirty="0" smtClean="0"/>
              <a:t>		continents collide . . . </a:t>
            </a:r>
          </a:p>
          <a:p>
            <a:r>
              <a:rPr lang="en-US" sz="3600" b="1" dirty="0" smtClean="0"/>
              <a:t>   			. . .  and mountains ranges form</a:t>
            </a:r>
            <a:endParaRPr lang="en-US" sz="3600" b="1" dirty="0"/>
          </a:p>
        </p:txBody>
      </p:sp>
      <p:sp>
        <p:nvSpPr>
          <p:cNvPr id="52" name="TextBox 1"/>
          <p:cNvSpPr txBox="1">
            <a:spLocks noChangeArrowheads="1"/>
          </p:cNvSpPr>
          <p:nvPr/>
        </p:nvSpPr>
        <p:spPr bwMode="auto">
          <a:xfrm>
            <a:off x="3584448" y="5184648"/>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sp>
        <p:nvSpPr>
          <p:cNvPr id="60" name="Oval 59"/>
          <p:cNvSpPr/>
          <p:nvPr/>
        </p:nvSpPr>
        <p:spPr>
          <a:xfrm rot="3067419">
            <a:off x="3960197" y="590108"/>
            <a:ext cx="266252" cy="661355"/>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1"/>
          <p:cNvGrpSpPr/>
          <p:nvPr/>
        </p:nvGrpSpPr>
        <p:grpSpPr>
          <a:xfrm>
            <a:off x="344774" y="655675"/>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30"/>
            <p:cNvGrpSpPr/>
            <p:nvPr/>
          </p:nvGrpSpPr>
          <p:grpSpPr>
            <a:xfrm>
              <a:off x="344774" y="655675"/>
              <a:ext cx="8499423" cy="3933814"/>
              <a:chOff x="344774" y="655675"/>
              <a:chExt cx="8499423" cy="3933814"/>
            </a:xfrm>
          </p:grpSpPr>
          <p:sp>
            <p:nvSpPr>
              <p:cNvPr id="17" name="Freeform 16"/>
              <p:cNvSpPr/>
              <p:nvPr/>
            </p:nvSpPr>
            <p:spPr>
              <a:xfrm>
                <a:off x="3481431" y="1633004"/>
                <a:ext cx="2758580" cy="2720881"/>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2223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379723 w 2758580"/>
                  <a:gd name="connsiteY36" fmla="*/ 740048 h 2705501"/>
                  <a:gd name="connsiteX37" fmla="*/ 2214694 w 2758580"/>
                  <a:gd name="connsiteY37" fmla="*/ 679560 h 2705501"/>
                  <a:gd name="connsiteX38" fmla="*/ 1895041 w 2758580"/>
                  <a:gd name="connsiteY38" fmla="*/ 424005 h 2705501"/>
                  <a:gd name="connsiteX39" fmla="*/ 1921079 w 2758580"/>
                  <a:gd name="connsiteY39" fmla="*/ 62969 h 2705501"/>
                  <a:gd name="connsiteX40" fmla="*/ 1711354 w 2758580"/>
                  <a:gd name="connsiteY40" fmla="*/ 46191 h 2705501"/>
                  <a:gd name="connsiteX41" fmla="*/ 1501630 w 2758580"/>
                  <a:gd name="connsiteY41"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379723 w 2758580"/>
                  <a:gd name="connsiteY35" fmla="*/ 740048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83941 h 2718084"/>
                  <a:gd name="connsiteX1" fmla="*/ 1157681 w 2758580"/>
                  <a:gd name="connsiteY1" fmla="*/ 134275 h 2718084"/>
                  <a:gd name="connsiteX2" fmla="*/ 805343 w 2758580"/>
                  <a:gd name="connsiteY2" fmla="*/ 109108 h 2718084"/>
                  <a:gd name="connsiteX3" fmla="*/ 486562 w 2758580"/>
                  <a:gd name="connsiteY3" fmla="*/ 58774 h 2718084"/>
                  <a:gd name="connsiteX4" fmla="*/ 335560 w 2758580"/>
                  <a:gd name="connsiteY4" fmla="*/ 184609 h 2718084"/>
                  <a:gd name="connsiteX5" fmla="*/ 83890 w 2758580"/>
                  <a:gd name="connsiteY5" fmla="*/ 461446 h 2718084"/>
                  <a:gd name="connsiteX6" fmla="*/ 16778 w 2758580"/>
                  <a:gd name="connsiteY6" fmla="*/ 679559 h 2718084"/>
                  <a:gd name="connsiteX7" fmla="*/ 184558 w 2758580"/>
                  <a:gd name="connsiteY7" fmla="*/ 922840 h 2718084"/>
                  <a:gd name="connsiteX8" fmla="*/ 302004 w 2758580"/>
                  <a:gd name="connsiteY8" fmla="*/ 1023508 h 2718084"/>
                  <a:gd name="connsiteX9" fmla="*/ 461395 w 2758580"/>
                  <a:gd name="connsiteY9" fmla="*/ 1166121 h 2718084"/>
                  <a:gd name="connsiteX10" fmla="*/ 796954 w 2758580"/>
                  <a:gd name="connsiteY10" fmla="*/ 1191288 h 2718084"/>
                  <a:gd name="connsiteX11" fmla="*/ 813732 w 2758580"/>
                  <a:gd name="connsiteY11" fmla="*/ 1375846 h 2718084"/>
                  <a:gd name="connsiteX12" fmla="*/ 780176 w 2758580"/>
                  <a:gd name="connsiteY12" fmla="*/ 1593959 h 2718084"/>
                  <a:gd name="connsiteX13" fmla="*/ 813732 w 2758580"/>
                  <a:gd name="connsiteY13" fmla="*/ 1753350 h 2718084"/>
                  <a:gd name="connsiteX14" fmla="*/ 813732 w 2758580"/>
                  <a:gd name="connsiteY14" fmla="*/ 1979853 h 2718084"/>
                  <a:gd name="connsiteX15" fmla="*/ 771787 w 2758580"/>
                  <a:gd name="connsiteY15" fmla="*/ 2156022 h 2718084"/>
                  <a:gd name="connsiteX16" fmla="*/ 771787 w 2758580"/>
                  <a:gd name="connsiteY16" fmla="*/ 2315413 h 2718084"/>
                  <a:gd name="connsiteX17" fmla="*/ 939567 w 2758580"/>
                  <a:gd name="connsiteY17" fmla="*/ 2575471 h 2718084"/>
                  <a:gd name="connsiteX18" fmla="*/ 1040235 w 2758580"/>
                  <a:gd name="connsiteY18" fmla="*/ 2701306 h 2718084"/>
                  <a:gd name="connsiteX19" fmla="*/ 1249960 w 2758580"/>
                  <a:gd name="connsiteY19" fmla="*/ 2676139 h 2718084"/>
                  <a:gd name="connsiteX20" fmla="*/ 1493940 w 2758580"/>
                  <a:gd name="connsiteY20" fmla="*/ 2667750 h 2718084"/>
                  <a:gd name="connsiteX21" fmla="*/ 1602297 w 2758580"/>
                  <a:gd name="connsiteY21" fmla="*/ 2634194 h 2718084"/>
                  <a:gd name="connsiteX22" fmla="*/ 1862356 w 2758580"/>
                  <a:gd name="connsiteY22" fmla="*/ 2449637 h 2718084"/>
                  <a:gd name="connsiteX23" fmla="*/ 2114026 w 2758580"/>
                  <a:gd name="connsiteY23" fmla="*/ 2298635 h 2718084"/>
                  <a:gd name="connsiteX24" fmla="*/ 2315362 w 2758580"/>
                  <a:gd name="connsiteY24" fmla="*/ 2156022 h 2718084"/>
                  <a:gd name="connsiteX25" fmla="*/ 2491530 w 2758580"/>
                  <a:gd name="connsiteY25" fmla="*/ 1963075 h 2718084"/>
                  <a:gd name="connsiteX26" fmla="*/ 2718033 w 2758580"/>
                  <a:gd name="connsiteY26" fmla="*/ 1887574 h 2718084"/>
                  <a:gd name="connsiteX27" fmla="*/ 2676088 w 2758580"/>
                  <a:gd name="connsiteY27" fmla="*/ 1703016 h 2718084"/>
                  <a:gd name="connsiteX28" fmla="*/ 2743200 w 2758580"/>
                  <a:gd name="connsiteY28" fmla="*/ 1375846 h 2718084"/>
                  <a:gd name="connsiteX29" fmla="*/ 2743200 w 2758580"/>
                  <a:gd name="connsiteY29" fmla="*/ 1208066 h 2718084"/>
                  <a:gd name="connsiteX30" fmla="*/ 2650921 w 2758580"/>
                  <a:gd name="connsiteY30" fmla="*/ 1057064 h 2718084"/>
                  <a:gd name="connsiteX31" fmla="*/ 2508308 w 2758580"/>
                  <a:gd name="connsiteY31" fmla="*/ 931229 h 2718084"/>
                  <a:gd name="connsiteX32" fmla="*/ 2491530 w 2758580"/>
                  <a:gd name="connsiteY32" fmla="*/ 729893 h 2718084"/>
                  <a:gd name="connsiteX33" fmla="*/ 2541864 w 2758580"/>
                  <a:gd name="connsiteY33" fmla="*/ 520169 h 2718084"/>
                  <a:gd name="connsiteX34" fmla="*/ 2567031 w 2758580"/>
                  <a:gd name="connsiteY34" fmla="*/ 436279 h 2718084"/>
                  <a:gd name="connsiteX35" fmla="*/ 2379723 w 2758580"/>
                  <a:gd name="connsiteY35" fmla="*/ 752631 h 2718084"/>
                  <a:gd name="connsiteX36" fmla="*/ 2214694 w 2758580"/>
                  <a:gd name="connsiteY36" fmla="*/ 692143 h 2718084"/>
                  <a:gd name="connsiteX37" fmla="*/ 1895041 w 2758580"/>
                  <a:gd name="connsiteY37" fmla="*/ 436588 h 2718084"/>
                  <a:gd name="connsiteX38" fmla="*/ 1711354 w 2758580"/>
                  <a:gd name="connsiteY38" fmla="*/ 58774 h 2718084"/>
                  <a:gd name="connsiteX39" fmla="*/ 1501630 w 2758580"/>
                  <a:gd name="connsiteY39" fmla="*/ 83941 h 2718084"/>
                  <a:gd name="connsiteX0" fmla="*/ 1501630 w 2758580"/>
                  <a:gd name="connsiteY0" fmla="*/ 86738 h 2720881"/>
                  <a:gd name="connsiteX1" fmla="*/ 1157681 w 2758580"/>
                  <a:gd name="connsiteY1" fmla="*/ 137072 h 2720881"/>
                  <a:gd name="connsiteX2" fmla="*/ 805343 w 2758580"/>
                  <a:gd name="connsiteY2" fmla="*/ 111905 h 2720881"/>
                  <a:gd name="connsiteX3" fmla="*/ 486562 w 2758580"/>
                  <a:gd name="connsiteY3" fmla="*/ 61571 h 2720881"/>
                  <a:gd name="connsiteX4" fmla="*/ 335560 w 2758580"/>
                  <a:gd name="connsiteY4" fmla="*/ 187406 h 2720881"/>
                  <a:gd name="connsiteX5" fmla="*/ 83890 w 2758580"/>
                  <a:gd name="connsiteY5" fmla="*/ 464243 h 2720881"/>
                  <a:gd name="connsiteX6" fmla="*/ 16778 w 2758580"/>
                  <a:gd name="connsiteY6" fmla="*/ 682356 h 2720881"/>
                  <a:gd name="connsiteX7" fmla="*/ 184558 w 2758580"/>
                  <a:gd name="connsiteY7" fmla="*/ 925637 h 2720881"/>
                  <a:gd name="connsiteX8" fmla="*/ 302004 w 2758580"/>
                  <a:gd name="connsiteY8" fmla="*/ 1026305 h 2720881"/>
                  <a:gd name="connsiteX9" fmla="*/ 461395 w 2758580"/>
                  <a:gd name="connsiteY9" fmla="*/ 1168918 h 2720881"/>
                  <a:gd name="connsiteX10" fmla="*/ 796954 w 2758580"/>
                  <a:gd name="connsiteY10" fmla="*/ 1194085 h 2720881"/>
                  <a:gd name="connsiteX11" fmla="*/ 813732 w 2758580"/>
                  <a:gd name="connsiteY11" fmla="*/ 1378643 h 2720881"/>
                  <a:gd name="connsiteX12" fmla="*/ 780176 w 2758580"/>
                  <a:gd name="connsiteY12" fmla="*/ 1596756 h 2720881"/>
                  <a:gd name="connsiteX13" fmla="*/ 813732 w 2758580"/>
                  <a:gd name="connsiteY13" fmla="*/ 1756147 h 2720881"/>
                  <a:gd name="connsiteX14" fmla="*/ 813732 w 2758580"/>
                  <a:gd name="connsiteY14" fmla="*/ 1982650 h 2720881"/>
                  <a:gd name="connsiteX15" fmla="*/ 771787 w 2758580"/>
                  <a:gd name="connsiteY15" fmla="*/ 2158819 h 2720881"/>
                  <a:gd name="connsiteX16" fmla="*/ 771787 w 2758580"/>
                  <a:gd name="connsiteY16" fmla="*/ 2318210 h 2720881"/>
                  <a:gd name="connsiteX17" fmla="*/ 939567 w 2758580"/>
                  <a:gd name="connsiteY17" fmla="*/ 2578268 h 2720881"/>
                  <a:gd name="connsiteX18" fmla="*/ 1040235 w 2758580"/>
                  <a:gd name="connsiteY18" fmla="*/ 2704103 h 2720881"/>
                  <a:gd name="connsiteX19" fmla="*/ 1249960 w 2758580"/>
                  <a:gd name="connsiteY19" fmla="*/ 2678936 h 2720881"/>
                  <a:gd name="connsiteX20" fmla="*/ 1493940 w 2758580"/>
                  <a:gd name="connsiteY20" fmla="*/ 2670547 h 2720881"/>
                  <a:gd name="connsiteX21" fmla="*/ 1602297 w 2758580"/>
                  <a:gd name="connsiteY21" fmla="*/ 2636991 h 2720881"/>
                  <a:gd name="connsiteX22" fmla="*/ 1862356 w 2758580"/>
                  <a:gd name="connsiteY22" fmla="*/ 2452434 h 2720881"/>
                  <a:gd name="connsiteX23" fmla="*/ 2114026 w 2758580"/>
                  <a:gd name="connsiteY23" fmla="*/ 2301432 h 2720881"/>
                  <a:gd name="connsiteX24" fmla="*/ 2315362 w 2758580"/>
                  <a:gd name="connsiteY24" fmla="*/ 2158819 h 2720881"/>
                  <a:gd name="connsiteX25" fmla="*/ 2491530 w 2758580"/>
                  <a:gd name="connsiteY25" fmla="*/ 1965872 h 2720881"/>
                  <a:gd name="connsiteX26" fmla="*/ 2718033 w 2758580"/>
                  <a:gd name="connsiteY26" fmla="*/ 1890371 h 2720881"/>
                  <a:gd name="connsiteX27" fmla="*/ 2676088 w 2758580"/>
                  <a:gd name="connsiteY27" fmla="*/ 1705813 h 2720881"/>
                  <a:gd name="connsiteX28" fmla="*/ 2743200 w 2758580"/>
                  <a:gd name="connsiteY28" fmla="*/ 1378643 h 2720881"/>
                  <a:gd name="connsiteX29" fmla="*/ 2743200 w 2758580"/>
                  <a:gd name="connsiteY29" fmla="*/ 1210863 h 2720881"/>
                  <a:gd name="connsiteX30" fmla="*/ 2650921 w 2758580"/>
                  <a:gd name="connsiteY30" fmla="*/ 1059861 h 2720881"/>
                  <a:gd name="connsiteX31" fmla="*/ 2508308 w 2758580"/>
                  <a:gd name="connsiteY31" fmla="*/ 934026 h 2720881"/>
                  <a:gd name="connsiteX32" fmla="*/ 2491530 w 2758580"/>
                  <a:gd name="connsiteY32" fmla="*/ 732690 h 2720881"/>
                  <a:gd name="connsiteX33" fmla="*/ 2541864 w 2758580"/>
                  <a:gd name="connsiteY33" fmla="*/ 522966 h 2720881"/>
                  <a:gd name="connsiteX34" fmla="*/ 2567031 w 2758580"/>
                  <a:gd name="connsiteY34" fmla="*/ 439076 h 2720881"/>
                  <a:gd name="connsiteX35" fmla="*/ 2379723 w 2758580"/>
                  <a:gd name="connsiteY35" fmla="*/ 755428 h 2720881"/>
                  <a:gd name="connsiteX36" fmla="*/ 2214694 w 2758580"/>
                  <a:gd name="connsiteY36" fmla="*/ 694940 h 2720881"/>
                  <a:gd name="connsiteX37" fmla="*/ 1895041 w 2758580"/>
                  <a:gd name="connsiteY37" fmla="*/ 439385 h 2720881"/>
                  <a:gd name="connsiteX38" fmla="*/ 1711354 w 2758580"/>
                  <a:gd name="connsiteY38" fmla="*/ 61571 h 2720881"/>
                  <a:gd name="connsiteX39" fmla="*/ 1686187 w 2758580"/>
                  <a:gd name="connsiteY39" fmla="*/ 69960 h 2720881"/>
                  <a:gd name="connsiteX40" fmla="*/ 1501630 w 2758580"/>
                  <a:gd name="connsiteY40" fmla="*/ 86738 h 272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58580" h="2720881">
                    <a:moveTo>
                      <a:pt x="1501630" y="86738"/>
                    </a:moveTo>
                    <a:cubicBezTo>
                      <a:pt x="1409351" y="99321"/>
                      <a:pt x="1273729" y="132878"/>
                      <a:pt x="1157681" y="137072"/>
                    </a:cubicBezTo>
                    <a:cubicBezTo>
                      <a:pt x="1041633" y="141266"/>
                      <a:pt x="917196" y="124489"/>
                      <a:pt x="805343" y="111905"/>
                    </a:cubicBezTo>
                    <a:cubicBezTo>
                      <a:pt x="693490" y="99322"/>
                      <a:pt x="564859" y="48988"/>
                      <a:pt x="486562" y="61571"/>
                    </a:cubicBezTo>
                    <a:cubicBezTo>
                      <a:pt x="408265" y="74154"/>
                      <a:pt x="402672" y="120294"/>
                      <a:pt x="335560" y="187406"/>
                    </a:cubicBezTo>
                    <a:cubicBezTo>
                      <a:pt x="268448" y="254518"/>
                      <a:pt x="137020" y="381751"/>
                      <a:pt x="83890" y="464243"/>
                    </a:cubicBezTo>
                    <a:cubicBezTo>
                      <a:pt x="30760" y="546735"/>
                      <a:pt x="0" y="605457"/>
                      <a:pt x="16778" y="682356"/>
                    </a:cubicBezTo>
                    <a:cubicBezTo>
                      <a:pt x="33556" y="759255"/>
                      <a:pt x="137020" y="868312"/>
                      <a:pt x="184558" y="925637"/>
                    </a:cubicBezTo>
                    <a:cubicBezTo>
                      <a:pt x="232096" y="982962"/>
                      <a:pt x="255865" y="985758"/>
                      <a:pt x="302004" y="1026305"/>
                    </a:cubicBezTo>
                    <a:cubicBezTo>
                      <a:pt x="348143" y="1066852"/>
                      <a:pt x="378903" y="1140955"/>
                      <a:pt x="461395" y="1168918"/>
                    </a:cubicBezTo>
                    <a:cubicBezTo>
                      <a:pt x="543887" y="1196881"/>
                      <a:pt x="738231" y="1159131"/>
                      <a:pt x="796954" y="1194085"/>
                    </a:cubicBezTo>
                    <a:cubicBezTo>
                      <a:pt x="855677" y="1229039"/>
                      <a:pt x="816528" y="1311531"/>
                      <a:pt x="813732" y="1378643"/>
                    </a:cubicBezTo>
                    <a:cubicBezTo>
                      <a:pt x="810936" y="1445755"/>
                      <a:pt x="780176" y="1533839"/>
                      <a:pt x="780176" y="1596756"/>
                    </a:cubicBezTo>
                    <a:cubicBezTo>
                      <a:pt x="780176" y="1659673"/>
                      <a:pt x="808139" y="1691831"/>
                      <a:pt x="813732" y="1756147"/>
                    </a:cubicBezTo>
                    <a:cubicBezTo>
                      <a:pt x="819325" y="1820463"/>
                      <a:pt x="820723" y="1915538"/>
                      <a:pt x="813732" y="1982650"/>
                    </a:cubicBezTo>
                    <a:cubicBezTo>
                      <a:pt x="806741" y="2049762"/>
                      <a:pt x="778778" y="2102892"/>
                      <a:pt x="771787" y="2158819"/>
                    </a:cubicBezTo>
                    <a:cubicBezTo>
                      <a:pt x="764796" y="2214746"/>
                      <a:pt x="743824" y="2248302"/>
                      <a:pt x="771787" y="2318210"/>
                    </a:cubicBezTo>
                    <a:cubicBezTo>
                      <a:pt x="799750" y="2388118"/>
                      <a:pt x="894826" y="2513953"/>
                      <a:pt x="939567" y="2578268"/>
                    </a:cubicBezTo>
                    <a:cubicBezTo>
                      <a:pt x="984308" y="2642583"/>
                      <a:pt x="988503" y="2687325"/>
                      <a:pt x="1040235" y="2704103"/>
                    </a:cubicBezTo>
                    <a:cubicBezTo>
                      <a:pt x="1091967" y="2720881"/>
                      <a:pt x="1174343" y="2684529"/>
                      <a:pt x="1249960" y="2678936"/>
                    </a:cubicBezTo>
                    <a:cubicBezTo>
                      <a:pt x="1325577" y="2673343"/>
                      <a:pt x="1340318" y="2614428"/>
                      <a:pt x="1493940" y="2670547"/>
                    </a:cubicBezTo>
                    <a:cubicBezTo>
                      <a:pt x="1552663" y="2663556"/>
                      <a:pt x="1540894" y="2673343"/>
                      <a:pt x="1602297" y="2636991"/>
                    </a:cubicBezTo>
                    <a:cubicBezTo>
                      <a:pt x="1663700" y="2600639"/>
                      <a:pt x="1777068" y="2508360"/>
                      <a:pt x="1862356" y="2452434"/>
                    </a:cubicBezTo>
                    <a:cubicBezTo>
                      <a:pt x="1947644" y="2396508"/>
                      <a:pt x="2038525" y="2350368"/>
                      <a:pt x="2114026" y="2301432"/>
                    </a:cubicBezTo>
                    <a:cubicBezTo>
                      <a:pt x="2189527" y="2252496"/>
                      <a:pt x="2252445" y="2214746"/>
                      <a:pt x="2315362" y="2158819"/>
                    </a:cubicBezTo>
                    <a:cubicBezTo>
                      <a:pt x="2378279" y="2102892"/>
                      <a:pt x="2424418" y="2010613"/>
                      <a:pt x="2491530" y="1965872"/>
                    </a:cubicBezTo>
                    <a:cubicBezTo>
                      <a:pt x="2558642" y="1921131"/>
                      <a:pt x="2687273" y="1933714"/>
                      <a:pt x="2718033" y="1890371"/>
                    </a:cubicBezTo>
                    <a:cubicBezTo>
                      <a:pt x="2748793" y="1847028"/>
                      <a:pt x="2671894" y="1791101"/>
                      <a:pt x="2676088" y="1705813"/>
                    </a:cubicBezTo>
                    <a:cubicBezTo>
                      <a:pt x="2680283" y="1620525"/>
                      <a:pt x="2732015" y="1461135"/>
                      <a:pt x="2743200" y="1378643"/>
                    </a:cubicBezTo>
                    <a:cubicBezTo>
                      <a:pt x="2754385" y="1296151"/>
                      <a:pt x="2758580" y="1263993"/>
                      <a:pt x="2743200" y="1210863"/>
                    </a:cubicBezTo>
                    <a:cubicBezTo>
                      <a:pt x="2727820" y="1157733"/>
                      <a:pt x="2690070" y="1106000"/>
                      <a:pt x="2650921" y="1059861"/>
                    </a:cubicBezTo>
                    <a:cubicBezTo>
                      <a:pt x="2611772" y="1013722"/>
                      <a:pt x="2534873" y="988554"/>
                      <a:pt x="2508308" y="934026"/>
                    </a:cubicBezTo>
                    <a:cubicBezTo>
                      <a:pt x="2481743" y="879498"/>
                      <a:pt x="2485937" y="801200"/>
                      <a:pt x="2491530" y="732690"/>
                    </a:cubicBezTo>
                    <a:cubicBezTo>
                      <a:pt x="2497123" y="664180"/>
                      <a:pt x="2529281" y="571902"/>
                      <a:pt x="2541864" y="522966"/>
                    </a:cubicBezTo>
                    <a:cubicBezTo>
                      <a:pt x="2554447" y="474030"/>
                      <a:pt x="2594055" y="400332"/>
                      <a:pt x="2567031" y="439076"/>
                    </a:cubicBezTo>
                    <a:cubicBezTo>
                      <a:pt x="2540008" y="477820"/>
                      <a:pt x="2438446" y="712784"/>
                      <a:pt x="2379723" y="755428"/>
                    </a:cubicBezTo>
                    <a:cubicBezTo>
                      <a:pt x="2321000" y="798072"/>
                      <a:pt x="2295474" y="747614"/>
                      <a:pt x="2214694" y="694940"/>
                    </a:cubicBezTo>
                    <a:cubicBezTo>
                      <a:pt x="2133914" y="642266"/>
                      <a:pt x="1978931" y="544947"/>
                      <a:pt x="1895041" y="439385"/>
                    </a:cubicBezTo>
                    <a:cubicBezTo>
                      <a:pt x="1811151" y="333823"/>
                      <a:pt x="1746163" y="123142"/>
                      <a:pt x="1711354" y="61571"/>
                    </a:cubicBezTo>
                    <a:cubicBezTo>
                      <a:pt x="1676545" y="0"/>
                      <a:pt x="1721141" y="65766"/>
                      <a:pt x="1686187" y="69960"/>
                    </a:cubicBezTo>
                    <a:cubicBezTo>
                      <a:pt x="1651233" y="74154"/>
                      <a:pt x="1589714" y="75553"/>
                      <a:pt x="1501630" y="86738"/>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10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000"/>
                                        <p:tgtEl>
                                          <p:spTgt spid="13"/>
                                        </p:tgtEl>
                                      </p:cBhvr>
                                    </p:animEffect>
                                  </p:childTnLst>
                                </p:cTn>
                              </p:par>
                              <p:par>
                                <p:cTn id="17" presetID="1" presetClass="emph" presetSubtype="2" fill="hold" nodeType="withEffect">
                                  <p:stCondLst>
                                    <p:cond delay="0"/>
                                  </p:stCondLst>
                                  <p:childTnLst>
                                    <p:animClr clrSpc="rgb">
                                      <p:cBhvr>
                                        <p:cTn id="18" dur="2000" fill="hold"/>
                                        <p:tgtEl>
                                          <p:spTgt spid="45"/>
                                        </p:tgtEl>
                                        <p:attrNameLst>
                                          <p:attrName>fillcolor</p:attrName>
                                        </p:attrNameLst>
                                      </p:cBhvr>
                                      <p:to>
                                        <a:srgbClr val="EAEAEA"/>
                                      </p:to>
                                    </p:animClr>
                                    <p:set>
                                      <p:cBhvr>
                                        <p:cTn id="19" dur="2000" fill="hold"/>
                                        <p:tgtEl>
                                          <p:spTgt spid="45"/>
                                        </p:tgtEl>
                                        <p:attrNameLst>
                                          <p:attrName>fill.type</p:attrName>
                                        </p:attrNameLst>
                                      </p:cBhvr>
                                      <p:to>
                                        <p:strVal val="solid"/>
                                      </p:to>
                                    </p:set>
                                    <p:set>
                                      <p:cBhvr>
                                        <p:cTn id="20" dur="2000" fill="hold"/>
                                        <p:tgtEl>
                                          <p:spTgt spid="45"/>
                                        </p:tgtEl>
                                        <p:attrNameLst>
                                          <p:attrName>fill.on</p:attrName>
                                        </p:attrNameLst>
                                      </p:cBhvr>
                                      <p:to>
                                        <p:strVal val="true"/>
                                      </p:to>
                                    </p:set>
                                  </p:childTnLst>
                                </p:cTn>
                              </p:par>
                              <p:par>
                                <p:cTn id="21" presetID="1" presetClass="emph" presetSubtype="2" fill="hold" nodeType="withEffect">
                                  <p:stCondLst>
                                    <p:cond delay="0"/>
                                  </p:stCondLst>
                                  <p:childTnLst>
                                    <p:animClr clrSpc="rgb">
                                      <p:cBhvr>
                                        <p:cTn id="22" dur="2000" fill="hold"/>
                                        <p:tgtEl>
                                          <p:spTgt spid="47"/>
                                        </p:tgtEl>
                                        <p:attrNameLst>
                                          <p:attrName>fillcolor</p:attrName>
                                        </p:attrNameLst>
                                      </p:cBhvr>
                                      <p:to>
                                        <a:srgbClr val="EAEAEA"/>
                                      </p:to>
                                    </p:animClr>
                                    <p:set>
                                      <p:cBhvr>
                                        <p:cTn id="23" dur="2000" fill="hold"/>
                                        <p:tgtEl>
                                          <p:spTgt spid="47"/>
                                        </p:tgtEl>
                                        <p:attrNameLst>
                                          <p:attrName>fill.type</p:attrName>
                                        </p:attrNameLst>
                                      </p:cBhvr>
                                      <p:to>
                                        <p:strVal val="solid"/>
                                      </p:to>
                                    </p:set>
                                    <p:set>
                                      <p:cBhvr>
                                        <p:cTn id="24" dur="2000" fill="hold"/>
                                        <p:tgtEl>
                                          <p:spTgt spid="47"/>
                                        </p:tgtEl>
                                        <p:attrNameLst>
                                          <p:attrName>fill.on</p:attrName>
                                        </p:attrNameLst>
                                      </p:cBhvr>
                                      <p:to>
                                        <p:strVal val="true"/>
                                      </p:to>
                                    </p:set>
                                  </p:childTnLst>
                                </p:cTn>
                              </p:par>
                              <p:par>
                                <p:cTn id="25" presetID="1" presetClass="emph" presetSubtype="2" fill="hold" nodeType="withEffect">
                                  <p:stCondLst>
                                    <p:cond delay="0"/>
                                  </p:stCondLst>
                                  <p:childTnLst>
                                    <p:animClr clrSpc="rgb">
                                      <p:cBhvr>
                                        <p:cTn id="26" dur="2000" fill="hold"/>
                                        <p:tgtEl>
                                          <p:spTgt spid="49"/>
                                        </p:tgtEl>
                                        <p:attrNameLst>
                                          <p:attrName>fillcolor</p:attrName>
                                        </p:attrNameLst>
                                      </p:cBhvr>
                                      <p:to>
                                        <a:srgbClr val="EAEAEA"/>
                                      </p:to>
                                    </p:animClr>
                                    <p:set>
                                      <p:cBhvr>
                                        <p:cTn id="27" dur="2000" fill="hold"/>
                                        <p:tgtEl>
                                          <p:spTgt spid="49"/>
                                        </p:tgtEl>
                                        <p:attrNameLst>
                                          <p:attrName>fill.type</p:attrName>
                                        </p:attrNameLst>
                                      </p:cBhvr>
                                      <p:to>
                                        <p:strVal val="solid"/>
                                      </p:to>
                                    </p:set>
                                    <p:set>
                                      <p:cBhvr>
                                        <p:cTn id="28" dur="2000" fill="hold"/>
                                        <p:tgtEl>
                                          <p:spTgt spid="49"/>
                                        </p:tgtEl>
                                        <p:attrNameLst>
                                          <p:attrName>fill.on</p:attrName>
                                        </p:attrNameLst>
                                      </p:cBhvr>
                                      <p:to>
                                        <p:strVal val="true"/>
                                      </p:to>
                                    </p:set>
                                  </p:childTnLst>
                                </p:cTn>
                              </p:par>
                              <p:par>
                                <p:cTn id="29" presetID="1" presetClass="emph" presetSubtype="2" fill="hold" nodeType="withEffect">
                                  <p:stCondLst>
                                    <p:cond delay="0"/>
                                  </p:stCondLst>
                                  <p:childTnLst>
                                    <p:animClr clrSpc="rgb">
                                      <p:cBhvr>
                                        <p:cTn id="30" dur="2000" fill="hold"/>
                                        <p:tgtEl>
                                          <p:spTgt spid="43"/>
                                        </p:tgtEl>
                                        <p:attrNameLst>
                                          <p:attrName>fillcolor</p:attrName>
                                        </p:attrNameLst>
                                      </p:cBhvr>
                                      <p:to>
                                        <a:srgbClr val="EAEAEA"/>
                                      </p:to>
                                    </p:animClr>
                                    <p:set>
                                      <p:cBhvr>
                                        <p:cTn id="31" dur="2000" fill="hold"/>
                                        <p:tgtEl>
                                          <p:spTgt spid="43"/>
                                        </p:tgtEl>
                                        <p:attrNameLst>
                                          <p:attrName>fill.type</p:attrName>
                                        </p:attrNameLst>
                                      </p:cBhvr>
                                      <p:to>
                                        <p:strVal val="solid"/>
                                      </p:to>
                                    </p:set>
                                    <p:set>
                                      <p:cBhvr>
                                        <p:cTn id="32" dur="2000" fill="hold"/>
                                        <p:tgtEl>
                                          <p:spTgt spid="43"/>
                                        </p:tgtEl>
                                        <p:attrNameLst>
                                          <p:attrName>fill.on</p:attrName>
                                        </p:attrNameLst>
                                      </p:cBhvr>
                                      <p:to>
                                        <p:strVal val="true"/>
                                      </p:to>
                                    </p:set>
                                  </p:childTnLst>
                                </p:cTn>
                              </p:par>
                              <p:par>
                                <p:cTn id="33" presetID="1" presetClass="emph" presetSubtype="2" fill="hold" nodeType="withEffect">
                                  <p:stCondLst>
                                    <p:cond delay="0"/>
                                  </p:stCondLst>
                                  <p:childTnLst>
                                    <p:animClr clrSpc="rgb">
                                      <p:cBhvr>
                                        <p:cTn id="34" dur="2000" fill="hold"/>
                                        <p:tgtEl>
                                          <p:spTgt spid="41"/>
                                        </p:tgtEl>
                                        <p:attrNameLst>
                                          <p:attrName>fillcolor</p:attrName>
                                        </p:attrNameLst>
                                      </p:cBhvr>
                                      <p:to>
                                        <a:srgbClr val="EAEAEA"/>
                                      </p:to>
                                    </p:animClr>
                                    <p:set>
                                      <p:cBhvr>
                                        <p:cTn id="35" dur="2000" fill="hold"/>
                                        <p:tgtEl>
                                          <p:spTgt spid="41"/>
                                        </p:tgtEl>
                                        <p:attrNameLst>
                                          <p:attrName>fill.type</p:attrName>
                                        </p:attrNameLst>
                                      </p:cBhvr>
                                      <p:to>
                                        <p:strVal val="solid"/>
                                      </p:to>
                                    </p:set>
                                    <p:set>
                                      <p:cBhvr>
                                        <p:cTn id="36" dur="2000" fill="hold"/>
                                        <p:tgtEl>
                                          <p:spTgt spid="41"/>
                                        </p:tgtEl>
                                        <p:attrNameLst>
                                          <p:attrName>fill.on</p:attrName>
                                        </p:attrNameLst>
                                      </p:cBhvr>
                                      <p:to>
                                        <p:strVal val="true"/>
                                      </p:to>
                                    </p:set>
                                  </p:childTnLst>
                                </p:cTn>
                              </p:par>
                              <p:par>
                                <p:cTn id="37" presetID="7" presetClass="emph" presetSubtype="2" fill="hold" nodeType="withEffect">
                                  <p:stCondLst>
                                    <p:cond delay="0"/>
                                  </p:stCondLst>
                                  <p:childTnLst>
                                    <p:animClr clrSpc="rgb">
                                      <p:cBhvr>
                                        <p:cTn id="38" dur="2000" fill="hold"/>
                                        <p:tgtEl>
                                          <p:spTgt spid="45"/>
                                        </p:tgtEl>
                                        <p:attrNameLst>
                                          <p:attrName>stroke.color</p:attrName>
                                        </p:attrNameLst>
                                      </p:cBhvr>
                                      <p:to>
                                        <a:schemeClr val="bg1"/>
                                      </p:to>
                                    </p:animClr>
                                    <p:set>
                                      <p:cBhvr>
                                        <p:cTn id="39" dur="2000" fill="hold"/>
                                        <p:tgtEl>
                                          <p:spTgt spid="45"/>
                                        </p:tgtEl>
                                        <p:attrNameLst>
                                          <p:attrName>stroke.on</p:attrName>
                                        </p:attrNameLst>
                                      </p:cBhvr>
                                      <p:to>
                                        <p:strVal val="true"/>
                                      </p:to>
                                    </p:set>
                                  </p:childTnLst>
                                </p:cTn>
                              </p:par>
                              <p:par>
                                <p:cTn id="40" presetID="7" presetClass="emph" presetSubtype="2" fill="hold" nodeType="withEffect">
                                  <p:stCondLst>
                                    <p:cond delay="0"/>
                                  </p:stCondLst>
                                  <p:childTnLst>
                                    <p:animClr clrSpc="rgb">
                                      <p:cBhvr>
                                        <p:cTn id="41" dur="2000" fill="hold"/>
                                        <p:tgtEl>
                                          <p:spTgt spid="47"/>
                                        </p:tgtEl>
                                        <p:attrNameLst>
                                          <p:attrName>stroke.color</p:attrName>
                                        </p:attrNameLst>
                                      </p:cBhvr>
                                      <p:to>
                                        <a:schemeClr val="bg1"/>
                                      </p:to>
                                    </p:animClr>
                                    <p:set>
                                      <p:cBhvr>
                                        <p:cTn id="42" dur="2000" fill="hold"/>
                                        <p:tgtEl>
                                          <p:spTgt spid="47"/>
                                        </p:tgtEl>
                                        <p:attrNameLst>
                                          <p:attrName>stroke.on</p:attrName>
                                        </p:attrNameLst>
                                      </p:cBhvr>
                                      <p:to>
                                        <p:strVal val="true"/>
                                      </p:to>
                                    </p:set>
                                  </p:childTnLst>
                                </p:cTn>
                              </p:par>
                              <p:par>
                                <p:cTn id="43" presetID="7" presetClass="emph" presetSubtype="2" fill="hold" nodeType="withEffect">
                                  <p:stCondLst>
                                    <p:cond delay="0"/>
                                  </p:stCondLst>
                                  <p:childTnLst>
                                    <p:animClr clrSpc="rgb">
                                      <p:cBhvr>
                                        <p:cTn id="44" dur="2000" fill="hold"/>
                                        <p:tgtEl>
                                          <p:spTgt spid="49"/>
                                        </p:tgtEl>
                                        <p:attrNameLst>
                                          <p:attrName>stroke.color</p:attrName>
                                        </p:attrNameLst>
                                      </p:cBhvr>
                                      <p:to>
                                        <a:schemeClr val="bg1"/>
                                      </p:to>
                                    </p:animClr>
                                    <p:set>
                                      <p:cBhvr>
                                        <p:cTn id="45" dur="2000" fill="hold"/>
                                        <p:tgtEl>
                                          <p:spTgt spid="49"/>
                                        </p:tgtEl>
                                        <p:attrNameLst>
                                          <p:attrName>stroke.on</p:attrName>
                                        </p:attrNameLst>
                                      </p:cBhvr>
                                      <p:to>
                                        <p:strVal val="true"/>
                                      </p:to>
                                    </p:set>
                                  </p:childTnLst>
                                </p:cTn>
                              </p:par>
                              <p:par>
                                <p:cTn id="46" presetID="7" presetClass="emph" presetSubtype="2" fill="hold" nodeType="withEffect">
                                  <p:stCondLst>
                                    <p:cond delay="0"/>
                                  </p:stCondLst>
                                  <p:childTnLst>
                                    <p:animClr clrSpc="rgb">
                                      <p:cBhvr>
                                        <p:cTn id="47" dur="2000" fill="hold"/>
                                        <p:tgtEl>
                                          <p:spTgt spid="43"/>
                                        </p:tgtEl>
                                        <p:attrNameLst>
                                          <p:attrName>stroke.color</p:attrName>
                                        </p:attrNameLst>
                                      </p:cBhvr>
                                      <p:to>
                                        <a:schemeClr val="bg1"/>
                                      </p:to>
                                    </p:animClr>
                                    <p:set>
                                      <p:cBhvr>
                                        <p:cTn id="48" dur="2000" fill="hold"/>
                                        <p:tgtEl>
                                          <p:spTgt spid="43"/>
                                        </p:tgtEl>
                                        <p:attrNameLst>
                                          <p:attrName>stroke.on</p:attrName>
                                        </p:attrNameLst>
                                      </p:cBhvr>
                                      <p:to>
                                        <p:strVal val="true"/>
                                      </p:to>
                                    </p:set>
                                  </p:childTnLst>
                                </p:cTn>
                              </p:par>
                              <p:par>
                                <p:cTn id="49" presetID="7" presetClass="emph" presetSubtype="2" fill="hold" nodeType="withEffect">
                                  <p:stCondLst>
                                    <p:cond delay="0"/>
                                  </p:stCondLst>
                                  <p:childTnLst>
                                    <p:animClr clrSpc="rgb">
                                      <p:cBhvr>
                                        <p:cTn id="50" dur="2000" fill="hold"/>
                                        <p:tgtEl>
                                          <p:spTgt spid="41"/>
                                        </p:tgtEl>
                                        <p:attrNameLst>
                                          <p:attrName>stroke.color</p:attrName>
                                        </p:attrNameLst>
                                      </p:cBhvr>
                                      <p:to>
                                        <a:schemeClr val="bg1"/>
                                      </p:to>
                                    </p:animClr>
                                    <p:set>
                                      <p:cBhvr>
                                        <p:cTn id="51" dur="2000" fill="hold"/>
                                        <p:tgtEl>
                                          <p:spTgt spid="41"/>
                                        </p:tgtEl>
                                        <p:attrNameLst>
                                          <p:attrName>stroke.on</p:attrName>
                                        </p:attrNameLst>
                                      </p:cBhvr>
                                      <p:to>
                                        <p:strVal val="true"/>
                                      </p:to>
                                    </p:se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10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10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0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Effect transition="in" filter="wipe(left)">
                                      <p:cBhvr>
                                        <p:cTn id="65" dur="1000"/>
                                        <p:tgtEl>
                                          <p:spTgt spid="59">
                                            <p:txEl>
                                              <p:pRg st="0" end="0"/>
                                            </p:txEl>
                                          </p:spTgt>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59">
                                            <p:txEl>
                                              <p:pRg st="1" end="1"/>
                                            </p:txEl>
                                          </p:spTgt>
                                        </p:tgtEl>
                                        <p:attrNameLst>
                                          <p:attrName>style.visibility</p:attrName>
                                        </p:attrNameLst>
                                      </p:cBhvr>
                                      <p:to>
                                        <p:strVal val="visible"/>
                                      </p:to>
                                    </p:set>
                                    <p:animEffect transition="in" filter="wipe(left)">
                                      <p:cBhvr>
                                        <p:cTn id="69" dur="1000"/>
                                        <p:tgtEl>
                                          <p:spTgt spid="59">
                                            <p:txEl>
                                              <p:pRg st="1" end="1"/>
                                            </p:txEl>
                                          </p:spTgt>
                                        </p:tgtEl>
                                      </p:cBhvr>
                                    </p:animEffect>
                                  </p:childTnLst>
                                </p:cTn>
                              </p:par>
                            </p:childTnLst>
                          </p:cTn>
                        </p:par>
                        <p:par>
                          <p:cTn id="70" fill="hold">
                            <p:stCondLst>
                              <p:cond delay="2000"/>
                            </p:stCondLst>
                            <p:childTnLst>
                              <p:par>
                                <p:cTn id="71" presetID="22" presetClass="entr" presetSubtype="8" fill="hold" nodeType="afterEffect">
                                  <p:stCondLst>
                                    <p:cond delay="0"/>
                                  </p:stCondLst>
                                  <p:childTnLst>
                                    <p:set>
                                      <p:cBhvr>
                                        <p:cTn id="72" dur="1" fill="hold">
                                          <p:stCondLst>
                                            <p:cond delay="0"/>
                                          </p:stCondLst>
                                        </p:cTn>
                                        <p:tgtEl>
                                          <p:spTgt spid="59">
                                            <p:txEl>
                                              <p:pRg st="2" end="2"/>
                                            </p:txEl>
                                          </p:spTgt>
                                        </p:tgtEl>
                                        <p:attrNameLst>
                                          <p:attrName>style.visibility</p:attrName>
                                        </p:attrNameLst>
                                      </p:cBhvr>
                                      <p:to>
                                        <p:strVal val="visible"/>
                                      </p:to>
                                    </p:set>
                                    <p:animEffect transition="in" filter="wipe(left)">
                                      <p:cBhvr>
                                        <p:cTn id="73" dur="10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3" grpId="0" animBg="1"/>
      <p:bldP spid="55" grpId="0" animBg="1"/>
      <p:bldP spid="52" grpId="0"/>
      <p:bldP spid="60"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21540000">
            <a:off x="321148" y="224112"/>
            <a:ext cx="8277166" cy="6786471"/>
            <a:chOff x="1038007" y="388492"/>
            <a:chExt cx="6764997" cy="5588970"/>
          </a:xfrm>
        </p:grpSpPr>
        <p:pic>
          <p:nvPicPr>
            <p:cNvPr id="16" name="Picture 2" descr="Image result for north american rivers"/>
            <p:cNvPicPr>
              <a:picLocks noChangeAspect="1" noChangeArrowheads="1"/>
            </p:cNvPicPr>
            <p:nvPr/>
          </p:nvPicPr>
          <p:blipFill>
            <a:blip r:embed="rId2"/>
            <a:srcRect l="-1535" t="2868" r="2600" b="12840"/>
            <a:stretch>
              <a:fillRect/>
            </a:stretch>
          </p:blipFill>
          <p:spPr bwMode="auto">
            <a:xfrm>
              <a:off x="1038007" y="388492"/>
              <a:ext cx="6764997" cy="5588970"/>
            </a:xfrm>
            <a:prstGeom prst="rect">
              <a:avLst/>
            </a:prstGeom>
            <a:noFill/>
          </p:spPr>
        </p:pic>
        <p:pic>
          <p:nvPicPr>
            <p:cNvPr id="17" name="Picture 16" descr="Image result for north american rivers"/>
            <p:cNvPicPr>
              <a:picLocks noChangeAspect="1" noChangeArrowheads="1"/>
            </p:cNvPicPr>
            <p:nvPr/>
          </p:nvPicPr>
          <p:blipFill>
            <a:blip r:embed="rId2"/>
            <a:srcRect l="5572" t="64444" r="77712" b="15556"/>
            <a:stretch>
              <a:fillRect/>
            </a:stretch>
          </p:blipFill>
          <p:spPr bwMode="auto">
            <a:xfrm rot="20685864">
              <a:off x="1521733" y="3404100"/>
              <a:ext cx="1143000" cy="1447717"/>
            </a:xfrm>
            <a:prstGeom prst="rect">
              <a:avLst/>
            </a:prstGeom>
            <a:noFill/>
          </p:spPr>
        </p:pic>
        <p:sp>
          <p:nvSpPr>
            <p:cNvPr id="18" name="Freeform 17"/>
            <p:cNvSpPr/>
            <p:nvPr/>
          </p:nvSpPr>
          <p:spPr>
            <a:xfrm>
              <a:off x="2580289" y="3665483"/>
              <a:ext cx="2942898" cy="1857703"/>
            </a:xfrm>
            <a:custGeom>
              <a:avLst/>
              <a:gdLst>
                <a:gd name="connsiteX0" fmla="*/ 289035 w 2942898"/>
                <a:gd name="connsiteY0" fmla="*/ 7883 h 1857703"/>
                <a:gd name="connsiteX1" fmla="*/ 493987 w 2942898"/>
                <a:gd name="connsiteY1" fmla="*/ 134007 h 1857703"/>
                <a:gd name="connsiteX2" fmla="*/ 840828 w 2942898"/>
                <a:gd name="connsiteY2" fmla="*/ 228600 h 1857703"/>
                <a:gd name="connsiteX3" fmla="*/ 1298028 w 2942898"/>
                <a:gd name="connsiteY3" fmla="*/ 291662 h 1857703"/>
                <a:gd name="connsiteX4" fmla="*/ 1550277 w 2942898"/>
                <a:gd name="connsiteY4" fmla="*/ 228600 h 1857703"/>
                <a:gd name="connsiteX5" fmla="*/ 1849821 w 2942898"/>
                <a:gd name="connsiteY5" fmla="*/ 449317 h 1857703"/>
                <a:gd name="connsiteX6" fmla="*/ 2165132 w 2942898"/>
                <a:gd name="connsiteY6" fmla="*/ 559676 h 1857703"/>
                <a:gd name="connsiteX7" fmla="*/ 2417380 w 2942898"/>
                <a:gd name="connsiteY7" fmla="*/ 654269 h 1857703"/>
                <a:gd name="connsiteX8" fmla="*/ 2701159 w 2942898"/>
                <a:gd name="connsiteY8" fmla="*/ 796158 h 1857703"/>
                <a:gd name="connsiteX9" fmla="*/ 2843049 w 2942898"/>
                <a:gd name="connsiteY9" fmla="*/ 890751 h 1857703"/>
                <a:gd name="connsiteX10" fmla="*/ 2921877 w 2942898"/>
                <a:gd name="connsiteY10" fmla="*/ 953814 h 1857703"/>
                <a:gd name="connsiteX11" fmla="*/ 2921877 w 2942898"/>
                <a:gd name="connsiteY11" fmla="*/ 1048407 h 1857703"/>
                <a:gd name="connsiteX12" fmla="*/ 2795752 w 2942898"/>
                <a:gd name="connsiteY12" fmla="*/ 1237593 h 1857703"/>
                <a:gd name="connsiteX13" fmla="*/ 2653863 w 2942898"/>
                <a:gd name="connsiteY13" fmla="*/ 1411014 h 1857703"/>
                <a:gd name="connsiteX14" fmla="*/ 2590801 w 2942898"/>
                <a:gd name="connsiteY14" fmla="*/ 1600200 h 1857703"/>
                <a:gd name="connsiteX15" fmla="*/ 2575035 w 2942898"/>
                <a:gd name="connsiteY15" fmla="*/ 1679027 h 1857703"/>
                <a:gd name="connsiteX16" fmla="*/ 2527739 w 2942898"/>
                <a:gd name="connsiteY16" fmla="*/ 1742089 h 1857703"/>
                <a:gd name="connsiteX17" fmla="*/ 2448911 w 2942898"/>
                <a:gd name="connsiteY17" fmla="*/ 1757855 h 1857703"/>
                <a:gd name="connsiteX18" fmla="*/ 2370083 w 2942898"/>
                <a:gd name="connsiteY18" fmla="*/ 1852448 h 1857703"/>
                <a:gd name="connsiteX19" fmla="*/ 2259725 w 2942898"/>
                <a:gd name="connsiteY19" fmla="*/ 1789386 h 1857703"/>
                <a:gd name="connsiteX20" fmla="*/ 2117835 w 2942898"/>
                <a:gd name="connsiteY20" fmla="*/ 1615965 h 1857703"/>
                <a:gd name="connsiteX21" fmla="*/ 1991711 w 2942898"/>
                <a:gd name="connsiteY21" fmla="*/ 1537138 h 1857703"/>
                <a:gd name="connsiteX22" fmla="*/ 1770994 w 2942898"/>
                <a:gd name="connsiteY22" fmla="*/ 1411014 h 1857703"/>
                <a:gd name="connsiteX23" fmla="*/ 1471449 w 2942898"/>
                <a:gd name="connsiteY23" fmla="*/ 1347951 h 1857703"/>
                <a:gd name="connsiteX24" fmla="*/ 1203435 w 2942898"/>
                <a:gd name="connsiteY24" fmla="*/ 1300655 h 1857703"/>
                <a:gd name="connsiteX25" fmla="*/ 1014249 w 2942898"/>
                <a:gd name="connsiteY25" fmla="*/ 1221827 h 1857703"/>
                <a:gd name="connsiteX26" fmla="*/ 746235 w 2942898"/>
                <a:gd name="connsiteY26" fmla="*/ 1190296 h 1857703"/>
                <a:gd name="connsiteX27" fmla="*/ 572814 w 2942898"/>
                <a:gd name="connsiteY27" fmla="*/ 1079938 h 1857703"/>
                <a:gd name="connsiteX28" fmla="*/ 430925 w 2942898"/>
                <a:gd name="connsiteY28" fmla="*/ 874986 h 1857703"/>
                <a:gd name="connsiteX29" fmla="*/ 289035 w 2942898"/>
                <a:gd name="connsiteY29" fmla="*/ 796158 h 1857703"/>
                <a:gd name="connsiteX30" fmla="*/ 257504 w 2942898"/>
                <a:gd name="connsiteY30" fmla="*/ 764627 h 1857703"/>
                <a:gd name="connsiteX31" fmla="*/ 147145 w 2942898"/>
                <a:gd name="connsiteY31" fmla="*/ 654269 h 1857703"/>
                <a:gd name="connsiteX32" fmla="*/ 178677 w 2942898"/>
                <a:gd name="connsiteY32" fmla="*/ 512379 h 1857703"/>
                <a:gd name="connsiteX33" fmla="*/ 147145 w 2942898"/>
                <a:gd name="connsiteY33" fmla="*/ 417786 h 1857703"/>
                <a:gd name="connsiteX34" fmla="*/ 147145 w 2942898"/>
                <a:gd name="connsiteY34" fmla="*/ 338958 h 1857703"/>
                <a:gd name="connsiteX35" fmla="*/ 115614 w 2942898"/>
                <a:gd name="connsiteY35" fmla="*/ 307427 h 1857703"/>
                <a:gd name="connsiteX36" fmla="*/ 36787 w 2942898"/>
                <a:gd name="connsiteY36" fmla="*/ 197069 h 1857703"/>
                <a:gd name="connsiteX37" fmla="*/ 21021 w 2942898"/>
                <a:gd name="connsiteY37" fmla="*/ 118241 h 1857703"/>
                <a:gd name="connsiteX38" fmla="*/ 162911 w 2942898"/>
                <a:gd name="connsiteY38" fmla="*/ 86710 h 1857703"/>
                <a:gd name="connsiteX39" fmla="*/ 289035 w 2942898"/>
                <a:gd name="connsiteY39" fmla="*/ 7883 h 18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2898" h="1857703">
                  <a:moveTo>
                    <a:pt x="289035" y="7883"/>
                  </a:moveTo>
                  <a:cubicBezTo>
                    <a:pt x="344214" y="15766"/>
                    <a:pt x="402022" y="97221"/>
                    <a:pt x="493987" y="134007"/>
                  </a:cubicBezTo>
                  <a:cubicBezTo>
                    <a:pt x="585952" y="170793"/>
                    <a:pt x="706821" y="202324"/>
                    <a:pt x="840828" y="228600"/>
                  </a:cubicBezTo>
                  <a:cubicBezTo>
                    <a:pt x="974835" y="254876"/>
                    <a:pt x="1179787" y="291662"/>
                    <a:pt x="1298028" y="291662"/>
                  </a:cubicBezTo>
                  <a:cubicBezTo>
                    <a:pt x="1416269" y="291662"/>
                    <a:pt x="1458312" y="202324"/>
                    <a:pt x="1550277" y="228600"/>
                  </a:cubicBezTo>
                  <a:cubicBezTo>
                    <a:pt x="1642242" y="254876"/>
                    <a:pt x="1747345" y="394138"/>
                    <a:pt x="1849821" y="449317"/>
                  </a:cubicBezTo>
                  <a:cubicBezTo>
                    <a:pt x="1952297" y="504496"/>
                    <a:pt x="2070539" y="525517"/>
                    <a:pt x="2165132" y="559676"/>
                  </a:cubicBezTo>
                  <a:cubicBezTo>
                    <a:pt x="2259725" y="593835"/>
                    <a:pt x="2328042" y="614855"/>
                    <a:pt x="2417380" y="654269"/>
                  </a:cubicBezTo>
                  <a:cubicBezTo>
                    <a:pt x="2506718" y="693683"/>
                    <a:pt x="2630214" y="756744"/>
                    <a:pt x="2701159" y="796158"/>
                  </a:cubicBezTo>
                  <a:cubicBezTo>
                    <a:pt x="2772104" y="835572"/>
                    <a:pt x="2806263" y="864475"/>
                    <a:pt x="2843049" y="890751"/>
                  </a:cubicBezTo>
                  <a:cubicBezTo>
                    <a:pt x="2879835" y="917027"/>
                    <a:pt x="2908739" y="927538"/>
                    <a:pt x="2921877" y="953814"/>
                  </a:cubicBezTo>
                  <a:cubicBezTo>
                    <a:pt x="2935015" y="980090"/>
                    <a:pt x="2942898" y="1001111"/>
                    <a:pt x="2921877" y="1048407"/>
                  </a:cubicBezTo>
                  <a:cubicBezTo>
                    <a:pt x="2900856" y="1095703"/>
                    <a:pt x="2840421" y="1177158"/>
                    <a:pt x="2795752" y="1237593"/>
                  </a:cubicBezTo>
                  <a:cubicBezTo>
                    <a:pt x="2751083" y="1298028"/>
                    <a:pt x="2688021" y="1350580"/>
                    <a:pt x="2653863" y="1411014"/>
                  </a:cubicBezTo>
                  <a:cubicBezTo>
                    <a:pt x="2619705" y="1471448"/>
                    <a:pt x="2603939" y="1555531"/>
                    <a:pt x="2590801" y="1600200"/>
                  </a:cubicBezTo>
                  <a:cubicBezTo>
                    <a:pt x="2577663" y="1644869"/>
                    <a:pt x="2585545" y="1655379"/>
                    <a:pt x="2575035" y="1679027"/>
                  </a:cubicBezTo>
                  <a:cubicBezTo>
                    <a:pt x="2564525" y="1702675"/>
                    <a:pt x="2548760" y="1728951"/>
                    <a:pt x="2527739" y="1742089"/>
                  </a:cubicBezTo>
                  <a:cubicBezTo>
                    <a:pt x="2506718" y="1755227"/>
                    <a:pt x="2475187" y="1739462"/>
                    <a:pt x="2448911" y="1757855"/>
                  </a:cubicBezTo>
                  <a:cubicBezTo>
                    <a:pt x="2422635" y="1776248"/>
                    <a:pt x="2401614" y="1847193"/>
                    <a:pt x="2370083" y="1852448"/>
                  </a:cubicBezTo>
                  <a:cubicBezTo>
                    <a:pt x="2338552" y="1857703"/>
                    <a:pt x="2301766" y="1828800"/>
                    <a:pt x="2259725" y="1789386"/>
                  </a:cubicBezTo>
                  <a:cubicBezTo>
                    <a:pt x="2217684" y="1749972"/>
                    <a:pt x="2162504" y="1658006"/>
                    <a:pt x="2117835" y="1615965"/>
                  </a:cubicBezTo>
                  <a:cubicBezTo>
                    <a:pt x="2073166" y="1573924"/>
                    <a:pt x="2049518" y="1571296"/>
                    <a:pt x="1991711" y="1537138"/>
                  </a:cubicBezTo>
                  <a:cubicBezTo>
                    <a:pt x="1933904" y="1502980"/>
                    <a:pt x="1857704" y="1442545"/>
                    <a:pt x="1770994" y="1411014"/>
                  </a:cubicBezTo>
                  <a:cubicBezTo>
                    <a:pt x="1684284" y="1379483"/>
                    <a:pt x="1566042" y="1366344"/>
                    <a:pt x="1471449" y="1347951"/>
                  </a:cubicBezTo>
                  <a:cubicBezTo>
                    <a:pt x="1376856" y="1329558"/>
                    <a:pt x="1279635" y="1321676"/>
                    <a:pt x="1203435" y="1300655"/>
                  </a:cubicBezTo>
                  <a:cubicBezTo>
                    <a:pt x="1127235" y="1279634"/>
                    <a:pt x="1090449" y="1240220"/>
                    <a:pt x="1014249" y="1221827"/>
                  </a:cubicBezTo>
                  <a:cubicBezTo>
                    <a:pt x="938049" y="1203434"/>
                    <a:pt x="819807" y="1213944"/>
                    <a:pt x="746235" y="1190296"/>
                  </a:cubicBezTo>
                  <a:cubicBezTo>
                    <a:pt x="672663" y="1166648"/>
                    <a:pt x="625366" y="1132490"/>
                    <a:pt x="572814" y="1079938"/>
                  </a:cubicBezTo>
                  <a:cubicBezTo>
                    <a:pt x="520262" y="1027386"/>
                    <a:pt x="478221" y="922283"/>
                    <a:pt x="430925" y="874986"/>
                  </a:cubicBezTo>
                  <a:cubicBezTo>
                    <a:pt x="383629" y="827689"/>
                    <a:pt x="317938" y="814551"/>
                    <a:pt x="289035" y="796158"/>
                  </a:cubicBezTo>
                  <a:cubicBezTo>
                    <a:pt x="260132" y="777765"/>
                    <a:pt x="257504" y="764627"/>
                    <a:pt x="257504" y="764627"/>
                  </a:cubicBezTo>
                  <a:cubicBezTo>
                    <a:pt x="233856" y="740979"/>
                    <a:pt x="160283" y="696310"/>
                    <a:pt x="147145" y="654269"/>
                  </a:cubicBezTo>
                  <a:cubicBezTo>
                    <a:pt x="134007" y="612228"/>
                    <a:pt x="178677" y="551793"/>
                    <a:pt x="178677" y="512379"/>
                  </a:cubicBezTo>
                  <a:cubicBezTo>
                    <a:pt x="178677" y="472965"/>
                    <a:pt x="152400" y="446690"/>
                    <a:pt x="147145" y="417786"/>
                  </a:cubicBezTo>
                  <a:cubicBezTo>
                    <a:pt x="141890" y="388883"/>
                    <a:pt x="152400" y="357351"/>
                    <a:pt x="147145" y="338958"/>
                  </a:cubicBezTo>
                  <a:cubicBezTo>
                    <a:pt x="141890" y="320565"/>
                    <a:pt x="134007" y="331075"/>
                    <a:pt x="115614" y="307427"/>
                  </a:cubicBezTo>
                  <a:cubicBezTo>
                    <a:pt x="97221" y="283779"/>
                    <a:pt x="52553" y="228600"/>
                    <a:pt x="36787" y="197069"/>
                  </a:cubicBezTo>
                  <a:cubicBezTo>
                    <a:pt x="21022" y="165538"/>
                    <a:pt x="0" y="136634"/>
                    <a:pt x="21021" y="118241"/>
                  </a:cubicBezTo>
                  <a:cubicBezTo>
                    <a:pt x="42042" y="99848"/>
                    <a:pt x="126125" y="107731"/>
                    <a:pt x="162911" y="86710"/>
                  </a:cubicBezTo>
                  <a:cubicBezTo>
                    <a:pt x="199697" y="65689"/>
                    <a:pt x="233856" y="0"/>
                    <a:pt x="289035" y="78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42611" y="4953000"/>
              <a:ext cx="924025" cy="638476"/>
            </a:xfrm>
            <a:custGeom>
              <a:avLst/>
              <a:gdLst>
                <a:gd name="connsiteX0" fmla="*/ 0 w 924025"/>
                <a:gd name="connsiteY0" fmla="*/ 0 h 638476"/>
                <a:gd name="connsiteX1" fmla="*/ 96252 w 924025"/>
                <a:gd name="connsiteY1" fmla="*/ 48127 h 638476"/>
                <a:gd name="connsiteX2" fmla="*/ 173254 w 924025"/>
                <a:gd name="connsiteY2" fmla="*/ 144379 h 638476"/>
                <a:gd name="connsiteX3" fmla="*/ 211755 w 924025"/>
                <a:gd name="connsiteY3" fmla="*/ 250257 h 638476"/>
                <a:gd name="connsiteX4" fmla="*/ 298383 w 924025"/>
                <a:gd name="connsiteY4" fmla="*/ 317634 h 638476"/>
                <a:gd name="connsiteX5" fmla="*/ 336884 w 924025"/>
                <a:gd name="connsiteY5" fmla="*/ 288758 h 638476"/>
                <a:gd name="connsiteX6" fmla="*/ 394635 w 924025"/>
                <a:gd name="connsiteY6" fmla="*/ 240632 h 638476"/>
                <a:gd name="connsiteX7" fmla="*/ 519764 w 924025"/>
                <a:gd name="connsiteY7" fmla="*/ 240632 h 638476"/>
                <a:gd name="connsiteX8" fmla="*/ 606391 w 924025"/>
                <a:gd name="connsiteY8" fmla="*/ 327259 h 638476"/>
                <a:gd name="connsiteX9" fmla="*/ 654517 w 924025"/>
                <a:gd name="connsiteY9" fmla="*/ 442762 h 638476"/>
                <a:gd name="connsiteX10" fmla="*/ 712269 w 924025"/>
                <a:gd name="connsiteY10" fmla="*/ 500514 h 638476"/>
                <a:gd name="connsiteX11" fmla="*/ 741145 w 924025"/>
                <a:gd name="connsiteY11" fmla="*/ 577516 h 638476"/>
                <a:gd name="connsiteX12" fmla="*/ 798896 w 924025"/>
                <a:gd name="connsiteY12" fmla="*/ 625642 h 638476"/>
                <a:gd name="connsiteX13" fmla="*/ 866273 w 924025"/>
                <a:gd name="connsiteY13" fmla="*/ 635268 h 638476"/>
                <a:gd name="connsiteX14" fmla="*/ 924025 w 924025"/>
                <a:gd name="connsiteY14" fmla="*/ 635268 h 63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025" h="638476">
                  <a:moveTo>
                    <a:pt x="0" y="0"/>
                  </a:moveTo>
                  <a:cubicBezTo>
                    <a:pt x="33688" y="12032"/>
                    <a:pt x="67376" y="24064"/>
                    <a:pt x="96252" y="48127"/>
                  </a:cubicBezTo>
                  <a:cubicBezTo>
                    <a:pt x="125128" y="72190"/>
                    <a:pt x="154004" y="110691"/>
                    <a:pt x="173254" y="144379"/>
                  </a:cubicBezTo>
                  <a:cubicBezTo>
                    <a:pt x="192504" y="178067"/>
                    <a:pt x="190900" y="221381"/>
                    <a:pt x="211755" y="250257"/>
                  </a:cubicBezTo>
                  <a:cubicBezTo>
                    <a:pt x="232610" y="279133"/>
                    <a:pt x="277528" y="311217"/>
                    <a:pt x="298383" y="317634"/>
                  </a:cubicBezTo>
                  <a:cubicBezTo>
                    <a:pt x="319238" y="324051"/>
                    <a:pt x="320842" y="301592"/>
                    <a:pt x="336884" y="288758"/>
                  </a:cubicBezTo>
                  <a:cubicBezTo>
                    <a:pt x="352926" y="275924"/>
                    <a:pt x="364155" y="248653"/>
                    <a:pt x="394635" y="240632"/>
                  </a:cubicBezTo>
                  <a:cubicBezTo>
                    <a:pt x="425115" y="232611"/>
                    <a:pt x="484471" y="226194"/>
                    <a:pt x="519764" y="240632"/>
                  </a:cubicBezTo>
                  <a:cubicBezTo>
                    <a:pt x="555057" y="255070"/>
                    <a:pt x="583932" y="293571"/>
                    <a:pt x="606391" y="327259"/>
                  </a:cubicBezTo>
                  <a:cubicBezTo>
                    <a:pt x="628850" y="360947"/>
                    <a:pt x="636871" y="413886"/>
                    <a:pt x="654517" y="442762"/>
                  </a:cubicBezTo>
                  <a:cubicBezTo>
                    <a:pt x="672163" y="471638"/>
                    <a:pt x="697831" y="478055"/>
                    <a:pt x="712269" y="500514"/>
                  </a:cubicBezTo>
                  <a:cubicBezTo>
                    <a:pt x="726707" y="522973"/>
                    <a:pt x="726707" y="556661"/>
                    <a:pt x="741145" y="577516"/>
                  </a:cubicBezTo>
                  <a:cubicBezTo>
                    <a:pt x="755583" y="598371"/>
                    <a:pt x="778041" y="616017"/>
                    <a:pt x="798896" y="625642"/>
                  </a:cubicBezTo>
                  <a:cubicBezTo>
                    <a:pt x="819751" y="635267"/>
                    <a:pt x="845418" y="633664"/>
                    <a:pt x="866273" y="635268"/>
                  </a:cubicBezTo>
                  <a:cubicBezTo>
                    <a:pt x="887128" y="636872"/>
                    <a:pt x="914400" y="638476"/>
                    <a:pt x="924025" y="635268"/>
                  </a:cubicBezTo>
                </a:path>
              </a:pathLst>
            </a:custGeom>
            <a:ln w="101600">
              <a:solidFill>
                <a:schemeClr val="bg1"/>
              </a:solidFill>
            </a:ln>
            <a:effectLst>
              <a:outerShdw dist="127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1" name="Picture 4" descr="https://tce-live2.s3.amazonaws.com/media/media/2dc62fed-c7a6-4a34-a2ba-15665a1fe30b.jpg"/>
          <p:cNvPicPr>
            <a:picLocks noChangeAspect="1" noChangeArrowheads="1"/>
          </p:cNvPicPr>
          <p:nvPr/>
        </p:nvPicPr>
        <p:blipFill>
          <a:blip r:embed="rId3"/>
          <a:srcRect/>
          <a:stretch>
            <a:fillRect/>
          </a:stretch>
        </p:blipFill>
        <p:spPr bwMode="auto">
          <a:xfrm>
            <a:off x="533400" y="762000"/>
            <a:ext cx="8100719" cy="6019800"/>
          </a:xfrm>
          <a:prstGeom prst="rect">
            <a:avLst/>
          </a:prstGeom>
          <a:noFill/>
          <a:ln w="76200">
            <a:solidFill>
              <a:schemeClr val="tx1"/>
            </a:solidFill>
          </a:ln>
        </p:spPr>
      </p:pic>
      <p:sp>
        <p:nvSpPr>
          <p:cNvPr id="62" name="Freeform 61"/>
          <p:cNvSpPr/>
          <p:nvPr/>
        </p:nvSpPr>
        <p:spPr>
          <a:xfrm>
            <a:off x="709448" y="2774731"/>
            <a:ext cx="2635469" cy="1045779"/>
          </a:xfrm>
          <a:custGeom>
            <a:avLst/>
            <a:gdLst>
              <a:gd name="connsiteX0" fmla="*/ 2490952 w 2635469"/>
              <a:gd name="connsiteY0" fmla="*/ 0 h 1045779"/>
              <a:gd name="connsiteX1" fmla="*/ 2522483 w 2635469"/>
              <a:gd name="connsiteY1" fmla="*/ 252248 h 1045779"/>
              <a:gd name="connsiteX2" fmla="*/ 2617076 w 2635469"/>
              <a:gd name="connsiteY2" fmla="*/ 394138 h 1045779"/>
              <a:gd name="connsiteX3" fmla="*/ 2412124 w 2635469"/>
              <a:gd name="connsiteY3" fmla="*/ 299545 h 1045779"/>
              <a:gd name="connsiteX4" fmla="*/ 2191407 w 2635469"/>
              <a:gd name="connsiteY4" fmla="*/ 394138 h 1045779"/>
              <a:gd name="connsiteX5" fmla="*/ 1939159 w 2635469"/>
              <a:gd name="connsiteY5" fmla="*/ 362607 h 1045779"/>
              <a:gd name="connsiteX6" fmla="*/ 1797269 w 2635469"/>
              <a:gd name="connsiteY6" fmla="*/ 441435 h 1045779"/>
              <a:gd name="connsiteX7" fmla="*/ 1797269 w 2635469"/>
              <a:gd name="connsiteY7" fmla="*/ 646386 h 1045779"/>
              <a:gd name="connsiteX8" fmla="*/ 1560786 w 2635469"/>
              <a:gd name="connsiteY8" fmla="*/ 788276 h 1045779"/>
              <a:gd name="connsiteX9" fmla="*/ 1560786 w 2635469"/>
              <a:gd name="connsiteY9" fmla="*/ 646386 h 1045779"/>
              <a:gd name="connsiteX10" fmla="*/ 1308538 w 2635469"/>
              <a:gd name="connsiteY10" fmla="*/ 614855 h 1045779"/>
              <a:gd name="connsiteX11" fmla="*/ 993228 w 2635469"/>
              <a:gd name="connsiteY11" fmla="*/ 536028 h 1045779"/>
              <a:gd name="connsiteX12" fmla="*/ 961697 w 2635469"/>
              <a:gd name="connsiteY12" fmla="*/ 394138 h 1045779"/>
              <a:gd name="connsiteX13" fmla="*/ 914400 w 2635469"/>
              <a:gd name="connsiteY13" fmla="*/ 204952 h 1045779"/>
              <a:gd name="connsiteX14" fmla="*/ 788276 w 2635469"/>
              <a:gd name="connsiteY14" fmla="*/ 346841 h 1045779"/>
              <a:gd name="connsiteX15" fmla="*/ 930166 w 2635469"/>
              <a:gd name="connsiteY15" fmla="*/ 740979 h 1045779"/>
              <a:gd name="connsiteX16" fmla="*/ 961697 w 2635469"/>
              <a:gd name="connsiteY16" fmla="*/ 914400 h 1045779"/>
              <a:gd name="connsiteX17" fmla="*/ 851338 w 2635469"/>
              <a:gd name="connsiteY17" fmla="*/ 1040524 h 1045779"/>
              <a:gd name="connsiteX18" fmla="*/ 693683 w 2635469"/>
              <a:gd name="connsiteY18" fmla="*/ 882869 h 1045779"/>
              <a:gd name="connsiteX19" fmla="*/ 630621 w 2635469"/>
              <a:gd name="connsiteY19" fmla="*/ 725214 h 1045779"/>
              <a:gd name="connsiteX20" fmla="*/ 567559 w 2635469"/>
              <a:gd name="connsiteY20" fmla="*/ 614855 h 1045779"/>
              <a:gd name="connsiteX21" fmla="*/ 441435 w 2635469"/>
              <a:gd name="connsiteY21" fmla="*/ 472966 h 1045779"/>
              <a:gd name="connsiteX22" fmla="*/ 268014 w 2635469"/>
              <a:gd name="connsiteY22" fmla="*/ 504497 h 1045779"/>
              <a:gd name="connsiteX23" fmla="*/ 236483 w 2635469"/>
              <a:gd name="connsiteY23" fmla="*/ 614855 h 1045779"/>
              <a:gd name="connsiteX24" fmla="*/ 0 w 2635469"/>
              <a:gd name="connsiteY24" fmla="*/ 520262 h 10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5469" h="1045779">
                <a:moveTo>
                  <a:pt x="2490952" y="0"/>
                </a:moveTo>
                <a:cubicBezTo>
                  <a:pt x="2496207" y="93279"/>
                  <a:pt x="2501462" y="186558"/>
                  <a:pt x="2522483" y="252248"/>
                </a:cubicBezTo>
                <a:cubicBezTo>
                  <a:pt x="2543504" y="317938"/>
                  <a:pt x="2635469" y="386255"/>
                  <a:pt x="2617076" y="394138"/>
                </a:cubicBezTo>
                <a:cubicBezTo>
                  <a:pt x="2598683" y="402021"/>
                  <a:pt x="2483069" y="299545"/>
                  <a:pt x="2412124" y="299545"/>
                </a:cubicBezTo>
                <a:cubicBezTo>
                  <a:pt x="2341179" y="299545"/>
                  <a:pt x="2270234" y="383628"/>
                  <a:pt x="2191407" y="394138"/>
                </a:cubicBezTo>
                <a:cubicBezTo>
                  <a:pt x="2112580" y="404648"/>
                  <a:pt x="2004849" y="354724"/>
                  <a:pt x="1939159" y="362607"/>
                </a:cubicBezTo>
                <a:cubicBezTo>
                  <a:pt x="1873469" y="370490"/>
                  <a:pt x="1820917" y="394139"/>
                  <a:pt x="1797269" y="441435"/>
                </a:cubicBezTo>
                <a:cubicBezTo>
                  <a:pt x="1773621" y="488731"/>
                  <a:pt x="1836683" y="588579"/>
                  <a:pt x="1797269" y="646386"/>
                </a:cubicBezTo>
                <a:cubicBezTo>
                  <a:pt x="1757855" y="704193"/>
                  <a:pt x="1600200" y="788276"/>
                  <a:pt x="1560786" y="788276"/>
                </a:cubicBezTo>
                <a:cubicBezTo>
                  <a:pt x="1521372" y="788276"/>
                  <a:pt x="1602827" y="675289"/>
                  <a:pt x="1560786" y="646386"/>
                </a:cubicBezTo>
                <a:cubicBezTo>
                  <a:pt x="1518745" y="617483"/>
                  <a:pt x="1403131" y="633248"/>
                  <a:pt x="1308538" y="614855"/>
                </a:cubicBezTo>
                <a:cubicBezTo>
                  <a:pt x="1213945" y="596462"/>
                  <a:pt x="1051035" y="572814"/>
                  <a:pt x="993228" y="536028"/>
                </a:cubicBezTo>
                <a:cubicBezTo>
                  <a:pt x="935421" y="499242"/>
                  <a:pt x="974835" y="449317"/>
                  <a:pt x="961697" y="394138"/>
                </a:cubicBezTo>
                <a:cubicBezTo>
                  <a:pt x="948559" y="338959"/>
                  <a:pt x="943303" y="212835"/>
                  <a:pt x="914400" y="204952"/>
                </a:cubicBezTo>
                <a:cubicBezTo>
                  <a:pt x="885497" y="197069"/>
                  <a:pt x="785648" y="257503"/>
                  <a:pt x="788276" y="346841"/>
                </a:cubicBezTo>
                <a:cubicBezTo>
                  <a:pt x="790904" y="436179"/>
                  <a:pt x="901263" y="646386"/>
                  <a:pt x="930166" y="740979"/>
                </a:cubicBezTo>
                <a:cubicBezTo>
                  <a:pt x="959069" y="835572"/>
                  <a:pt x="974835" y="864476"/>
                  <a:pt x="961697" y="914400"/>
                </a:cubicBezTo>
                <a:cubicBezTo>
                  <a:pt x="948559" y="964324"/>
                  <a:pt x="896007" y="1045779"/>
                  <a:pt x="851338" y="1040524"/>
                </a:cubicBezTo>
                <a:cubicBezTo>
                  <a:pt x="806669" y="1035269"/>
                  <a:pt x="730469" y="935421"/>
                  <a:pt x="693683" y="882869"/>
                </a:cubicBezTo>
                <a:cubicBezTo>
                  <a:pt x="656897" y="830317"/>
                  <a:pt x="651642" y="769883"/>
                  <a:pt x="630621" y="725214"/>
                </a:cubicBezTo>
                <a:cubicBezTo>
                  <a:pt x="609600" y="680545"/>
                  <a:pt x="599090" y="656896"/>
                  <a:pt x="567559" y="614855"/>
                </a:cubicBezTo>
                <a:cubicBezTo>
                  <a:pt x="536028" y="572814"/>
                  <a:pt x="491359" y="491359"/>
                  <a:pt x="441435" y="472966"/>
                </a:cubicBezTo>
                <a:cubicBezTo>
                  <a:pt x="391511" y="454573"/>
                  <a:pt x="302173" y="480849"/>
                  <a:pt x="268014" y="504497"/>
                </a:cubicBezTo>
                <a:cubicBezTo>
                  <a:pt x="233855" y="528145"/>
                  <a:pt x="281152" y="612227"/>
                  <a:pt x="236483" y="614855"/>
                </a:cubicBezTo>
                <a:cubicBezTo>
                  <a:pt x="191814" y="617483"/>
                  <a:pt x="95907" y="568872"/>
                  <a:pt x="0" y="520262"/>
                </a:cubicBezTo>
              </a:path>
            </a:pathLst>
          </a:custGeom>
          <a:ln w="127000">
            <a:solidFill>
              <a:schemeClr val="tx1"/>
            </a:solidFill>
            <a:prstDash val="sysDot"/>
            <a:tailEnd type="triangle"/>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2209800" y="757535"/>
            <a:ext cx="5151120" cy="584775"/>
          </a:xfrm>
          <a:prstGeom prst="rect">
            <a:avLst/>
          </a:prstGeom>
          <a:solidFill>
            <a:schemeClr val="bg1"/>
          </a:solidFill>
        </p:spPr>
        <p:txBody>
          <a:bodyPr wrap="square">
            <a:spAutoFit/>
          </a:bodyPr>
          <a:lstStyle/>
          <a:p>
            <a:r>
              <a:rPr lang="en-US" sz="3200" b="1" dirty="0" smtClean="0">
                <a:effectLst>
                  <a:outerShdw dist="50800" dir="5400000" algn="ctr" rotWithShape="0">
                    <a:srgbClr val="FF0000"/>
                  </a:outerShdw>
                </a:effectLst>
              </a:rPr>
              <a:t>1793 – Alexander </a:t>
            </a:r>
            <a:r>
              <a:rPr lang="en-US" sz="3200" b="1" dirty="0" err="1" smtClean="0">
                <a:effectLst>
                  <a:outerShdw dist="50800" dir="5400000" algn="ctr" rotWithShape="0">
                    <a:srgbClr val="FF0000"/>
                  </a:outerShdw>
                </a:effectLst>
              </a:rPr>
              <a:t>MacKenzie</a:t>
            </a:r>
            <a:endParaRPr lang="en-US" sz="3200" b="1" dirty="0" smtClean="0">
              <a:effectLst>
                <a:outerShdw dist="50800" dir="5400000" algn="ctr" rotWithShape="0">
                  <a:srgbClr val="FF0000"/>
                </a:outerShdw>
              </a:effectLst>
            </a:endParaRPr>
          </a:p>
        </p:txBody>
      </p:sp>
      <p:sp>
        <p:nvSpPr>
          <p:cNvPr id="40" name="5-Point Star 39"/>
          <p:cNvSpPr>
            <a:spLocks noChangeAspect="1"/>
          </p:cNvSpPr>
          <p:nvPr/>
        </p:nvSpPr>
        <p:spPr>
          <a:xfrm>
            <a:off x="8534400" y="57150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140403" y="2803634"/>
            <a:ext cx="5420273" cy="3279228"/>
          </a:xfrm>
          <a:custGeom>
            <a:avLst/>
            <a:gdLst>
              <a:gd name="connsiteX0" fmla="*/ 5407573 w 5407573"/>
              <a:gd name="connsiteY0" fmla="*/ 2695904 h 2898228"/>
              <a:gd name="connsiteX1" fmla="*/ 5076497 w 5407573"/>
              <a:gd name="connsiteY1" fmla="*/ 2743200 h 2898228"/>
              <a:gd name="connsiteX2" fmla="*/ 4698125 w 5407573"/>
              <a:gd name="connsiteY2" fmla="*/ 2743200 h 2898228"/>
              <a:gd name="connsiteX3" fmla="*/ 4225159 w 5407573"/>
              <a:gd name="connsiteY3" fmla="*/ 2885090 h 2898228"/>
              <a:gd name="connsiteX4" fmla="*/ 3641835 w 5407573"/>
              <a:gd name="connsiteY4" fmla="*/ 2822028 h 2898228"/>
              <a:gd name="connsiteX5" fmla="*/ 3389587 w 5407573"/>
              <a:gd name="connsiteY5" fmla="*/ 2538249 h 2898228"/>
              <a:gd name="connsiteX6" fmla="*/ 3263463 w 5407573"/>
              <a:gd name="connsiteY6" fmla="*/ 2443656 h 2898228"/>
              <a:gd name="connsiteX7" fmla="*/ 2885090 w 5407573"/>
              <a:gd name="connsiteY7" fmla="*/ 2585545 h 2898228"/>
              <a:gd name="connsiteX8" fmla="*/ 2632842 w 5407573"/>
              <a:gd name="connsiteY8" fmla="*/ 2617076 h 2898228"/>
              <a:gd name="connsiteX9" fmla="*/ 2144111 w 5407573"/>
              <a:gd name="connsiteY9" fmla="*/ 2443656 h 2898228"/>
              <a:gd name="connsiteX10" fmla="*/ 1907628 w 5407573"/>
              <a:gd name="connsiteY10" fmla="*/ 2144111 h 2898228"/>
              <a:gd name="connsiteX11" fmla="*/ 1686911 w 5407573"/>
              <a:gd name="connsiteY11" fmla="*/ 1828800 h 2898228"/>
              <a:gd name="connsiteX12" fmla="*/ 1576552 w 5407573"/>
              <a:gd name="connsiteY12" fmla="*/ 1639614 h 2898228"/>
              <a:gd name="connsiteX13" fmla="*/ 1450428 w 5407573"/>
              <a:gd name="connsiteY13" fmla="*/ 1466194 h 2898228"/>
              <a:gd name="connsiteX14" fmla="*/ 1261242 w 5407573"/>
              <a:gd name="connsiteY14" fmla="*/ 1387366 h 2898228"/>
              <a:gd name="connsiteX15" fmla="*/ 882869 w 5407573"/>
              <a:gd name="connsiteY15" fmla="*/ 1308538 h 2898228"/>
              <a:gd name="connsiteX16" fmla="*/ 882869 w 5407573"/>
              <a:gd name="connsiteY16" fmla="*/ 1182414 h 2898228"/>
              <a:gd name="connsiteX17" fmla="*/ 851338 w 5407573"/>
              <a:gd name="connsiteY17" fmla="*/ 993228 h 2898228"/>
              <a:gd name="connsiteX18" fmla="*/ 693683 w 5407573"/>
              <a:gd name="connsiteY18" fmla="*/ 914400 h 2898228"/>
              <a:gd name="connsiteX19" fmla="*/ 331076 w 5407573"/>
              <a:gd name="connsiteY19" fmla="*/ 819807 h 2898228"/>
              <a:gd name="connsiteX20" fmla="*/ 126125 w 5407573"/>
              <a:gd name="connsiteY20" fmla="*/ 740980 h 2898228"/>
              <a:gd name="connsiteX21" fmla="*/ 47297 w 5407573"/>
              <a:gd name="connsiteY21" fmla="*/ 599090 h 2898228"/>
              <a:gd name="connsiteX22" fmla="*/ 0 w 5407573"/>
              <a:gd name="connsiteY22" fmla="*/ 236483 h 2898228"/>
              <a:gd name="connsiteX23" fmla="*/ 47297 w 5407573"/>
              <a:gd name="connsiteY23" fmla="*/ 0 h 2898228"/>
              <a:gd name="connsiteX0" fmla="*/ 5420273 w 5420273"/>
              <a:gd name="connsiteY0" fmla="*/ 3076904 h 3279228"/>
              <a:gd name="connsiteX1" fmla="*/ 5089197 w 5420273"/>
              <a:gd name="connsiteY1" fmla="*/ 3124200 h 3279228"/>
              <a:gd name="connsiteX2" fmla="*/ 4710825 w 5420273"/>
              <a:gd name="connsiteY2" fmla="*/ 3124200 h 3279228"/>
              <a:gd name="connsiteX3" fmla="*/ 4237859 w 5420273"/>
              <a:gd name="connsiteY3" fmla="*/ 3266090 h 3279228"/>
              <a:gd name="connsiteX4" fmla="*/ 3654535 w 5420273"/>
              <a:gd name="connsiteY4" fmla="*/ 3203028 h 3279228"/>
              <a:gd name="connsiteX5" fmla="*/ 3402287 w 5420273"/>
              <a:gd name="connsiteY5" fmla="*/ 2919249 h 3279228"/>
              <a:gd name="connsiteX6" fmla="*/ 3276163 w 5420273"/>
              <a:gd name="connsiteY6" fmla="*/ 2824656 h 3279228"/>
              <a:gd name="connsiteX7" fmla="*/ 2897790 w 5420273"/>
              <a:gd name="connsiteY7" fmla="*/ 2966545 h 3279228"/>
              <a:gd name="connsiteX8" fmla="*/ 2645542 w 5420273"/>
              <a:gd name="connsiteY8" fmla="*/ 2998076 h 3279228"/>
              <a:gd name="connsiteX9" fmla="*/ 2156811 w 5420273"/>
              <a:gd name="connsiteY9" fmla="*/ 2824656 h 3279228"/>
              <a:gd name="connsiteX10" fmla="*/ 1920328 w 5420273"/>
              <a:gd name="connsiteY10" fmla="*/ 2525111 h 3279228"/>
              <a:gd name="connsiteX11" fmla="*/ 1699611 w 5420273"/>
              <a:gd name="connsiteY11" fmla="*/ 2209800 h 3279228"/>
              <a:gd name="connsiteX12" fmla="*/ 1589252 w 5420273"/>
              <a:gd name="connsiteY12" fmla="*/ 2020614 h 3279228"/>
              <a:gd name="connsiteX13" fmla="*/ 1463128 w 5420273"/>
              <a:gd name="connsiteY13" fmla="*/ 1847194 h 3279228"/>
              <a:gd name="connsiteX14" fmla="*/ 1273942 w 5420273"/>
              <a:gd name="connsiteY14" fmla="*/ 1768366 h 3279228"/>
              <a:gd name="connsiteX15" fmla="*/ 895569 w 5420273"/>
              <a:gd name="connsiteY15" fmla="*/ 1689538 h 3279228"/>
              <a:gd name="connsiteX16" fmla="*/ 895569 w 5420273"/>
              <a:gd name="connsiteY16" fmla="*/ 1563414 h 3279228"/>
              <a:gd name="connsiteX17" fmla="*/ 864038 w 5420273"/>
              <a:gd name="connsiteY17" fmla="*/ 1374228 h 3279228"/>
              <a:gd name="connsiteX18" fmla="*/ 706383 w 5420273"/>
              <a:gd name="connsiteY18" fmla="*/ 1295400 h 3279228"/>
              <a:gd name="connsiteX19" fmla="*/ 343776 w 5420273"/>
              <a:gd name="connsiteY19" fmla="*/ 1200807 h 3279228"/>
              <a:gd name="connsiteX20" fmla="*/ 138825 w 5420273"/>
              <a:gd name="connsiteY20" fmla="*/ 1121980 h 3279228"/>
              <a:gd name="connsiteX21" fmla="*/ 59997 w 5420273"/>
              <a:gd name="connsiteY21" fmla="*/ 980090 h 3279228"/>
              <a:gd name="connsiteX22" fmla="*/ 12700 w 5420273"/>
              <a:gd name="connsiteY22" fmla="*/ 617483 h 3279228"/>
              <a:gd name="connsiteX23" fmla="*/ 136197 w 5420273"/>
              <a:gd name="connsiteY23"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273" h="3279228">
                <a:moveTo>
                  <a:pt x="5420273" y="3076904"/>
                </a:moveTo>
                <a:cubicBezTo>
                  <a:pt x="5313855" y="3096610"/>
                  <a:pt x="5207438" y="3116317"/>
                  <a:pt x="5089197" y="3124200"/>
                </a:cubicBezTo>
                <a:cubicBezTo>
                  <a:pt x="4970956" y="3132083"/>
                  <a:pt x="4852715" y="3100552"/>
                  <a:pt x="4710825" y="3124200"/>
                </a:cubicBezTo>
                <a:cubicBezTo>
                  <a:pt x="4568935" y="3147848"/>
                  <a:pt x="4413907" y="3252952"/>
                  <a:pt x="4237859" y="3266090"/>
                </a:cubicBezTo>
                <a:cubicBezTo>
                  <a:pt x="4061811" y="3279228"/>
                  <a:pt x="3793797" y="3260835"/>
                  <a:pt x="3654535" y="3203028"/>
                </a:cubicBezTo>
                <a:cubicBezTo>
                  <a:pt x="3515273" y="3145221"/>
                  <a:pt x="3465349" y="2982311"/>
                  <a:pt x="3402287" y="2919249"/>
                </a:cubicBezTo>
                <a:cubicBezTo>
                  <a:pt x="3339225" y="2856187"/>
                  <a:pt x="3360246" y="2816773"/>
                  <a:pt x="3276163" y="2824656"/>
                </a:cubicBezTo>
                <a:cubicBezTo>
                  <a:pt x="3192080" y="2832539"/>
                  <a:pt x="3002893" y="2937642"/>
                  <a:pt x="2897790" y="2966545"/>
                </a:cubicBezTo>
                <a:cubicBezTo>
                  <a:pt x="2792687" y="2995448"/>
                  <a:pt x="2769038" y="3021724"/>
                  <a:pt x="2645542" y="2998076"/>
                </a:cubicBezTo>
                <a:cubicBezTo>
                  <a:pt x="2522046" y="2974428"/>
                  <a:pt x="2277680" y="2903483"/>
                  <a:pt x="2156811" y="2824656"/>
                </a:cubicBezTo>
                <a:cubicBezTo>
                  <a:pt x="2035942" y="2745829"/>
                  <a:pt x="1996528" y="2627587"/>
                  <a:pt x="1920328" y="2525111"/>
                </a:cubicBezTo>
                <a:cubicBezTo>
                  <a:pt x="1844128" y="2422635"/>
                  <a:pt x="1754790" y="2293883"/>
                  <a:pt x="1699611" y="2209800"/>
                </a:cubicBezTo>
                <a:cubicBezTo>
                  <a:pt x="1644432" y="2125717"/>
                  <a:pt x="1628666" y="2081048"/>
                  <a:pt x="1589252" y="2020614"/>
                </a:cubicBezTo>
                <a:cubicBezTo>
                  <a:pt x="1549838" y="1960180"/>
                  <a:pt x="1515680" y="1889235"/>
                  <a:pt x="1463128" y="1847194"/>
                </a:cubicBezTo>
                <a:cubicBezTo>
                  <a:pt x="1410576" y="1805153"/>
                  <a:pt x="1368535" y="1794642"/>
                  <a:pt x="1273942" y="1768366"/>
                </a:cubicBezTo>
                <a:cubicBezTo>
                  <a:pt x="1179349" y="1742090"/>
                  <a:pt x="958631" y="1723697"/>
                  <a:pt x="895569" y="1689538"/>
                </a:cubicBezTo>
                <a:cubicBezTo>
                  <a:pt x="832507" y="1655379"/>
                  <a:pt x="900824" y="1615966"/>
                  <a:pt x="895569" y="1563414"/>
                </a:cubicBezTo>
                <a:cubicBezTo>
                  <a:pt x="890314" y="1510862"/>
                  <a:pt x="895569" y="1418897"/>
                  <a:pt x="864038" y="1374228"/>
                </a:cubicBezTo>
                <a:cubicBezTo>
                  <a:pt x="832507" y="1329559"/>
                  <a:pt x="793093" y="1324304"/>
                  <a:pt x="706383" y="1295400"/>
                </a:cubicBezTo>
                <a:cubicBezTo>
                  <a:pt x="619673" y="1266497"/>
                  <a:pt x="438369" y="1229710"/>
                  <a:pt x="343776" y="1200807"/>
                </a:cubicBezTo>
                <a:cubicBezTo>
                  <a:pt x="249183" y="1171904"/>
                  <a:pt x="186122" y="1158766"/>
                  <a:pt x="138825" y="1121980"/>
                </a:cubicBezTo>
                <a:cubicBezTo>
                  <a:pt x="91529" y="1085194"/>
                  <a:pt x="81018" y="1064173"/>
                  <a:pt x="59997" y="980090"/>
                </a:cubicBezTo>
                <a:cubicBezTo>
                  <a:pt x="38976" y="896007"/>
                  <a:pt x="0" y="780831"/>
                  <a:pt x="12700" y="617483"/>
                </a:cubicBezTo>
                <a:cubicBezTo>
                  <a:pt x="25400" y="454135"/>
                  <a:pt x="136197" y="0"/>
                  <a:pt x="136197" y="0"/>
                </a:cubicBezTo>
              </a:path>
            </a:pathLst>
          </a:custGeom>
          <a:ln w="127000">
            <a:solidFill>
              <a:schemeClr val="tx1"/>
            </a:solidFill>
            <a:prstDash val="sysDot"/>
          </a:ln>
          <a:effectLst>
            <a:outerShdw dist="381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2438400" y="1295400"/>
            <a:ext cx="2667000" cy="584775"/>
          </a:xfrm>
          <a:prstGeom prst="rect">
            <a:avLst/>
          </a:prstGeom>
          <a:solidFill>
            <a:schemeClr val="bg1"/>
          </a:solidFill>
        </p:spPr>
        <p:txBody>
          <a:bodyPr wrap="square">
            <a:spAutoFit/>
          </a:bodyPr>
          <a:lstStyle/>
          <a:p>
            <a:r>
              <a:rPr lang="en-US" sz="3200" b="1" dirty="0" smtClean="0">
                <a:effectLst>
                  <a:outerShdw dist="50800" dir="5400000" algn="ctr" rotWithShape="0">
                    <a:srgbClr val="FF0000"/>
                  </a:outerShdw>
                </a:effectLst>
              </a:rPr>
              <a:t>Pacific Ocean!</a:t>
            </a:r>
          </a:p>
        </p:txBody>
      </p:sp>
      <p:sp>
        <p:nvSpPr>
          <p:cNvPr id="53" name="5-Point Star 52"/>
          <p:cNvSpPr>
            <a:spLocks noChangeAspect="1"/>
          </p:cNvSpPr>
          <p:nvPr/>
        </p:nvSpPr>
        <p:spPr>
          <a:xfrm>
            <a:off x="3124200" y="27432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026" name="Picture 2"/>
          <p:cNvPicPr>
            <a:picLocks noChangeAspect="1" noChangeArrowheads="1"/>
          </p:cNvPicPr>
          <p:nvPr/>
        </p:nvPicPr>
        <p:blipFill>
          <a:blip r:embed="rId4"/>
          <a:srcRect/>
          <a:stretch>
            <a:fillRect/>
          </a:stretch>
        </p:blipFill>
        <p:spPr bwMode="auto">
          <a:xfrm>
            <a:off x="5257800" y="1447800"/>
            <a:ext cx="3581625" cy="3592221"/>
          </a:xfrm>
          <a:prstGeom prst="rect">
            <a:avLst/>
          </a:prstGeom>
          <a:noFill/>
          <a:ln w="50800">
            <a:solidFill>
              <a:schemeClr val="tx1"/>
            </a:solidFill>
            <a:miter lim="800000"/>
            <a:headEnd/>
            <a:tailEnd/>
          </a:ln>
          <a:effectLst/>
        </p:spPr>
      </p:pic>
      <p:sp>
        <p:nvSpPr>
          <p:cNvPr id="64" name="Rectangle 63"/>
          <p:cNvSpPr/>
          <p:nvPr/>
        </p:nvSpPr>
        <p:spPr>
          <a:xfrm>
            <a:off x="0" y="5181600"/>
            <a:ext cx="9144000" cy="1323439"/>
          </a:xfrm>
          <a:prstGeom prst="rect">
            <a:avLst/>
          </a:prstGeom>
          <a:solidFill>
            <a:schemeClr val="bg1">
              <a:alpha val="69000"/>
            </a:schemeClr>
          </a:solidFill>
        </p:spPr>
        <p:txBody>
          <a:bodyPr wrap="square">
            <a:spAutoFit/>
          </a:bodyPr>
          <a:lstStyle/>
          <a:p>
            <a:pPr algn="ctr"/>
            <a:r>
              <a:rPr lang="en-US" sz="4000" b="1" dirty="0" smtClean="0"/>
              <a:t>first Europeans to reach the</a:t>
            </a:r>
          </a:p>
          <a:p>
            <a:pPr algn="ctr"/>
            <a:r>
              <a:rPr lang="en-US" sz="4000" b="1" dirty="0" smtClean="0"/>
              <a:t>North-American Pacific overland</a:t>
            </a:r>
            <a:endParaRPr lang="en-US" sz="4000" b="1" dirty="0"/>
          </a:p>
        </p:txBody>
      </p:sp>
      <p:sp useBgFill="1">
        <p:nvSpPr>
          <p:cNvPr id="65" name="Rectangle 64"/>
          <p:cNvSpPr/>
          <p:nvPr/>
        </p:nvSpPr>
        <p:spPr>
          <a:xfrm>
            <a:off x="0" y="0"/>
            <a:ext cx="9144000" cy="707886"/>
          </a:xfrm>
          <a:prstGeom prst="rect">
            <a:avLst/>
          </a:prstGeom>
        </p:spPr>
        <p:txBody>
          <a:bodyPr wrap="square">
            <a:spAutoFit/>
          </a:bodyPr>
          <a:lstStyle/>
          <a:p>
            <a:pPr algn="ctr"/>
            <a:r>
              <a:rPr lang="en-US" sz="4000" b="1" dirty="0" smtClean="0"/>
              <a:t>12 years before the Corps of Discovery!</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1000"/>
                                        <p:tgtEl>
                                          <p:spTgt spid="6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1000" fill="hold"/>
                                        <p:tgtEl>
                                          <p:spTgt spid="38"/>
                                        </p:tgtEl>
                                      </p:cBhvr>
                                      <p:by x="125000" y="125000"/>
                                    </p:animScale>
                                  </p:childTnLst>
                                </p:cTn>
                              </p:par>
                              <p:par>
                                <p:cTn id="20" presetID="42" presetClass="path" presetSubtype="0" accel="50000" decel="50000" fill="hold" grpId="2" nodeType="withEffect">
                                  <p:stCondLst>
                                    <p:cond delay="0"/>
                                  </p:stCondLst>
                                  <p:childTnLst>
                                    <p:animMotion origin="layout" path="M -0.01493 7.40741E-7 L -0.11319 0.00255 " pathEditMode="relative" rAng="0" ptsTypes="AA">
                                      <p:cBhvr>
                                        <p:cTn id="21" dur="1000" fill="hold"/>
                                        <p:tgtEl>
                                          <p:spTgt spid="38"/>
                                        </p:tgtEl>
                                        <p:attrNameLst>
                                          <p:attrName>ppt_x</p:attrName>
                                          <p:attrName>ppt_y</p:attrName>
                                        </p:attrNameLst>
                                      </p:cBhvr>
                                      <p:rCtr x="-49" y="1"/>
                                    </p:animMotion>
                                  </p:childTnLst>
                                </p:cTn>
                              </p:par>
                              <p:par>
                                <p:cTn id="22" presetID="6" presetClass="emph" presetSubtype="0" fill="hold" grpId="1" nodeType="withEffect">
                                  <p:stCondLst>
                                    <p:cond delay="0"/>
                                  </p:stCondLst>
                                  <p:childTnLst>
                                    <p:animScale>
                                      <p:cBhvr>
                                        <p:cTn id="23" dur="1000" fill="hold"/>
                                        <p:tgtEl>
                                          <p:spTgt spid="47"/>
                                        </p:tgtEl>
                                      </p:cBhvr>
                                      <p:by x="125000" y="125000"/>
                                    </p:animScale>
                                  </p:childTnLst>
                                </p:cTn>
                              </p:par>
                              <p:par>
                                <p:cTn id="24" presetID="42" presetClass="path" presetSubtype="0" accel="50000" decel="50000" fill="hold" grpId="2" nodeType="withEffect">
                                  <p:stCondLst>
                                    <p:cond delay="0"/>
                                  </p:stCondLst>
                                  <p:childTnLst>
                                    <p:animMotion origin="layout" path="M 0 -2.59259E-6 L -0.05 0.01297 " pathEditMode="relative" rAng="0" ptsTypes="AA">
                                      <p:cBhvr>
                                        <p:cTn id="25" dur="1000" fill="hold"/>
                                        <p:tgtEl>
                                          <p:spTgt spid="47"/>
                                        </p:tgtEl>
                                        <p:attrNameLst>
                                          <p:attrName>ppt_x</p:attrName>
                                          <p:attrName>ppt_y</p:attrName>
                                        </p:attrNameLst>
                                      </p:cBhvr>
                                      <p:rCtr x="-25" y="6"/>
                                    </p:animMotion>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10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p:cTn id="34" dur="1000" fill="hold"/>
                                        <p:tgtEl>
                                          <p:spTgt spid="65"/>
                                        </p:tgtEl>
                                        <p:attrNameLst>
                                          <p:attrName>ppt_w</p:attrName>
                                        </p:attrNameLst>
                                      </p:cBhvr>
                                      <p:tavLst>
                                        <p:tav tm="0">
                                          <p:val>
                                            <p:fltVal val="0"/>
                                          </p:val>
                                        </p:tav>
                                        <p:tav tm="100000">
                                          <p:val>
                                            <p:strVal val="#ppt_w"/>
                                          </p:val>
                                        </p:tav>
                                      </p:tavLst>
                                    </p:anim>
                                    <p:anim calcmode="lin" valueType="num">
                                      <p:cBhvr>
                                        <p:cTn id="35" dur="1000" fill="hold"/>
                                        <p:tgtEl>
                                          <p:spTgt spid="65"/>
                                        </p:tgtEl>
                                        <p:attrNameLst>
                                          <p:attrName>ppt_h</p:attrName>
                                        </p:attrNameLst>
                                      </p:cBhvr>
                                      <p:tavLst>
                                        <p:tav tm="0">
                                          <p:val>
                                            <p:fltVal val="0"/>
                                          </p:val>
                                        </p:tav>
                                        <p:tav tm="100000">
                                          <p:val>
                                            <p:strVal val="#ppt_h"/>
                                          </p:val>
                                        </p:tav>
                                      </p:tavLst>
                                    </p:anim>
                                    <p:animEffect transition="in" filter="fade">
                                      <p:cBhvr>
                                        <p:cTn id="36" dur="1000"/>
                                        <p:tgtEl>
                                          <p:spTgt spid="65"/>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10" presetClass="exit" presetSubtype="0" fill="hold" nodeType="withEffect">
                                  <p:stCondLst>
                                    <p:cond delay="500"/>
                                  </p:stCondLst>
                                  <p:childTnLst>
                                    <p:animEffect transition="out" filter="fade">
                                      <p:cBhvr>
                                        <p:cTn id="41" dur="1000"/>
                                        <p:tgtEl>
                                          <p:spTgt spid="1026"/>
                                        </p:tgtEl>
                                      </p:cBhvr>
                                    </p:animEffect>
                                    <p:set>
                                      <p:cBhvr>
                                        <p:cTn id="42" dur="1" fill="hold">
                                          <p:stCondLst>
                                            <p:cond delay="999"/>
                                          </p:stCondLst>
                                        </p:cTn>
                                        <p:tgtEl>
                                          <p:spTgt spid="1026"/>
                                        </p:tgtEl>
                                        <p:attrNameLst>
                                          <p:attrName>style.visibility</p:attrName>
                                        </p:attrNameLst>
                                      </p:cBhvr>
                                      <p:to>
                                        <p:strVal val="hidden"/>
                                      </p:to>
                                    </p:set>
                                  </p:childTnLst>
                                </p:cTn>
                              </p:par>
                              <p:par>
                                <p:cTn id="43" presetID="10" presetClass="exit" presetSubtype="0" fill="hold" grpId="3" nodeType="withEffect">
                                  <p:stCondLst>
                                    <p:cond delay="500"/>
                                  </p:stCondLst>
                                  <p:childTnLst>
                                    <p:animEffect transition="out" filter="fade">
                                      <p:cBhvr>
                                        <p:cTn id="44" dur="1000"/>
                                        <p:tgtEl>
                                          <p:spTgt spid="47"/>
                                        </p:tgtEl>
                                      </p:cBhvr>
                                    </p:animEffect>
                                    <p:set>
                                      <p:cBhvr>
                                        <p:cTn id="45" dur="1" fill="hold">
                                          <p:stCondLst>
                                            <p:cond delay="999"/>
                                          </p:stCondLst>
                                        </p:cTn>
                                        <p:tgtEl>
                                          <p:spTgt spid="4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1000"/>
                                        <p:tgtEl>
                                          <p:spTgt spid="53"/>
                                        </p:tgtEl>
                                      </p:cBhvr>
                                    </p:animEffect>
                                    <p:set>
                                      <p:cBhvr>
                                        <p:cTn id="48" dur="1" fill="hold">
                                          <p:stCondLst>
                                            <p:cond delay="999"/>
                                          </p:stCondLst>
                                        </p:cTn>
                                        <p:tgtEl>
                                          <p:spTgt spid="53"/>
                                        </p:tgtEl>
                                        <p:attrNameLst>
                                          <p:attrName>style.visibility</p:attrName>
                                        </p:attrNameLst>
                                      </p:cBhvr>
                                      <p:to>
                                        <p:strVal val="hidden"/>
                                      </p:to>
                                    </p:set>
                                  </p:childTnLst>
                                </p:cTn>
                              </p:par>
                              <p:par>
                                <p:cTn id="49" presetID="10" presetClass="exit" presetSubtype="0" fill="hold" grpId="1" nodeType="withEffect">
                                  <p:stCondLst>
                                    <p:cond delay="500"/>
                                  </p:stCondLst>
                                  <p:childTnLst>
                                    <p:animEffect transition="out" filter="fade">
                                      <p:cBhvr>
                                        <p:cTn id="50" dur="1000"/>
                                        <p:tgtEl>
                                          <p:spTgt spid="62"/>
                                        </p:tgtEl>
                                      </p:cBhvr>
                                    </p:animEffect>
                                    <p:set>
                                      <p:cBhvr>
                                        <p:cTn id="51" dur="1" fill="hold">
                                          <p:stCondLst>
                                            <p:cond delay="999"/>
                                          </p:stCondLst>
                                        </p:cTn>
                                        <p:tgtEl>
                                          <p:spTgt spid="62"/>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1000"/>
                                        <p:tgtEl>
                                          <p:spTgt spid="41"/>
                                        </p:tgtEl>
                                      </p:cBhvr>
                                    </p:animEffect>
                                    <p:set>
                                      <p:cBhvr>
                                        <p:cTn id="54" dur="1" fill="hold">
                                          <p:stCondLst>
                                            <p:cond delay="999"/>
                                          </p:stCondLst>
                                        </p:cTn>
                                        <p:tgtEl>
                                          <p:spTgt spid="41"/>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64"/>
                                        </p:tgtEl>
                                      </p:cBhvr>
                                    </p:animEffect>
                                    <p:set>
                                      <p:cBhvr>
                                        <p:cTn id="57" dur="1" fill="hold">
                                          <p:stCondLst>
                                            <p:cond delay="999"/>
                                          </p:stCondLst>
                                        </p:cTn>
                                        <p:tgtEl>
                                          <p:spTgt spid="64"/>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3" presetClass="exit" presetSubtype="0" fill="hold" nodeType="clickEffect">
                                  <p:stCondLst>
                                    <p:cond delay="0"/>
                                  </p:stCondLst>
                                  <p:childTnLst>
                                    <p:anim calcmode="lin" valueType="num">
                                      <p:cBhvr>
                                        <p:cTn id="64" dur="1000"/>
                                        <p:tgtEl>
                                          <p:spTgt spid="51"/>
                                        </p:tgtEl>
                                        <p:attrNameLst>
                                          <p:attrName>ppt_w</p:attrName>
                                        </p:attrNameLst>
                                      </p:cBhvr>
                                      <p:tavLst>
                                        <p:tav tm="0">
                                          <p:val>
                                            <p:strVal val="ppt_w"/>
                                          </p:val>
                                        </p:tav>
                                        <p:tav tm="100000">
                                          <p:val>
                                            <p:fltVal val="0"/>
                                          </p:val>
                                        </p:tav>
                                      </p:tavLst>
                                    </p:anim>
                                    <p:anim calcmode="lin" valueType="num">
                                      <p:cBhvr>
                                        <p:cTn id="65" dur="1000"/>
                                        <p:tgtEl>
                                          <p:spTgt spid="51"/>
                                        </p:tgtEl>
                                        <p:attrNameLst>
                                          <p:attrName>ppt_h</p:attrName>
                                        </p:attrNameLst>
                                      </p:cBhvr>
                                      <p:tavLst>
                                        <p:tav tm="0">
                                          <p:val>
                                            <p:strVal val="ppt_h"/>
                                          </p:val>
                                        </p:tav>
                                        <p:tav tm="100000">
                                          <p:val>
                                            <p:fltVal val="0"/>
                                          </p:val>
                                        </p:tav>
                                      </p:tavLst>
                                    </p:anim>
                                    <p:animEffect transition="out" filter="fade">
                                      <p:cBhvr>
                                        <p:cTn id="66" dur="1000"/>
                                        <p:tgtEl>
                                          <p:spTgt spid="51"/>
                                        </p:tgtEl>
                                      </p:cBhvr>
                                    </p:animEffect>
                                    <p:set>
                                      <p:cBhvr>
                                        <p:cTn id="67" dur="1" fill="hold">
                                          <p:stCondLst>
                                            <p:cond delay="999"/>
                                          </p:stCondLst>
                                        </p:cTn>
                                        <p:tgtEl>
                                          <p:spTgt spid="51"/>
                                        </p:tgtEl>
                                        <p:attrNameLst>
                                          <p:attrName>style.visibility</p:attrName>
                                        </p:attrNameLst>
                                      </p:cBhvr>
                                      <p:to>
                                        <p:strVal val="hidden"/>
                                      </p:to>
                                    </p:set>
                                  </p:childTnLst>
                                </p:cTn>
                              </p:par>
                              <p:par>
                                <p:cTn id="68" presetID="64" presetClass="path" presetSubtype="0" accel="50000" decel="50000" fill="hold" nodeType="withEffect">
                                  <p:stCondLst>
                                    <p:cond delay="0"/>
                                  </p:stCondLst>
                                  <p:childTnLst>
                                    <p:animMotion origin="layout" path="M 0 0  L 0 -0.33333  E" pathEditMode="relative" ptsTypes="">
                                      <p:cBhvr>
                                        <p:cTn id="69" dur="1000" fill="hold"/>
                                        <p:tgtEl>
                                          <p:spTgt spid="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38" grpId="1" animBg="1"/>
      <p:bldP spid="38" grpId="2" animBg="1"/>
      <p:bldP spid="40" grpId="0" animBg="1"/>
      <p:bldP spid="41" grpId="0" animBg="1"/>
      <p:bldP spid="47" grpId="0" animBg="1"/>
      <p:bldP spid="47" grpId="1" animBg="1"/>
      <p:bldP spid="47" grpId="2" animBg="1"/>
      <p:bldP spid="47" grpId="3" animBg="1"/>
      <p:bldP spid="53" grpId="0" animBg="1"/>
      <p:bldP spid="64" grpId="0" animBg="1"/>
      <p:bldP spid="64" grpId="1" animBg="1"/>
      <p:bldP spid="65"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986528"/>
          </a:xfrm>
          <a:prstGeom prst="rect">
            <a:avLst/>
          </a:prstGeom>
        </p:spPr>
        <p:txBody>
          <a:bodyPr wrap="square">
            <a:spAutoFit/>
          </a:bodyPr>
          <a:lstStyle/>
          <a:p>
            <a:r>
              <a:rPr lang="en-US" sz="1600" dirty="0" smtClean="0">
                <a:hlinkClick r:id="rId2"/>
              </a:rPr>
              <a:t>https://en.wikipedia.org/wiki/Alexander_Mackenzie_(explorer)</a:t>
            </a:r>
            <a:endParaRPr lang="en-US" sz="1600" dirty="0" smtClean="0"/>
          </a:p>
          <a:p>
            <a:endParaRPr lang="en-US" sz="1600" dirty="0" smtClean="0"/>
          </a:p>
          <a:p>
            <a:r>
              <a:rPr lang="en-US" sz="1600" b="1" dirty="0" smtClean="0"/>
              <a:t>Sir Alexander Mackenzie</a:t>
            </a:r>
            <a:r>
              <a:rPr lang="en-US" sz="1600" dirty="0" smtClean="0"/>
              <a:t> (1764 -1820) was a Scottish explorer for the </a:t>
            </a:r>
            <a:r>
              <a:rPr lang="en-US" sz="1600" b="1" dirty="0" smtClean="0"/>
              <a:t>North West Company. </a:t>
            </a:r>
            <a:r>
              <a:rPr lang="en-US" sz="1600" dirty="0" smtClean="0"/>
              <a:t>He is known for his overland crossing of what is now Canada to reach the Pacific Ocean in 1793. This was the </a:t>
            </a:r>
            <a:r>
              <a:rPr lang="en-US" sz="1600" b="1" dirty="0" smtClean="0"/>
              <a:t>first east to west crossing of North America north of Mexico </a:t>
            </a:r>
            <a:r>
              <a:rPr lang="en-US" sz="1600" dirty="0" smtClean="0"/>
              <a:t>and preceded the Lewis and Clark expedition</a:t>
            </a:r>
          </a:p>
          <a:p>
            <a:r>
              <a:rPr lang="en-US" sz="1600" dirty="0" smtClean="0"/>
              <a:t> by 12 years.</a:t>
            </a:r>
          </a:p>
          <a:p>
            <a:r>
              <a:rPr lang="en-US" sz="1600" dirty="0" smtClean="0"/>
              <a:t> in </a:t>
            </a:r>
            <a:r>
              <a:rPr lang="en-US" sz="1600" b="1" dirty="0" smtClean="0"/>
              <a:t>1792</a:t>
            </a:r>
            <a:r>
              <a:rPr lang="en-US" sz="1600" dirty="0" smtClean="0"/>
              <a:t>, he set out for the 2</a:t>
            </a:r>
            <a:r>
              <a:rPr lang="en-US" sz="1600" baseline="30000" dirty="0" smtClean="0"/>
              <a:t>nd</a:t>
            </a:r>
            <a:r>
              <a:rPr lang="en-US" sz="1600" dirty="0" smtClean="0"/>
              <a:t> time to find a </a:t>
            </a:r>
            <a:r>
              <a:rPr lang="en-US" sz="1600" b="1" dirty="0" smtClean="0"/>
              <a:t>route to the Pacific</a:t>
            </a:r>
            <a:r>
              <a:rPr lang="en-US" sz="1600" dirty="0" smtClean="0"/>
              <a:t>. Accompanied by two native guides (one named </a:t>
            </a:r>
            <a:r>
              <a:rPr lang="en-US" sz="1600" dirty="0" err="1" smtClean="0"/>
              <a:t>Cancre</a:t>
            </a:r>
            <a:r>
              <a:rPr lang="en-US" sz="1600" dirty="0" smtClean="0"/>
              <a:t>), his cousin Alexander MacKay, six Canadian voyageurs (Joseph Landry, Charles </a:t>
            </a:r>
            <a:r>
              <a:rPr lang="en-US" sz="1600" dirty="0" err="1" smtClean="0"/>
              <a:t>Ducette</a:t>
            </a:r>
            <a:r>
              <a:rPr lang="en-US" sz="1600" dirty="0" smtClean="0"/>
              <a:t>, Francois </a:t>
            </a:r>
            <a:r>
              <a:rPr lang="en-US" sz="1600" dirty="0" err="1" smtClean="0"/>
              <a:t>Beaulieux</a:t>
            </a:r>
            <a:r>
              <a:rPr lang="en-US" sz="1600" dirty="0" smtClean="0"/>
              <a:t>, </a:t>
            </a:r>
            <a:r>
              <a:rPr lang="en-US" sz="1600" dirty="0" err="1" smtClean="0"/>
              <a:t>Baptiste</a:t>
            </a:r>
            <a:r>
              <a:rPr lang="en-US" sz="1600" dirty="0" smtClean="0"/>
              <a:t> </a:t>
            </a:r>
            <a:r>
              <a:rPr lang="en-US" sz="1600" dirty="0" err="1" smtClean="0"/>
              <a:t>Bisson</a:t>
            </a:r>
            <a:r>
              <a:rPr lang="en-US" sz="1600" dirty="0" smtClean="0"/>
              <a:t>, Francois </a:t>
            </a:r>
            <a:r>
              <a:rPr lang="en-US" sz="1600" dirty="0" err="1" smtClean="0"/>
              <a:t>Courtois</a:t>
            </a:r>
            <a:r>
              <a:rPr lang="en-US" sz="1600" dirty="0" smtClean="0"/>
              <a:t>, Jacques Beauchamp) and a dog simply called "Our Dog", Mackenzie left Fort Chipewyan on 10 October 1792 and travelled via the Pine River to the Peace River.</a:t>
            </a:r>
            <a:r>
              <a:rPr lang="en-US" sz="1600" baseline="30000" dirty="0" smtClean="0"/>
              <a:t> </a:t>
            </a:r>
            <a:r>
              <a:rPr lang="en-US" sz="1600" dirty="0" smtClean="0"/>
              <a:t>From there he travelled to a fork on the Peace River arriving 1 November where he and his cohorts built a fortification that they resided in over the winter. This later became known as Fort Fork.</a:t>
            </a:r>
          </a:p>
          <a:p>
            <a:r>
              <a:rPr lang="en-US" sz="1600" dirty="0" smtClean="0"/>
              <a:t>Mackenzie left Fort Fork on 9 May 1793 following the route of the Peace River. He crossed the Great Divide and found the upper reaches of the Fraser River but was warned by the local natives that the Fraser Canyon to the south was </a:t>
            </a:r>
            <a:r>
              <a:rPr lang="en-US" sz="1600" dirty="0" err="1" smtClean="0"/>
              <a:t>unnavigatable</a:t>
            </a:r>
            <a:r>
              <a:rPr lang="en-US" sz="1600" dirty="0" smtClean="0"/>
              <a:t> and populated by belligerent tribes.</a:t>
            </a:r>
            <a:r>
              <a:rPr lang="en-US" sz="1600" baseline="30000" dirty="0" smtClean="0"/>
              <a:t> </a:t>
            </a:r>
            <a:r>
              <a:rPr lang="en-US" sz="1600" dirty="0" smtClean="0"/>
              <a:t>He was instead directed to follow a grease trail by ascending the West Road River, crossing over the Coast Mountains and descending the Bella Coola River to the sea. He followed this advice and reached the Pacific coast on 20 July 1793 at Bella Coola, British Columbia, on North Bentinck Arm, an inlet of the Pacific Ocean. Thus, he completed the first recorded transcontinental crossing of North America north of Mexico, beating Lewis and Clark by 12 years. He had unknowingly missed meeting George Vancouver at Bella Coola by 48 days.</a:t>
            </a:r>
          </a:p>
          <a:p>
            <a:r>
              <a:rPr lang="en-US" sz="1600" dirty="0" smtClean="0"/>
              <a:t>He had wanted to continue westward out of a desire to reach the open ocean, but was stopped by the hostility of the </a:t>
            </a:r>
            <a:r>
              <a:rPr lang="en-US" sz="1600" dirty="0" err="1" smtClean="0"/>
              <a:t>Heiltsuk</a:t>
            </a:r>
            <a:r>
              <a:rPr lang="en-US" sz="1600" dirty="0" smtClean="0"/>
              <a:t> people. Hemmed in by </a:t>
            </a:r>
            <a:r>
              <a:rPr lang="en-US" sz="1600" dirty="0" err="1" smtClean="0"/>
              <a:t>Heiltsuk</a:t>
            </a:r>
            <a:r>
              <a:rPr lang="en-US" sz="1600" dirty="0" smtClean="0"/>
              <a:t> war canoes, he wrote a message on a rock near the water's edge of Dean Channel, using a reddish paint made of vermilion and bear grease, and turned back east. The inscription read: "Alex </a:t>
            </a:r>
            <a:r>
              <a:rPr lang="en-US" sz="1600" dirty="0" err="1" smtClean="0"/>
              <a:t>MacKenzie</a:t>
            </a:r>
            <a:r>
              <a:rPr lang="en-US" sz="1600" dirty="0" smtClean="0"/>
              <a:t> / from Canada / by land / 22</a:t>
            </a:r>
            <a:r>
              <a:rPr lang="en-US" sz="1600" baseline="30000" dirty="0" smtClean="0"/>
              <a:t>d</a:t>
            </a:r>
            <a:r>
              <a:rPr lang="en-US" sz="1600" dirty="0" smtClean="0"/>
              <a:t> July 1793" (at the time the name Canada was an informal term for the former French territory in what is now southern Quebec).</a:t>
            </a:r>
            <a:r>
              <a:rPr lang="en-US" sz="1600" baseline="30000" dirty="0" smtClean="0"/>
              <a:t> </a:t>
            </a:r>
            <a:r>
              <a:rPr lang="en-US" sz="1600" dirty="0" smtClean="0"/>
              <a:t>The words were later inscribed permanently by surveyors. The site is now Sir Alexander Mackenzie Provincial Park and is designated a First Crossing of North America National Historic Site.</a:t>
            </a:r>
          </a:p>
          <a:p>
            <a:endParaRPr lang="en-US" sz="1600" dirty="0" smtClean="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AutoShape 2" descr="Image result for mackenzie northwest pass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0532" name="AutoShape 4" descr="Image result for mackenzie northwest pass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6" name="Picture 8" descr="Image result for mackenzie northwest passage"/>
          <p:cNvPicPr>
            <a:picLocks noChangeAspect="1" noChangeArrowheads="1"/>
          </p:cNvPicPr>
          <p:nvPr/>
        </p:nvPicPr>
        <p:blipFill>
          <a:blip r:embed="rId2"/>
          <a:srcRect/>
          <a:stretch>
            <a:fillRect/>
          </a:stretch>
        </p:blipFill>
        <p:spPr bwMode="auto">
          <a:xfrm>
            <a:off x="152400" y="157478"/>
            <a:ext cx="8839200" cy="6776722"/>
          </a:xfrm>
          <a:prstGeom prst="rect">
            <a:avLst/>
          </a:prstGeom>
          <a:noFill/>
        </p:spPr>
      </p:pic>
      <p:grpSp>
        <p:nvGrpSpPr>
          <p:cNvPr id="8" name="Group 7"/>
          <p:cNvGrpSpPr/>
          <p:nvPr/>
        </p:nvGrpSpPr>
        <p:grpSpPr>
          <a:xfrm>
            <a:off x="6312035" y="1676400"/>
            <a:ext cx="2831965" cy="3178580"/>
            <a:chOff x="5854835" y="914400"/>
            <a:chExt cx="2831965" cy="3178580"/>
          </a:xfrm>
        </p:grpSpPr>
        <p:pic>
          <p:nvPicPr>
            <p:cNvPr id="150534" name="Picture 6" descr="Image result for mackenzie northwest passage"/>
            <p:cNvPicPr>
              <a:picLocks noChangeAspect="1" noChangeArrowheads="1"/>
            </p:cNvPicPr>
            <p:nvPr/>
          </p:nvPicPr>
          <p:blipFill>
            <a:blip r:embed="rId3"/>
            <a:srcRect/>
            <a:stretch>
              <a:fillRect/>
            </a:stretch>
          </p:blipFill>
          <p:spPr bwMode="auto">
            <a:xfrm>
              <a:off x="5867400" y="914400"/>
              <a:ext cx="2628900" cy="3178580"/>
            </a:xfrm>
            <a:prstGeom prst="rect">
              <a:avLst/>
            </a:prstGeom>
            <a:noFill/>
          </p:spPr>
        </p:pic>
        <p:sp>
          <p:nvSpPr>
            <p:cNvPr id="7" name="TextBox 6"/>
            <p:cNvSpPr txBox="1"/>
            <p:nvPr/>
          </p:nvSpPr>
          <p:spPr>
            <a:xfrm>
              <a:off x="5854835" y="3657600"/>
              <a:ext cx="2831965" cy="430887"/>
            </a:xfrm>
            <a:prstGeom prst="rect">
              <a:avLst/>
            </a:prstGeom>
            <a:noFill/>
          </p:spPr>
          <p:txBody>
            <a:bodyPr wrap="square" rtlCol="0">
              <a:spAutoFit/>
            </a:bodyPr>
            <a:lstStyle/>
            <a:p>
              <a:r>
                <a:rPr lang="en-US" sz="2200" dirty="0" smtClean="0">
                  <a:solidFill>
                    <a:schemeClr val="bg1"/>
                  </a:solidFill>
                </a:rPr>
                <a:t>Alexander </a:t>
              </a:r>
              <a:r>
                <a:rPr lang="en-US" sz="2200" dirty="0" err="1" smtClean="0">
                  <a:solidFill>
                    <a:schemeClr val="bg1"/>
                  </a:solidFill>
                </a:rPr>
                <a:t>MacKenzie</a:t>
              </a:r>
              <a:endParaRPr lang="en-US" sz="2200" dirty="0">
                <a:solidFill>
                  <a:schemeClr val="bg1"/>
                </a:solidFill>
              </a:endParaRPr>
            </a:p>
          </p:txBody>
        </p:sp>
      </p:gr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rot="21540000">
            <a:off x="321148" y="224112"/>
            <a:ext cx="8277166" cy="6786471"/>
            <a:chOff x="1038007" y="388492"/>
            <a:chExt cx="6764997" cy="5588970"/>
          </a:xfrm>
        </p:grpSpPr>
        <p:pic>
          <p:nvPicPr>
            <p:cNvPr id="5" name="Picture 2" descr="Image result for north american rivers"/>
            <p:cNvPicPr>
              <a:picLocks noChangeAspect="1" noChangeArrowheads="1"/>
            </p:cNvPicPr>
            <p:nvPr/>
          </p:nvPicPr>
          <p:blipFill>
            <a:blip r:embed="rId2"/>
            <a:srcRect l="-1535" t="2868" r="2600" b="12840"/>
            <a:stretch>
              <a:fillRect/>
            </a:stretch>
          </p:blipFill>
          <p:spPr bwMode="auto">
            <a:xfrm>
              <a:off x="1038007" y="388492"/>
              <a:ext cx="6764997" cy="5588970"/>
            </a:xfrm>
            <a:prstGeom prst="rect">
              <a:avLst/>
            </a:prstGeom>
            <a:noFill/>
          </p:spPr>
        </p:pic>
        <p:pic>
          <p:nvPicPr>
            <p:cNvPr id="6" name="Picture 5" descr="Image result for north american rivers"/>
            <p:cNvPicPr>
              <a:picLocks noChangeAspect="1" noChangeArrowheads="1"/>
            </p:cNvPicPr>
            <p:nvPr/>
          </p:nvPicPr>
          <p:blipFill>
            <a:blip r:embed="rId2"/>
            <a:srcRect l="5572" t="64444" r="77712" b="15556"/>
            <a:stretch>
              <a:fillRect/>
            </a:stretch>
          </p:blipFill>
          <p:spPr bwMode="auto">
            <a:xfrm rot="20685864">
              <a:off x="1521733" y="3404100"/>
              <a:ext cx="1143000" cy="1447717"/>
            </a:xfrm>
            <a:prstGeom prst="rect">
              <a:avLst/>
            </a:prstGeom>
            <a:noFill/>
          </p:spPr>
        </p:pic>
        <p:sp>
          <p:nvSpPr>
            <p:cNvPr id="7" name="Freeform 6"/>
            <p:cNvSpPr/>
            <p:nvPr/>
          </p:nvSpPr>
          <p:spPr>
            <a:xfrm>
              <a:off x="2580289" y="3665483"/>
              <a:ext cx="2942898" cy="1857703"/>
            </a:xfrm>
            <a:custGeom>
              <a:avLst/>
              <a:gdLst>
                <a:gd name="connsiteX0" fmla="*/ 289035 w 2942898"/>
                <a:gd name="connsiteY0" fmla="*/ 7883 h 1857703"/>
                <a:gd name="connsiteX1" fmla="*/ 493987 w 2942898"/>
                <a:gd name="connsiteY1" fmla="*/ 134007 h 1857703"/>
                <a:gd name="connsiteX2" fmla="*/ 840828 w 2942898"/>
                <a:gd name="connsiteY2" fmla="*/ 228600 h 1857703"/>
                <a:gd name="connsiteX3" fmla="*/ 1298028 w 2942898"/>
                <a:gd name="connsiteY3" fmla="*/ 291662 h 1857703"/>
                <a:gd name="connsiteX4" fmla="*/ 1550277 w 2942898"/>
                <a:gd name="connsiteY4" fmla="*/ 228600 h 1857703"/>
                <a:gd name="connsiteX5" fmla="*/ 1849821 w 2942898"/>
                <a:gd name="connsiteY5" fmla="*/ 449317 h 1857703"/>
                <a:gd name="connsiteX6" fmla="*/ 2165132 w 2942898"/>
                <a:gd name="connsiteY6" fmla="*/ 559676 h 1857703"/>
                <a:gd name="connsiteX7" fmla="*/ 2417380 w 2942898"/>
                <a:gd name="connsiteY7" fmla="*/ 654269 h 1857703"/>
                <a:gd name="connsiteX8" fmla="*/ 2701159 w 2942898"/>
                <a:gd name="connsiteY8" fmla="*/ 796158 h 1857703"/>
                <a:gd name="connsiteX9" fmla="*/ 2843049 w 2942898"/>
                <a:gd name="connsiteY9" fmla="*/ 890751 h 1857703"/>
                <a:gd name="connsiteX10" fmla="*/ 2921877 w 2942898"/>
                <a:gd name="connsiteY10" fmla="*/ 953814 h 1857703"/>
                <a:gd name="connsiteX11" fmla="*/ 2921877 w 2942898"/>
                <a:gd name="connsiteY11" fmla="*/ 1048407 h 1857703"/>
                <a:gd name="connsiteX12" fmla="*/ 2795752 w 2942898"/>
                <a:gd name="connsiteY12" fmla="*/ 1237593 h 1857703"/>
                <a:gd name="connsiteX13" fmla="*/ 2653863 w 2942898"/>
                <a:gd name="connsiteY13" fmla="*/ 1411014 h 1857703"/>
                <a:gd name="connsiteX14" fmla="*/ 2590801 w 2942898"/>
                <a:gd name="connsiteY14" fmla="*/ 1600200 h 1857703"/>
                <a:gd name="connsiteX15" fmla="*/ 2575035 w 2942898"/>
                <a:gd name="connsiteY15" fmla="*/ 1679027 h 1857703"/>
                <a:gd name="connsiteX16" fmla="*/ 2527739 w 2942898"/>
                <a:gd name="connsiteY16" fmla="*/ 1742089 h 1857703"/>
                <a:gd name="connsiteX17" fmla="*/ 2448911 w 2942898"/>
                <a:gd name="connsiteY17" fmla="*/ 1757855 h 1857703"/>
                <a:gd name="connsiteX18" fmla="*/ 2370083 w 2942898"/>
                <a:gd name="connsiteY18" fmla="*/ 1852448 h 1857703"/>
                <a:gd name="connsiteX19" fmla="*/ 2259725 w 2942898"/>
                <a:gd name="connsiteY19" fmla="*/ 1789386 h 1857703"/>
                <a:gd name="connsiteX20" fmla="*/ 2117835 w 2942898"/>
                <a:gd name="connsiteY20" fmla="*/ 1615965 h 1857703"/>
                <a:gd name="connsiteX21" fmla="*/ 1991711 w 2942898"/>
                <a:gd name="connsiteY21" fmla="*/ 1537138 h 1857703"/>
                <a:gd name="connsiteX22" fmla="*/ 1770994 w 2942898"/>
                <a:gd name="connsiteY22" fmla="*/ 1411014 h 1857703"/>
                <a:gd name="connsiteX23" fmla="*/ 1471449 w 2942898"/>
                <a:gd name="connsiteY23" fmla="*/ 1347951 h 1857703"/>
                <a:gd name="connsiteX24" fmla="*/ 1203435 w 2942898"/>
                <a:gd name="connsiteY24" fmla="*/ 1300655 h 1857703"/>
                <a:gd name="connsiteX25" fmla="*/ 1014249 w 2942898"/>
                <a:gd name="connsiteY25" fmla="*/ 1221827 h 1857703"/>
                <a:gd name="connsiteX26" fmla="*/ 746235 w 2942898"/>
                <a:gd name="connsiteY26" fmla="*/ 1190296 h 1857703"/>
                <a:gd name="connsiteX27" fmla="*/ 572814 w 2942898"/>
                <a:gd name="connsiteY27" fmla="*/ 1079938 h 1857703"/>
                <a:gd name="connsiteX28" fmla="*/ 430925 w 2942898"/>
                <a:gd name="connsiteY28" fmla="*/ 874986 h 1857703"/>
                <a:gd name="connsiteX29" fmla="*/ 289035 w 2942898"/>
                <a:gd name="connsiteY29" fmla="*/ 796158 h 1857703"/>
                <a:gd name="connsiteX30" fmla="*/ 257504 w 2942898"/>
                <a:gd name="connsiteY30" fmla="*/ 764627 h 1857703"/>
                <a:gd name="connsiteX31" fmla="*/ 147145 w 2942898"/>
                <a:gd name="connsiteY31" fmla="*/ 654269 h 1857703"/>
                <a:gd name="connsiteX32" fmla="*/ 178677 w 2942898"/>
                <a:gd name="connsiteY32" fmla="*/ 512379 h 1857703"/>
                <a:gd name="connsiteX33" fmla="*/ 147145 w 2942898"/>
                <a:gd name="connsiteY33" fmla="*/ 417786 h 1857703"/>
                <a:gd name="connsiteX34" fmla="*/ 147145 w 2942898"/>
                <a:gd name="connsiteY34" fmla="*/ 338958 h 1857703"/>
                <a:gd name="connsiteX35" fmla="*/ 115614 w 2942898"/>
                <a:gd name="connsiteY35" fmla="*/ 307427 h 1857703"/>
                <a:gd name="connsiteX36" fmla="*/ 36787 w 2942898"/>
                <a:gd name="connsiteY36" fmla="*/ 197069 h 1857703"/>
                <a:gd name="connsiteX37" fmla="*/ 21021 w 2942898"/>
                <a:gd name="connsiteY37" fmla="*/ 118241 h 1857703"/>
                <a:gd name="connsiteX38" fmla="*/ 162911 w 2942898"/>
                <a:gd name="connsiteY38" fmla="*/ 86710 h 1857703"/>
                <a:gd name="connsiteX39" fmla="*/ 289035 w 2942898"/>
                <a:gd name="connsiteY39" fmla="*/ 7883 h 18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2898" h="1857703">
                  <a:moveTo>
                    <a:pt x="289035" y="7883"/>
                  </a:moveTo>
                  <a:cubicBezTo>
                    <a:pt x="344214" y="15766"/>
                    <a:pt x="402022" y="97221"/>
                    <a:pt x="493987" y="134007"/>
                  </a:cubicBezTo>
                  <a:cubicBezTo>
                    <a:pt x="585952" y="170793"/>
                    <a:pt x="706821" y="202324"/>
                    <a:pt x="840828" y="228600"/>
                  </a:cubicBezTo>
                  <a:cubicBezTo>
                    <a:pt x="974835" y="254876"/>
                    <a:pt x="1179787" y="291662"/>
                    <a:pt x="1298028" y="291662"/>
                  </a:cubicBezTo>
                  <a:cubicBezTo>
                    <a:pt x="1416269" y="291662"/>
                    <a:pt x="1458312" y="202324"/>
                    <a:pt x="1550277" y="228600"/>
                  </a:cubicBezTo>
                  <a:cubicBezTo>
                    <a:pt x="1642242" y="254876"/>
                    <a:pt x="1747345" y="394138"/>
                    <a:pt x="1849821" y="449317"/>
                  </a:cubicBezTo>
                  <a:cubicBezTo>
                    <a:pt x="1952297" y="504496"/>
                    <a:pt x="2070539" y="525517"/>
                    <a:pt x="2165132" y="559676"/>
                  </a:cubicBezTo>
                  <a:cubicBezTo>
                    <a:pt x="2259725" y="593835"/>
                    <a:pt x="2328042" y="614855"/>
                    <a:pt x="2417380" y="654269"/>
                  </a:cubicBezTo>
                  <a:cubicBezTo>
                    <a:pt x="2506718" y="693683"/>
                    <a:pt x="2630214" y="756744"/>
                    <a:pt x="2701159" y="796158"/>
                  </a:cubicBezTo>
                  <a:cubicBezTo>
                    <a:pt x="2772104" y="835572"/>
                    <a:pt x="2806263" y="864475"/>
                    <a:pt x="2843049" y="890751"/>
                  </a:cubicBezTo>
                  <a:cubicBezTo>
                    <a:pt x="2879835" y="917027"/>
                    <a:pt x="2908739" y="927538"/>
                    <a:pt x="2921877" y="953814"/>
                  </a:cubicBezTo>
                  <a:cubicBezTo>
                    <a:pt x="2935015" y="980090"/>
                    <a:pt x="2942898" y="1001111"/>
                    <a:pt x="2921877" y="1048407"/>
                  </a:cubicBezTo>
                  <a:cubicBezTo>
                    <a:pt x="2900856" y="1095703"/>
                    <a:pt x="2840421" y="1177158"/>
                    <a:pt x="2795752" y="1237593"/>
                  </a:cubicBezTo>
                  <a:cubicBezTo>
                    <a:pt x="2751083" y="1298028"/>
                    <a:pt x="2688021" y="1350580"/>
                    <a:pt x="2653863" y="1411014"/>
                  </a:cubicBezTo>
                  <a:cubicBezTo>
                    <a:pt x="2619705" y="1471448"/>
                    <a:pt x="2603939" y="1555531"/>
                    <a:pt x="2590801" y="1600200"/>
                  </a:cubicBezTo>
                  <a:cubicBezTo>
                    <a:pt x="2577663" y="1644869"/>
                    <a:pt x="2585545" y="1655379"/>
                    <a:pt x="2575035" y="1679027"/>
                  </a:cubicBezTo>
                  <a:cubicBezTo>
                    <a:pt x="2564525" y="1702675"/>
                    <a:pt x="2548760" y="1728951"/>
                    <a:pt x="2527739" y="1742089"/>
                  </a:cubicBezTo>
                  <a:cubicBezTo>
                    <a:pt x="2506718" y="1755227"/>
                    <a:pt x="2475187" y="1739462"/>
                    <a:pt x="2448911" y="1757855"/>
                  </a:cubicBezTo>
                  <a:cubicBezTo>
                    <a:pt x="2422635" y="1776248"/>
                    <a:pt x="2401614" y="1847193"/>
                    <a:pt x="2370083" y="1852448"/>
                  </a:cubicBezTo>
                  <a:cubicBezTo>
                    <a:pt x="2338552" y="1857703"/>
                    <a:pt x="2301766" y="1828800"/>
                    <a:pt x="2259725" y="1789386"/>
                  </a:cubicBezTo>
                  <a:cubicBezTo>
                    <a:pt x="2217684" y="1749972"/>
                    <a:pt x="2162504" y="1658006"/>
                    <a:pt x="2117835" y="1615965"/>
                  </a:cubicBezTo>
                  <a:cubicBezTo>
                    <a:pt x="2073166" y="1573924"/>
                    <a:pt x="2049518" y="1571296"/>
                    <a:pt x="1991711" y="1537138"/>
                  </a:cubicBezTo>
                  <a:cubicBezTo>
                    <a:pt x="1933904" y="1502980"/>
                    <a:pt x="1857704" y="1442545"/>
                    <a:pt x="1770994" y="1411014"/>
                  </a:cubicBezTo>
                  <a:cubicBezTo>
                    <a:pt x="1684284" y="1379483"/>
                    <a:pt x="1566042" y="1366344"/>
                    <a:pt x="1471449" y="1347951"/>
                  </a:cubicBezTo>
                  <a:cubicBezTo>
                    <a:pt x="1376856" y="1329558"/>
                    <a:pt x="1279635" y="1321676"/>
                    <a:pt x="1203435" y="1300655"/>
                  </a:cubicBezTo>
                  <a:cubicBezTo>
                    <a:pt x="1127235" y="1279634"/>
                    <a:pt x="1090449" y="1240220"/>
                    <a:pt x="1014249" y="1221827"/>
                  </a:cubicBezTo>
                  <a:cubicBezTo>
                    <a:pt x="938049" y="1203434"/>
                    <a:pt x="819807" y="1213944"/>
                    <a:pt x="746235" y="1190296"/>
                  </a:cubicBezTo>
                  <a:cubicBezTo>
                    <a:pt x="672663" y="1166648"/>
                    <a:pt x="625366" y="1132490"/>
                    <a:pt x="572814" y="1079938"/>
                  </a:cubicBezTo>
                  <a:cubicBezTo>
                    <a:pt x="520262" y="1027386"/>
                    <a:pt x="478221" y="922283"/>
                    <a:pt x="430925" y="874986"/>
                  </a:cubicBezTo>
                  <a:cubicBezTo>
                    <a:pt x="383629" y="827689"/>
                    <a:pt x="317938" y="814551"/>
                    <a:pt x="289035" y="796158"/>
                  </a:cubicBezTo>
                  <a:cubicBezTo>
                    <a:pt x="260132" y="777765"/>
                    <a:pt x="257504" y="764627"/>
                    <a:pt x="257504" y="764627"/>
                  </a:cubicBezTo>
                  <a:cubicBezTo>
                    <a:pt x="233856" y="740979"/>
                    <a:pt x="160283" y="696310"/>
                    <a:pt x="147145" y="654269"/>
                  </a:cubicBezTo>
                  <a:cubicBezTo>
                    <a:pt x="134007" y="612228"/>
                    <a:pt x="178677" y="551793"/>
                    <a:pt x="178677" y="512379"/>
                  </a:cubicBezTo>
                  <a:cubicBezTo>
                    <a:pt x="178677" y="472965"/>
                    <a:pt x="152400" y="446690"/>
                    <a:pt x="147145" y="417786"/>
                  </a:cubicBezTo>
                  <a:cubicBezTo>
                    <a:pt x="141890" y="388883"/>
                    <a:pt x="152400" y="357351"/>
                    <a:pt x="147145" y="338958"/>
                  </a:cubicBezTo>
                  <a:cubicBezTo>
                    <a:pt x="141890" y="320565"/>
                    <a:pt x="134007" y="331075"/>
                    <a:pt x="115614" y="307427"/>
                  </a:cubicBezTo>
                  <a:cubicBezTo>
                    <a:pt x="97221" y="283779"/>
                    <a:pt x="52553" y="228600"/>
                    <a:pt x="36787" y="197069"/>
                  </a:cubicBezTo>
                  <a:cubicBezTo>
                    <a:pt x="21022" y="165538"/>
                    <a:pt x="0" y="136634"/>
                    <a:pt x="21021" y="118241"/>
                  </a:cubicBezTo>
                  <a:cubicBezTo>
                    <a:pt x="42042" y="99848"/>
                    <a:pt x="126125" y="107731"/>
                    <a:pt x="162911" y="86710"/>
                  </a:cubicBezTo>
                  <a:cubicBezTo>
                    <a:pt x="199697" y="65689"/>
                    <a:pt x="233856" y="0"/>
                    <a:pt x="289035" y="78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042611" y="4953000"/>
              <a:ext cx="924025" cy="638476"/>
            </a:xfrm>
            <a:custGeom>
              <a:avLst/>
              <a:gdLst>
                <a:gd name="connsiteX0" fmla="*/ 0 w 924025"/>
                <a:gd name="connsiteY0" fmla="*/ 0 h 638476"/>
                <a:gd name="connsiteX1" fmla="*/ 96252 w 924025"/>
                <a:gd name="connsiteY1" fmla="*/ 48127 h 638476"/>
                <a:gd name="connsiteX2" fmla="*/ 173254 w 924025"/>
                <a:gd name="connsiteY2" fmla="*/ 144379 h 638476"/>
                <a:gd name="connsiteX3" fmla="*/ 211755 w 924025"/>
                <a:gd name="connsiteY3" fmla="*/ 250257 h 638476"/>
                <a:gd name="connsiteX4" fmla="*/ 298383 w 924025"/>
                <a:gd name="connsiteY4" fmla="*/ 317634 h 638476"/>
                <a:gd name="connsiteX5" fmla="*/ 336884 w 924025"/>
                <a:gd name="connsiteY5" fmla="*/ 288758 h 638476"/>
                <a:gd name="connsiteX6" fmla="*/ 394635 w 924025"/>
                <a:gd name="connsiteY6" fmla="*/ 240632 h 638476"/>
                <a:gd name="connsiteX7" fmla="*/ 519764 w 924025"/>
                <a:gd name="connsiteY7" fmla="*/ 240632 h 638476"/>
                <a:gd name="connsiteX8" fmla="*/ 606391 w 924025"/>
                <a:gd name="connsiteY8" fmla="*/ 327259 h 638476"/>
                <a:gd name="connsiteX9" fmla="*/ 654517 w 924025"/>
                <a:gd name="connsiteY9" fmla="*/ 442762 h 638476"/>
                <a:gd name="connsiteX10" fmla="*/ 712269 w 924025"/>
                <a:gd name="connsiteY10" fmla="*/ 500514 h 638476"/>
                <a:gd name="connsiteX11" fmla="*/ 741145 w 924025"/>
                <a:gd name="connsiteY11" fmla="*/ 577516 h 638476"/>
                <a:gd name="connsiteX12" fmla="*/ 798896 w 924025"/>
                <a:gd name="connsiteY12" fmla="*/ 625642 h 638476"/>
                <a:gd name="connsiteX13" fmla="*/ 866273 w 924025"/>
                <a:gd name="connsiteY13" fmla="*/ 635268 h 638476"/>
                <a:gd name="connsiteX14" fmla="*/ 924025 w 924025"/>
                <a:gd name="connsiteY14" fmla="*/ 635268 h 63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025" h="638476">
                  <a:moveTo>
                    <a:pt x="0" y="0"/>
                  </a:moveTo>
                  <a:cubicBezTo>
                    <a:pt x="33688" y="12032"/>
                    <a:pt x="67376" y="24064"/>
                    <a:pt x="96252" y="48127"/>
                  </a:cubicBezTo>
                  <a:cubicBezTo>
                    <a:pt x="125128" y="72190"/>
                    <a:pt x="154004" y="110691"/>
                    <a:pt x="173254" y="144379"/>
                  </a:cubicBezTo>
                  <a:cubicBezTo>
                    <a:pt x="192504" y="178067"/>
                    <a:pt x="190900" y="221381"/>
                    <a:pt x="211755" y="250257"/>
                  </a:cubicBezTo>
                  <a:cubicBezTo>
                    <a:pt x="232610" y="279133"/>
                    <a:pt x="277528" y="311217"/>
                    <a:pt x="298383" y="317634"/>
                  </a:cubicBezTo>
                  <a:cubicBezTo>
                    <a:pt x="319238" y="324051"/>
                    <a:pt x="320842" y="301592"/>
                    <a:pt x="336884" y="288758"/>
                  </a:cubicBezTo>
                  <a:cubicBezTo>
                    <a:pt x="352926" y="275924"/>
                    <a:pt x="364155" y="248653"/>
                    <a:pt x="394635" y="240632"/>
                  </a:cubicBezTo>
                  <a:cubicBezTo>
                    <a:pt x="425115" y="232611"/>
                    <a:pt x="484471" y="226194"/>
                    <a:pt x="519764" y="240632"/>
                  </a:cubicBezTo>
                  <a:cubicBezTo>
                    <a:pt x="555057" y="255070"/>
                    <a:pt x="583932" y="293571"/>
                    <a:pt x="606391" y="327259"/>
                  </a:cubicBezTo>
                  <a:cubicBezTo>
                    <a:pt x="628850" y="360947"/>
                    <a:pt x="636871" y="413886"/>
                    <a:pt x="654517" y="442762"/>
                  </a:cubicBezTo>
                  <a:cubicBezTo>
                    <a:pt x="672163" y="471638"/>
                    <a:pt x="697831" y="478055"/>
                    <a:pt x="712269" y="500514"/>
                  </a:cubicBezTo>
                  <a:cubicBezTo>
                    <a:pt x="726707" y="522973"/>
                    <a:pt x="726707" y="556661"/>
                    <a:pt x="741145" y="577516"/>
                  </a:cubicBezTo>
                  <a:cubicBezTo>
                    <a:pt x="755583" y="598371"/>
                    <a:pt x="778041" y="616017"/>
                    <a:pt x="798896" y="625642"/>
                  </a:cubicBezTo>
                  <a:cubicBezTo>
                    <a:pt x="819751" y="635267"/>
                    <a:pt x="845418" y="633664"/>
                    <a:pt x="866273" y="635268"/>
                  </a:cubicBezTo>
                  <a:cubicBezTo>
                    <a:pt x="887128" y="636872"/>
                    <a:pt x="914400" y="638476"/>
                    <a:pt x="924025" y="635268"/>
                  </a:cubicBezTo>
                </a:path>
              </a:pathLst>
            </a:custGeom>
            <a:ln w="101600">
              <a:solidFill>
                <a:schemeClr val="bg1"/>
              </a:solidFill>
            </a:ln>
            <a:effectLst>
              <a:outerShdw dist="127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7" name="Rectangle 16"/>
          <p:cNvSpPr/>
          <p:nvPr/>
        </p:nvSpPr>
        <p:spPr>
          <a:xfrm>
            <a:off x="0" y="0"/>
            <a:ext cx="9144000" cy="707886"/>
          </a:xfrm>
          <a:prstGeom prst="rect">
            <a:avLst/>
          </a:prstGeom>
        </p:spPr>
        <p:txBody>
          <a:bodyPr wrap="square">
            <a:spAutoFit/>
          </a:bodyPr>
          <a:lstStyle/>
          <a:p>
            <a:pPr algn="ctr"/>
            <a:r>
              <a:rPr lang="en-US" sz="4000" b="1" dirty="0" smtClean="0"/>
              <a:t>12 years before the Corps of Discovery!</a:t>
            </a:r>
            <a:endParaRPr lang="en-US" sz="4000" b="1" dirty="0"/>
          </a:p>
        </p:txBody>
      </p:sp>
      <p:sp>
        <p:nvSpPr>
          <p:cNvPr id="11" name="Freeform 10"/>
          <p:cNvSpPr/>
          <p:nvPr/>
        </p:nvSpPr>
        <p:spPr>
          <a:xfrm>
            <a:off x="2285999" y="2417935"/>
            <a:ext cx="1673816" cy="477666"/>
          </a:xfrm>
          <a:custGeom>
            <a:avLst/>
            <a:gdLst>
              <a:gd name="connsiteX0" fmla="*/ 2490952 w 2635469"/>
              <a:gd name="connsiteY0" fmla="*/ 0 h 1045779"/>
              <a:gd name="connsiteX1" fmla="*/ 2522483 w 2635469"/>
              <a:gd name="connsiteY1" fmla="*/ 252248 h 1045779"/>
              <a:gd name="connsiteX2" fmla="*/ 2617076 w 2635469"/>
              <a:gd name="connsiteY2" fmla="*/ 394138 h 1045779"/>
              <a:gd name="connsiteX3" fmla="*/ 2412124 w 2635469"/>
              <a:gd name="connsiteY3" fmla="*/ 299545 h 1045779"/>
              <a:gd name="connsiteX4" fmla="*/ 2191407 w 2635469"/>
              <a:gd name="connsiteY4" fmla="*/ 394138 h 1045779"/>
              <a:gd name="connsiteX5" fmla="*/ 1939159 w 2635469"/>
              <a:gd name="connsiteY5" fmla="*/ 362607 h 1045779"/>
              <a:gd name="connsiteX6" fmla="*/ 1797269 w 2635469"/>
              <a:gd name="connsiteY6" fmla="*/ 441435 h 1045779"/>
              <a:gd name="connsiteX7" fmla="*/ 1797269 w 2635469"/>
              <a:gd name="connsiteY7" fmla="*/ 646386 h 1045779"/>
              <a:gd name="connsiteX8" fmla="*/ 1560786 w 2635469"/>
              <a:gd name="connsiteY8" fmla="*/ 788276 h 1045779"/>
              <a:gd name="connsiteX9" fmla="*/ 1560786 w 2635469"/>
              <a:gd name="connsiteY9" fmla="*/ 646386 h 1045779"/>
              <a:gd name="connsiteX10" fmla="*/ 1308538 w 2635469"/>
              <a:gd name="connsiteY10" fmla="*/ 614855 h 1045779"/>
              <a:gd name="connsiteX11" fmla="*/ 993228 w 2635469"/>
              <a:gd name="connsiteY11" fmla="*/ 536028 h 1045779"/>
              <a:gd name="connsiteX12" fmla="*/ 961697 w 2635469"/>
              <a:gd name="connsiteY12" fmla="*/ 394138 h 1045779"/>
              <a:gd name="connsiteX13" fmla="*/ 914400 w 2635469"/>
              <a:gd name="connsiteY13" fmla="*/ 204952 h 1045779"/>
              <a:gd name="connsiteX14" fmla="*/ 788276 w 2635469"/>
              <a:gd name="connsiteY14" fmla="*/ 346841 h 1045779"/>
              <a:gd name="connsiteX15" fmla="*/ 930166 w 2635469"/>
              <a:gd name="connsiteY15" fmla="*/ 740979 h 1045779"/>
              <a:gd name="connsiteX16" fmla="*/ 961697 w 2635469"/>
              <a:gd name="connsiteY16" fmla="*/ 914400 h 1045779"/>
              <a:gd name="connsiteX17" fmla="*/ 851338 w 2635469"/>
              <a:gd name="connsiteY17" fmla="*/ 1040524 h 1045779"/>
              <a:gd name="connsiteX18" fmla="*/ 693683 w 2635469"/>
              <a:gd name="connsiteY18" fmla="*/ 882869 h 1045779"/>
              <a:gd name="connsiteX19" fmla="*/ 630621 w 2635469"/>
              <a:gd name="connsiteY19" fmla="*/ 725214 h 1045779"/>
              <a:gd name="connsiteX20" fmla="*/ 567559 w 2635469"/>
              <a:gd name="connsiteY20" fmla="*/ 614855 h 1045779"/>
              <a:gd name="connsiteX21" fmla="*/ 441435 w 2635469"/>
              <a:gd name="connsiteY21" fmla="*/ 472966 h 1045779"/>
              <a:gd name="connsiteX22" fmla="*/ 268014 w 2635469"/>
              <a:gd name="connsiteY22" fmla="*/ 504497 h 1045779"/>
              <a:gd name="connsiteX23" fmla="*/ 236483 w 2635469"/>
              <a:gd name="connsiteY23" fmla="*/ 614855 h 1045779"/>
              <a:gd name="connsiteX24" fmla="*/ 0 w 2635469"/>
              <a:gd name="connsiteY24" fmla="*/ 520262 h 1045779"/>
              <a:gd name="connsiteX0" fmla="*/ 2490952 w 2535622"/>
              <a:gd name="connsiteY0" fmla="*/ 0 h 1045779"/>
              <a:gd name="connsiteX1" fmla="*/ 2522483 w 2535622"/>
              <a:gd name="connsiteY1" fmla="*/ 252248 h 1045779"/>
              <a:gd name="connsiteX2" fmla="*/ 2412124 w 2535622"/>
              <a:gd name="connsiteY2" fmla="*/ 299545 h 1045779"/>
              <a:gd name="connsiteX3" fmla="*/ 2191407 w 2535622"/>
              <a:gd name="connsiteY3" fmla="*/ 394138 h 1045779"/>
              <a:gd name="connsiteX4" fmla="*/ 1939159 w 2535622"/>
              <a:gd name="connsiteY4" fmla="*/ 362607 h 1045779"/>
              <a:gd name="connsiteX5" fmla="*/ 1797269 w 2535622"/>
              <a:gd name="connsiteY5" fmla="*/ 441435 h 1045779"/>
              <a:gd name="connsiteX6" fmla="*/ 1797269 w 2535622"/>
              <a:gd name="connsiteY6" fmla="*/ 646386 h 1045779"/>
              <a:gd name="connsiteX7" fmla="*/ 1560786 w 2535622"/>
              <a:gd name="connsiteY7" fmla="*/ 788276 h 1045779"/>
              <a:gd name="connsiteX8" fmla="*/ 1560786 w 2535622"/>
              <a:gd name="connsiteY8" fmla="*/ 646386 h 1045779"/>
              <a:gd name="connsiteX9" fmla="*/ 1308538 w 2535622"/>
              <a:gd name="connsiteY9" fmla="*/ 614855 h 1045779"/>
              <a:gd name="connsiteX10" fmla="*/ 993228 w 2535622"/>
              <a:gd name="connsiteY10" fmla="*/ 536028 h 1045779"/>
              <a:gd name="connsiteX11" fmla="*/ 961697 w 2535622"/>
              <a:gd name="connsiteY11" fmla="*/ 394138 h 1045779"/>
              <a:gd name="connsiteX12" fmla="*/ 914400 w 2535622"/>
              <a:gd name="connsiteY12" fmla="*/ 204952 h 1045779"/>
              <a:gd name="connsiteX13" fmla="*/ 788276 w 2535622"/>
              <a:gd name="connsiteY13" fmla="*/ 346841 h 1045779"/>
              <a:gd name="connsiteX14" fmla="*/ 930166 w 2535622"/>
              <a:gd name="connsiteY14" fmla="*/ 740979 h 1045779"/>
              <a:gd name="connsiteX15" fmla="*/ 961697 w 2535622"/>
              <a:gd name="connsiteY15" fmla="*/ 914400 h 1045779"/>
              <a:gd name="connsiteX16" fmla="*/ 851338 w 2535622"/>
              <a:gd name="connsiteY16" fmla="*/ 1040524 h 1045779"/>
              <a:gd name="connsiteX17" fmla="*/ 693683 w 2535622"/>
              <a:gd name="connsiteY17" fmla="*/ 882869 h 1045779"/>
              <a:gd name="connsiteX18" fmla="*/ 630621 w 2535622"/>
              <a:gd name="connsiteY18" fmla="*/ 725214 h 1045779"/>
              <a:gd name="connsiteX19" fmla="*/ 567559 w 2535622"/>
              <a:gd name="connsiteY19" fmla="*/ 614855 h 1045779"/>
              <a:gd name="connsiteX20" fmla="*/ 441435 w 2535622"/>
              <a:gd name="connsiteY20" fmla="*/ 472966 h 1045779"/>
              <a:gd name="connsiteX21" fmla="*/ 268014 w 2535622"/>
              <a:gd name="connsiteY21" fmla="*/ 504497 h 1045779"/>
              <a:gd name="connsiteX22" fmla="*/ 236483 w 2535622"/>
              <a:gd name="connsiteY22" fmla="*/ 614855 h 1045779"/>
              <a:gd name="connsiteX23" fmla="*/ 0 w 2535622"/>
              <a:gd name="connsiteY23" fmla="*/ 520262 h 1045779"/>
              <a:gd name="connsiteX0" fmla="*/ 2522483 w 2522484"/>
              <a:gd name="connsiteY0" fmla="*/ 55179 h 848710"/>
              <a:gd name="connsiteX1" fmla="*/ 2412124 w 2522484"/>
              <a:gd name="connsiteY1" fmla="*/ 102476 h 848710"/>
              <a:gd name="connsiteX2" fmla="*/ 2191407 w 2522484"/>
              <a:gd name="connsiteY2" fmla="*/ 197069 h 848710"/>
              <a:gd name="connsiteX3" fmla="*/ 1939159 w 2522484"/>
              <a:gd name="connsiteY3" fmla="*/ 165538 h 848710"/>
              <a:gd name="connsiteX4" fmla="*/ 1797269 w 2522484"/>
              <a:gd name="connsiteY4" fmla="*/ 244366 h 848710"/>
              <a:gd name="connsiteX5" fmla="*/ 1797269 w 2522484"/>
              <a:gd name="connsiteY5" fmla="*/ 449317 h 848710"/>
              <a:gd name="connsiteX6" fmla="*/ 1560786 w 2522484"/>
              <a:gd name="connsiteY6" fmla="*/ 591207 h 848710"/>
              <a:gd name="connsiteX7" fmla="*/ 1560786 w 2522484"/>
              <a:gd name="connsiteY7" fmla="*/ 449317 h 848710"/>
              <a:gd name="connsiteX8" fmla="*/ 1308538 w 2522484"/>
              <a:gd name="connsiteY8" fmla="*/ 417786 h 848710"/>
              <a:gd name="connsiteX9" fmla="*/ 993228 w 2522484"/>
              <a:gd name="connsiteY9" fmla="*/ 338959 h 848710"/>
              <a:gd name="connsiteX10" fmla="*/ 961697 w 2522484"/>
              <a:gd name="connsiteY10" fmla="*/ 197069 h 848710"/>
              <a:gd name="connsiteX11" fmla="*/ 914400 w 2522484"/>
              <a:gd name="connsiteY11" fmla="*/ 7883 h 848710"/>
              <a:gd name="connsiteX12" fmla="*/ 788276 w 2522484"/>
              <a:gd name="connsiteY12" fmla="*/ 149772 h 848710"/>
              <a:gd name="connsiteX13" fmla="*/ 930166 w 2522484"/>
              <a:gd name="connsiteY13" fmla="*/ 543910 h 848710"/>
              <a:gd name="connsiteX14" fmla="*/ 961697 w 2522484"/>
              <a:gd name="connsiteY14" fmla="*/ 717331 h 848710"/>
              <a:gd name="connsiteX15" fmla="*/ 851338 w 2522484"/>
              <a:gd name="connsiteY15" fmla="*/ 843455 h 848710"/>
              <a:gd name="connsiteX16" fmla="*/ 693683 w 2522484"/>
              <a:gd name="connsiteY16" fmla="*/ 685800 h 848710"/>
              <a:gd name="connsiteX17" fmla="*/ 630621 w 2522484"/>
              <a:gd name="connsiteY17" fmla="*/ 528145 h 848710"/>
              <a:gd name="connsiteX18" fmla="*/ 567559 w 2522484"/>
              <a:gd name="connsiteY18" fmla="*/ 417786 h 848710"/>
              <a:gd name="connsiteX19" fmla="*/ 441435 w 2522484"/>
              <a:gd name="connsiteY19" fmla="*/ 275897 h 848710"/>
              <a:gd name="connsiteX20" fmla="*/ 268014 w 2522484"/>
              <a:gd name="connsiteY20" fmla="*/ 307428 h 848710"/>
              <a:gd name="connsiteX21" fmla="*/ 236483 w 2522484"/>
              <a:gd name="connsiteY21" fmla="*/ 417786 h 848710"/>
              <a:gd name="connsiteX22" fmla="*/ 0 w 2522484"/>
              <a:gd name="connsiteY22" fmla="*/ 323193 h 848710"/>
              <a:gd name="connsiteX0" fmla="*/ 2412124 w 2412124"/>
              <a:gd name="connsiteY0" fmla="*/ 102476 h 848710"/>
              <a:gd name="connsiteX1" fmla="*/ 2191407 w 2412124"/>
              <a:gd name="connsiteY1" fmla="*/ 197069 h 848710"/>
              <a:gd name="connsiteX2" fmla="*/ 1939159 w 2412124"/>
              <a:gd name="connsiteY2" fmla="*/ 165538 h 848710"/>
              <a:gd name="connsiteX3" fmla="*/ 1797269 w 2412124"/>
              <a:gd name="connsiteY3" fmla="*/ 244366 h 848710"/>
              <a:gd name="connsiteX4" fmla="*/ 1797269 w 2412124"/>
              <a:gd name="connsiteY4" fmla="*/ 449317 h 848710"/>
              <a:gd name="connsiteX5" fmla="*/ 1560786 w 2412124"/>
              <a:gd name="connsiteY5" fmla="*/ 591207 h 848710"/>
              <a:gd name="connsiteX6" fmla="*/ 1560786 w 2412124"/>
              <a:gd name="connsiteY6" fmla="*/ 449317 h 848710"/>
              <a:gd name="connsiteX7" fmla="*/ 1308538 w 2412124"/>
              <a:gd name="connsiteY7" fmla="*/ 417786 h 848710"/>
              <a:gd name="connsiteX8" fmla="*/ 993228 w 2412124"/>
              <a:gd name="connsiteY8" fmla="*/ 338959 h 848710"/>
              <a:gd name="connsiteX9" fmla="*/ 961697 w 2412124"/>
              <a:gd name="connsiteY9" fmla="*/ 197069 h 848710"/>
              <a:gd name="connsiteX10" fmla="*/ 914400 w 2412124"/>
              <a:gd name="connsiteY10" fmla="*/ 7883 h 848710"/>
              <a:gd name="connsiteX11" fmla="*/ 788276 w 2412124"/>
              <a:gd name="connsiteY11" fmla="*/ 149772 h 848710"/>
              <a:gd name="connsiteX12" fmla="*/ 930166 w 2412124"/>
              <a:gd name="connsiteY12" fmla="*/ 543910 h 848710"/>
              <a:gd name="connsiteX13" fmla="*/ 961697 w 2412124"/>
              <a:gd name="connsiteY13" fmla="*/ 717331 h 848710"/>
              <a:gd name="connsiteX14" fmla="*/ 851338 w 2412124"/>
              <a:gd name="connsiteY14" fmla="*/ 843455 h 848710"/>
              <a:gd name="connsiteX15" fmla="*/ 693683 w 2412124"/>
              <a:gd name="connsiteY15" fmla="*/ 685800 h 848710"/>
              <a:gd name="connsiteX16" fmla="*/ 630621 w 2412124"/>
              <a:gd name="connsiteY16" fmla="*/ 528145 h 848710"/>
              <a:gd name="connsiteX17" fmla="*/ 567559 w 2412124"/>
              <a:gd name="connsiteY17" fmla="*/ 417786 h 848710"/>
              <a:gd name="connsiteX18" fmla="*/ 441435 w 2412124"/>
              <a:gd name="connsiteY18" fmla="*/ 275897 h 848710"/>
              <a:gd name="connsiteX19" fmla="*/ 268014 w 2412124"/>
              <a:gd name="connsiteY19" fmla="*/ 307428 h 848710"/>
              <a:gd name="connsiteX20" fmla="*/ 236483 w 2412124"/>
              <a:gd name="connsiteY20" fmla="*/ 417786 h 848710"/>
              <a:gd name="connsiteX21" fmla="*/ 0 w 2412124"/>
              <a:gd name="connsiteY21" fmla="*/ 323193 h 84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2124" h="848710">
                <a:moveTo>
                  <a:pt x="2412124" y="102476"/>
                </a:moveTo>
                <a:cubicBezTo>
                  <a:pt x="2356945" y="126124"/>
                  <a:pt x="2270234" y="186559"/>
                  <a:pt x="2191407" y="197069"/>
                </a:cubicBezTo>
                <a:cubicBezTo>
                  <a:pt x="2112580" y="207579"/>
                  <a:pt x="2004849" y="157655"/>
                  <a:pt x="1939159" y="165538"/>
                </a:cubicBezTo>
                <a:cubicBezTo>
                  <a:pt x="1873469" y="173421"/>
                  <a:pt x="1820917" y="197070"/>
                  <a:pt x="1797269" y="244366"/>
                </a:cubicBezTo>
                <a:cubicBezTo>
                  <a:pt x="1773621" y="291662"/>
                  <a:pt x="1836683" y="391510"/>
                  <a:pt x="1797269" y="449317"/>
                </a:cubicBezTo>
                <a:cubicBezTo>
                  <a:pt x="1757855" y="507124"/>
                  <a:pt x="1600200" y="591207"/>
                  <a:pt x="1560786" y="591207"/>
                </a:cubicBezTo>
                <a:cubicBezTo>
                  <a:pt x="1521372" y="591207"/>
                  <a:pt x="1602827" y="478220"/>
                  <a:pt x="1560786" y="449317"/>
                </a:cubicBezTo>
                <a:cubicBezTo>
                  <a:pt x="1518745" y="420414"/>
                  <a:pt x="1403131" y="436179"/>
                  <a:pt x="1308538" y="417786"/>
                </a:cubicBezTo>
                <a:cubicBezTo>
                  <a:pt x="1213945" y="399393"/>
                  <a:pt x="1051035" y="375745"/>
                  <a:pt x="993228" y="338959"/>
                </a:cubicBezTo>
                <a:cubicBezTo>
                  <a:pt x="935421" y="302173"/>
                  <a:pt x="974835" y="252248"/>
                  <a:pt x="961697" y="197069"/>
                </a:cubicBezTo>
                <a:cubicBezTo>
                  <a:pt x="948559" y="141890"/>
                  <a:pt x="943303" y="15766"/>
                  <a:pt x="914400" y="7883"/>
                </a:cubicBezTo>
                <a:cubicBezTo>
                  <a:pt x="885497" y="0"/>
                  <a:pt x="785648" y="60434"/>
                  <a:pt x="788276" y="149772"/>
                </a:cubicBezTo>
                <a:cubicBezTo>
                  <a:pt x="790904" y="239110"/>
                  <a:pt x="901263" y="449317"/>
                  <a:pt x="930166" y="543910"/>
                </a:cubicBezTo>
                <a:cubicBezTo>
                  <a:pt x="959069" y="638503"/>
                  <a:pt x="974835" y="667407"/>
                  <a:pt x="961697" y="717331"/>
                </a:cubicBezTo>
                <a:cubicBezTo>
                  <a:pt x="948559" y="767255"/>
                  <a:pt x="896007" y="848710"/>
                  <a:pt x="851338" y="843455"/>
                </a:cubicBezTo>
                <a:cubicBezTo>
                  <a:pt x="806669" y="838200"/>
                  <a:pt x="730469" y="738352"/>
                  <a:pt x="693683" y="685800"/>
                </a:cubicBezTo>
                <a:cubicBezTo>
                  <a:pt x="656897" y="633248"/>
                  <a:pt x="651642" y="572814"/>
                  <a:pt x="630621" y="528145"/>
                </a:cubicBezTo>
                <a:cubicBezTo>
                  <a:pt x="609600" y="483476"/>
                  <a:pt x="599090" y="459827"/>
                  <a:pt x="567559" y="417786"/>
                </a:cubicBezTo>
                <a:cubicBezTo>
                  <a:pt x="536028" y="375745"/>
                  <a:pt x="491359" y="294290"/>
                  <a:pt x="441435" y="275897"/>
                </a:cubicBezTo>
                <a:cubicBezTo>
                  <a:pt x="391511" y="257504"/>
                  <a:pt x="302173" y="283780"/>
                  <a:pt x="268014" y="307428"/>
                </a:cubicBezTo>
                <a:cubicBezTo>
                  <a:pt x="233855" y="331076"/>
                  <a:pt x="281152" y="415158"/>
                  <a:pt x="236483" y="417786"/>
                </a:cubicBezTo>
                <a:cubicBezTo>
                  <a:pt x="191814" y="420414"/>
                  <a:pt x="95907" y="371803"/>
                  <a:pt x="0" y="323193"/>
                </a:cubicBezTo>
              </a:path>
            </a:pathLst>
          </a:custGeom>
          <a:ln w="76200">
            <a:solidFill>
              <a:schemeClr val="tx1"/>
            </a:solidFill>
            <a:prstDash val="sysDot"/>
            <a:tailEnd type="triangle" w="sm" len="med"/>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886200" y="2286000"/>
            <a:ext cx="3352800" cy="1524000"/>
          </a:xfrm>
          <a:custGeom>
            <a:avLst/>
            <a:gdLst>
              <a:gd name="connsiteX0" fmla="*/ 5407573 w 5407573"/>
              <a:gd name="connsiteY0" fmla="*/ 2695904 h 2898228"/>
              <a:gd name="connsiteX1" fmla="*/ 5076497 w 5407573"/>
              <a:gd name="connsiteY1" fmla="*/ 2743200 h 2898228"/>
              <a:gd name="connsiteX2" fmla="*/ 4698125 w 5407573"/>
              <a:gd name="connsiteY2" fmla="*/ 2743200 h 2898228"/>
              <a:gd name="connsiteX3" fmla="*/ 4225159 w 5407573"/>
              <a:gd name="connsiteY3" fmla="*/ 2885090 h 2898228"/>
              <a:gd name="connsiteX4" fmla="*/ 3641835 w 5407573"/>
              <a:gd name="connsiteY4" fmla="*/ 2822028 h 2898228"/>
              <a:gd name="connsiteX5" fmla="*/ 3389587 w 5407573"/>
              <a:gd name="connsiteY5" fmla="*/ 2538249 h 2898228"/>
              <a:gd name="connsiteX6" fmla="*/ 3263463 w 5407573"/>
              <a:gd name="connsiteY6" fmla="*/ 2443656 h 2898228"/>
              <a:gd name="connsiteX7" fmla="*/ 2885090 w 5407573"/>
              <a:gd name="connsiteY7" fmla="*/ 2585545 h 2898228"/>
              <a:gd name="connsiteX8" fmla="*/ 2632842 w 5407573"/>
              <a:gd name="connsiteY8" fmla="*/ 2617076 h 2898228"/>
              <a:gd name="connsiteX9" fmla="*/ 2144111 w 5407573"/>
              <a:gd name="connsiteY9" fmla="*/ 2443656 h 2898228"/>
              <a:gd name="connsiteX10" fmla="*/ 1907628 w 5407573"/>
              <a:gd name="connsiteY10" fmla="*/ 2144111 h 2898228"/>
              <a:gd name="connsiteX11" fmla="*/ 1686911 w 5407573"/>
              <a:gd name="connsiteY11" fmla="*/ 1828800 h 2898228"/>
              <a:gd name="connsiteX12" fmla="*/ 1576552 w 5407573"/>
              <a:gd name="connsiteY12" fmla="*/ 1639614 h 2898228"/>
              <a:gd name="connsiteX13" fmla="*/ 1450428 w 5407573"/>
              <a:gd name="connsiteY13" fmla="*/ 1466194 h 2898228"/>
              <a:gd name="connsiteX14" fmla="*/ 1261242 w 5407573"/>
              <a:gd name="connsiteY14" fmla="*/ 1387366 h 2898228"/>
              <a:gd name="connsiteX15" fmla="*/ 882869 w 5407573"/>
              <a:gd name="connsiteY15" fmla="*/ 1308538 h 2898228"/>
              <a:gd name="connsiteX16" fmla="*/ 882869 w 5407573"/>
              <a:gd name="connsiteY16" fmla="*/ 1182414 h 2898228"/>
              <a:gd name="connsiteX17" fmla="*/ 851338 w 5407573"/>
              <a:gd name="connsiteY17" fmla="*/ 993228 h 2898228"/>
              <a:gd name="connsiteX18" fmla="*/ 693683 w 5407573"/>
              <a:gd name="connsiteY18" fmla="*/ 914400 h 2898228"/>
              <a:gd name="connsiteX19" fmla="*/ 331076 w 5407573"/>
              <a:gd name="connsiteY19" fmla="*/ 819807 h 2898228"/>
              <a:gd name="connsiteX20" fmla="*/ 126125 w 5407573"/>
              <a:gd name="connsiteY20" fmla="*/ 740980 h 2898228"/>
              <a:gd name="connsiteX21" fmla="*/ 47297 w 5407573"/>
              <a:gd name="connsiteY21" fmla="*/ 599090 h 2898228"/>
              <a:gd name="connsiteX22" fmla="*/ 0 w 5407573"/>
              <a:gd name="connsiteY22" fmla="*/ 236483 h 2898228"/>
              <a:gd name="connsiteX23" fmla="*/ 47297 w 5407573"/>
              <a:gd name="connsiteY23" fmla="*/ 0 h 2898228"/>
              <a:gd name="connsiteX0" fmla="*/ 5420273 w 5420273"/>
              <a:gd name="connsiteY0" fmla="*/ 3076904 h 3279228"/>
              <a:gd name="connsiteX1" fmla="*/ 5089197 w 5420273"/>
              <a:gd name="connsiteY1" fmla="*/ 3124200 h 3279228"/>
              <a:gd name="connsiteX2" fmla="*/ 4710825 w 5420273"/>
              <a:gd name="connsiteY2" fmla="*/ 3124200 h 3279228"/>
              <a:gd name="connsiteX3" fmla="*/ 4237859 w 5420273"/>
              <a:gd name="connsiteY3" fmla="*/ 3266090 h 3279228"/>
              <a:gd name="connsiteX4" fmla="*/ 3654535 w 5420273"/>
              <a:gd name="connsiteY4" fmla="*/ 3203028 h 3279228"/>
              <a:gd name="connsiteX5" fmla="*/ 3402287 w 5420273"/>
              <a:gd name="connsiteY5" fmla="*/ 2919249 h 3279228"/>
              <a:gd name="connsiteX6" fmla="*/ 3276163 w 5420273"/>
              <a:gd name="connsiteY6" fmla="*/ 2824656 h 3279228"/>
              <a:gd name="connsiteX7" fmla="*/ 2897790 w 5420273"/>
              <a:gd name="connsiteY7" fmla="*/ 2966545 h 3279228"/>
              <a:gd name="connsiteX8" fmla="*/ 2645542 w 5420273"/>
              <a:gd name="connsiteY8" fmla="*/ 2998076 h 3279228"/>
              <a:gd name="connsiteX9" fmla="*/ 2156811 w 5420273"/>
              <a:gd name="connsiteY9" fmla="*/ 2824656 h 3279228"/>
              <a:gd name="connsiteX10" fmla="*/ 1920328 w 5420273"/>
              <a:gd name="connsiteY10" fmla="*/ 2525111 h 3279228"/>
              <a:gd name="connsiteX11" fmla="*/ 1699611 w 5420273"/>
              <a:gd name="connsiteY11" fmla="*/ 2209800 h 3279228"/>
              <a:gd name="connsiteX12" fmla="*/ 1589252 w 5420273"/>
              <a:gd name="connsiteY12" fmla="*/ 2020614 h 3279228"/>
              <a:gd name="connsiteX13" fmla="*/ 1463128 w 5420273"/>
              <a:gd name="connsiteY13" fmla="*/ 1847194 h 3279228"/>
              <a:gd name="connsiteX14" fmla="*/ 1273942 w 5420273"/>
              <a:gd name="connsiteY14" fmla="*/ 1768366 h 3279228"/>
              <a:gd name="connsiteX15" fmla="*/ 895569 w 5420273"/>
              <a:gd name="connsiteY15" fmla="*/ 1689538 h 3279228"/>
              <a:gd name="connsiteX16" fmla="*/ 895569 w 5420273"/>
              <a:gd name="connsiteY16" fmla="*/ 1563414 h 3279228"/>
              <a:gd name="connsiteX17" fmla="*/ 864038 w 5420273"/>
              <a:gd name="connsiteY17" fmla="*/ 1374228 h 3279228"/>
              <a:gd name="connsiteX18" fmla="*/ 706383 w 5420273"/>
              <a:gd name="connsiteY18" fmla="*/ 1295400 h 3279228"/>
              <a:gd name="connsiteX19" fmla="*/ 343776 w 5420273"/>
              <a:gd name="connsiteY19" fmla="*/ 1200807 h 3279228"/>
              <a:gd name="connsiteX20" fmla="*/ 138825 w 5420273"/>
              <a:gd name="connsiteY20" fmla="*/ 1121980 h 3279228"/>
              <a:gd name="connsiteX21" fmla="*/ 59997 w 5420273"/>
              <a:gd name="connsiteY21" fmla="*/ 980090 h 3279228"/>
              <a:gd name="connsiteX22" fmla="*/ 12700 w 5420273"/>
              <a:gd name="connsiteY22" fmla="*/ 617483 h 3279228"/>
              <a:gd name="connsiteX23" fmla="*/ 136197 w 5420273"/>
              <a:gd name="connsiteY23"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273" h="3279228">
                <a:moveTo>
                  <a:pt x="5420273" y="3076904"/>
                </a:moveTo>
                <a:cubicBezTo>
                  <a:pt x="5313855" y="3096610"/>
                  <a:pt x="5207438" y="3116317"/>
                  <a:pt x="5089197" y="3124200"/>
                </a:cubicBezTo>
                <a:cubicBezTo>
                  <a:pt x="4970956" y="3132083"/>
                  <a:pt x="4852715" y="3100552"/>
                  <a:pt x="4710825" y="3124200"/>
                </a:cubicBezTo>
                <a:cubicBezTo>
                  <a:pt x="4568935" y="3147848"/>
                  <a:pt x="4413907" y="3252952"/>
                  <a:pt x="4237859" y="3266090"/>
                </a:cubicBezTo>
                <a:cubicBezTo>
                  <a:pt x="4061811" y="3279228"/>
                  <a:pt x="3793797" y="3260835"/>
                  <a:pt x="3654535" y="3203028"/>
                </a:cubicBezTo>
                <a:cubicBezTo>
                  <a:pt x="3515273" y="3145221"/>
                  <a:pt x="3465349" y="2982311"/>
                  <a:pt x="3402287" y="2919249"/>
                </a:cubicBezTo>
                <a:cubicBezTo>
                  <a:pt x="3339225" y="2856187"/>
                  <a:pt x="3360246" y="2816773"/>
                  <a:pt x="3276163" y="2824656"/>
                </a:cubicBezTo>
                <a:cubicBezTo>
                  <a:pt x="3192080" y="2832539"/>
                  <a:pt x="3002893" y="2937642"/>
                  <a:pt x="2897790" y="2966545"/>
                </a:cubicBezTo>
                <a:cubicBezTo>
                  <a:pt x="2792687" y="2995448"/>
                  <a:pt x="2769038" y="3021724"/>
                  <a:pt x="2645542" y="2998076"/>
                </a:cubicBezTo>
                <a:cubicBezTo>
                  <a:pt x="2522046" y="2974428"/>
                  <a:pt x="2277680" y="2903483"/>
                  <a:pt x="2156811" y="2824656"/>
                </a:cubicBezTo>
                <a:cubicBezTo>
                  <a:pt x="2035942" y="2745829"/>
                  <a:pt x="1996528" y="2627587"/>
                  <a:pt x="1920328" y="2525111"/>
                </a:cubicBezTo>
                <a:cubicBezTo>
                  <a:pt x="1844128" y="2422635"/>
                  <a:pt x="1754790" y="2293883"/>
                  <a:pt x="1699611" y="2209800"/>
                </a:cubicBezTo>
                <a:cubicBezTo>
                  <a:pt x="1644432" y="2125717"/>
                  <a:pt x="1628666" y="2081048"/>
                  <a:pt x="1589252" y="2020614"/>
                </a:cubicBezTo>
                <a:cubicBezTo>
                  <a:pt x="1549838" y="1960180"/>
                  <a:pt x="1515680" y="1889235"/>
                  <a:pt x="1463128" y="1847194"/>
                </a:cubicBezTo>
                <a:cubicBezTo>
                  <a:pt x="1410576" y="1805153"/>
                  <a:pt x="1368535" y="1794642"/>
                  <a:pt x="1273942" y="1768366"/>
                </a:cubicBezTo>
                <a:cubicBezTo>
                  <a:pt x="1179349" y="1742090"/>
                  <a:pt x="958631" y="1723697"/>
                  <a:pt x="895569" y="1689538"/>
                </a:cubicBezTo>
                <a:cubicBezTo>
                  <a:pt x="832507" y="1655379"/>
                  <a:pt x="900824" y="1615966"/>
                  <a:pt x="895569" y="1563414"/>
                </a:cubicBezTo>
                <a:cubicBezTo>
                  <a:pt x="890314" y="1510862"/>
                  <a:pt x="895569" y="1418897"/>
                  <a:pt x="864038" y="1374228"/>
                </a:cubicBezTo>
                <a:cubicBezTo>
                  <a:pt x="832507" y="1329559"/>
                  <a:pt x="793093" y="1324304"/>
                  <a:pt x="706383" y="1295400"/>
                </a:cubicBezTo>
                <a:cubicBezTo>
                  <a:pt x="619673" y="1266497"/>
                  <a:pt x="438369" y="1229710"/>
                  <a:pt x="343776" y="1200807"/>
                </a:cubicBezTo>
                <a:cubicBezTo>
                  <a:pt x="249183" y="1171904"/>
                  <a:pt x="186122" y="1158766"/>
                  <a:pt x="138825" y="1121980"/>
                </a:cubicBezTo>
                <a:cubicBezTo>
                  <a:pt x="91529" y="1085194"/>
                  <a:pt x="81018" y="1064173"/>
                  <a:pt x="59997" y="980090"/>
                </a:cubicBezTo>
                <a:cubicBezTo>
                  <a:pt x="38976" y="896007"/>
                  <a:pt x="0" y="780831"/>
                  <a:pt x="12700" y="617483"/>
                </a:cubicBezTo>
                <a:cubicBezTo>
                  <a:pt x="25400" y="454135"/>
                  <a:pt x="136197" y="0"/>
                  <a:pt x="136197" y="0"/>
                </a:cubicBezTo>
              </a:path>
            </a:pathLst>
          </a:custGeom>
          <a:ln w="76200">
            <a:solidFill>
              <a:schemeClr val="tx1"/>
            </a:solidFill>
            <a:prstDash val="sysDot"/>
          </a:ln>
          <a:effectLst>
            <a:outerShdw dist="381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85216" y="713232"/>
            <a:ext cx="6370320" cy="707886"/>
          </a:xfrm>
          <a:prstGeom prst="rect">
            <a:avLst/>
          </a:prstGeom>
          <a:solidFill>
            <a:schemeClr val="bg1"/>
          </a:solidFill>
        </p:spPr>
        <p:txBody>
          <a:bodyPr wrap="square">
            <a:spAutoFit/>
          </a:bodyPr>
          <a:lstStyle/>
          <a:p>
            <a:r>
              <a:rPr lang="en-US" sz="4000" b="1" dirty="0" smtClean="0">
                <a:effectLst>
                  <a:outerShdw dist="50800" dir="5400000" algn="ctr" rotWithShape="0">
                    <a:srgbClr val="FF0000"/>
                  </a:outerShdw>
                </a:effectLst>
              </a:rPr>
              <a:t>1793 – Alexander </a:t>
            </a:r>
            <a:r>
              <a:rPr lang="en-US" sz="4000" b="1" dirty="0" err="1" smtClean="0">
                <a:effectLst>
                  <a:outerShdw dist="50800" dir="5400000" algn="ctr" rotWithShape="0">
                    <a:srgbClr val="FF0000"/>
                  </a:outerShdw>
                </a:effectLst>
              </a:rPr>
              <a:t>MacKenzie</a:t>
            </a:r>
            <a:endParaRPr lang="en-US" sz="4000" b="1" dirty="0" smtClean="0">
              <a:effectLst>
                <a:outerShdw dist="50800" dir="5400000" algn="ctr" rotWithShape="0">
                  <a:srgbClr val="FF0000"/>
                </a:outerShdw>
              </a:effectLst>
            </a:endParaRPr>
          </a:p>
        </p:txBody>
      </p:sp>
      <p:sp>
        <p:nvSpPr>
          <p:cNvPr id="16" name="TextBox 15"/>
          <p:cNvSpPr txBox="1"/>
          <p:nvPr/>
        </p:nvSpPr>
        <p:spPr>
          <a:xfrm rot="18184531">
            <a:off x="6718178" y="2812672"/>
            <a:ext cx="1524000" cy="492443"/>
          </a:xfrm>
          <a:prstGeom prst="rect">
            <a:avLst/>
          </a:prstGeom>
          <a:solidFill>
            <a:schemeClr val="bg1"/>
          </a:solid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Montreal</a:t>
            </a:r>
            <a:endParaRPr lang="en-US" sz="2600" b="1" dirty="0">
              <a:effectLst>
                <a:outerShdw dist="50800" dir="5400000" algn="ctr" rotWithShape="0">
                  <a:srgbClr val="FF0000"/>
                </a:outerShdw>
              </a:effectLst>
            </a:endParaRPr>
          </a:p>
        </p:txBody>
      </p:sp>
      <p:sp>
        <p:nvSpPr>
          <p:cNvPr id="18" name="TextBox 17"/>
          <p:cNvSpPr txBox="1"/>
          <p:nvPr/>
        </p:nvSpPr>
        <p:spPr>
          <a:xfrm>
            <a:off x="4025644" y="1945957"/>
            <a:ext cx="1917956" cy="492443"/>
          </a:xfrm>
          <a:prstGeom prst="rect">
            <a:avLst/>
          </a:prstGeom>
          <a:solidFill>
            <a:schemeClr val="bg1"/>
          </a:solid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L. Athabasca</a:t>
            </a:r>
            <a:endParaRPr lang="en-US" sz="2600" b="1" dirty="0">
              <a:effectLst>
                <a:outerShdw dist="50800" dir="5400000" algn="ctr" rotWithShape="0">
                  <a:srgbClr val="FF0000"/>
                </a:outerShdw>
              </a:effectLst>
            </a:endParaRPr>
          </a:p>
        </p:txBody>
      </p:sp>
      <p:sp>
        <p:nvSpPr>
          <p:cNvPr id="13" name="5-Point Star 12"/>
          <p:cNvSpPr>
            <a:spLocks noChangeAspect="1"/>
          </p:cNvSpPr>
          <p:nvPr/>
        </p:nvSpPr>
        <p:spPr>
          <a:xfrm>
            <a:off x="3733800" y="2042007"/>
            <a:ext cx="388620" cy="396393"/>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a:spLocks noChangeAspect="1"/>
          </p:cNvSpPr>
          <p:nvPr/>
        </p:nvSpPr>
        <p:spPr>
          <a:xfrm>
            <a:off x="6934200" y="3657600"/>
            <a:ext cx="388620" cy="396393"/>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57400" y="1869757"/>
            <a:ext cx="1359021" cy="492443"/>
          </a:xfrm>
          <a:prstGeom prst="rect">
            <a:avLst/>
          </a:prstGeom>
          <a:solidFill>
            <a:schemeClr val="bg1"/>
          </a:solid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Peace R.</a:t>
            </a:r>
            <a:endParaRPr lang="en-US" sz="2600" b="1" dirty="0">
              <a:effectLst>
                <a:outerShdw dist="50800" dir="5400000" algn="ctr" rotWithShape="0">
                  <a:srgbClr val="FF0000"/>
                </a:outerShdw>
              </a:effectLst>
            </a:endParaRPr>
          </a:p>
        </p:txBody>
      </p:sp>
      <p:sp>
        <p:nvSpPr>
          <p:cNvPr id="20" name="TextBox 19"/>
          <p:cNvSpPr txBox="1"/>
          <p:nvPr/>
        </p:nvSpPr>
        <p:spPr>
          <a:xfrm>
            <a:off x="695572" y="2362200"/>
            <a:ext cx="1742828" cy="646331"/>
          </a:xfrm>
          <a:prstGeom prst="rect">
            <a:avLst/>
          </a:prstGeom>
          <a:noFill/>
        </p:spPr>
        <p:txBody>
          <a:bodyPr wrap="square" rtlCol="0">
            <a:spAutoFit/>
          </a:bodyPr>
          <a:lstStyle/>
          <a:p>
            <a:r>
              <a:rPr lang="en-US" sz="36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PACIFIC</a:t>
            </a:r>
            <a:endParaRPr lang="en-US" sz="3600" b="1" dirty="0">
              <a:solidFill>
                <a:srgbClr val="FF0000"/>
              </a:solidFill>
              <a:effectLst>
                <a:outerShdw dist="50800" dir="5400000" algn="ctr" rotWithShape="0">
                  <a:schemeClr val="tx1"/>
                </a:outerShdw>
              </a:effectLst>
            </a:endParaRPr>
          </a:p>
        </p:txBody>
      </p:sp>
      <p:sp>
        <p:nvSpPr>
          <p:cNvPr id="21" name="Rectangle 20"/>
          <p:cNvSpPr/>
          <p:nvPr/>
        </p:nvSpPr>
        <p:spPr>
          <a:xfrm>
            <a:off x="762000" y="5715000"/>
            <a:ext cx="5638800" cy="707886"/>
          </a:xfrm>
          <a:prstGeom prst="rect">
            <a:avLst/>
          </a:prstGeom>
          <a:solidFill>
            <a:schemeClr val="accent5">
              <a:lumMod val="20000"/>
              <a:lumOff val="80000"/>
            </a:schemeClr>
          </a:solidFill>
        </p:spPr>
        <p:txBody>
          <a:bodyPr wrap="square">
            <a:spAutoFit/>
          </a:bodyPr>
          <a:lstStyle/>
          <a:p>
            <a:r>
              <a:rPr lang="en-US" sz="4000" b="1" dirty="0" smtClean="0">
                <a:solidFill>
                  <a:srgbClr val="003399"/>
                </a:solidFill>
                <a:effectLst>
                  <a:outerShdw dist="76200" dir="5400000" algn="ctr" rotWithShape="0">
                    <a:schemeClr val="tx1"/>
                  </a:outerShdw>
                </a:effectLst>
              </a:rPr>
              <a:t>1805 – Corps of Discovery</a:t>
            </a:r>
          </a:p>
        </p:txBody>
      </p:sp>
      <p:sp>
        <p:nvSpPr>
          <p:cNvPr id="22" name="TextBox 21"/>
          <p:cNvSpPr txBox="1"/>
          <p:nvPr/>
        </p:nvSpPr>
        <p:spPr>
          <a:xfrm>
            <a:off x="6324600" y="5029200"/>
            <a:ext cx="1219200" cy="492443"/>
          </a:xfrm>
          <a:prstGeom prst="rect">
            <a:avLst/>
          </a:prstGeom>
          <a:solidFill>
            <a:schemeClr val="bg1"/>
          </a:solidFill>
        </p:spPr>
        <p:txBody>
          <a:bodyPr wrap="square" rtlCol="0">
            <a:spAutoFit/>
          </a:bodyPr>
          <a:lstStyle/>
          <a:p>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Ohio R.</a:t>
            </a:r>
            <a:endParaRPr lang="en-US" sz="2600" b="1" dirty="0">
              <a:solidFill>
                <a:srgbClr val="003399"/>
              </a:solidFill>
              <a:effectLst>
                <a:outerShdw dist="63500" dir="5400000" algn="ctr" rotWithShape="0">
                  <a:schemeClr val="tx1"/>
                </a:outerShdw>
              </a:effectLst>
            </a:endParaRPr>
          </a:p>
        </p:txBody>
      </p:sp>
      <p:sp>
        <p:nvSpPr>
          <p:cNvPr id="23" name="TextBox 22"/>
          <p:cNvSpPr txBox="1"/>
          <p:nvPr/>
        </p:nvSpPr>
        <p:spPr>
          <a:xfrm>
            <a:off x="3886200" y="5105400"/>
            <a:ext cx="1752600" cy="492443"/>
          </a:xfrm>
          <a:prstGeom prst="rect">
            <a:avLst/>
          </a:prstGeom>
          <a:solidFill>
            <a:schemeClr val="bg1"/>
          </a:solidFill>
        </p:spPr>
        <p:txBody>
          <a:bodyPr wrap="square" rtlCol="0">
            <a:spAutoFit/>
          </a:bodyPr>
          <a:lstStyle/>
          <a:p>
            <a:pPr algn="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Mississippi</a:t>
            </a:r>
            <a:endParaRPr lang="en-US" sz="2600" b="1" dirty="0">
              <a:solidFill>
                <a:srgbClr val="003399"/>
              </a:solidFill>
              <a:effectLst>
                <a:outerShdw dist="63500" dir="5400000" algn="ctr" rotWithShape="0">
                  <a:schemeClr val="tx1"/>
                </a:outerShdw>
              </a:effectLst>
            </a:endParaRPr>
          </a:p>
        </p:txBody>
      </p:sp>
      <p:sp>
        <p:nvSpPr>
          <p:cNvPr id="24" name="TextBox 23"/>
          <p:cNvSpPr txBox="1"/>
          <p:nvPr/>
        </p:nvSpPr>
        <p:spPr>
          <a:xfrm>
            <a:off x="3657600" y="4495800"/>
            <a:ext cx="1448177" cy="492443"/>
          </a:xfrm>
          <a:prstGeom prst="rect">
            <a:avLst/>
          </a:prstGeom>
          <a:solidFill>
            <a:schemeClr val="bg1"/>
          </a:solidFill>
        </p:spPr>
        <p:txBody>
          <a:bodyPr wrap="square" rtlCol="0">
            <a:spAutoFit/>
          </a:bodyPr>
          <a:lstStyle/>
          <a:p>
            <a:pPr algn="ct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Missouri</a:t>
            </a:r>
            <a:endParaRPr lang="en-US" sz="2600" b="1" dirty="0">
              <a:solidFill>
                <a:srgbClr val="003399"/>
              </a:solidFill>
              <a:effectLst>
                <a:outerShdw dist="63500" dir="5400000" algn="ctr" rotWithShape="0">
                  <a:schemeClr val="tx1"/>
                </a:outerShdw>
              </a:effectLst>
            </a:endParaRPr>
          </a:p>
        </p:txBody>
      </p:sp>
      <p:sp>
        <p:nvSpPr>
          <p:cNvPr id="25" name="Freeform 24"/>
          <p:cNvSpPr/>
          <p:nvPr/>
        </p:nvSpPr>
        <p:spPr>
          <a:xfrm>
            <a:off x="6022428" y="4335517"/>
            <a:ext cx="930165" cy="930166"/>
          </a:xfrm>
          <a:custGeom>
            <a:avLst/>
            <a:gdLst>
              <a:gd name="connsiteX0" fmla="*/ 930165 w 930165"/>
              <a:gd name="connsiteY0" fmla="*/ 0 h 930166"/>
              <a:gd name="connsiteX1" fmla="*/ 867103 w 930165"/>
              <a:gd name="connsiteY1" fmla="*/ 110359 h 930166"/>
              <a:gd name="connsiteX2" fmla="*/ 819806 w 930165"/>
              <a:gd name="connsiteY2" fmla="*/ 331076 h 930166"/>
              <a:gd name="connsiteX3" fmla="*/ 709448 w 930165"/>
              <a:gd name="connsiteY3" fmla="*/ 457200 h 930166"/>
              <a:gd name="connsiteX4" fmla="*/ 614855 w 930165"/>
              <a:gd name="connsiteY4" fmla="*/ 536028 h 930166"/>
              <a:gd name="connsiteX5" fmla="*/ 394138 w 930165"/>
              <a:gd name="connsiteY5" fmla="*/ 536028 h 930166"/>
              <a:gd name="connsiteX6" fmla="*/ 204951 w 930165"/>
              <a:gd name="connsiteY6" fmla="*/ 599090 h 930166"/>
              <a:gd name="connsiteX7" fmla="*/ 173420 w 930165"/>
              <a:gd name="connsiteY7" fmla="*/ 693683 h 930166"/>
              <a:gd name="connsiteX8" fmla="*/ 47296 w 930165"/>
              <a:gd name="connsiteY8" fmla="*/ 898635 h 930166"/>
              <a:gd name="connsiteX9" fmla="*/ 0 w 930165"/>
              <a:gd name="connsiteY9" fmla="*/ 882869 h 93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165" h="930166">
                <a:moveTo>
                  <a:pt x="930165" y="0"/>
                </a:moveTo>
                <a:cubicBezTo>
                  <a:pt x="907830" y="27590"/>
                  <a:pt x="885496" y="55180"/>
                  <a:pt x="867103" y="110359"/>
                </a:cubicBezTo>
                <a:cubicBezTo>
                  <a:pt x="848710" y="165538"/>
                  <a:pt x="846082" y="273269"/>
                  <a:pt x="819806" y="331076"/>
                </a:cubicBezTo>
                <a:cubicBezTo>
                  <a:pt x="793530" y="388883"/>
                  <a:pt x="743606" y="423041"/>
                  <a:pt x="709448" y="457200"/>
                </a:cubicBezTo>
                <a:cubicBezTo>
                  <a:pt x="675290" y="491359"/>
                  <a:pt x="667407" y="522890"/>
                  <a:pt x="614855" y="536028"/>
                </a:cubicBezTo>
                <a:cubicBezTo>
                  <a:pt x="562303" y="549166"/>
                  <a:pt x="462455" y="525518"/>
                  <a:pt x="394138" y="536028"/>
                </a:cubicBezTo>
                <a:cubicBezTo>
                  <a:pt x="325821" y="546538"/>
                  <a:pt x="241737" y="572814"/>
                  <a:pt x="204951" y="599090"/>
                </a:cubicBezTo>
                <a:cubicBezTo>
                  <a:pt x="168165" y="625366"/>
                  <a:pt x="199696" y="643759"/>
                  <a:pt x="173420" y="693683"/>
                </a:cubicBezTo>
                <a:cubicBezTo>
                  <a:pt x="147144" y="743607"/>
                  <a:pt x="76199" y="867104"/>
                  <a:pt x="47296" y="898635"/>
                </a:cubicBezTo>
                <a:cubicBezTo>
                  <a:pt x="18393" y="930166"/>
                  <a:pt x="5255" y="911773"/>
                  <a:pt x="0" y="882869"/>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794408" y="4950594"/>
            <a:ext cx="211756" cy="275924"/>
          </a:xfrm>
          <a:custGeom>
            <a:avLst/>
            <a:gdLst>
              <a:gd name="connsiteX0" fmla="*/ 211756 w 211756"/>
              <a:gd name="connsiteY0" fmla="*/ 275924 h 275924"/>
              <a:gd name="connsiteX1" fmla="*/ 154005 w 211756"/>
              <a:gd name="connsiteY1" fmla="*/ 170046 h 275924"/>
              <a:gd name="connsiteX2" fmla="*/ 105878 w 211756"/>
              <a:gd name="connsiteY2" fmla="*/ 54543 h 275924"/>
              <a:gd name="connsiteX3" fmla="*/ 105878 w 211756"/>
              <a:gd name="connsiteY3" fmla="*/ 6417 h 275924"/>
              <a:gd name="connsiteX4" fmla="*/ 0 w 211756"/>
              <a:gd name="connsiteY4" fmla="*/ 16042 h 2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6" h="275924">
                <a:moveTo>
                  <a:pt x="211756" y="275924"/>
                </a:moveTo>
                <a:cubicBezTo>
                  <a:pt x="191703" y="241433"/>
                  <a:pt x="171651" y="206943"/>
                  <a:pt x="154005" y="170046"/>
                </a:cubicBezTo>
                <a:cubicBezTo>
                  <a:pt x="136359" y="133149"/>
                  <a:pt x="113899" y="81814"/>
                  <a:pt x="105878" y="54543"/>
                </a:cubicBezTo>
                <a:cubicBezTo>
                  <a:pt x="97857" y="27272"/>
                  <a:pt x="123524" y="12834"/>
                  <a:pt x="105878" y="6417"/>
                </a:cubicBezTo>
                <a:cubicBezTo>
                  <a:pt x="88232" y="0"/>
                  <a:pt x="17646" y="22459"/>
                  <a:pt x="0" y="16042"/>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051208" y="3957587"/>
            <a:ext cx="211756" cy="200527"/>
          </a:xfrm>
          <a:custGeom>
            <a:avLst/>
            <a:gdLst>
              <a:gd name="connsiteX0" fmla="*/ 211756 w 211756"/>
              <a:gd name="connsiteY0" fmla="*/ 200527 h 200527"/>
              <a:gd name="connsiteX1" fmla="*/ 173255 w 211756"/>
              <a:gd name="connsiteY1" fmla="*/ 56148 h 200527"/>
              <a:gd name="connsiteX2" fmla="*/ 115504 w 211756"/>
              <a:gd name="connsiteY2" fmla="*/ 8021 h 200527"/>
              <a:gd name="connsiteX3" fmla="*/ 0 w 211756"/>
              <a:gd name="connsiteY3" fmla="*/ 8021 h 200527"/>
            </a:gdLst>
            <a:ahLst/>
            <a:cxnLst>
              <a:cxn ang="0">
                <a:pos x="connsiteX0" y="connsiteY0"/>
              </a:cxn>
              <a:cxn ang="0">
                <a:pos x="connsiteX1" y="connsiteY1"/>
              </a:cxn>
              <a:cxn ang="0">
                <a:pos x="connsiteX2" y="connsiteY2"/>
              </a:cxn>
              <a:cxn ang="0">
                <a:pos x="connsiteX3" y="connsiteY3"/>
              </a:cxn>
            </a:cxnLst>
            <a:rect l="l" t="t" r="r" b="b"/>
            <a:pathLst>
              <a:path w="211756" h="200527">
                <a:moveTo>
                  <a:pt x="211756" y="200527"/>
                </a:moveTo>
                <a:cubicBezTo>
                  <a:pt x="200526" y="144379"/>
                  <a:pt x="189297" y="88232"/>
                  <a:pt x="173255" y="56148"/>
                </a:cubicBezTo>
                <a:cubicBezTo>
                  <a:pt x="157213" y="24064"/>
                  <a:pt x="144380" y="16042"/>
                  <a:pt x="115504" y="8021"/>
                </a:cubicBezTo>
                <a:cubicBezTo>
                  <a:pt x="86628" y="0"/>
                  <a:pt x="43314" y="4010"/>
                  <a:pt x="0" y="80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590800" y="3810000"/>
            <a:ext cx="838200" cy="381000"/>
          </a:xfrm>
          <a:custGeom>
            <a:avLst/>
            <a:gdLst>
              <a:gd name="connsiteX0" fmla="*/ 375385 w 378593"/>
              <a:gd name="connsiteY0" fmla="*/ 115503 h 179672"/>
              <a:gd name="connsiteX1" fmla="*/ 346509 w 378593"/>
              <a:gd name="connsiteY1" fmla="*/ 173255 h 179672"/>
              <a:gd name="connsiteX2" fmla="*/ 182880 w 378593"/>
              <a:gd name="connsiteY2" fmla="*/ 154004 h 179672"/>
              <a:gd name="connsiteX3" fmla="*/ 77002 w 378593"/>
              <a:gd name="connsiteY3" fmla="*/ 144379 h 179672"/>
              <a:gd name="connsiteX4" fmla="*/ 9625 w 378593"/>
              <a:gd name="connsiteY4" fmla="*/ 96253 h 179672"/>
              <a:gd name="connsiteX5" fmla="*/ 19250 w 378593"/>
              <a:gd name="connsiteY5" fmla="*/ 0 h 179672"/>
              <a:gd name="connsiteX0" fmla="*/ 680185 w 681789"/>
              <a:gd name="connsiteY0" fmla="*/ 267903 h 293570"/>
              <a:gd name="connsiteX1" fmla="*/ 346509 w 681789"/>
              <a:gd name="connsiteY1" fmla="*/ 173255 h 293570"/>
              <a:gd name="connsiteX2" fmla="*/ 182880 w 681789"/>
              <a:gd name="connsiteY2" fmla="*/ 154004 h 293570"/>
              <a:gd name="connsiteX3" fmla="*/ 77002 w 681789"/>
              <a:gd name="connsiteY3" fmla="*/ 144379 h 293570"/>
              <a:gd name="connsiteX4" fmla="*/ 9625 w 681789"/>
              <a:gd name="connsiteY4" fmla="*/ 96253 h 293570"/>
              <a:gd name="connsiteX5" fmla="*/ 19250 w 681789"/>
              <a:gd name="connsiteY5" fmla="*/ 0 h 293570"/>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346509 w 346509"/>
              <a:gd name="connsiteY0" fmla="*/ 173255 h 173255"/>
              <a:gd name="connsiteX1" fmla="*/ 182880 w 346509"/>
              <a:gd name="connsiteY1" fmla="*/ 154004 h 173255"/>
              <a:gd name="connsiteX2" fmla="*/ 77002 w 346509"/>
              <a:gd name="connsiteY2" fmla="*/ 144379 h 173255"/>
              <a:gd name="connsiteX3" fmla="*/ 9625 w 346509"/>
              <a:gd name="connsiteY3" fmla="*/ 96253 h 173255"/>
              <a:gd name="connsiteX4" fmla="*/ 19250 w 346509"/>
              <a:gd name="connsiteY4" fmla="*/ 0 h 173255"/>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32726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8" h="303196">
                <a:moveTo>
                  <a:pt x="300308" y="303196"/>
                </a:moveTo>
                <a:cubicBezTo>
                  <a:pt x="222655" y="215565"/>
                  <a:pt x="220098" y="180474"/>
                  <a:pt x="182880" y="154004"/>
                </a:cubicBezTo>
                <a:cubicBezTo>
                  <a:pt x="145662" y="127535"/>
                  <a:pt x="105878" y="154004"/>
                  <a:pt x="77002" y="144379"/>
                </a:cubicBezTo>
                <a:cubicBezTo>
                  <a:pt x="48126" y="134754"/>
                  <a:pt x="19250" y="120316"/>
                  <a:pt x="9625" y="96253"/>
                </a:cubicBezTo>
                <a:cubicBezTo>
                  <a:pt x="0" y="72190"/>
                  <a:pt x="22458" y="20855"/>
                  <a:pt x="19250" y="0"/>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981200" y="4191000"/>
            <a:ext cx="1600200" cy="892552"/>
          </a:xfrm>
          <a:prstGeom prst="rect">
            <a:avLst/>
          </a:prstGeom>
          <a:solidFill>
            <a:schemeClr val="bg1"/>
          </a:solidFill>
        </p:spPr>
        <p:txBody>
          <a:bodyPr wrap="square" rtlCol="0">
            <a:spAutoFit/>
          </a:bodyPr>
          <a:lstStyle/>
          <a:p>
            <a:pPr algn="ct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Snake/</a:t>
            </a:r>
          </a:p>
          <a:p>
            <a:pPr algn="ct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Columbia</a:t>
            </a:r>
            <a:endParaRPr lang="en-US" sz="2600" b="1" dirty="0">
              <a:solidFill>
                <a:srgbClr val="003399"/>
              </a:solidFill>
              <a:effectLst>
                <a:outerShdw dist="63500" dir="5400000" algn="ctr" rotWithShape="0">
                  <a:schemeClr val="tx1"/>
                </a:outerShdw>
              </a:effectLst>
            </a:endParaRPr>
          </a:p>
        </p:txBody>
      </p:sp>
      <p:sp>
        <p:nvSpPr>
          <p:cNvPr id="27" name="Freeform 26"/>
          <p:cNvSpPr/>
          <p:nvPr/>
        </p:nvSpPr>
        <p:spPr>
          <a:xfrm>
            <a:off x="4081111" y="3895024"/>
            <a:ext cx="1703672" cy="1098883"/>
          </a:xfrm>
          <a:custGeom>
            <a:avLst/>
            <a:gdLst>
              <a:gd name="connsiteX0" fmla="*/ 1703672 w 1703672"/>
              <a:gd name="connsiteY0" fmla="*/ 1061987 h 1098883"/>
              <a:gd name="connsiteX1" fmla="*/ 1501542 w 1703672"/>
              <a:gd name="connsiteY1" fmla="*/ 1090862 h 1098883"/>
              <a:gd name="connsiteX2" fmla="*/ 1270535 w 1703672"/>
              <a:gd name="connsiteY2" fmla="*/ 1013860 h 1098883"/>
              <a:gd name="connsiteX3" fmla="*/ 1212784 w 1703672"/>
              <a:gd name="connsiteY3" fmla="*/ 763603 h 1098883"/>
              <a:gd name="connsiteX4" fmla="*/ 1039529 w 1703672"/>
              <a:gd name="connsiteY4" fmla="*/ 638475 h 1098883"/>
              <a:gd name="connsiteX5" fmla="*/ 895150 w 1703672"/>
              <a:gd name="connsiteY5" fmla="*/ 590349 h 1098883"/>
              <a:gd name="connsiteX6" fmla="*/ 712270 w 1703672"/>
              <a:gd name="connsiteY6" fmla="*/ 445970 h 1098883"/>
              <a:gd name="connsiteX7" fmla="*/ 702645 w 1703672"/>
              <a:gd name="connsiteY7" fmla="*/ 243839 h 1098883"/>
              <a:gd name="connsiteX8" fmla="*/ 616017 w 1703672"/>
              <a:gd name="connsiteY8" fmla="*/ 41709 h 1098883"/>
              <a:gd name="connsiteX9" fmla="*/ 433137 w 1703672"/>
              <a:gd name="connsiteY9" fmla="*/ 3208 h 1098883"/>
              <a:gd name="connsiteX10" fmla="*/ 240632 w 1703672"/>
              <a:gd name="connsiteY10" fmla="*/ 22458 h 1098883"/>
              <a:gd name="connsiteX11" fmla="*/ 28876 w 1703672"/>
              <a:gd name="connsiteY11" fmla="*/ 60959 h 1098883"/>
              <a:gd name="connsiteX12" fmla="*/ 67377 w 1703672"/>
              <a:gd name="connsiteY12" fmla="*/ 70584 h 109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3672" h="1098883">
                <a:moveTo>
                  <a:pt x="1703672" y="1061987"/>
                </a:moveTo>
                <a:cubicBezTo>
                  <a:pt x="1638702" y="1080435"/>
                  <a:pt x="1573732" y="1098883"/>
                  <a:pt x="1501542" y="1090862"/>
                </a:cubicBezTo>
                <a:cubicBezTo>
                  <a:pt x="1429353" y="1082841"/>
                  <a:pt x="1318661" y="1068403"/>
                  <a:pt x="1270535" y="1013860"/>
                </a:cubicBezTo>
                <a:cubicBezTo>
                  <a:pt x="1222409" y="959317"/>
                  <a:pt x="1251285" y="826167"/>
                  <a:pt x="1212784" y="763603"/>
                </a:cubicBezTo>
                <a:cubicBezTo>
                  <a:pt x="1174283" y="701039"/>
                  <a:pt x="1092468" y="667351"/>
                  <a:pt x="1039529" y="638475"/>
                </a:cubicBezTo>
                <a:cubicBezTo>
                  <a:pt x="986590" y="609599"/>
                  <a:pt x="949693" y="622433"/>
                  <a:pt x="895150" y="590349"/>
                </a:cubicBezTo>
                <a:cubicBezTo>
                  <a:pt x="840607" y="558265"/>
                  <a:pt x="744354" y="503722"/>
                  <a:pt x="712270" y="445970"/>
                </a:cubicBezTo>
                <a:cubicBezTo>
                  <a:pt x="680186" y="388218"/>
                  <a:pt x="718687" y="311216"/>
                  <a:pt x="702645" y="243839"/>
                </a:cubicBezTo>
                <a:cubicBezTo>
                  <a:pt x="686603" y="176462"/>
                  <a:pt x="660935" y="81814"/>
                  <a:pt x="616017" y="41709"/>
                </a:cubicBezTo>
                <a:cubicBezTo>
                  <a:pt x="571099" y="1604"/>
                  <a:pt x="495701" y="6417"/>
                  <a:pt x="433137" y="3208"/>
                </a:cubicBezTo>
                <a:cubicBezTo>
                  <a:pt x="370573" y="0"/>
                  <a:pt x="308009" y="12833"/>
                  <a:pt x="240632" y="22458"/>
                </a:cubicBezTo>
                <a:cubicBezTo>
                  <a:pt x="173255" y="32083"/>
                  <a:pt x="57752" y="52938"/>
                  <a:pt x="28876" y="60959"/>
                </a:cubicBezTo>
                <a:cubicBezTo>
                  <a:pt x="0" y="68980"/>
                  <a:pt x="60960" y="78605"/>
                  <a:pt x="67377" y="70584"/>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276600" y="3975233"/>
            <a:ext cx="766011" cy="335443"/>
          </a:xfrm>
          <a:custGeom>
            <a:avLst/>
            <a:gdLst>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815148 w 815148"/>
              <a:gd name="connsiteY0" fmla="*/ 0 h 335280"/>
              <a:gd name="connsiteX1" fmla="*/ 641893 w 815148"/>
              <a:gd name="connsiteY1" fmla="*/ 57751 h 335280"/>
              <a:gd name="connsiteX2" fmla="*/ 507139 w 815148"/>
              <a:gd name="connsiteY2" fmla="*/ 134753 h 335280"/>
              <a:gd name="connsiteX3" fmla="*/ 449388 w 815148"/>
              <a:gd name="connsiteY3" fmla="*/ 308008 h 335280"/>
              <a:gd name="connsiteX4" fmla="*/ 410886 w 815148"/>
              <a:gd name="connsiteY4" fmla="*/ 298383 h 335280"/>
              <a:gd name="connsiteX5" fmla="*/ 333884 w 815148"/>
              <a:gd name="connsiteY5" fmla="*/ 182880 h 335280"/>
              <a:gd name="connsiteX6" fmla="*/ 63034 w 815148"/>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154806 h 335280"/>
              <a:gd name="connsiteX0" fmla="*/ 684065 w 684065"/>
              <a:gd name="connsiteY0" fmla="*/ 0 h 316029"/>
              <a:gd name="connsiteX1" fmla="*/ 510810 w 684065"/>
              <a:gd name="connsiteY1" fmla="*/ 57751 h 316029"/>
              <a:gd name="connsiteX2" fmla="*/ 376056 w 684065"/>
              <a:gd name="connsiteY2" fmla="*/ 134753 h 316029"/>
              <a:gd name="connsiteX3" fmla="*/ 318305 w 684065"/>
              <a:gd name="connsiteY3" fmla="*/ 308008 h 316029"/>
              <a:gd name="connsiteX4" fmla="*/ 202801 w 684065"/>
              <a:gd name="connsiteY4" fmla="*/ 182880 h 316029"/>
              <a:gd name="connsiteX5" fmla="*/ 0 w 684065"/>
              <a:gd name="connsiteY5" fmla="*/ 154806 h 316029"/>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065" h="335443">
                <a:moveTo>
                  <a:pt x="684065" y="0"/>
                </a:moveTo>
                <a:cubicBezTo>
                  <a:pt x="623105" y="17646"/>
                  <a:pt x="562145" y="35292"/>
                  <a:pt x="510810" y="57751"/>
                </a:cubicBezTo>
                <a:cubicBezTo>
                  <a:pt x="459475" y="80210"/>
                  <a:pt x="408140" y="93044"/>
                  <a:pt x="376056" y="134753"/>
                </a:cubicBezTo>
                <a:cubicBezTo>
                  <a:pt x="343972" y="176463"/>
                  <a:pt x="440802" y="237862"/>
                  <a:pt x="318305" y="308008"/>
                </a:cubicBezTo>
                <a:cubicBezTo>
                  <a:pt x="232650" y="335443"/>
                  <a:pt x="255852" y="208414"/>
                  <a:pt x="202801" y="182880"/>
                </a:cubicBezTo>
                <a:cubicBezTo>
                  <a:pt x="156167" y="158951"/>
                  <a:pt x="58759" y="119253"/>
                  <a:pt x="0" y="154806"/>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619372" y="3505200"/>
            <a:ext cx="1742828" cy="646331"/>
          </a:xfrm>
          <a:prstGeom prst="rect">
            <a:avLst/>
          </a:prstGeom>
          <a:noFill/>
        </p:spPr>
        <p:txBody>
          <a:bodyPr wrap="square" rtlCol="0">
            <a:spAutoFit/>
          </a:bodyPr>
          <a:lstStyle/>
          <a:p>
            <a:r>
              <a:rPr lang="en-US" sz="3600" b="1" dirty="0" smtClean="0">
                <a:solidFill>
                  <a:srgbClr val="003399"/>
                </a:solidFill>
                <a:effectLst>
                  <a:outerShdw dist="50800" dir="5400000" algn="ctr" rotWithShape="0">
                    <a:schemeClr val="tx1"/>
                  </a:outerShdw>
                </a:effectLst>
                <a:latin typeface="Calibri" pitchFamily="34" charset="0"/>
                <a:ea typeface="Times New Roman" pitchFamily="18" charset="0"/>
                <a:cs typeface="Calibri" pitchFamily="34" charset="0"/>
              </a:rPr>
              <a:t>PACIFIC</a:t>
            </a:r>
            <a:endParaRPr lang="en-US" sz="3600" b="1" dirty="0">
              <a:solidFill>
                <a:srgbClr val="003399"/>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360"/>
                                          </p:val>
                                        </p:tav>
                                        <p:tav tm="100000">
                                          <p:val>
                                            <p:fltVal val="0"/>
                                          </p:val>
                                        </p:tav>
                                      </p:tavLst>
                                    </p:anim>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2000"/>
                                        <p:tgtEl>
                                          <p:spTgt spid="12"/>
                                        </p:tgtEl>
                                      </p:cBhvr>
                                    </p:animEffect>
                                  </p:childTnLst>
                                </p:cTn>
                              </p:par>
                            </p:childTnLst>
                          </p:cTn>
                        </p:par>
                        <p:par>
                          <p:cTn id="19" fill="hold">
                            <p:stCondLst>
                              <p:cond delay="2000"/>
                            </p:stCondLst>
                            <p:childTnLst>
                              <p:par>
                                <p:cTn id="20" presetID="49" presetClass="entr" presetSubtype="0" decel="100000" fill="hold" grpId="1"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360"/>
                                          </p:val>
                                        </p:tav>
                                        <p:tav tm="100000">
                                          <p:val>
                                            <p:fltVal val="0"/>
                                          </p:val>
                                        </p:tav>
                                      </p:tavLst>
                                    </p:anim>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2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childTnLst>
                          </p:cTn>
                        </p:par>
                        <p:par>
                          <p:cTn id="37" fill="hold">
                            <p:stCondLst>
                              <p:cond delay="2000"/>
                            </p:stCondLst>
                            <p:childTnLst>
                              <p:par>
                                <p:cTn id="38" presetID="53"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1000"/>
                                        <p:tgtEl>
                                          <p:spTgt spid="14"/>
                                        </p:tgtEl>
                                      </p:cBhvr>
                                    </p:animEffect>
                                    <p:set>
                                      <p:cBhvr>
                                        <p:cTn id="47" dur="1" fill="hold">
                                          <p:stCondLst>
                                            <p:cond delay="999"/>
                                          </p:stCondLst>
                                        </p:cTn>
                                        <p:tgtEl>
                                          <p:spTgt spid="14"/>
                                        </p:tgtEl>
                                        <p:attrNameLst>
                                          <p:attrName>style.visibility</p:attrName>
                                        </p:attrNameLst>
                                      </p:cBhvr>
                                      <p:to>
                                        <p:strVal val="hidden"/>
                                      </p:to>
                                    </p:set>
                                  </p:childTnLst>
                                </p:cTn>
                              </p:par>
                              <p:par>
                                <p:cTn id="48" presetID="10" presetClass="exit" presetSubtype="0" fill="hold" grpId="0" nodeType="withEffect">
                                  <p:stCondLst>
                                    <p:cond delay="1000"/>
                                  </p:stCondLst>
                                  <p:childTnLst>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par>
                                <p:cTn id="51" presetID="10" presetClass="exit" presetSubtype="0" fill="hold" grpId="1" nodeType="withEffect">
                                  <p:stCondLst>
                                    <p:cond delay="1000"/>
                                  </p:stCondLst>
                                  <p:childTnLst>
                                    <p:animEffect transition="out" filter="fade">
                                      <p:cBhvr>
                                        <p:cTn id="52" dur="1000"/>
                                        <p:tgtEl>
                                          <p:spTgt spid="18"/>
                                        </p:tgtEl>
                                      </p:cBhvr>
                                    </p:animEffect>
                                    <p:set>
                                      <p:cBhvr>
                                        <p:cTn id="53" dur="1" fill="hold">
                                          <p:stCondLst>
                                            <p:cond delay="9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1000"/>
                                  </p:stCondLst>
                                  <p:childTnLst>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10" presetClass="exit" presetSubtype="0" fill="hold" grpId="1" nodeType="withEffect">
                                  <p:stCondLst>
                                    <p:cond delay="1000"/>
                                  </p:stCondLst>
                                  <p:childTnLst>
                                    <p:animEffect transition="out" filter="fade">
                                      <p:cBhvr>
                                        <p:cTn id="58" dur="1000"/>
                                        <p:tgtEl>
                                          <p:spTgt spid="16"/>
                                        </p:tgtEl>
                                      </p:cBhvr>
                                    </p:animEffect>
                                    <p:set>
                                      <p:cBhvr>
                                        <p:cTn id="59" dur="1" fill="hold">
                                          <p:stCondLst>
                                            <p:cond delay="999"/>
                                          </p:stCondLst>
                                        </p:cTn>
                                        <p:tgtEl>
                                          <p:spTgt spid="16"/>
                                        </p:tgtEl>
                                        <p:attrNameLst>
                                          <p:attrName>style.visibility</p:attrName>
                                        </p:attrNameLst>
                                      </p:cBhvr>
                                      <p:to>
                                        <p:strVal val="hidden"/>
                                      </p:to>
                                    </p:set>
                                  </p:childTnLst>
                                </p:cTn>
                              </p:par>
                              <p:par>
                                <p:cTn id="60" presetID="10" presetClass="exit" presetSubtype="0" fill="hold" grpId="4" nodeType="withEffect">
                                  <p:stCondLst>
                                    <p:cond delay="1000"/>
                                  </p:stCondLst>
                                  <p:childTnLst>
                                    <p:animEffect transition="out" filter="fad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par>
                                <p:cTn id="63" presetID="10" presetClass="exit" presetSubtype="0" fill="hold" grpId="3" nodeType="withEffect">
                                  <p:stCondLst>
                                    <p:cond delay="1000"/>
                                  </p:stCondLst>
                                  <p:childTnLst>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Effect transition="in" filter="fade">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right)">
                                      <p:cBhvr>
                                        <p:cTn id="76" dur="10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right)">
                                      <p:cBhvr>
                                        <p:cTn id="84" dur="1000"/>
                                        <p:tgtEl>
                                          <p:spTgt spid="2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right)">
                                      <p:cBhvr>
                                        <p:cTn id="92" dur="1000"/>
                                        <p:tgtEl>
                                          <p:spTgt spid="2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0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right)">
                                      <p:cBhvr>
                                        <p:cTn id="100" dur="1000"/>
                                        <p:tgtEl>
                                          <p:spTgt spid="2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wipe(right)">
                                      <p:cBhvr>
                                        <p:cTn id="105" dur="1000"/>
                                        <p:tgtEl>
                                          <p:spTgt spid="3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1000"/>
                                        <p:tgtEl>
                                          <p:spTgt spid="31"/>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childTnLst>
                                </p:cTn>
                              </p:par>
                            </p:childTnLst>
                          </p:cTn>
                        </p:par>
                        <p:par>
                          <p:cTn id="113" fill="hold">
                            <p:stCondLst>
                              <p:cond delay="2000"/>
                            </p:stCondLst>
                            <p:childTnLst>
                              <p:par>
                                <p:cTn id="114" presetID="10" presetClass="exit" presetSubtype="0" fill="hold" grpId="1" nodeType="afterEffect">
                                  <p:stCondLst>
                                    <p:cond delay="0"/>
                                  </p:stCondLst>
                                  <p:childTnLst>
                                    <p:animEffect transition="out" filter="fade">
                                      <p:cBhvr>
                                        <p:cTn id="115" dur="1000"/>
                                        <p:tgtEl>
                                          <p:spTgt spid="23"/>
                                        </p:tgtEl>
                                      </p:cBhvr>
                                    </p:animEffect>
                                    <p:set>
                                      <p:cBhvr>
                                        <p:cTn id="116" dur="1" fill="hold">
                                          <p:stCondLst>
                                            <p:cond delay="999"/>
                                          </p:stCondLst>
                                        </p:cTn>
                                        <p:tgtEl>
                                          <p:spTgt spid="2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22"/>
                                        </p:tgtEl>
                                      </p:cBhvr>
                                    </p:animEffect>
                                    <p:set>
                                      <p:cBhvr>
                                        <p:cTn id="119" dur="1" fill="hold">
                                          <p:stCondLst>
                                            <p:cond delay="999"/>
                                          </p:stCondLst>
                                        </p:cTn>
                                        <p:tgtEl>
                                          <p:spTgt spid="2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24"/>
                                        </p:tgtEl>
                                      </p:cBhvr>
                                    </p:animEffect>
                                    <p:set>
                                      <p:cBhvr>
                                        <p:cTn id="122" dur="1" fill="hold">
                                          <p:stCondLst>
                                            <p:cond delay="999"/>
                                          </p:stCondLst>
                                        </p:cTn>
                                        <p:tgtEl>
                                          <p:spTgt spid="2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1"/>
                                        </p:tgtEl>
                                      </p:cBhvr>
                                    </p:animEffect>
                                    <p:set>
                                      <p:cBhvr>
                                        <p:cTn id="125" dur="1" fill="hold">
                                          <p:stCondLst>
                                            <p:cond delay="999"/>
                                          </p:stCondLst>
                                        </p:cTn>
                                        <p:tgtEl>
                                          <p:spTgt spid="31"/>
                                        </p:tgtEl>
                                        <p:attrNameLst>
                                          <p:attrName>style.visibility</p:attrName>
                                        </p:attrNameLst>
                                      </p:cBhvr>
                                      <p:to>
                                        <p:strVal val="hidden"/>
                                      </p:to>
                                    </p:set>
                                  </p:childTnLst>
                                </p:cTn>
                              </p:par>
                            </p:childTnLst>
                          </p:cTn>
                        </p:par>
                        <p:par>
                          <p:cTn id="126" fill="hold">
                            <p:stCondLst>
                              <p:cond delay="3000"/>
                            </p:stCondLst>
                            <p:childTnLst>
                              <p:par>
                                <p:cTn id="127" presetID="10" presetClass="entr" presetSubtype="0" fill="hold" grpId="4" nodeType="after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1000"/>
                                        <p:tgtEl>
                                          <p:spTgt spid="15"/>
                                        </p:tgtEl>
                                      </p:cBhvr>
                                    </p:animEffect>
                                  </p:childTnLst>
                                </p:cTn>
                              </p:par>
                              <p:par>
                                <p:cTn id="130" presetID="10" presetClass="entr" presetSubtype="0" fill="hold" grpId="5" nodeType="with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1000"/>
                                        <p:tgtEl>
                                          <p:spTgt spid="2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1000"/>
                                        <p:tgtEl>
                                          <p:spTgt spid="12"/>
                                        </p:tgtEl>
                                      </p:cBhvr>
                                    </p:animEffect>
                                    <p:set>
                                      <p:cBhvr>
                                        <p:cTn id="137" dur="1" fill="hold">
                                          <p:stCondLst>
                                            <p:cond delay="999"/>
                                          </p:stCondLst>
                                        </p:cTn>
                                        <p:tgtEl>
                                          <p:spTgt spid="12"/>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1000"/>
                                        <p:tgtEl>
                                          <p:spTgt spid="15"/>
                                        </p:tgtEl>
                                      </p:cBhvr>
                                    </p:animEffect>
                                    <p:set>
                                      <p:cBhvr>
                                        <p:cTn id="140" dur="1" fill="hold">
                                          <p:stCondLst>
                                            <p:cond delay="999"/>
                                          </p:stCondLst>
                                        </p:cTn>
                                        <p:tgtEl>
                                          <p:spTgt spid="1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20"/>
                                        </p:tgtEl>
                                      </p:cBhvr>
                                    </p:animEffect>
                                    <p:set>
                                      <p:cBhvr>
                                        <p:cTn id="143" dur="1" fill="hold">
                                          <p:stCondLst>
                                            <p:cond delay="999"/>
                                          </p:stCondLst>
                                        </p:cTn>
                                        <p:tgtEl>
                                          <p:spTgt spid="2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11"/>
                                        </p:tgtEl>
                                      </p:cBhvr>
                                    </p:animEffect>
                                    <p:set>
                                      <p:cBhvr>
                                        <p:cTn id="14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5" grpId="2" animBg="1"/>
      <p:bldP spid="15" grpId="3" animBg="1"/>
      <p:bldP spid="15" grpId="4" animBg="1"/>
      <p:bldP spid="16" grpId="0" animBg="1"/>
      <p:bldP spid="16" grpId="1" animBg="1"/>
      <p:bldP spid="18" grpId="0" animBg="1"/>
      <p:bldP spid="18" grpId="1" animBg="1"/>
      <p:bldP spid="13" grpId="0" animBg="1"/>
      <p:bldP spid="13" grpId="1" animBg="1"/>
      <p:bldP spid="14" grpId="0" animBg="1"/>
      <p:bldP spid="14" grpId="1" animBg="1"/>
      <p:bldP spid="19" grpId="0" animBg="1"/>
      <p:bldP spid="19" grpId="1" animBg="1"/>
      <p:bldP spid="20" grpId="0"/>
      <p:bldP spid="20" grpId="1"/>
      <p:bldP spid="20" grpId="4"/>
      <p:bldP spid="20" grpId="5"/>
      <p:bldP spid="21" grpId="0" animBg="1"/>
      <p:bldP spid="22" grpId="0" animBg="1"/>
      <p:bldP spid="22" grpId="1" animBg="1"/>
      <p:bldP spid="23" grpId="0" animBg="1"/>
      <p:bldP spid="23" grpId="1" animBg="1"/>
      <p:bldP spid="24" grpId="0" animBg="1"/>
      <p:bldP spid="24" grpId="1" animBg="1"/>
      <p:bldP spid="25" grpId="0" animBg="1"/>
      <p:bldP spid="26" grpId="0" animBg="1"/>
      <p:bldP spid="30" grpId="0" animBg="1"/>
      <p:bldP spid="31" grpId="0" animBg="1"/>
      <p:bldP spid="31" grpId="1" animBg="1"/>
      <p:bldP spid="27" grpId="0" animBg="1"/>
      <p:bldP spid="28" grpId="0" animBg="1"/>
      <p:bldP spid="3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21540000">
            <a:off x="321148" y="224112"/>
            <a:ext cx="8277166" cy="6786471"/>
            <a:chOff x="1038007" y="388492"/>
            <a:chExt cx="6764997" cy="5588970"/>
          </a:xfrm>
        </p:grpSpPr>
        <p:pic>
          <p:nvPicPr>
            <p:cNvPr id="20" name="Picture 2" descr="Image result for north american rivers"/>
            <p:cNvPicPr>
              <a:picLocks noChangeAspect="1" noChangeArrowheads="1"/>
            </p:cNvPicPr>
            <p:nvPr/>
          </p:nvPicPr>
          <p:blipFill>
            <a:blip r:embed="rId2"/>
            <a:srcRect l="-1535" t="2868" r="2600" b="12840"/>
            <a:stretch>
              <a:fillRect/>
            </a:stretch>
          </p:blipFill>
          <p:spPr bwMode="auto">
            <a:xfrm>
              <a:off x="1038007" y="388492"/>
              <a:ext cx="6764997" cy="5588970"/>
            </a:xfrm>
            <a:prstGeom prst="rect">
              <a:avLst/>
            </a:prstGeom>
            <a:noFill/>
          </p:spPr>
        </p:pic>
        <p:pic>
          <p:nvPicPr>
            <p:cNvPr id="21" name="Picture 20" descr="Image result for north american rivers"/>
            <p:cNvPicPr>
              <a:picLocks noChangeAspect="1" noChangeArrowheads="1"/>
            </p:cNvPicPr>
            <p:nvPr/>
          </p:nvPicPr>
          <p:blipFill>
            <a:blip r:embed="rId2"/>
            <a:srcRect l="5572" t="64444" r="77712" b="15556"/>
            <a:stretch>
              <a:fillRect/>
            </a:stretch>
          </p:blipFill>
          <p:spPr bwMode="auto">
            <a:xfrm rot="20685864">
              <a:off x="1521733" y="3404100"/>
              <a:ext cx="1143000" cy="1447717"/>
            </a:xfrm>
            <a:prstGeom prst="rect">
              <a:avLst/>
            </a:prstGeom>
            <a:noFill/>
          </p:spPr>
        </p:pic>
        <p:sp>
          <p:nvSpPr>
            <p:cNvPr id="22" name="Freeform 21"/>
            <p:cNvSpPr/>
            <p:nvPr/>
          </p:nvSpPr>
          <p:spPr>
            <a:xfrm>
              <a:off x="2580289" y="3665483"/>
              <a:ext cx="2942898" cy="1857703"/>
            </a:xfrm>
            <a:custGeom>
              <a:avLst/>
              <a:gdLst>
                <a:gd name="connsiteX0" fmla="*/ 289035 w 2942898"/>
                <a:gd name="connsiteY0" fmla="*/ 7883 h 1857703"/>
                <a:gd name="connsiteX1" fmla="*/ 493987 w 2942898"/>
                <a:gd name="connsiteY1" fmla="*/ 134007 h 1857703"/>
                <a:gd name="connsiteX2" fmla="*/ 840828 w 2942898"/>
                <a:gd name="connsiteY2" fmla="*/ 228600 h 1857703"/>
                <a:gd name="connsiteX3" fmla="*/ 1298028 w 2942898"/>
                <a:gd name="connsiteY3" fmla="*/ 291662 h 1857703"/>
                <a:gd name="connsiteX4" fmla="*/ 1550277 w 2942898"/>
                <a:gd name="connsiteY4" fmla="*/ 228600 h 1857703"/>
                <a:gd name="connsiteX5" fmla="*/ 1849821 w 2942898"/>
                <a:gd name="connsiteY5" fmla="*/ 449317 h 1857703"/>
                <a:gd name="connsiteX6" fmla="*/ 2165132 w 2942898"/>
                <a:gd name="connsiteY6" fmla="*/ 559676 h 1857703"/>
                <a:gd name="connsiteX7" fmla="*/ 2417380 w 2942898"/>
                <a:gd name="connsiteY7" fmla="*/ 654269 h 1857703"/>
                <a:gd name="connsiteX8" fmla="*/ 2701159 w 2942898"/>
                <a:gd name="connsiteY8" fmla="*/ 796158 h 1857703"/>
                <a:gd name="connsiteX9" fmla="*/ 2843049 w 2942898"/>
                <a:gd name="connsiteY9" fmla="*/ 890751 h 1857703"/>
                <a:gd name="connsiteX10" fmla="*/ 2921877 w 2942898"/>
                <a:gd name="connsiteY10" fmla="*/ 953814 h 1857703"/>
                <a:gd name="connsiteX11" fmla="*/ 2921877 w 2942898"/>
                <a:gd name="connsiteY11" fmla="*/ 1048407 h 1857703"/>
                <a:gd name="connsiteX12" fmla="*/ 2795752 w 2942898"/>
                <a:gd name="connsiteY12" fmla="*/ 1237593 h 1857703"/>
                <a:gd name="connsiteX13" fmla="*/ 2653863 w 2942898"/>
                <a:gd name="connsiteY13" fmla="*/ 1411014 h 1857703"/>
                <a:gd name="connsiteX14" fmla="*/ 2590801 w 2942898"/>
                <a:gd name="connsiteY14" fmla="*/ 1600200 h 1857703"/>
                <a:gd name="connsiteX15" fmla="*/ 2575035 w 2942898"/>
                <a:gd name="connsiteY15" fmla="*/ 1679027 h 1857703"/>
                <a:gd name="connsiteX16" fmla="*/ 2527739 w 2942898"/>
                <a:gd name="connsiteY16" fmla="*/ 1742089 h 1857703"/>
                <a:gd name="connsiteX17" fmla="*/ 2448911 w 2942898"/>
                <a:gd name="connsiteY17" fmla="*/ 1757855 h 1857703"/>
                <a:gd name="connsiteX18" fmla="*/ 2370083 w 2942898"/>
                <a:gd name="connsiteY18" fmla="*/ 1852448 h 1857703"/>
                <a:gd name="connsiteX19" fmla="*/ 2259725 w 2942898"/>
                <a:gd name="connsiteY19" fmla="*/ 1789386 h 1857703"/>
                <a:gd name="connsiteX20" fmla="*/ 2117835 w 2942898"/>
                <a:gd name="connsiteY20" fmla="*/ 1615965 h 1857703"/>
                <a:gd name="connsiteX21" fmla="*/ 1991711 w 2942898"/>
                <a:gd name="connsiteY21" fmla="*/ 1537138 h 1857703"/>
                <a:gd name="connsiteX22" fmla="*/ 1770994 w 2942898"/>
                <a:gd name="connsiteY22" fmla="*/ 1411014 h 1857703"/>
                <a:gd name="connsiteX23" fmla="*/ 1471449 w 2942898"/>
                <a:gd name="connsiteY23" fmla="*/ 1347951 h 1857703"/>
                <a:gd name="connsiteX24" fmla="*/ 1203435 w 2942898"/>
                <a:gd name="connsiteY24" fmla="*/ 1300655 h 1857703"/>
                <a:gd name="connsiteX25" fmla="*/ 1014249 w 2942898"/>
                <a:gd name="connsiteY25" fmla="*/ 1221827 h 1857703"/>
                <a:gd name="connsiteX26" fmla="*/ 746235 w 2942898"/>
                <a:gd name="connsiteY26" fmla="*/ 1190296 h 1857703"/>
                <a:gd name="connsiteX27" fmla="*/ 572814 w 2942898"/>
                <a:gd name="connsiteY27" fmla="*/ 1079938 h 1857703"/>
                <a:gd name="connsiteX28" fmla="*/ 430925 w 2942898"/>
                <a:gd name="connsiteY28" fmla="*/ 874986 h 1857703"/>
                <a:gd name="connsiteX29" fmla="*/ 289035 w 2942898"/>
                <a:gd name="connsiteY29" fmla="*/ 796158 h 1857703"/>
                <a:gd name="connsiteX30" fmla="*/ 257504 w 2942898"/>
                <a:gd name="connsiteY30" fmla="*/ 764627 h 1857703"/>
                <a:gd name="connsiteX31" fmla="*/ 147145 w 2942898"/>
                <a:gd name="connsiteY31" fmla="*/ 654269 h 1857703"/>
                <a:gd name="connsiteX32" fmla="*/ 178677 w 2942898"/>
                <a:gd name="connsiteY32" fmla="*/ 512379 h 1857703"/>
                <a:gd name="connsiteX33" fmla="*/ 147145 w 2942898"/>
                <a:gd name="connsiteY33" fmla="*/ 417786 h 1857703"/>
                <a:gd name="connsiteX34" fmla="*/ 147145 w 2942898"/>
                <a:gd name="connsiteY34" fmla="*/ 338958 h 1857703"/>
                <a:gd name="connsiteX35" fmla="*/ 115614 w 2942898"/>
                <a:gd name="connsiteY35" fmla="*/ 307427 h 1857703"/>
                <a:gd name="connsiteX36" fmla="*/ 36787 w 2942898"/>
                <a:gd name="connsiteY36" fmla="*/ 197069 h 1857703"/>
                <a:gd name="connsiteX37" fmla="*/ 21021 w 2942898"/>
                <a:gd name="connsiteY37" fmla="*/ 118241 h 1857703"/>
                <a:gd name="connsiteX38" fmla="*/ 162911 w 2942898"/>
                <a:gd name="connsiteY38" fmla="*/ 86710 h 1857703"/>
                <a:gd name="connsiteX39" fmla="*/ 289035 w 2942898"/>
                <a:gd name="connsiteY39" fmla="*/ 7883 h 18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2898" h="1857703">
                  <a:moveTo>
                    <a:pt x="289035" y="7883"/>
                  </a:moveTo>
                  <a:cubicBezTo>
                    <a:pt x="344214" y="15766"/>
                    <a:pt x="402022" y="97221"/>
                    <a:pt x="493987" y="134007"/>
                  </a:cubicBezTo>
                  <a:cubicBezTo>
                    <a:pt x="585952" y="170793"/>
                    <a:pt x="706821" y="202324"/>
                    <a:pt x="840828" y="228600"/>
                  </a:cubicBezTo>
                  <a:cubicBezTo>
                    <a:pt x="974835" y="254876"/>
                    <a:pt x="1179787" y="291662"/>
                    <a:pt x="1298028" y="291662"/>
                  </a:cubicBezTo>
                  <a:cubicBezTo>
                    <a:pt x="1416269" y="291662"/>
                    <a:pt x="1458312" y="202324"/>
                    <a:pt x="1550277" y="228600"/>
                  </a:cubicBezTo>
                  <a:cubicBezTo>
                    <a:pt x="1642242" y="254876"/>
                    <a:pt x="1747345" y="394138"/>
                    <a:pt x="1849821" y="449317"/>
                  </a:cubicBezTo>
                  <a:cubicBezTo>
                    <a:pt x="1952297" y="504496"/>
                    <a:pt x="2070539" y="525517"/>
                    <a:pt x="2165132" y="559676"/>
                  </a:cubicBezTo>
                  <a:cubicBezTo>
                    <a:pt x="2259725" y="593835"/>
                    <a:pt x="2328042" y="614855"/>
                    <a:pt x="2417380" y="654269"/>
                  </a:cubicBezTo>
                  <a:cubicBezTo>
                    <a:pt x="2506718" y="693683"/>
                    <a:pt x="2630214" y="756744"/>
                    <a:pt x="2701159" y="796158"/>
                  </a:cubicBezTo>
                  <a:cubicBezTo>
                    <a:pt x="2772104" y="835572"/>
                    <a:pt x="2806263" y="864475"/>
                    <a:pt x="2843049" y="890751"/>
                  </a:cubicBezTo>
                  <a:cubicBezTo>
                    <a:pt x="2879835" y="917027"/>
                    <a:pt x="2908739" y="927538"/>
                    <a:pt x="2921877" y="953814"/>
                  </a:cubicBezTo>
                  <a:cubicBezTo>
                    <a:pt x="2935015" y="980090"/>
                    <a:pt x="2942898" y="1001111"/>
                    <a:pt x="2921877" y="1048407"/>
                  </a:cubicBezTo>
                  <a:cubicBezTo>
                    <a:pt x="2900856" y="1095703"/>
                    <a:pt x="2840421" y="1177158"/>
                    <a:pt x="2795752" y="1237593"/>
                  </a:cubicBezTo>
                  <a:cubicBezTo>
                    <a:pt x="2751083" y="1298028"/>
                    <a:pt x="2688021" y="1350580"/>
                    <a:pt x="2653863" y="1411014"/>
                  </a:cubicBezTo>
                  <a:cubicBezTo>
                    <a:pt x="2619705" y="1471448"/>
                    <a:pt x="2603939" y="1555531"/>
                    <a:pt x="2590801" y="1600200"/>
                  </a:cubicBezTo>
                  <a:cubicBezTo>
                    <a:pt x="2577663" y="1644869"/>
                    <a:pt x="2585545" y="1655379"/>
                    <a:pt x="2575035" y="1679027"/>
                  </a:cubicBezTo>
                  <a:cubicBezTo>
                    <a:pt x="2564525" y="1702675"/>
                    <a:pt x="2548760" y="1728951"/>
                    <a:pt x="2527739" y="1742089"/>
                  </a:cubicBezTo>
                  <a:cubicBezTo>
                    <a:pt x="2506718" y="1755227"/>
                    <a:pt x="2475187" y="1739462"/>
                    <a:pt x="2448911" y="1757855"/>
                  </a:cubicBezTo>
                  <a:cubicBezTo>
                    <a:pt x="2422635" y="1776248"/>
                    <a:pt x="2401614" y="1847193"/>
                    <a:pt x="2370083" y="1852448"/>
                  </a:cubicBezTo>
                  <a:cubicBezTo>
                    <a:pt x="2338552" y="1857703"/>
                    <a:pt x="2301766" y="1828800"/>
                    <a:pt x="2259725" y="1789386"/>
                  </a:cubicBezTo>
                  <a:cubicBezTo>
                    <a:pt x="2217684" y="1749972"/>
                    <a:pt x="2162504" y="1658006"/>
                    <a:pt x="2117835" y="1615965"/>
                  </a:cubicBezTo>
                  <a:cubicBezTo>
                    <a:pt x="2073166" y="1573924"/>
                    <a:pt x="2049518" y="1571296"/>
                    <a:pt x="1991711" y="1537138"/>
                  </a:cubicBezTo>
                  <a:cubicBezTo>
                    <a:pt x="1933904" y="1502980"/>
                    <a:pt x="1857704" y="1442545"/>
                    <a:pt x="1770994" y="1411014"/>
                  </a:cubicBezTo>
                  <a:cubicBezTo>
                    <a:pt x="1684284" y="1379483"/>
                    <a:pt x="1566042" y="1366344"/>
                    <a:pt x="1471449" y="1347951"/>
                  </a:cubicBezTo>
                  <a:cubicBezTo>
                    <a:pt x="1376856" y="1329558"/>
                    <a:pt x="1279635" y="1321676"/>
                    <a:pt x="1203435" y="1300655"/>
                  </a:cubicBezTo>
                  <a:cubicBezTo>
                    <a:pt x="1127235" y="1279634"/>
                    <a:pt x="1090449" y="1240220"/>
                    <a:pt x="1014249" y="1221827"/>
                  </a:cubicBezTo>
                  <a:cubicBezTo>
                    <a:pt x="938049" y="1203434"/>
                    <a:pt x="819807" y="1213944"/>
                    <a:pt x="746235" y="1190296"/>
                  </a:cubicBezTo>
                  <a:cubicBezTo>
                    <a:pt x="672663" y="1166648"/>
                    <a:pt x="625366" y="1132490"/>
                    <a:pt x="572814" y="1079938"/>
                  </a:cubicBezTo>
                  <a:cubicBezTo>
                    <a:pt x="520262" y="1027386"/>
                    <a:pt x="478221" y="922283"/>
                    <a:pt x="430925" y="874986"/>
                  </a:cubicBezTo>
                  <a:cubicBezTo>
                    <a:pt x="383629" y="827689"/>
                    <a:pt x="317938" y="814551"/>
                    <a:pt x="289035" y="796158"/>
                  </a:cubicBezTo>
                  <a:cubicBezTo>
                    <a:pt x="260132" y="777765"/>
                    <a:pt x="257504" y="764627"/>
                    <a:pt x="257504" y="764627"/>
                  </a:cubicBezTo>
                  <a:cubicBezTo>
                    <a:pt x="233856" y="740979"/>
                    <a:pt x="160283" y="696310"/>
                    <a:pt x="147145" y="654269"/>
                  </a:cubicBezTo>
                  <a:cubicBezTo>
                    <a:pt x="134007" y="612228"/>
                    <a:pt x="178677" y="551793"/>
                    <a:pt x="178677" y="512379"/>
                  </a:cubicBezTo>
                  <a:cubicBezTo>
                    <a:pt x="178677" y="472965"/>
                    <a:pt x="152400" y="446690"/>
                    <a:pt x="147145" y="417786"/>
                  </a:cubicBezTo>
                  <a:cubicBezTo>
                    <a:pt x="141890" y="388883"/>
                    <a:pt x="152400" y="357351"/>
                    <a:pt x="147145" y="338958"/>
                  </a:cubicBezTo>
                  <a:cubicBezTo>
                    <a:pt x="141890" y="320565"/>
                    <a:pt x="134007" y="331075"/>
                    <a:pt x="115614" y="307427"/>
                  </a:cubicBezTo>
                  <a:cubicBezTo>
                    <a:pt x="97221" y="283779"/>
                    <a:pt x="52553" y="228600"/>
                    <a:pt x="36787" y="197069"/>
                  </a:cubicBezTo>
                  <a:cubicBezTo>
                    <a:pt x="21022" y="165538"/>
                    <a:pt x="0" y="136634"/>
                    <a:pt x="21021" y="118241"/>
                  </a:cubicBezTo>
                  <a:cubicBezTo>
                    <a:pt x="42042" y="99848"/>
                    <a:pt x="126125" y="107731"/>
                    <a:pt x="162911" y="86710"/>
                  </a:cubicBezTo>
                  <a:cubicBezTo>
                    <a:pt x="199697" y="65689"/>
                    <a:pt x="233856" y="0"/>
                    <a:pt x="289035" y="78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042611" y="4953000"/>
              <a:ext cx="924025" cy="638476"/>
            </a:xfrm>
            <a:custGeom>
              <a:avLst/>
              <a:gdLst>
                <a:gd name="connsiteX0" fmla="*/ 0 w 924025"/>
                <a:gd name="connsiteY0" fmla="*/ 0 h 638476"/>
                <a:gd name="connsiteX1" fmla="*/ 96252 w 924025"/>
                <a:gd name="connsiteY1" fmla="*/ 48127 h 638476"/>
                <a:gd name="connsiteX2" fmla="*/ 173254 w 924025"/>
                <a:gd name="connsiteY2" fmla="*/ 144379 h 638476"/>
                <a:gd name="connsiteX3" fmla="*/ 211755 w 924025"/>
                <a:gd name="connsiteY3" fmla="*/ 250257 h 638476"/>
                <a:gd name="connsiteX4" fmla="*/ 298383 w 924025"/>
                <a:gd name="connsiteY4" fmla="*/ 317634 h 638476"/>
                <a:gd name="connsiteX5" fmla="*/ 336884 w 924025"/>
                <a:gd name="connsiteY5" fmla="*/ 288758 h 638476"/>
                <a:gd name="connsiteX6" fmla="*/ 394635 w 924025"/>
                <a:gd name="connsiteY6" fmla="*/ 240632 h 638476"/>
                <a:gd name="connsiteX7" fmla="*/ 519764 w 924025"/>
                <a:gd name="connsiteY7" fmla="*/ 240632 h 638476"/>
                <a:gd name="connsiteX8" fmla="*/ 606391 w 924025"/>
                <a:gd name="connsiteY8" fmla="*/ 327259 h 638476"/>
                <a:gd name="connsiteX9" fmla="*/ 654517 w 924025"/>
                <a:gd name="connsiteY9" fmla="*/ 442762 h 638476"/>
                <a:gd name="connsiteX10" fmla="*/ 712269 w 924025"/>
                <a:gd name="connsiteY10" fmla="*/ 500514 h 638476"/>
                <a:gd name="connsiteX11" fmla="*/ 741145 w 924025"/>
                <a:gd name="connsiteY11" fmla="*/ 577516 h 638476"/>
                <a:gd name="connsiteX12" fmla="*/ 798896 w 924025"/>
                <a:gd name="connsiteY12" fmla="*/ 625642 h 638476"/>
                <a:gd name="connsiteX13" fmla="*/ 866273 w 924025"/>
                <a:gd name="connsiteY13" fmla="*/ 635268 h 638476"/>
                <a:gd name="connsiteX14" fmla="*/ 924025 w 924025"/>
                <a:gd name="connsiteY14" fmla="*/ 635268 h 63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025" h="638476">
                  <a:moveTo>
                    <a:pt x="0" y="0"/>
                  </a:moveTo>
                  <a:cubicBezTo>
                    <a:pt x="33688" y="12032"/>
                    <a:pt x="67376" y="24064"/>
                    <a:pt x="96252" y="48127"/>
                  </a:cubicBezTo>
                  <a:cubicBezTo>
                    <a:pt x="125128" y="72190"/>
                    <a:pt x="154004" y="110691"/>
                    <a:pt x="173254" y="144379"/>
                  </a:cubicBezTo>
                  <a:cubicBezTo>
                    <a:pt x="192504" y="178067"/>
                    <a:pt x="190900" y="221381"/>
                    <a:pt x="211755" y="250257"/>
                  </a:cubicBezTo>
                  <a:cubicBezTo>
                    <a:pt x="232610" y="279133"/>
                    <a:pt x="277528" y="311217"/>
                    <a:pt x="298383" y="317634"/>
                  </a:cubicBezTo>
                  <a:cubicBezTo>
                    <a:pt x="319238" y="324051"/>
                    <a:pt x="320842" y="301592"/>
                    <a:pt x="336884" y="288758"/>
                  </a:cubicBezTo>
                  <a:cubicBezTo>
                    <a:pt x="352926" y="275924"/>
                    <a:pt x="364155" y="248653"/>
                    <a:pt x="394635" y="240632"/>
                  </a:cubicBezTo>
                  <a:cubicBezTo>
                    <a:pt x="425115" y="232611"/>
                    <a:pt x="484471" y="226194"/>
                    <a:pt x="519764" y="240632"/>
                  </a:cubicBezTo>
                  <a:cubicBezTo>
                    <a:pt x="555057" y="255070"/>
                    <a:pt x="583932" y="293571"/>
                    <a:pt x="606391" y="327259"/>
                  </a:cubicBezTo>
                  <a:cubicBezTo>
                    <a:pt x="628850" y="360947"/>
                    <a:pt x="636871" y="413886"/>
                    <a:pt x="654517" y="442762"/>
                  </a:cubicBezTo>
                  <a:cubicBezTo>
                    <a:pt x="672163" y="471638"/>
                    <a:pt x="697831" y="478055"/>
                    <a:pt x="712269" y="500514"/>
                  </a:cubicBezTo>
                  <a:cubicBezTo>
                    <a:pt x="726707" y="522973"/>
                    <a:pt x="726707" y="556661"/>
                    <a:pt x="741145" y="577516"/>
                  </a:cubicBezTo>
                  <a:cubicBezTo>
                    <a:pt x="755583" y="598371"/>
                    <a:pt x="778041" y="616017"/>
                    <a:pt x="798896" y="625642"/>
                  </a:cubicBezTo>
                  <a:cubicBezTo>
                    <a:pt x="819751" y="635267"/>
                    <a:pt x="845418" y="633664"/>
                    <a:pt x="866273" y="635268"/>
                  </a:cubicBezTo>
                  <a:cubicBezTo>
                    <a:pt x="887128" y="636872"/>
                    <a:pt x="914400" y="638476"/>
                    <a:pt x="924025" y="635268"/>
                  </a:cubicBezTo>
                </a:path>
              </a:pathLst>
            </a:custGeom>
            <a:ln w="101600">
              <a:solidFill>
                <a:schemeClr val="bg1"/>
              </a:solidFill>
            </a:ln>
            <a:effectLst>
              <a:outerShdw dist="127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0" y="0"/>
            <a:ext cx="9144000" cy="5931158"/>
            <a:chOff x="0" y="0"/>
            <a:chExt cx="9144000" cy="5931158"/>
          </a:xfrm>
        </p:grpSpPr>
        <p:sp>
          <p:nvSpPr>
            <p:cNvPr id="29" name="TextBox 3"/>
            <p:cNvSpPr txBox="1">
              <a:spLocks noChangeArrowheads="1"/>
            </p:cNvSpPr>
            <p:nvPr/>
          </p:nvSpPr>
          <p:spPr bwMode="auto">
            <a:xfrm>
              <a:off x="0" y="9144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5"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143000" y="1524000"/>
              <a:ext cx="685800" cy="649439"/>
            </a:xfrm>
            <a:prstGeom prst="rect">
              <a:avLst/>
            </a:prstGeom>
            <a:noFill/>
          </p:spPr>
        </p:pic>
        <p:pic>
          <p:nvPicPr>
            <p:cNvPr id="17"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143000" y="2133600"/>
              <a:ext cx="685800" cy="649439"/>
            </a:xfrm>
            <a:prstGeom prst="rect">
              <a:avLst/>
            </a:prstGeom>
            <a:noFill/>
          </p:spPr>
        </p:pic>
      </p:grpSp>
      <p:sp useBgFill="1">
        <p:nvSpPr>
          <p:cNvPr id="24" name="Rectangle 23"/>
          <p:cNvSpPr/>
          <p:nvPr/>
        </p:nvSpPr>
        <p:spPr>
          <a:xfrm>
            <a:off x="0" y="0"/>
            <a:ext cx="9144000" cy="707886"/>
          </a:xfrm>
          <a:prstGeom prst="rect">
            <a:avLst/>
          </a:prstGeom>
        </p:spPr>
        <p:txBody>
          <a:bodyPr wrap="square">
            <a:spAutoFit/>
          </a:bodyPr>
          <a:lstStyle/>
          <a:p>
            <a:pPr algn="ctr"/>
            <a:r>
              <a:rPr lang="en-US" sz="4000" b="1" dirty="0" smtClean="0"/>
              <a:t>12 years before the Corps of Discovery!</a:t>
            </a:r>
            <a:endParaRPr lang="en-US" sz="4000" b="1" dirty="0"/>
          </a:p>
        </p:txBody>
      </p:sp>
      <p:grpSp>
        <p:nvGrpSpPr>
          <p:cNvPr id="25" name="Group 24"/>
          <p:cNvGrpSpPr/>
          <p:nvPr/>
        </p:nvGrpSpPr>
        <p:grpSpPr>
          <a:xfrm>
            <a:off x="619372" y="3505200"/>
            <a:ext cx="6333221" cy="2917686"/>
            <a:chOff x="619372" y="3505200"/>
            <a:chExt cx="6333221" cy="2917686"/>
          </a:xfrm>
        </p:grpSpPr>
        <p:sp>
          <p:nvSpPr>
            <p:cNvPr id="35" name="Rectangle 34"/>
            <p:cNvSpPr/>
            <p:nvPr/>
          </p:nvSpPr>
          <p:spPr>
            <a:xfrm>
              <a:off x="762000" y="5715000"/>
              <a:ext cx="5638800" cy="707886"/>
            </a:xfrm>
            <a:prstGeom prst="rect">
              <a:avLst/>
            </a:prstGeom>
            <a:solidFill>
              <a:schemeClr val="bg1"/>
            </a:solidFill>
          </p:spPr>
          <p:txBody>
            <a:bodyPr wrap="square">
              <a:spAutoFit/>
            </a:bodyPr>
            <a:lstStyle/>
            <a:p>
              <a:r>
                <a:rPr lang="en-US" sz="4000" b="1" dirty="0" smtClean="0">
                  <a:solidFill>
                    <a:srgbClr val="FFC000"/>
                  </a:solidFill>
                  <a:effectLst>
                    <a:outerShdw dist="76200" dir="5400000" algn="ctr" rotWithShape="0">
                      <a:schemeClr val="tx1"/>
                    </a:outerShdw>
                  </a:effectLst>
                </a:rPr>
                <a:t>1805 – Corps of Discovery</a:t>
              </a:r>
            </a:p>
          </p:txBody>
        </p:sp>
        <p:sp>
          <p:nvSpPr>
            <p:cNvPr id="36" name="Freeform 35"/>
            <p:cNvSpPr/>
            <p:nvPr/>
          </p:nvSpPr>
          <p:spPr>
            <a:xfrm>
              <a:off x="6022428" y="4335517"/>
              <a:ext cx="930165" cy="930166"/>
            </a:xfrm>
            <a:custGeom>
              <a:avLst/>
              <a:gdLst>
                <a:gd name="connsiteX0" fmla="*/ 930165 w 930165"/>
                <a:gd name="connsiteY0" fmla="*/ 0 h 930166"/>
                <a:gd name="connsiteX1" fmla="*/ 867103 w 930165"/>
                <a:gd name="connsiteY1" fmla="*/ 110359 h 930166"/>
                <a:gd name="connsiteX2" fmla="*/ 819806 w 930165"/>
                <a:gd name="connsiteY2" fmla="*/ 331076 h 930166"/>
                <a:gd name="connsiteX3" fmla="*/ 709448 w 930165"/>
                <a:gd name="connsiteY3" fmla="*/ 457200 h 930166"/>
                <a:gd name="connsiteX4" fmla="*/ 614855 w 930165"/>
                <a:gd name="connsiteY4" fmla="*/ 536028 h 930166"/>
                <a:gd name="connsiteX5" fmla="*/ 394138 w 930165"/>
                <a:gd name="connsiteY5" fmla="*/ 536028 h 930166"/>
                <a:gd name="connsiteX6" fmla="*/ 204951 w 930165"/>
                <a:gd name="connsiteY6" fmla="*/ 599090 h 930166"/>
                <a:gd name="connsiteX7" fmla="*/ 173420 w 930165"/>
                <a:gd name="connsiteY7" fmla="*/ 693683 h 930166"/>
                <a:gd name="connsiteX8" fmla="*/ 47296 w 930165"/>
                <a:gd name="connsiteY8" fmla="*/ 898635 h 930166"/>
                <a:gd name="connsiteX9" fmla="*/ 0 w 930165"/>
                <a:gd name="connsiteY9" fmla="*/ 882869 h 93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165" h="930166">
                  <a:moveTo>
                    <a:pt x="930165" y="0"/>
                  </a:moveTo>
                  <a:cubicBezTo>
                    <a:pt x="907830" y="27590"/>
                    <a:pt x="885496" y="55180"/>
                    <a:pt x="867103" y="110359"/>
                  </a:cubicBezTo>
                  <a:cubicBezTo>
                    <a:pt x="848710" y="165538"/>
                    <a:pt x="846082" y="273269"/>
                    <a:pt x="819806" y="331076"/>
                  </a:cubicBezTo>
                  <a:cubicBezTo>
                    <a:pt x="793530" y="388883"/>
                    <a:pt x="743606" y="423041"/>
                    <a:pt x="709448" y="457200"/>
                  </a:cubicBezTo>
                  <a:cubicBezTo>
                    <a:pt x="675290" y="491359"/>
                    <a:pt x="667407" y="522890"/>
                    <a:pt x="614855" y="536028"/>
                  </a:cubicBezTo>
                  <a:cubicBezTo>
                    <a:pt x="562303" y="549166"/>
                    <a:pt x="462455" y="525518"/>
                    <a:pt x="394138" y="536028"/>
                  </a:cubicBezTo>
                  <a:cubicBezTo>
                    <a:pt x="325821" y="546538"/>
                    <a:pt x="241737" y="572814"/>
                    <a:pt x="204951" y="599090"/>
                  </a:cubicBezTo>
                  <a:cubicBezTo>
                    <a:pt x="168165" y="625366"/>
                    <a:pt x="199696" y="643759"/>
                    <a:pt x="173420" y="693683"/>
                  </a:cubicBezTo>
                  <a:cubicBezTo>
                    <a:pt x="147144" y="743607"/>
                    <a:pt x="76199" y="867104"/>
                    <a:pt x="47296" y="898635"/>
                  </a:cubicBezTo>
                  <a:cubicBezTo>
                    <a:pt x="18393" y="930166"/>
                    <a:pt x="5255" y="911773"/>
                    <a:pt x="0" y="882869"/>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5794408" y="4950594"/>
              <a:ext cx="211756" cy="275924"/>
            </a:xfrm>
            <a:custGeom>
              <a:avLst/>
              <a:gdLst>
                <a:gd name="connsiteX0" fmla="*/ 211756 w 211756"/>
                <a:gd name="connsiteY0" fmla="*/ 275924 h 275924"/>
                <a:gd name="connsiteX1" fmla="*/ 154005 w 211756"/>
                <a:gd name="connsiteY1" fmla="*/ 170046 h 275924"/>
                <a:gd name="connsiteX2" fmla="*/ 105878 w 211756"/>
                <a:gd name="connsiteY2" fmla="*/ 54543 h 275924"/>
                <a:gd name="connsiteX3" fmla="*/ 105878 w 211756"/>
                <a:gd name="connsiteY3" fmla="*/ 6417 h 275924"/>
                <a:gd name="connsiteX4" fmla="*/ 0 w 211756"/>
                <a:gd name="connsiteY4" fmla="*/ 16042 h 2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6" h="275924">
                  <a:moveTo>
                    <a:pt x="211756" y="275924"/>
                  </a:moveTo>
                  <a:cubicBezTo>
                    <a:pt x="191703" y="241433"/>
                    <a:pt x="171651" y="206943"/>
                    <a:pt x="154005" y="170046"/>
                  </a:cubicBezTo>
                  <a:cubicBezTo>
                    <a:pt x="136359" y="133149"/>
                    <a:pt x="113899" y="81814"/>
                    <a:pt x="105878" y="54543"/>
                  </a:cubicBezTo>
                  <a:cubicBezTo>
                    <a:pt x="97857" y="27272"/>
                    <a:pt x="123524" y="12834"/>
                    <a:pt x="105878" y="6417"/>
                  </a:cubicBezTo>
                  <a:cubicBezTo>
                    <a:pt x="88232" y="0"/>
                    <a:pt x="17646" y="22459"/>
                    <a:pt x="0" y="16042"/>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051208" y="3957587"/>
              <a:ext cx="211756" cy="200527"/>
            </a:xfrm>
            <a:custGeom>
              <a:avLst/>
              <a:gdLst>
                <a:gd name="connsiteX0" fmla="*/ 211756 w 211756"/>
                <a:gd name="connsiteY0" fmla="*/ 200527 h 200527"/>
                <a:gd name="connsiteX1" fmla="*/ 173255 w 211756"/>
                <a:gd name="connsiteY1" fmla="*/ 56148 h 200527"/>
                <a:gd name="connsiteX2" fmla="*/ 115504 w 211756"/>
                <a:gd name="connsiteY2" fmla="*/ 8021 h 200527"/>
                <a:gd name="connsiteX3" fmla="*/ 0 w 211756"/>
                <a:gd name="connsiteY3" fmla="*/ 8021 h 200527"/>
              </a:gdLst>
              <a:ahLst/>
              <a:cxnLst>
                <a:cxn ang="0">
                  <a:pos x="connsiteX0" y="connsiteY0"/>
                </a:cxn>
                <a:cxn ang="0">
                  <a:pos x="connsiteX1" y="connsiteY1"/>
                </a:cxn>
                <a:cxn ang="0">
                  <a:pos x="connsiteX2" y="connsiteY2"/>
                </a:cxn>
                <a:cxn ang="0">
                  <a:pos x="connsiteX3" y="connsiteY3"/>
                </a:cxn>
              </a:cxnLst>
              <a:rect l="l" t="t" r="r" b="b"/>
              <a:pathLst>
                <a:path w="211756" h="200527">
                  <a:moveTo>
                    <a:pt x="211756" y="200527"/>
                  </a:moveTo>
                  <a:cubicBezTo>
                    <a:pt x="200526" y="144379"/>
                    <a:pt x="189297" y="88232"/>
                    <a:pt x="173255" y="56148"/>
                  </a:cubicBezTo>
                  <a:cubicBezTo>
                    <a:pt x="157213" y="24064"/>
                    <a:pt x="144380" y="16042"/>
                    <a:pt x="115504" y="8021"/>
                  </a:cubicBezTo>
                  <a:cubicBezTo>
                    <a:pt x="86628" y="0"/>
                    <a:pt x="43314" y="4010"/>
                    <a:pt x="0" y="80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2590800" y="3810000"/>
              <a:ext cx="838200" cy="381000"/>
            </a:xfrm>
            <a:custGeom>
              <a:avLst/>
              <a:gdLst>
                <a:gd name="connsiteX0" fmla="*/ 375385 w 378593"/>
                <a:gd name="connsiteY0" fmla="*/ 115503 h 179672"/>
                <a:gd name="connsiteX1" fmla="*/ 346509 w 378593"/>
                <a:gd name="connsiteY1" fmla="*/ 173255 h 179672"/>
                <a:gd name="connsiteX2" fmla="*/ 182880 w 378593"/>
                <a:gd name="connsiteY2" fmla="*/ 154004 h 179672"/>
                <a:gd name="connsiteX3" fmla="*/ 77002 w 378593"/>
                <a:gd name="connsiteY3" fmla="*/ 144379 h 179672"/>
                <a:gd name="connsiteX4" fmla="*/ 9625 w 378593"/>
                <a:gd name="connsiteY4" fmla="*/ 96253 h 179672"/>
                <a:gd name="connsiteX5" fmla="*/ 19250 w 378593"/>
                <a:gd name="connsiteY5" fmla="*/ 0 h 179672"/>
                <a:gd name="connsiteX0" fmla="*/ 680185 w 681789"/>
                <a:gd name="connsiteY0" fmla="*/ 267903 h 293570"/>
                <a:gd name="connsiteX1" fmla="*/ 346509 w 681789"/>
                <a:gd name="connsiteY1" fmla="*/ 173255 h 293570"/>
                <a:gd name="connsiteX2" fmla="*/ 182880 w 681789"/>
                <a:gd name="connsiteY2" fmla="*/ 154004 h 293570"/>
                <a:gd name="connsiteX3" fmla="*/ 77002 w 681789"/>
                <a:gd name="connsiteY3" fmla="*/ 144379 h 293570"/>
                <a:gd name="connsiteX4" fmla="*/ 9625 w 681789"/>
                <a:gd name="connsiteY4" fmla="*/ 96253 h 293570"/>
                <a:gd name="connsiteX5" fmla="*/ 19250 w 681789"/>
                <a:gd name="connsiteY5" fmla="*/ 0 h 293570"/>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346509 w 346509"/>
                <a:gd name="connsiteY0" fmla="*/ 173255 h 173255"/>
                <a:gd name="connsiteX1" fmla="*/ 182880 w 346509"/>
                <a:gd name="connsiteY1" fmla="*/ 154004 h 173255"/>
                <a:gd name="connsiteX2" fmla="*/ 77002 w 346509"/>
                <a:gd name="connsiteY2" fmla="*/ 144379 h 173255"/>
                <a:gd name="connsiteX3" fmla="*/ 9625 w 346509"/>
                <a:gd name="connsiteY3" fmla="*/ 96253 h 173255"/>
                <a:gd name="connsiteX4" fmla="*/ 19250 w 346509"/>
                <a:gd name="connsiteY4" fmla="*/ 0 h 173255"/>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32726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8" h="303196">
                  <a:moveTo>
                    <a:pt x="300308" y="303196"/>
                  </a:moveTo>
                  <a:cubicBezTo>
                    <a:pt x="222655" y="215565"/>
                    <a:pt x="220098" y="180474"/>
                    <a:pt x="182880" y="154004"/>
                  </a:cubicBezTo>
                  <a:cubicBezTo>
                    <a:pt x="145662" y="127535"/>
                    <a:pt x="105878" y="154004"/>
                    <a:pt x="77002" y="144379"/>
                  </a:cubicBezTo>
                  <a:cubicBezTo>
                    <a:pt x="48126" y="134754"/>
                    <a:pt x="19250" y="120316"/>
                    <a:pt x="9625" y="96253"/>
                  </a:cubicBezTo>
                  <a:cubicBezTo>
                    <a:pt x="0" y="72190"/>
                    <a:pt x="22458" y="20855"/>
                    <a:pt x="19250" y="0"/>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4081111" y="3895024"/>
              <a:ext cx="1703672" cy="1098883"/>
            </a:xfrm>
            <a:custGeom>
              <a:avLst/>
              <a:gdLst>
                <a:gd name="connsiteX0" fmla="*/ 1703672 w 1703672"/>
                <a:gd name="connsiteY0" fmla="*/ 1061987 h 1098883"/>
                <a:gd name="connsiteX1" fmla="*/ 1501542 w 1703672"/>
                <a:gd name="connsiteY1" fmla="*/ 1090862 h 1098883"/>
                <a:gd name="connsiteX2" fmla="*/ 1270535 w 1703672"/>
                <a:gd name="connsiteY2" fmla="*/ 1013860 h 1098883"/>
                <a:gd name="connsiteX3" fmla="*/ 1212784 w 1703672"/>
                <a:gd name="connsiteY3" fmla="*/ 763603 h 1098883"/>
                <a:gd name="connsiteX4" fmla="*/ 1039529 w 1703672"/>
                <a:gd name="connsiteY4" fmla="*/ 638475 h 1098883"/>
                <a:gd name="connsiteX5" fmla="*/ 895150 w 1703672"/>
                <a:gd name="connsiteY5" fmla="*/ 590349 h 1098883"/>
                <a:gd name="connsiteX6" fmla="*/ 712270 w 1703672"/>
                <a:gd name="connsiteY6" fmla="*/ 445970 h 1098883"/>
                <a:gd name="connsiteX7" fmla="*/ 702645 w 1703672"/>
                <a:gd name="connsiteY7" fmla="*/ 243839 h 1098883"/>
                <a:gd name="connsiteX8" fmla="*/ 616017 w 1703672"/>
                <a:gd name="connsiteY8" fmla="*/ 41709 h 1098883"/>
                <a:gd name="connsiteX9" fmla="*/ 433137 w 1703672"/>
                <a:gd name="connsiteY9" fmla="*/ 3208 h 1098883"/>
                <a:gd name="connsiteX10" fmla="*/ 240632 w 1703672"/>
                <a:gd name="connsiteY10" fmla="*/ 22458 h 1098883"/>
                <a:gd name="connsiteX11" fmla="*/ 28876 w 1703672"/>
                <a:gd name="connsiteY11" fmla="*/ 60959 h 1098883"/>
                <a:gd name="connsiteX12" fmla="*/ 67377 w 1703672"/>
                <a:gd name="connsiteY12" fmla="*/ 70584 h 109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3672" h="1098883">
                  <a:moveTo>
                    <a:pt x="1703672" y="1061987"/>
                  </a:moveTo>
                  <a:cubicBezTo>
                    <a:pt x="1638702" y="1080435"/>
                    <a:pt x="1573732" y="1098883"/>
                    <a:pt x="1501542" y="1090862"/>
                  </a:cubicBezTo>
                  <a:cubicBezTo>
                    <a:pt x="1429353" y="1082841"/>
                    <a:pt x="1318661" y="1068403"/>
                    <a:pt x="1270535" y="1013860"/>
                  </a:cubicBezTo>
                  <a:cubicBezTo>
                    <a:pt x="1222409" y="959317"/>
                    <a:pt x="1251285" y="826167"/>
                    <a:pt x="1212784" y="763603"/>
                  </a:cubicBezTo>
                  <a:cubicBezTo>
                    <a:pt x="1174283" y="701039"/>
                    <a:pt x="1092468" y="667351"/>
                    <a:pt x="1039529" y="638475"/>
                  </a:cubicBezTo>
                  <a:cubicBezTo>
                    <a:pt x="986590" y="609599"/>
                    <a:pt x="949693" y="622433"/>
                    <a:pt x="895150" y="590349"/>
                  </a:cubicBezTo>
                  <a:cubicBezTo>
                    <a:pt x="840607" y="558265"/>
                    <a:pt x="744354" y="503722"/>
                    <a:pt x="712270" y="445970"/>
                  </a:cubicBezTo>
                  <a:cubicBezTo>
                    <a:pt x="680186" y="388218"/>
                    <a:pt x="718687" y="311216"/>
                    <a:pt x="702645" y="243839"/>
                  </a:cubicBezTo>
                  <a:cubicBezTo>
                    <a:pt x="686603" y="176462"/>
                    <a:pt x="660935" y="81814"/>
                    <a:pt x="616017" y="41709"/>
                  </a:cubicBezTo>
                  <a:cubicBezTo>
                    <a:pt x="571099" y="1604"/>
                    <a:pt x="495701" y="6417"/>
                    <a:pt x="433137" y="3208"/>
                  </a:cubicBezTo>
                  <a:cubicBezTo>
                    <a:pt x="370573" y="0"/>
                    <a:pt x="308009" y="12833"/>
                    <a:pt x="240632" y="22458"/>
                  </a:cubicBezTo>
                  <a:cubicBezTo>
                    <a:pt x="173255" y="32083"/>
                    <a:pt x="57752" y="52938"/>
                    <a:pt x="28876" y="60959"/>
                  </a:cubicBezTo>
                  <a:cubicBezTo>
                    <a:pt x="0" y="68980"/>
                    <a:pt x="60960" y="78605"/>
                    <a:pt x="67377" y="70584"/>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3276600" y="3975233"/>
              <a:ext cx="766011" cy="335443"/>
            </a:xfrm>
            <a:custGeom>
              <a:avLst/>
              <a:gdLst>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815148 w 815148"/>
                <a:gd name="connsiteY0" fmla="*/ 0 h 335280"/>
                <a:gd name="connsiteX1" fmla="*/ 641893 w 815148"/>
                <a:gd name="connsiteY1" fmla="*/ 57751 h 335280"/>
                <a:gd name="connsiteX2" fmla="*/ 507139 w 815148"/>
                <a:gd name="connsiteY2" fmla="*/ 134753 h 335280"/>
                <a:gd name="connsiteX3" fmla="*/ 449388 w 815148"/>
                <a:gd name="connsiteY3" fmla="*/ 308008 h 335280"/>
                <a:gd name="connsiteX4" fmla="*/ 410886 w 815148"/>
                <a:gd name="connsiteY4" fmla="*/ 298383 h 335280"/>
                <a:gd name="connsiteX5" fmla="*/ 333884 w 815148"/>
                <a:gd name="connsiteY5" fmla="*/ 182880 h 335280"/>
                <a:gd name="connsiteX6" fmla="*/ 63034 w 815148"/>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154806 h 335280"/>
                <a:gd name="connsiteX0" fmla="*/ 684065 w 684065"/>
                <a:gd name="connsiteY0" fmla="*/ 0 h 316029"/>
                <a:gd name="connsiteX1" fmla="*/ 510810 w 684065"/>
                <a:gd name="connsiteY1" fmla="*/ 57751 h 316029"/>
                <a:gd name="connsiteX2" fmla="*/ 376056 w 684065"/>
                <a:gd name="connsiteY2" fmla="*/ 134753 h 316029"/>
                <a:gd name="connsiteX3" fmla="*/ 318305 w 684065"/>
                <a:gd name="connsiteY3" fmla="*/ 308008 h 316029"/>
                <a:gd name="connsiteX4" fmla="*/ 202801 w 684065"/>
                <a:gd name="connsiteY4" fmla="*/ 182880 h 316029"/>
                <a:gd name="connsiteX5" fmla="*/ 0 w 684065"/>
                <a:gd name="connsiteY5" fmla="*/ 154806 h 316029"/>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065" h="335443">
                  <a:moveTo>
                    <a:pt x="684065" y="0"/>
                  </a:moveTo>
                  <a:cubicBezTo>
                    <a:pt x="623105" y="17646"/>
                    <a:pt x="562145" y="35292"/>
                    <a:pt x="510810" y="57751"/>
                  </a:cubicBezTo>
                  <a:cubicBezTo>
                    <a:pt x="459475" y="80210"/>
                    <a:pt x="408140" y="93044"/>
                    <a:pt x="376056" y="134753"/>
                  </a:cubicBezTo>
                  <a:cubicBezTo>
                    <a:pt x="343972" y="176463"/>
                    <a:pt x="440802" y="237862"/>
                    <a:pt x="318305" y="308008"/>
                  </a:cubicBezTo>
                  <a:cubicBezTo>
                    <a:pt x="232650" y="335443"/>
                    <a:pt x="255852" y="208414"/>
                    <a:pt x="202801" y="182880"/>
                  </a:cubicBezTo>
                  <a:cubicBezTo>
                    <a:pt x="156167" y="158951"/>
                    <a:pt x="58759" y="119253"/>
                    <a:pt x="0" y="154806"/>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619372" y="3505200"/>
              <a:ext cx="1742828" cy="646331"/>
            </a:xfrm>
            <a:prstGeom prst="rect">
              <a:avLst/>
            </a:prstGeom>
            <a:noFill/>
          </p:spPr>
          <p:txBody>
            <a:bodyPr wrap="square" rtlCol="0">
              <a:spAutoFit/>
            </a:bodyPr>
            <a:lstStyle/>
            <a:p>
              <a:r>
                <a:rPr lang="en-US" sz="3600" b="1" dirty="0" smtClean="0">
                  <a:solidFill>
                    <a:srgbClr val="E19409"/>
                  </a:solidFill>
                  <a:effectLst>
                    <a:outerShdw dist="50800" dir="5400000" algn="ctr" rotWithShape="0">
                      <a:schemeClr val="tx1"/>
                    </a:outerShdw>
                  </a:effectLst>
                  <a:latin typeface="Calibri" pitchFamily="34" charset="0"/>
                  <a:ea typeface="Times New Roman" pitchFamily="18" charset="0"/>
                  <a:cs typeface="Calibri" pitchFamily="34" charset="0"/>
                </a:rPr>
                <a:t>PACIFIC</a:t>
              </a:r>
              <a:endParaRPr lang="en-US" sz="3600" b="1" dirty="0">
                <a:solidFill>
                  <a:srgbClr val="E19409"/>
                </a:solidFill>
                <a:effectLst>
                  <a:outerShdw dist="50800" dir="5400000" algn="ctr" rotWithShape="0">
                    <a:schemeClr val="tx1"/>
                  </a:outerShdw>
                </a:effectLst>
              </a:endParaRPr>
            </a:p>
          </p:txBody>
        </p:sp>
      </p:gr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Oval 30"/>
          <p:cNvSpPr/>
          <p:nvPr/>
        </p:nvSpPr>
        <p:spPr>
          <a:xfrm>
            <a:off x="1066800" y="3886200"/>
            <a:ext cx="7162800" cy="1600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8432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143000" y="3352800"/>
            <a:ext cx="685800" cy="649439"/>
          </a:xfrm>
          <a:prstGeom prst="rect">
            <a:avLst/>
          </a:prstGeom>
          <a:noFill/>
        </p:spPr>
      </p:pic>
      <p:sp>
        <p:nvSpPr>
          <p:cNvPr id="30" name="TextBox 3"/>
          <p:cNvSpPr txBox="1">
            <a:spLocks noChangeArrowheads="1"/>
          </p:cNvSpPr>
          <p:nvPr/>
        </p:nvSpPr>
        <p:spPr bwMode="auto">
          <a:xfrm>
            <a:off x="1752600" y="4572000"/>
            <a:ext cx="60198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The Corps Is Commissioned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xit" presetSubtype="0" fill="hold" nodeType="withEffect">
                                  <p:stCondLst>
                                    <p:cond delay="50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24"/>
                                        </p:tgtEl>
                                      </p:cBhvr>
                                    </p:animEffect>
                                    <p:set>
                                      <p:cBhvr>
                                        <p:cTn id="13" dur="1" fill="hold">
                                          <p:stCondLst>
                                            <p:cond delay="999"/>
                                          </p:stCondLst>
                                        </p:cTn>
                                        <p:tgtEl>
                                          <p:spTgt spid="24"/>
                                        </p:tgtEl>
                                        <p:attrNameLst>
                                          <p:attrName>style.visibility</p:attrName>
                                        </p:attrNameLst>
                                      </p:cBhvr>
                                      <p:to>
                                        <p:strVal val="hidden"/>
                                      </p:to>
                                    </p:set>
                                  </p:childTnLst>
                                </p:cTn>
                              </p:par>
                              <p:par>
                                <p:cTn id="14" presetID="9" presetClass="emph" presetSubtype="0" nodeType="withEffect">
                                  <p:stCondLst>
                                    <p:cond delay="500"/>
                                  </p:stCondLst>
                                  <p:childTnLst>
                                    <p:set>
                                      <p:cBhvr rctx="PPT">
                                        <p:cTn id="15" dur="indefinite"/>
                                        <p:tgtEl>
                                          <p:spTgt spid="19"/>
                                        </p:tgtEl>
                                        <p:attrNameLst>
                                          <p:attrName>style.opacity</p:attrName>
                                        </p:attrNameLst>
                                      </p:cBhvr>
                                      <p:to>
                                        <p:strVal val="0.5"/>
                                      </p:to>
                                    </p:set>
                                    <p:animEffect filter="image" prLst="opacity: 0.5">
                                      <p:cBhvr rctx="IE">
                                        <p:cTn id="16" dur="indefinite"/>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4324"/>
                                        </p:tgtEl>
                                        <p:attrNameLst>
                                          <p:attrName>style.visibility</p:attrName>
                                        </p:attrNameLst>
                                      </p:cBhvr>
                                      <p:to>
                                        <p:strVal val="visible"/>
                                      </p:to>
                                    </p:set>
                                    <p:animEffect transition="in" filter="wipe(left)">
                                      <p:cBhvr>
                                        <p:cTn id="21" dur="1000"/>
                                        <p:tgtEl>
                                          <p:spTgt spid="1843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par>
                                <p:cTn id="31" presetID="64" presetClass="path" presetSubtype="0" accel="50000" decel="50000" fill="hold" grpId="1" nodeType="withEffect">
                                  <p:stCondLst>
                                    <p:cond delay="0"/>
                                  </p:stCondLst>
                                  <p:childTnLst>
                                    <p:animMotion origin="layout" path="M 5.55556E-7 -4.07407E-6 L -0.10382 -0.66226 " pathEditMode="relative" rAng="0" ptsTypes="AA">
                                      <p:cBhvr>
                                        <p:cTn id="32" dur="1000" fill="hold"/>
                                        <p:tgtEl>
                                          <p:spTgt spid="30">
                                            <p:txEl>
                                              <p:pRg st="0" end="0"/>
                                            </p:txEl>
                                          </p:spTgt>
                                        </p:tgtEl>
                                        <p:attrNameLst>
                                          <p:attrName>ppt_x</p:attrName>
                                          <p:attrName>ppt_y</p:attrName>
                                        </p:attrNameLst>
                                      </p:cBhvr>
                                      <p:rCtr x="-52" y="-331"/>
                                    </p:animMotion>
                                  </p:childTnLst>
                                </p:cTn>
                              </p:par>
                              <p:par>
                                <p:cTn id="33" presetID="10" presetClass="exit" presetSubtype="0" fill="hold" grpId="1" nodeType="withEffect">
                                  <p:stCondLst>
                                    <p:cond delay="500"/>
                                  </p:stCondLst>
                                  <p:childTnLst>
                                    <p:animEffect transition="out" filter="fade">
                                      <p:cBhvr>
                                        <p:cTn id="34" dur="1000"/>
                                        <p:tgtEl>
                                          <p:spTgt spid="31"/>
                                        </p:tgtEl>
                                      </p:cBhvr>
                                    </p:animEffect>
                                    <p:set>
                                      <p:cBhvr>
                                        <p:cTn id="35" dur="1" fill="hold">
                                          <p:stCondLst>
                                            <p:cond delay="999"/>
                                          </p:stCondLst>
                                        </p:cTn>
                                        <p:tgtEl>
                                          <p:spTgt spid="31"/>
                                        </p:tgtEl>
                                        <p:attrNameLst>
                                          <p:attrName>style.visibility</p:attrName>
                                        </p:attrNameLst>
                                      </p:cBhvr>
                                      <p:to>
                                        <p:strVal val="hidden"/>
                                      </p:to>
                                    </p:set>
                                  </p:childTnLst>
                                </p:cTn>
                              </p:par>
                              <p:par>
                                <p:cTn id="36" presetID="10" presetClass="entr" presetSubtype="0" fill="hold" grpId="0" nodeType="withEffect">
                                  <p:stCondLst>
                                    <p:cond delay="50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par>
                                <p:cTn id="39" presetID="10" presetClass="exit" presetSubtype="0" fill="hold" grpId="2" nodeType="withEffect">
                                  <p:stCondLst>
                                    <p:cond delay="500"/>
                                  </p:stCondLst>
                                  <p:childTnLst>
                                    <p:animEffect transition="out" filter="fade">
                                      <p:cBhvr>
                                        <p:cTn id="40" dur="1000"/>
                                        <p:tgtEl>
                                          <p:spTgt spid="30">
                                            <p:txEl>
                                              <p:pRg st="0" end="0"/>
                                            </p:txEl>
                                          </p:spTgt>
                                        </p:tgtEl>
                                      </p:cBhvr>
                                    </p:animEffect>
                                    <p:set>
                                      <p:cBhvr>
                                        <p:cTn id="41" dur="1" fill="hold">
                                          <p:stCondLst>
                                            <p:cond delay="999"/>
                                          </p:stCondLst>
                                        </p:cTn>
                                        <p:tgtEl>
                                          <p:spTgt spid="30">
                                            <p:txEl>
                                              <p:pRg st="0" end="0"/>
                                            </p:txEl>
                                          </p:spTgt>
                                        </p:tgtEl>
                                        <p:attrNameLst>
                                          <p:attrName>style.visibility</p:attrName>
                                        </p:attrNameLst>
                                      </p:cBhvr>
                                      <p:to>
                                        <p:strVal val="hidden"/>
                                      </p:to>
                                    </p:set>
                                  </p:childTnLst>
                                </p:cTn>
                              </p:par>
                              <p:par>
                                <p:cTn id="42" presetID="10" presetClass="exit" presetSubtype="0" fill="hold" nodeType="withEffect">
                                  <p:stCondLst>
                                    <p:cond delay="500"/>
                                  </p:stCondLst>
                                  <p:childTnLst>
                                    <p:animEffect transition="out" filter="fade">
                                      <p:cBhvr>
                                        <p:cTn id="43" dur="1000"/>
                                        <p:tgtEl>
                                          <p:spTgt spid="184324"/>
                                        </p:tgtEl>
                                      </p:cBhvr>
                                    </p:animEffect>
                                    <p:set>
                                      <p:cBhvr>
                                        <p:cTn id="44" dur="1" fill="hold">
                                          <p:stCondLst>
                                            <p:cond delay="999"/>
                                          </p:stCondLst>
                                        </p:cTn>
                                        <p:tgtEl>
                                          <p:spTgt spid="184324"/>
                                        </p:tgtEl>
                                        <p:attrNameLst>
                                          <p:attrName>style.visibility</p:attrName>
                                        </p:attrNameLst>
                                      </p:cBhvr>
                                      <p:to>
                                        <p:strVal val="hidden"/>
                                      </p:to>
                                    </p:set>
                                  </p:childTnLst>
                                </p:cTn>
                              </p:par>
                              <p:par>
                                <p:cTn id="45" presetID="10" presetClass="exit" presetSubtype="0" fill="hold" nodeType="withEffect">
                                  <p:stCondLst>
                                    <p:cond delay="500"/>
                                  </p:stCondLst>
                                  <p:childTnLst>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1" grpId="0" animBg="1"/>
      <p:bldP spid="31" grpId="1" animBg="1"/>
      <p:bldP spid="30" grpId="0" build="allAtOnce"/>
      <p:bldP spid="30" grpId="1" build="allAtOnce"/>
      <p:bldP spid="30" grpId="2" build="allAtOnce"/>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https://en.wikipedia.org/wiki/Corps_of_Discovery</a:t>
            </a:r>
            <a:endParaRPr lang="en-US" dirty="0" smtClean="0"/>
          </a:p>
          <a:p>
            <a:endParaRPr lang="en-US" dirty="0" smtClean="0"/>
          </a:p>
          <a:p>
            <a:r>
              <a:rPr lang="en-US" dirty="0" smtClean="0"/>
              <a:t>The </a:t>
            </a:r>
            <a:r>
              <a:rPr lang="en-US" b="1" dirty="0" smtClean="0"/>
              <a:t>Corps of Discovery</a:t>
            </a:r>
            <a:r>
              <a:rPr lang="en-US" dirty="0" smtClean="0"/>
              <a:t> was a specially-established unit of the United States Army which formed the nucleus of the Lewis and Clark Expedition that took place between May 1804 and September 1806. The Corps, which was a select group of volunteers, were led jointly by Captain </a:t>
            </a:r>
            <a:r>
              <a:rPr lang="en-US" u="sng" dirty="0" smtClean="0"/>
              <a:t>Meriwether Lewis</a:t>
            </a:r>
            <a:r>
              <a:rPr lang="en-US" dirty="0" smtClean="0"/>
              <a:t> and Second Lieutenant William Clark. Commissioned by President Thomas Jefferson, the Corps' objectives were both scientific and commercial – to study the area's plants, animal life, and geography, and to learn how the Louisiana Purchase could be exploited economically.</a:t>
            </a:r>
          </a:p>
          <a:p>
            <a:r>
              <a:rPr lang="en-US" dirty="0" smtClean="0"/>
              <a:t>The foundations for the Corps of Discovery were laid when Thomas Jefferson met John Ledyard to discuss a proposed expedition to the Pacific Northwest in the 1780s.</a:t>
            </a:r>
            <a:r>
              <a:rPr lang="en-US" baseline="30000" dirty="0" smtClean="0"/>
              <a:t> </a:t>
            </a:r>
            <a:r>
              <a:rPr lang="en-US" dirty="0" smtClean="0"/>
              <a:t>In 1802, Jefferson read Alexander Mackenzie's 1801 book about his 1792–1793 overland expedition across Canada to the Pacific Ocean; these exploratory journals influenced his decision to create an American body capable of reaching the Pacific as well.</a:t>
            </a:r>
            <a:r>
              <a:rPr lang="en-US" baseline="30000" dirty="0" smtClean="0"/>
              <a:t> </a:t>
            </a:r>
            <a:r>
              <a:rPr lang="en-US" dirty="0" smtClean="0"/>
              <a:t>Two years after taking the presidency, Jefferson asked Congress to fund an expedition through the Louisiana Purchase.</a:t>
            </a:r>
          </a:p>
          <a:p>
            <a:r>
              <a:rPr lang="en-US" dirty="0" smtClean="0"/>
              <a:t>In 1803, President Thomas Jefferson commissioned the Corps of Discovery, and named as its leader his personal secretary and U.S. Army Captain, Meriwether Lewis, who selected William Clark as his partner.</a:t>
            </a:r>
            <a:r>
              <a:rPr lang="en-US" baseline="30000" dirty="0" smtClean="0"/>
              <a:t> </a:t>
            </a:r>
            <a:r>
              <a:rPr lang="en-US" dirty="0" smtClean="0"/>
              <a:t>The goals of the Corps of Discovery, whose cadre would be raised primarily from the U.S. military, was to explore the Louisiana Purchase, and establish trade and U.S. sovereignty over the native peoples along the Missouri River. Jefferson also wanted to establish a U.S. claim to the Pacific Northwest and Oregon territory by documenting an American presence there before other Europeans, such as the British, could lay title to the land.</a:t>
            </a:r>
          </a:p>
          <a:p>
            <a:endParaRPr lang="en-US" dirty="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3470970"/>
            <a:ext cx="9144000" cy="3539430"/>
          </a:xfrm>
          <a:prstGeom prst="rect">
            <a:avLst/>
          </a:prstGeom>
        </p:spPr>
        <p:txBody>
          <a:bodyPr wrap="square">
            <a:spAutoFit/>
          </a:bodyPr>
          <a:lstStyle/>
          <a:p>
            <a:r>
              <a:rPr lang="en-US" sz="1600" dirty="0" smtClean="0">
                <a:hlinkClick r:id="rId2"/>
              </a:rPr>
              <a:t>http://exhibits.hsl.virginia.edu/lewisclark/planning/</a:t>
            </a:r>
            <a:endParaRPr lang="en-US" sz="1600" dirty="0" smtClean="0"/>
          </a:p>
          <a:p>
            <a:r>
              <a:rPr lang="en-US" sz="1600" dirty="0" smtClean="0"/>
              <a:t>Several events converged after the turn of the century to make Jefferson’s fourth attempt to send an explorer to the West a successful venture. Most importantly, Jefferson was now President of the United States and had the power to implement his idea. He encouraged Congress to authorize and fund an expedition to promote trade with the Indians, explore the Missouri River, and search for the fabled Northwest Passage. Additionally, Jefferson had the good fortune of purchasing the Louisiana Territory from the French in 1803. Louisiana was at risk of being seized by the British if the French and British went to war. This was appealing neither to the French nor to Jefferson who did not want the powerful British to control New Orleans and gain the ability to strangle American trade flowing down the Mississippi. Jefferson instructed his American Legation in Paris to investigate the possibility of purchasing New Orleans. When the French offered all of Louisiana, the Americans were astounded. A treaty was quickly drawn up, and three separate copies were sent with three couriers on three different vessels back to the United States. The Corps of Discovery would be able to travel through United States territory rather than a foreign land.</a:t>
            </a:r>
            <a:endParaRPr lang="en-US" sz="1600" dirty="0"/>
          </a:p>
        </p:txBody>
      </p:sp>
      <p:sp>
        <p:nvSpPr>
          <p:cNvPr id="4" name="TextBox 3"/>
          <p:cNvSpPr txBox="1"/>
          <p:nvPr/>
        </p:nvSpPr>
        <p:spPr>
          <a:xfrm>
            <a:off x="685800" y="0"/>
            <a:ext cx="4906280" cy="1077218"/>
          </a:xfrm>
          <a:prstGeom prst="rect">
            <a:avLst/>
          </a:prstGeom>
          <a:noFill/>
        </p:spPr>
        <p:txBody>
          <a:bodyPr wrap="none" rtlCol="0">
            <a:spAutoFit/>
          </a:bodyPr>
          <a:lstStyle/>
          <a:p>
            <a:r>
              <a:rPr lang="en-US" sz="1600" dirty="0" smtClean="0"/>
              <a:t>April 30, 1803  - Louisiana Purchase treaty signed in Paris</a:t>
            </a:r>
          </a:p>
          <a:p>
            <a:r>
              <a:rPr lang="en-US" sz="1600" dirty="0" smtClean="0"/>
              <a:t>July 4, 1803 – treaty reached Washington DC</a:t>
            </a:r>
          </a:p>
          <a:p>
            <a:r>
              <a:rPr lang="en-US" sz="1600" dirty="0" smtClean="0"/>
              <a:t>Oct 20, 1803 – Treaty ratified by Senate</a:t>
            </a:r>
          </a:p>
          <a:p>
            <a:r>
              <a:rPr lang="en-US" sz="1600" dirty="0" smtClean="0"/>
              <a:t>Mar 9-10, 1804 – ceremony to transfer land in St Louis</a:t>
            </a:r>
            <a:endParaRPr lang="en-US" sz="1600" dirty="0"/>
          </a:p>
        </p:txBody>
      </p:sp>
      <p:sp>
        <p:nvSpPr>
          <p:cNvPr id="6" name="Rectangle 5"/>
          <p:cNvSpPr/>
          <p:nvPr/>
        </p:nvSpPr>
        <p:spPr>
          <a:xfrm>
            <a:off x="0" y="1032570"/>
            <a:ext cx="9144000" cy="2554545"/>
          </a:xfrm>
          <a:prstGeom prst="rect">
            <a:avLst/>
          </a:prstGeom>
        </p:spPr>
        <p:txBody>
          <a:bodyPr wrap="square">
            <a:spAutoFit/>
          </a:bodyPr>
          <a:lstStyle/>
          <a:p>
            <a:r>
              <a:rPr lang="en-US" sz="1600" dirty="0" smtClean="0">
                <a:hlinkClick r:id="rId3"/>
              </a:rPr>
              <a:t>https://en.wikipedia.org/wiki/Lewis_and_Clark_Expedition</a:t>
            </a:r>
            <a:endParaRPr lang="en-US" sz="1600" dirty="0" smtClean="0"/>
          </a:p>
          <a:p>
            <a:r>
              <a:rPr lang="en-US" sz="1600" dirty="0" smtClean="0"/>
              <a:t>The primary objective was to explore and to map the newly acquired territory, to find a practical route across the western half of the continent, and to establish an American presence in this territory before Britain and other European powers tried to claim it.</a:t>
            </a:r>
          </a:p>
          <a:p>
            <a:r>
              <a:rPr lang="en-US" sz="1600" dirty="0" smtClean="0"/>
              <a:t>The campaign's secondary objectives were scientific and economic: to study the area's plants, animal life, and geography, and to establish trade with local Native American tribes. </a:t>
            </a:r>
          </a:p>
          <a:p>
            <a:r>
              <a:rPr lang="en-US" sz="1600" dirty="0" smtClean="0"/>
              <a:t>one goal was to find "the most direct and practicable water communication across this continent, for the purposes of commerce." Jefferson also placed special importance on declaring U.S. sovereignty over the land occupied by the many different tribes of Native Americans along the Missouri River, and getting an accurate sense of the resources in the recently completed Louisiana Purchase.</a:t>
            </a:r>
            <a:endParaRPr lang="en-US" sz="1600" dirty="0"/>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685800"/>
            <a:ext cx="9144000" cy="5909310"/>
          </a:xfrm>
          <a:prstGeom prst="rect">
            <a:avLst/>
          </a:prstGeom>
          <a:noFill/>
        </p:spPr>
        <p:txBody>
          <a:bodyPr wrap="square" rtlCol="0">
            <a:spAutoFit/>
          </a:bodyPr>
          <a:lstStyle/>
          <a:p>
            <a:r>
              <a:rPr lang="en-US" sz="1400" dirty="0" smtClean="0"/>
              <a:t>July 5 – Lewis leaves Washington for Pittsburg</a:t>
            </a:r>
          </a:p>
          <a:p>
            <a:r>
              <a:rPr lang="en-US" sz="1400" dirty="0" smtClean="0"/>
              <a:t>July 15 – Lewis arrives Pittsburg to pick up keelboat</a:t>
            </a:r>
          </a:p>
          <a:p>
            <a:r>
              <a:rPr lang="en-US" sz="1400" dirty="0" smtClean="0"/>
              <a:t>July 22 – Lewis recruits 11 men for trip down the Ohio (1 pilot, 7 soldiers, 3 recruits) – 2 of three recruits are still with him and probably were selected in Louisville for trip</a:t>
            </a:r>
          </a:p>
          <a:p>
            <a:r>
              <a:rPr lang="en-US" sz="1400" dirty="0" smtClean="0"/>
              <a:t>Aug 31, 1803 – Lewis leaves Pittsburg on Keel Boat</a:t>
            </a:r>
          </a:p>
          <a:p>
            <a:r>
              <a:rPr lang="en-US" sz="1400" dirty="0" smtClean="0"/>
              <a:t>Sept 7 – Wheeling WV – buys red pirogue and hires canoe man; receives goods brought overland across the 	Braddock Trace by wagon</a:t>
            </a:r>
          </a:p>
          <a:p>
            <a:r>
              <a:rPr lang="en-US" sz="1400" dirty="0" smtClean="0"/>
              <a:t>Sept 10 – pass Moundville, WV</a:t>
            </a:r>
          </a:p>
          <a:p>
            <a:r>
              <a:rPr lang="en-US" sz="1400" dirty="0" smtClean="0"/>
              <a:t>Sept 14 – camps Point Pleasant, WV</a:t>
            </a:r>
          </a:p>
          <a:p>
            <a:r>
              <a:rPr lang="en-US" sz="1400" dirty="0" smtClean="0"/>
              <a:t>Sept 22- Mayville, </a:t>
            </a:r>
            <a:r>
              <a:rPr lang="en-US" sz="1400" dirty="0" err="1" smtClean="0"/>
              <a:t>Ky</a:t>
            </a:r>
            <a:r>
              <a:rPr lang="en-US" sz="1400" dirty="0" smtClean="0"/>
              <a:t> – recruits John </a:t>
            </a:r>
            <a:r>
              <a:rPr lang="en-US" sz="1400" dirty="0" err="1" smtClean="0"/>
              <a:t>Colter</a:t>
            </a:r>
            <a:endParaRPr lang="en-US" sz="1400" dirty="0" smtClean="0"/>
          </a:p>
          <a:p>
            <a:r>
              <a:rPr lang="en-US" sz="1400" dirty="0" smtClean="0"/>
              <a:t>Oct 14 – Lewis arrives Falls of Ohio (Clarksville IN, near Louisville) and joins Clark</a:t>
            </a:r>
          </a:p>
          <a:p>
            <a:r>
              <a:rPr lang="en-US" sz="1400" dirty="0" smtClean="0"/>
              <a:t>Oct 15-22 –  evaluating potential corpsmen (physical attributes, hunting and shooting skills, general character, and overall suitability to meeting the challenges ) – letter from Lewis to Clark “good hunters, stout, health, unmarried men, accustomed to the woods, and capable of bearing bodily fatigue in a pretty considerable degree” – selected "Nine Young Men from Kentucky": William Bratton, John </a:t>
            </a:r>
            <a:r>
              <a:rPr lang="en-US" sz="1400" dirty="0" err="1" smtClean="0"/>
              <a:t>Colter</a:t>
            </a:r>
            <a:r>
              <a:rPr lang="en-US" sz="1400" dirty="0" smtClean="0"/>
              <a:t>, Joseph Field, </a:t>
            </a:r>
            <a:r>
              <a:rPr lang="en-US" sz="1400" dirty="0" err="1" smtClean="0"/>
              <a:t>Reubin</a:t>
            </a:r>
            <a:r>
              <a:rPr lang="en-US" sz="1400" dirty="0" smtClean="0"/>
              <a:t> Field, Charles Floyd, George Gibson, Nathaniel Pryor, George Shannon, and John Shields.   A third of the party's permanent members – forming the heart of the Corps – were from Louisville, Clarksville or their surrounding area. While in Clarksville, Lewis recruits 4 soldiers from Ft. Southwest Point(Kingston, </a:t>
            </a:r>
          </a:p>
          <a:p>
            <a:r>
              <a:rPr lang="en-US" sz="1400" dirty="0" smtClean="0"/>
              <a:t>Oct 26 – depart Clarksville (Louisville)</a:t>
            </a:r>
          </a:p>
          <a:p>
            <a:r>
              <a:rPr lang="en-US" sz="1400" dirty="0" smtClean="0"/>
              <a:t>Nov 11 – arrived Ft. Massac, Illinois - hired the local woodsman, George </a:t>
            </a:r>
            <a:r>
              <a:rPr lang="en-US" sz="1400" dirty="0" err="1" smtClean="0"/>
              <a:t>Drouillard</a:t>
            </a:r>
            <a:endParaRPr lang="en-US" sz="1400" dirty="0" smtClean="0"/>
          </a:p>
          <a:p>
            <a:r>
              <a:rPr lang="en-US" sz="1400" dirty="0" smtClean="0"/>
              <a:t>Nov 13 – arrive Fort Defiance -  6 days here while Lewis taught Clark how to use the navigational and surveying equipment</a:t>
            </a:r>
          </a:p>
          <a:p>
            <a:r>
              <a:rPr lang="en-US" sz="1400" dirty="0" smtClean="0"/>
              <a:t>Nov 29 – arrives Fort Kaskaskia, Il -recruits six soldiers: Sgt. John Ordway and privates Peter M. Weiser, Richard Windsor, Patrick </a:t>
            </a:r>
            <a:r>
              <a:rPr lang="en-US" sz="1400" dirty="0" err="1" smtClean="0"/>
              <a:t>Gass</a:t>
            </a:r>
            <a:r>
              <a:rPr lang="en-US" sz="1400" dirty="0" smtClean="0"/>
              <a:t>, John </a:t>
            </a:r>
            <a:r>
              <a:rPr lang="en-US" sz="1400" dirty="0" err="1" smtClean="0"/>
              <a:t>Boley</a:t>
            </a:r>
            <a:r>
              <a:rPr lang="en-US" sz="1400" dirty="0" smtClean="0"/>
              <a:t>, and John Collins, John Dame, John Robertson, </a:t>
            </a:r>
            <a:r>
              <a:rPr lang="en-US" sz="1400" dirty="0" err="1" smtClean="0"/>
              <a:t>Ebeneezer</a:t>
            </a:r>
            <a:r>
              <a:rPr lang="en-US" sz="1400" dirty="0" smtClean="0"/>
              <a:t> Tuttle, </a:t>
            </a:r>
            <a:r>
              <a:rPr lang="en-US" sz="1400" dirty="0" err="1" smtClean="0"/>
              <a:t>Issac</a:t>
            </a:r>
            <a:r>
              <a:rPr lang="en-US" sz="1400" dirty="0" smtClean="0"/>
              <a:t> White, and Alexander Hamilton Willard, French/</a:t>
            </a:r>
            <a:r>
              <a:rPr lang="en-US" sz="1400" dirty="0" err="1" smtClean="0"/>
              <a:t>indian</a:t>
            </a:r>
            <a:r>
              <a:rPr lang="en-US" sz="1400" dirty="0" smtClean="0"/>
              <a:t> Francois </a:t>
            </a:r>
            <a:r>
              <a:rPr lang="en-US" sz="1400" dirty="0" err="1" smtClean="0"/>
              <a:t>Labiche</a:t>
            </a:r>
            <a:r>
              <a:rPr lang="en-US" sz="1400" dirty="0" smtClean="0"/>
              <a:t>.</a:t>
            </a:r>
          </a:p>
          <a:p>
            <a:r>
              <a:rPr lang="en-US" sz="1400" dirty="0" smtClean="0"/>
              <a:t>Buys white pirogue</a:t>
            </a:r>
          </a:p>
          <a:p>
            <a:r>
              <a:rPr lang="en-US" sz="1400" dirty="0" smtClean="0"/>
              <a:t>Dec 7 – arrived Cahokia, Ill</a:t>
            </a:r>
          </a:p>
          <a:p>
            <a:endParaRPr lang="en-US" sz="1400" dirty="0" smtClean="0"/>
          </a:p>
        </p:txBody>
      </p:sp>
      <p:sp>
        <p:nvSpPr>
          <p:cNvPr id="4" name="Rectangle 3"/>
          <p:cNvSpPr/>
          <p:nvPr/>
        </p:nvSpPr>
        <p:spPr>
          <a:xfrm>
            <a:off x="0" y="0"/>
            <a:ext cx="9144000" cy="584775"/>
          </a:xfrm>
          <a:prstGeom prst="rect">
            <a:avLst/>
          </a:prstGeom>
        </p:spPr>
        <p:txBody>
          <a:bodyPr wrap="square">
            <a:spAutoFit/>
          </a:bodyPr>
          <a:lstStyle/>
          <a:p>
            <a:r>
              <a:rPr lang="en-US" sz="1600" dirty="0" smtClean="0"/>
              <a:t>Details of trip from Pittsburg – Cahokia, Ill</a:t>
            </a:r>
          </a:p>
          <a:p>
            <a:r>
              <a:rPr lang="en-US" sz="1600" dirty="0" smtClean="0">
                <a:hlinkClick r:id="rId3"/>
              </a:rPr>
              <a:t>http://www.oldfortsteuben.com/admin/data/files/2015%20Brochure%20for%20legacy%20trail2.pdf</a:t>
            </a:r>
            <a:endParaRPr lang="en-US" sz="1600" dirty="0" smtClean="0"/>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463308"/>
          </a:xfrm>
          <a:prstGeom prst="rect">
            <a:avLst/>
          </a:prstGeom>
        </p:spPr>
        <p:txBody>
          <a:bodyPr wrap="square">
            <a:spAutoFit/>
          </a:bodyPr>
          <a:lstStyle/>
          <a:p>
            <a:r>
              <a:rPr lang="en-US" dirty="0" smtClean="0">
                <a:hlinkClick r:id="rId2"/>
              </a:rPr>
              <a:t>http://731louisianapurchase.blogspot.com/2008/05/timeline-of-events-louisiana-purchase.html</a:t>
            </a:r>
            <a:endParaRPr lang="en-US" dirty="0" smtClean="0"/>
          </a:p>
          <a:p>
            <a:endParaRPr lang="en-US" dirty="0" smtClean="0"/>
          </a:p>
          <a:p>
            <a:r>
              <a:rPr lang="en-US" b="1" dirty="0" smtClean="0"/>
              <a:t>1618</a:t>
            </a:r>
            <a:r>
              <a:rPr lang="en-US" dirty="0" smtClean="0"/>
              <a:t>: The territory of Louisiana is discovered by René-Robert </a:t>
            </a:r>
            <a:r>
              <a:rPr lang="en-US" dirty="0" err="1" smtClean="0"/>
              <a:t>Cavelier</a:t>
            </a:r>
            <a:r>
              <a:rPr lang="en-US" dirty="0" smtClean="0"/>
              <a:t> and claims it for the ruler of France. It is named after King Louis.</a:t>
            </a:r>
            <a:br>
              <a:rPr lang="en-US" dirty="0" smtClean="0"/>
            </a:br>
            <a:r>
              <a:rPr lang="en-US" b="1" dirty="0" smtClean="0"/>
              <a:t>1799</a:t>
            </a:r>
            <a:r>
              <a:rPr lang="en-US" dirty="0" smtClean="0"/>
              <a:t>: Napoleon Bonaparte becomes the ruler of France.</a:t>
            </a:r>
            <a:br>
              <a:rPr lang="en-US" dirty="0" smtClean="0"/>
            </a:br>
            <a:r>
              <a:rPr lang="en-US" b="1" dirty="0" smtClean="0"/>
              <a:t>1801</a:t>
            </a:r>
            <a:r>
              <a:rPr lang="en-US" dirty="0" smtClean="0"/>
              <a:t>: Robert Livingston is named minister to France by president Thomas Jefferson.</a:t>
            </a:r>
            <a:br>
              <a:rPr lang="en-US" dirty="0" smtClean="0"/>
            </a:br>
            <a:r>
              <a:rPr lang="en-US" b="1" dirty="0" smtClean="0"/>
              <a:t>1803 January</a:t>
            </a:r>
            <a:r>
              <a:rPr lang="en-US" dirty="0" smtClean="0"/>
              <a:t>: James Monroe is sent to France by Thomas Jefferson to join Robert Livingston.</a:t>
            </a:r>
            <a:br>
              <a:rPr lang="en-US" dirty="0" smtClean="0"/>
            </a:br>
            <a:r>
              <a:rPr lang="en-US" b="1" dirty="0" smtClean="0"/>
              <a:t>1803 April 11</a:t>
            </a:r>
            <a:r>
              <a:rPr lang="en-US" dirty="0" smtClean="0"/>
              <a:t>: A foreign minister by the name of Talleyrand informs Robert Livingston that France wants to sell the Louisiana Territory.</a:t>
            </a:r>
            <a:br>
              <a:rPr lang="en-US" dirty="0" smtClean="0"/>
            </a:br>
            <a:r>
              <a:rPr lang="en-US" b="1" dirty="0" smtClean="0"/>
              <a:t>1803 April 12</a:t>
            </a:r>
            <a:r>
              <a:rPr lang="en-US" dirty="0" smtClean="0"/>
              <a:t>: James Monroe arrives in France and together with Robert Livingston negotiates with Minister </a:t>
            </a:r>
            <a:r>
              <a:rPr lang="en-US" dirty="0" err="1" smtClean="0"/>
              <a:t>Barbé-Marbois</a:t>
            </a:r>
            <a:r>
              <a:rPr lang="en-US" dirty="0" smtClean="0"/>
              <a:t>, who is in charge of finance.</a:t>
            </a:r>
            <a:br>
              <a:rPr lang="en-US" dirty="0" smtClean="0"/>
            </a:br>
            <a:r>
              <a:rPr lang="en-US" b="1" dirty="0" smtClean="0"/>
              <a:t>1803 July 4</a:t>
            </a:r>
            <a:r>
              <a:rPr lang="en-US" dirty="0" smtClean="0"/>
              <a:t>: The news that the Louisiana territory was bought is first announced in America.</a:t>
            </a:r>
            <a:br>
              <a:rPr lang="en-US" dirty="0" smtClean="0"/>
            </a:br>
            <a:r>
              <a:rPr lang="en-US" b="1" dirty="0" smtClean="0"/>
              <a:t>1803 October 17:</a:t>
            </a:r>
            <a:r>
              <a:rPr lang="en-US" dirty="0" smtClean="0"/>
              <a:t> President Thomas Jefferson speaks to the Congress for his third time annually and discusses the topic of the Louisiana Purchase.</a:t>
            </a:r>
            <a:br>
              <a:rPr lang="en-US" dirty="0" smtClean="0"/>
            </a:br>
            <a:r>
              <a:rPr lang="en-US" b="1" dirty="0" smtClean="0"/>
              <a:t>1803 October 20</a:t>
            </a:r>
            <a:r>
              <a:rPr lang="en-US" dirty="0" smtClean="0"/>
              <a:t>: By majority rules, (24 yes to 7 no) the Louisiana Purchase is approved.</a:t>
            </a:r>
            <a:br>
              <a:rPr lang="en-US" dirty="0" smtClean="0"/>
            </a:br>
            <a:r>
              <a:rPr lang="en-US" b="1" dirty="0" smtClean="0"/>
              <a:t>1803 October 24 and 25</a:t>
            </a:r>
            <a:r>
              <a:rPr lang="en-US" dirty="0" smtClean="0"/>
              <a:t>: The House of Representatives debates about the Louisiana Purchase, and whether to cancel it.</a:t>
            </a:r>
            <a:br>
              <a:rPr lang="en-US" dirty="0" smtClean="0"/>
            </a:br>
            <a:r>
              <a:rPr lang="en-US" b="1" dirty="0" smtClean="0"/>
              <a:t>1803 November 14</a:t>
            </a:r>
            <a:r>
              <a:rPr lang="en-US" dirty="0" smtClean="0"/>
              <a:t>: The Congress obtains a message from Thomas Jefferson about the description of Louisiana. It discusses many topics, including important things such as population and farming.</a:t>
            </a:r>
            <a:br>
              <a:rPr lang="en-US" dirty="0" smtClean="0"/>
            </a:br>
            <a:r>
              <a:rPr lang="en-US" b="1" dirty="0" smtClean="0"/>
              <a:t>1803 November 30</a:t>
            </a:r>
            <a:r>
              <a:rPr lang="en-US" dirty="0" smtClean="0"/>
              <a:t>: The Louisiana territory is transferred from Spain to France.</a:t>
            </a:r>
            <a:br>
              <a:rPr lang="en-US" dirty="0" smtClean="0"/>
            </a:br>
            <a:r>
              <a:rPr lang="en-US" b="1" dirty="0" smtClean="0"/>
              <a:t>1803 December 20</a:t>
            </a:r>
            <a:r>
              <a:rPr lang="en-US" dirty="0" smtClean="0"/>
              <a:t>: The territory of Louisiana is transferred from France to America.</a:t>
            </a:r>
            <a:br>
              <a:rPr lang="en-US" dirty="0" smtClean="0"/>
            </a:br>
            <a:r>
              <a:rPr lang="en-US" b="1" dirty="0" smtClean="0"/>
              <a:t>1803 December 30</a:t>
            </a:r>
            <a:r>
              <a:rPr lang="en-US" dirty="0" smtClean="0"/>
              <a:t>: America gains possession of the Louisiana territory.</a:t>
            </a:r>
            <a:endParaRPr lang="en-US" dirty="0"/>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p:cNvSpPr txBox="1"/>
          <p:nvPr/>
        </p:nvSpPr>
        <p:spPr>
          <a:xfrm>
            <a:off x="0" y="0"/>
            <a:ext cx="4114800" cy="6370975"/>
          </a:xfrm>
          <a:prstGeom prst="rect">
            <a:avLst/>
          </a:prstGeom>
        </p:spPr>
        <p:txBody>
          <a:bodyPr wrap="square" rtlCol="0">
            <a:spAutoFit/>
          </a:bodyPr>
          <a:lstStyle/>
          <a:p>
            <a:r>
              <a:rPr lang="en-US" sz="1200" dirty="0" smtClean="0"/>
              <a:t>	</a:t>
            </a:r>
            <a:r>
              <a:rPr lang="en-US" sz="1200" b="1" dirty="0" smtClean="0"/>
              <a:t>LOUISIANA PURCHASE</a:t>
            </a:r>
            <a:endParaRPr lang="en-US" sz="1200" dirty="0" smtClean="0"/>
          </a:p>
          <a:p>
            <a:r>
              <a:rPr lang="en-US" sz="1200" dirty="0" smtClean="0"/>
              <a:t>Mid-Jan 1803 – Jefferson recommends James Monroe negotiate for New Orleans ($10K)</a:t>
            </a:r>
          </a:p>
          <a:p>
            <a:endParaRPr lang="en-US" sz="1200" dirty="0" smtClean="0"/>
          </a:p>
          <a:p>
            <a:endParaRPr lang="en-US" sz="1200" dirty="0" smtClean="0"/>
          </a:p>
          <a:p>
            <a:endParaRPr lang="en-US" sz="1200" dirty="0" smtClean="0"/>
          </a:p>
          <a:p>
            <a:r>
              <a:rPr lang="en-US" sz="1200" dirty="0" smtClean="0"/>
              <a:t>April 11, 1803 – France offers all of Louisiana</a:t>
            </a:r>
          </a:p>
          <a:p>
            <a:r>
              <a:rPr lang="en-US" sz="1200" dirty="0" smtClean="0"/>
              <a:t>   territory to USA</a:t>
            </a:r>
          </a:p>
          <a:p>
            <a:r>
              <a:rPr lang="en-US" sz="1200" dirty="0" smtClean="0"/>
              <a:t>April 30, 1803  - Louisiana Purchase treaty signed in Paris</a:t>
            </a:r>
          </a:p>
          <a:p>
            <a:endParaRPr lang="en-US" sz="1200" dirty="0" smtClean="0"/>
          </a:p>
          <a:p>
            <a:endParaRPr lang="en-US" sz="1200" dirty="0" smtClean="0"/>
          </a:p>
          <a:p>
            <a:endParaRPr lang="en-US" sz="1200" dirty="0" smtClean="0"/>
          </a:p>
          <a:p>
            <a:r>
              <a:rPr lang="en-US" sz="1200" dirty="0" smtClean="0"/>
              <a:t>July 4, 1803 – treaty reached Washington DC</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Oct 20, 1803 – Treaty ratified by Senate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Mar 9-10, 1804 – ceremony to transfer land in St Louis</a:t>
            </a:r>
          </a:p>
          <a:p>
            <a:r>
              <a:rPr lang="en-US" sz="1200" dirty="0" smtClean="0"/>
              <a:t>May 14, 1804 – Corps departs from Camp River Dubois</a:t>
            </a:r>
            <a:endParaRPr lang="en-US" sz="1200" dirty="0"/>
          </a:p>
        </p:txBody>
      </p:sp>
      <p:sp useBgFill="1">
        <p:nvSpPr>
          <p:cNvPr id="5" name="Rectangle 4"/>
          <p:cNvSpPr/>
          <p:nvPr/>
        </p:nvSpPr>
        <p:spPr>
          <a:xfrm>
            <a:off x="3962400" y="0"/>
            <a:ext cx="5181600" cy="6924973"/>
          </a:xfrm>
          <a:prstGeom prst="rect">
            <a:avLst/>
          </a:prstGeom>
        </p:spPr>
        <p:txBody>
          <a:bodyPr wrap="square">
            <a:spAutoFit/>
          </a:bodyPr>
          <a:lstStyle/>
          <a:p>
            <a:r>
              <a:rPr lang="en-US" sz="1200" dirty="0" smtClean="0"/>
              <a:t>		</a:t>
            </a:r>
            <a:r>
              <a:rPr lang="en-US" sz="1200" b="1" dirty="0" smtClean="0"/>
              <a:t>CORPS OF DISCOVERY</a:t>
            </a:r>
          </a:p>
          <a:p>
            <a:endParaRPr lang="en-US" sz="1200" dirty="0" smtClean="0"/>
          </a:p>
          <a:p>
            <a:r>
              <a:rPr lang="en-US" sz="1200" dirty="0" smtClean="0"/>
              <a:t>Jan 18, 1803 – confidential message  to the legislature</a:t>
            </a:r>
          </a:p>
          <a:p>
            <a:r>
              <a:rPr lang="en-US" sz="1200" dirty="0" smtClean="0"/>
              <a:t>Feb 28, 1803 – Congress appropriates funds for expedition</a:t>
            </a:r>
          </a:p>
          <a:p>
            <a:r>
              <a:rPr lang="en-US" sz="1200" dirty="0" smtClean="0"/>
              <a:t>March 15-mid-April – Lewis to Harpers Ferry for supplies/armament</a:t>
            </a:r>
          </a:p>
          <a:p>
            <a:r>
              <a:rPr lang="en-US" sz="1200" dirty="0" smtClean="0"/>
              <a:t>April-May 1803 – Lewis studies with Ellicott, Barton, Patterson, </a:t>
            </a:r>
            <a:r>
              <a:rPr lang="en-US" sz="1200" dirty="0" err="1" smtClean="0"/>
              <a:t>Wistar</a:t>
            </a:r>
            <a:r>
              <a:rPr lang="en-US" sz="1200" dirty="0" smtClean="0"/>
              <a:t>,  </a:t>
            </a:r>
          </a:p>
          <a:p>
            <a:endParaRPr lang="en-US" sz="1200" dirty="0" smtClean="0"/>
          </a:p>
          <a:p>
            <a:endParaRPr lang="en-US" sz="1200" dirty="0" smtClean="0"/>
          </a:p>
          <a:p>
            <a:r>
              <a:rPr lang="en-US" sz="1200" dirty="0" smtClean="0"/>
              <a:t>June 1 – left Philly for Washington</a:t>
            </a:r>
          </a:p>
          <a:p>
            <a:r>
              <a:rPr lang="en-US" sz="1200" dirty="0" smtClean="0"/>
              <a:t>June 19, 1803 – Lewis writes Clark inviting him to co-lead Corps hinting about purchase of L.P.</a:t>
            </a:r>
          </a:p>
          <a:p>
            <a:r>
              <a:rPr lang="en-US" sz="1200" dirty="0" smtClean="0"/>
              <a:t>June 20, 1803 – Jefferson’s instructions to Lewis</a:t>
            </a:r>
          </a:p>
          <a:p>
            <a:endParaRPr lang="en-US" sz="1200" dirty="0" smtClean="0"/>
          </a:p>
          <a:p>
            <a:r>
              <a:rPr lang="en-US" sz="1200" dirty="0" smtClean="0"/>
              <a:t>July 5–to Harpers Ferry for 3500 lbs ammunition/supplies</a:t>
            </a:r>
          </a:p>
          <a:p>
            <a:r>
              <a:rPr lang="en-US" sz="1200" dirty="0" smtClean="0"/>
              <a:t>July 7 – arrives Harpers </a:t>
            </a:r>
            <a:r>
              <a:rPr lang="en-US" sz="1200" dirty="0" err="1" smtClean="0"/>
              <a:t>Ferry,arranges</a:t>
            </a:r>
            <a:r>
              <a:rPr lang="en-US" sz="1200" dirty="0" smtClean="0"/>
              <a:t> wagons for supplies to Pittsburg</a:t>
            </a:r>
          </a:p>
          <a:p>
            <a:r>
              <a:rPr lang="en-US" sz="1200" dirty="0" smtClean="0"/>
              <a:t>July 8 – to Pittsburg for Keelboat</a:t>
            </a:r>
          </a:p>
          <a:p>
            <a:r>
              <a:rPr lang="en-US" sz="1200" dirty="0" smtClean="0"/>
              <a:t>July 15 – arrives Pittsburg</a:t>
            </a:r>
          </a:p>
          <a:p>
            <a:r>
              <a:rPr lang="en-US" sz="1200" dirty="0" smtClean="0"/>
              <a:t>July 29, 1803 – Lewis receives Clark’s affirmation</a:t>
            </a:r>
          </a:p>
          <a:p>
            <a:r>
              <a:rPr lang="en-US" sz="1200" dirty="0" smtClean="0"/>
              <a:t>Aug 31, 1803 – Lewis leaves Pittsburg on Keelboat w/&gt;3000lbs cargo</a:t>
            </a:r>
          </a:p>
          <a:p>
            <a:r>
              <a:rPr lang="en-US" sz="1200" dirty="0" smtClean="0"/>
              <a:t>Sept 11 – Lewis mentions Seaman in journal</a:t>
            </a:r>
          </a:p>
          <a:p>
            <a:r>
              <a:rPr lang="en-US" sz="1200" dirty="0" smtClean="0"/>
              <a:t>Sept 22 – Mayville </a:t>
            </a:r>
            <a:r>
              <a:rPr lang="en-US" sz="1200" dirty="0" err="1" smtClean="0"/>
              <a:t>Ky</a:t>
            </a:r>
            <a:r>
              <a:rPr lang="en-US" sz="1200" dirty="0" smtClean="0"/>
              <a:t> – recruits John </a:t>
            </a:r>
            <a:r>
              <a:rPr lang="en-US" sz="1200" dirty="0" err="1" smtClean="0"/>
              <a:t>Colter</a:t>
            </a:r>
            <a:endParaRPr lang="en-US" sz="1200" dirty="0" smtClean="0"/>
          </a:p>
          <a:p>
            <a:r>
              <a:rPr lang="en-US" sz="1200" dirty="0" smtClean="0"/>
              <a:t>Sept 28 – reaches Cincinnati</a:t>
            </a:r>
          </a:p>
          <a:p>
            <a:r>
              <a:rPr lang="en-US" sz="1200" dirty="0" smtClean="0"/>
              <a:t>Oct 14 – reaches Clarksville, IN – meets up w/Clark/York ; recruits: Joseph and </a:t>
            </a:r>
            <a:r>
              <a:rPr lang="en-US" sz="1200" dirty="0" err="1" smtClean="0"/>
              <a:t>Reubin</a:t>
            </a:r>
            <a:r>
              <a:rPr lang="en-US" sz="1200" dirty="0" smtClean="0"/>
              <a:t> Field, Charles Floyd, George Gibson, George Shannon, John Shields, Nathaniel Hale Pryor, William Bratton  -"nine young men from Kentucky" </a:t>
            </a:r>
          </a:p>
          <a:p>
            <a:r>
              <a:rPr lang="en-US" sz="1200" dirty="0" smtClean="0"/>
              <a:t>Oct 27 – leave Clarksville</a:t>
            </a:r>
          </a:p>
          <a:p>
            <a:r>
              <a:rPr lang="en-US" sz="1200" dirty="0" smtClean="0"/>
              <a:t>Nov 11 – arrive Fort Massac, Ill – hires interpreter George </a:t>
            </a:r>
            <a:r>
              <a:rPr lang="en-US" sz="1200" dirty="0" err="1" smtClean="0"/>
              <a:t>Drouillard</a:t>
            </a:r>
            <a:r>
              <a:rPr lang="en-US" sz="1200" dirty="0" smtClean="0"/>
              <a:t> &amp; 1</a:t>
            </a:r>
            <a:r>
              <a:rPr lang="en-US" sz="1200" baseline="30000" dirty="0" smtClean="0"/>
              <a:t>st</a:t>
            </a:r>
            <a:r>
              <a:rPr lang="en-US" sz="1200" dirty="0" smtClean="0"/>
              <a:t> active military: John Newman and Joseph Whitehouse </a:t>
            </a:r>
          </a:p>
          <a:p>
            <a:r>
              <a:rPr lang="en-US" sz="1200" dirty="0" smtClean="0"/>
              <a:t>Nov 13 – arrive Fort Defiance -  6 days here while Lewis taught Clark how to use the navigational and surveying equipment</a:t>
            </a:r>
          </a:p>
          <a:p>
            <a:r>
              <a:rPr lang="en-US" sz="1200" dirty="0" smtClean="0"/>
              <a:t>Nov 29 – arrives Fort Kaskaskia, Il -  recruits six soldiers: Sgt. John Ordway and privates Peter M. Weiser, Richard Windsor, Patrick </a:t>
            </a:r>
            <a:r>
              <a:rPr lang="en-US" sz="1200" dirty="0" err="1" smtClean="0"/>
              <a:t>Gass</a:t>
            </a:r>
            <a:r>
              <a:rPr lang="en-US" sz="1200" dirty="0" smtClean="0"/>
              <a:t>, John </a:t>
            </a:r>
            <a:r>
              <a:rPr lang="en-US" sz="1200" dirty="0" err="1" smtClean="0"/>
              <a:t>Boley</a:t>
            </a:r>
            <a:r>
              <a:rPr lang="en-US" sz="1200" dirty="0" smtClean="0"/>
              <a:t>, and John Collins, John Dame, John Robertson, </a:t>
            </a:r>
            <a:r>
              <a:rPr lang="en-US" sz="1200" dirty="0" err="1" smtClean="0"/>
              <a:t>Ebeneezer</a:t>
            </a:r>
            <a:r>
              <a:rPr lang="en-US" sz="1200" dirty="0" smtClean="0"/>
              <a:t> Tuttle, </a:t>
            </a:r>
            <a:r>
              <a:rPr lang="en-US" sz="1200" dirty="0" err="1" smtClean="0"/>
              <a:t>Issac</a:t>
            </a:r>
            <a:r>
              <a:rPr lang="en-US" sz="1200" dirty="0" smtClean="0"/>
              <a:t> White, and Alexander Hamilton Willard, French/</a:t>
            </a:r>
            <a:r>
              <a:rPr lang="en-US" sz="1200" dirty="0" err="1" smtClean="0"/>
              <a:t>indian</a:t>
            </a:r>
            <a:r>
              <a:rPr lang="en-US" sz="1200" dirty="0" smtClean="0"/>
              <a:t> Francois </a:t>
            </a:r>
            <a:r>
              <a:rPr lang="en-US" sz="1200" dirty="0" err="1" smtClean="0"/>
              <a:t>Labiche</a:t>
            </a:r>
            <a:r>
              <a:rPr lang="en-US" sz="1200" dirty="0" smtClean="0"/>
              <a:t>.</a:t>
            </a:r>
          </a:p>
          <a:p>
            <a:r>
              <a:rPr lang="en-US" sz="1200" dirty="0" smtClean="0"/>
              <a:t>Buys white pirogue</a:t>
            </a:r>
          </a:p>
          <a:p>
            <a:r>
              <a:rPr lang="en-US" sz="1200" dirty="0" smtClean="0"/>
              <a:t>Dec 7 – arrived Cahokia, Ill  more here….</a:t>
            </a:r>
          </a:p>
          <a:p>
            <a:r>
              <a:rPr lang="en-US" sz="1200" b="1" dirty="0" smtClean="0">
                <a:hlinkClick r:id="rId2"/>
              </a:rPr>
              <a:t>https://www.nps.gov/nr/travel/lewisandclark/preparing.htm</a:t>
            </a:r>
            <a:endParaRPr lang="en-US" sz="1200" b="1"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617655"/>
            <a:ext cx="9144000" cy="2554545"/>
          </a:xfrm>
          <a:prstGeom prst="rect">
            <a:avLst/>
          </a:prstGeom>
        </p:spPr>
        <p:txBody>
          <a:bodyPr wrap="square">
            <a:spAutoFit/>
          </a:bodyPr>
          <a:lstStyle/>
          <a:p>
            <a:r>
              <a:rPr lang="en-US" sz="2000" dirty="0" smtClean="0">
                <a:hlinkClick r:id="rId2"/>
              </a:rPr>
              <a:t>https://en.wikipedia.org/wiki/Mountain_formation</a:t>
            </a:r>
            <a:endParaRPr lang="en-US" sz="2000" dirty="0" smtClean="0"/>
          </a:p>
          <a:p>
            <a:endParaRPr lang="en-US" sz="2000" dirty="0" smtClean="0"/>
          </a:p>
          <a:p>
            <a:r>
              <a:rPr lang="en-US" sz="2000" dirty="0" smtClean="0"/>
              <a:t>Movements of tectonic plates create volcanoes along the plate boundaries, which erupt and form mountains. A </a:t>
            </a:r>
            <a:r>
              <a:rPr lang="en-US" sz="2000" i="1" dirty="0" smtClean="0"/>
              <a:t>volcanic arc system</a:t>
            </a:r>
            <a:r>
              <a:rPr lang="en-US" sz="2000" dirty="0" smtClean="0"/>
              <a:t> is a series of volcanoes that form near a </a:t>
            </a:r>
            <a:r>
              <a:rPr lang="en-US" sz="2000" dirty="0" err="1" smtClean="0"/>
              <a:t>subduction</a:t>
            </a:r>
            <a:r>
              <a:rPr lang="en-US" sz="2000" dirty="0" smtClean="0"/>
              <a:t> zone where the crust of a sinking oceanic plate melts.</a:t>
            </a:r>
            <a:endParaRPr lang="en-US" sz="2000" baseline="30000" dirty="0" smtClean="0"/>
          </a:p>
          <a:p>
            <a:r>
              <a:rPr lang="en-US" sz="2000" dirty="0" smtClean="0"/>
              <a:t>When plates collide or undergo </a:t>
            </a:r>
            <a:r>
              <a:rPr lang="en-US" sz="2000" dirty="0" err="1" smtClean="0"/>
              <a:t>subduction</a:t>
            </a:r>
            <a:r>
              <a:rPr lang="en-US" sz="2000" dirty="0" smtClean="0"/>
              <a:t> (that is – ride one over another), the plates tend to buckle and fold, forming mountains. Most of the major continental mountain ranges are associated with thrusting and folding, called </a:t>
            </a:r>
            <a:r>
              <a:rPr lang="en-US" sz="2000" dirty="0" err="1" smtClean="0"/>
              <a:t>orogenesis</a:t>
            </a:r>
            <a:r>
              <a:rPr lang="en-US" sz="2000" dirty="0" smtClean="0"/>
              <a:t>. </a:t>
            </a:r>
            <a:endParaRPr lang="en-US" sz="2000" dirty="0"/>
          </a:p>
        </p:txBody>
      </p:sp>
      <p:sp>
        <p:nvSpPr>
          <p:cNvPr id="3" name="Rectangle 2"/>
          <p:cNvSpPr/>
          <p:nvPr/>
        </p:nvSpPr>
        <p:spPr>
          <a:xfrm>
            <a:off x="0" y="0"/>
            <a:ext cx="9144000" cy="3477875"/>
          </a:xfrm>
          <a:prstGeom prst="rect">
            <a:avLst/>
          </a:prstGeom>
        </p:spPr>
        <p:txBody>
          <a:bodyPr wrap="square">
            <a:spAutoFit/>
          </a:bodyPr>
          <a:lstStyle/>
          <a:p>
            <a:r>
              <a:rPr lang="en-US" sz="2000" dirty="0" smtClean="0">
                <a:hlinkClick r:id="rId3"/>
              </a:rPr>
              <a:t>https://en.wikipedia.org/wiki/Continental_collision</a:t>
            </a:r>
            <a:endParaRPr lang="en-US" sz="2000" dirty="0" smtClean="0"/>
          </a:p>
          <a:p>
            <a:endParaRPr lang="en-US" sz="2000" b="1" dirty="0" smtClean="0"/>
          </a:p>
          <a:p>
            <a:r>
              <a:rPr lang="en-US" sz="2000" b="1" dirty="0" smtClean="0"/>
              <a:t>Continental collision</a:t>
            </a:r>
            <a:r>
              <a:rPr lang="en-US" sz="2000" dirty="0" smtClean="0"/>
              <a:t> is a phenomenon of the plate tectonics of Earth that occurs at convergent boundaries. Continental collision is a variation on the fundamental process of </a:t>
            </a:r>
            <a:r>
              <a:rPr lang="en-US" sz="2000" dirty="0" err="1" smtClean="0"/>
              <a:t>subduction</a:t>
            </a:r>
            <a:r>
              <a:rPr lang="en-US" sz="2000" dirty="0" smtClean="0"/>
              <a:t>, whereby the </a:t>
            </a:r>
            <a:r>
              <a:rPr lang="en-US" sz="2000" dirty="0" err="1" smtClean="0"/>
              <a:t>subduction</a:t>
            </a:r>
            <a:r>
              <a:rPr lang="en-US" sz="2000" dirty="0" smtClean="0"/>
              <a:t> zone is destroyed, mountains produced, and two continents sutured together. Continental collision is known only to occur on Earth.</a:t>
            </a:r>
          </a:p>
          <a:p>
            <a:r>
              <a:rPr lang="en-US" sz="2000" dirty="0" smtClean="0"/>
              <a:t>Continental collision is not an instantaneous event, but may take several tens of millions of years before the faulting and folding caused by collisions stops. The collision between India and Asia has been going on for about 50 million years already and shows no signs of abating. </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0" y="671511"/>
            <a:ext cx="9756370" cy="6313951"/>
            <a:chOff x="0" y="671511"/>
            <a:chExt cx="9756370" cy="6313951"/>
          </a:xfrm>
        </p:grpSpPr>
        <p:grpSp>
          <p:nvGrpSpPr>
            <p:cNvPr id="41" name="Group 40"/>
            <p:cNvGrpSpPr/>
            <p:nvPr/>
          </p:nvGrpSpPr>
          <p:grpSpPr>
            <a:xfrm>
              <a:off x="0" y="671511"/>
              <a:ext cx="9756370" cy="6313951"/>
              <a:chOff x="0" y="671511"/>
              <a:chExt cx="9756370" cy="6313951"/>
            </a:xfrm>
          </p:grpSpPr>
          <p:grpSp>
            <p:nvGrpSpPr>
              <p:cNvPr id="36" name="Group 35"/>
              <p:cNvGrpSpPr/>
              <p:nvPr/>
            </p:nvGrpSpPr>
            <p:grpSpPr>
              <a:xfrm>
                <a:off x="0" y="671511"/>
                <a:ext cx="9756370" cy="6313951"/>
                <a:chOff x="0" y="671511"/>
                <a:chExt cx="9756370" cy="6313951"/>
              </a:xfrm>
            </p:grpSpPr>
            <p:grpSp>
              <p:nvGrpSpPr>
                <p:cNvPr id="35" name="Group 34"/>
                <p:cNvGrpSpPr/>
                <p:nvPr/>
              </p:nvGrpSpPr>
              <p:grpSpPr>
                <a:xfrm>
                  <a:off x="0" y="671511"/>
                  <a:ext cx="9756370" cy="6313951"/>
                  <a:chOff x="0" y="671511"/>
                  <a:chExt cx="9756370" cy="6313951"/>
                </a:xfrm>
              </p:grpSpPr>
              <p:grpSp>
                <p:nvGrpSpPr>
                  <p:cNvPr id="3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581400" y="3124200"/>
              <a:ext cx="13716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533400" y="1524000"/>
            <a:ext cx="1752600" cy="523220"/>
          </a:xfrm>
          <a:prstGeom prst="rect">
            <a:avLst/>
          </a:prstGeom>
          <a:noFill/>
        </p:spPr>
        <p:txBody>
          <a:bodyPr wrap="square" rtlCol="0">
            <a:spAutoFit/>
          </a:bodyPr>
          <a:lstStyle/>
          <a:p>
            <a:pPr algn="ctr"/>
            <a:r>
              <a:rPr lang="en-US" sz="2800" b="1" dirty="0" smtClean="0">
                <a:solidFill>
                  <a:srgbClr val="FF0000"/>
                </a:solidFill>
                <a:effectLst>
                  <a:outerShdw dist="50800" dir="5400000" algn="ctr" rotWithShape="0">
                    <a:schemeClr val="tx1"/>
                  </a:outerShdw>
                </a:effectLst>
              </a:rPr>
              <a:t>unclaimed</a:t>
            </a:r>
            <a:endParaRPr lang="en-US" sz="2800" b="1" dirty="0">
              <a:solidFill>
                <a:srgbClr val="FF0000"/>
              </a:solidFill>
              <a:effectLst>
                <a:outerShdw dist="50800" dir="5400000" algn="ctr" rotWithShape="0">
                  <a:schemeClr val="tx1"/>
                </a:outerShdw>
              </a:effectLst>
            </a:endParaRPr>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5" name="TextBox 14"/>
          <p:cNvSpPr txBox="1"/>
          <p:nvPr/>
        </p:nvSpPr>
        <p:spPr>
          <a:xfrm>
            <a:off x="838200" y="3048000"/>
            <a:ext cx="12192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24" name="TextBox 23"/>
          <p:cNvSpPr txBox="1"/>
          <p:nvPr/>
        </p:nvSpPr>
        <p:spPr>
          <a:xfrm>
            <a:off x="5334000" y="914400"/>
            <a:ext cx="2971800"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UNITED KINGDOM</a:t>
            </a:r>
            <a:endParaRPr lang="en-US" sz="2800" b="1" dirty="0">
              <a:solidFill>
                <a:srgbClr val="FF0000"/>
              </a:solidFill>
              <a:effectLst>
                <a:outerShdw dist="50800" dir="5400000" algn="ctr" rotWithShape="0">
                  <a:schemeClr val="tx1"/>
                </a:outerShdw>
              </a:effectLst>
            </a:endParaRPr>
          </a:p>
        </p:txBody>
      </p:sp>
      <p:sp>
        <p:nvSpPr>
          <p:cNvPr id="20" name="TextBox 19"/>
          <p:cNvSpPr txBox="1"/>
          <p:nvPr/>
        </p:nvSpPr>
        <p:spPr>
          <a:xfrm>
            <a:off x="6629400" y="5257800"/>
            <a:ext cx="1219200" cy="523220"/>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29000" y="3048000"/>
            <a:ext cx="17526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sp>
        <p:nvSpPr>
          <p:cNvPr id="37" name="TextBox 36"/>
          <p:cNvSpPr txBox="1"/>
          <p:nvPr/>
        </p:nvSpPr>
        <p:spPr>
          <a:xfrm>
            <a:off x="7010400" y="-68997"/>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1802</a:t>
            </a:r>
            <a:endParaRPr lang="en-US" sz="4800" b="1" dirty="0">
              <a:effectLst>
                <a:outerShdw dist="50800" dir="5400000" algn="ctr" rotWithShape="0">
                  <a:srgbClr val="FF0000"/>
                </a:outerShdw>
              </a:effectLst>
            </a:endParaRPr>
          </a:p>
        </p:txBody>
      </p:sp>
      <p:sp>
        <p:nvSpPr>
          <p:cNvPr id="47" name="TextBox 46"/>
          <p:cNvSpPr txBox="1"/>
          <p:nvPr/>
        </p:nvSpPr>
        <p:spPr>
          <a:xfrm>
            <a:off x="3581400" y="762000"/>
            <a:ext cx="4658648" cy="707886"/>
          </a:xfrm>
          <a:prstGeom prst="rect">
            <a:avLst/>
          </a:prstGeom>
          <a:noFill/>
        </p:spPr>
        <p:txBody>
          <a:bodyPr wrap="none" rtlCol="0">
            <a:spAutoFit/>
          </a:bodyPr>
          <a:lstStyle/>
          <a:p>
            <a:r>
              <a:rPr lang="en-US" sz="4000" b="1" dirty="0" smtClean="0">
                <a:solidFill>
                  <a:srgbClr val="3333FF"/>
                </a:solidFill>
                <a:effectLst>
                  <a:outerShdw dist="50800" dir="5400000" algn="ctr" rotWithShape="0">
                    <a:schemeClr val="tx1"/>
                  </a:outerShdw>
                </a:effectLst>
                <a:latin typeface="Tempus Sans ITC" pitchFamily="82" charset="0"/>
              </a:rPr>
              <a:t>Who’s the president?</a:t>
            </a:r>
            <a:endParaRPr lang="en-US" sz="4000" b="1" dirty="0">
              <a:solidFill>
                <a:srgbClr val="3333FF"/>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000" fill="hold"/>
                                        <p:tgtEl>
                                          <p:spTgt spid="37"/>
                                        </p:tgtEl>
                                        <p:attrNameLst>
                                          <p:attrName>r</p:attrName>
                                        </p:attrNameLst>
                                      </p:cBhvr>
                                    </p:animRo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1000"/>
                                        <p:tgtEl>
                                          <p:spTgt spid="11"/>
                                        </p:tgtEl>
                                      </p:cBhvr>
                                    </p:animEffect>
                                    <p:set>
                                      <p:cBhvr>
                                        <p:cTn id="51" dur="1" fill="hold">
                                          <p:stCondLst>
                                            <p:cond delay="999"/>
                                          </p:stCondLst>
                                        </p:cTn>
                                        <p:tgtEl>
                                          <p:spTgt spid="1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15"/>
                                        </p:tgtEl>
                                      </p:cBhvr>
                                    </p:animEffect>
                                    <p:set>
                                      <p:cBhvr>
                                        <p:cTn id="54" dur="1" fill="hold">
                                          <p:stCondLst>
                                            <p:cond delay="999"/>
                                          </p:stCondLst>
                                        </p:cTn>
                                        <p:tgtEl>
                                          <p:spTgt spid="1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4"/>
                                        </p:tgtEl>
                                      </p:cBhvr>
                                    </p:animEffect>
                                    <p:set>
                                      <p:cBhvr>
                                        <p:cTn id="60" dur="1" fill="hold">
                                          <p:stCondLst>
                                            <p:cond delay="999"/>
                                          </p:stCondLst>
                                        </p:cTn>
                                        <p:tgtEl>
                                          <p:spTgt spid="2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20"/>
                                        </p:tgtEl>
                                      </p:cBhvr>
                                    </p:animEffect>
                                    <p:set>
                                      <p:cBhvr>
                                        <p:cTn id="63" dur="1" fill="hold">
                                          <p:stCondLst>
                                            <p:cond delay="999"/>
                                          </p:stCondLst>
                                        </p:cTn>
                                        <p:tgtEl>
                                          <p:spTgt spid="20"/>
                                        </p:tgtEl>
                                        <p:attrNameLst>
                                          <p:attrName>style.visibility</p:attrName>
                                        </p:attrNameLst>
                                      </p:cBhvr>
                                      <p:to>
                                        <p:strVal val="hidden"/>
                                      </p:to>
                                    </p:set>
                                  </p:childTnLst>
                                </p:cTn>
                              </p:par>
                            </p:childTnLst>
                          </p:cTn>
                        </p:par>
                        <p:par>
                          <p:cTn id="64" fill="hold">
                            <p:stCondLst>
                              <p:cond delay="1000"/>
                            </p:stCondLst>
                            <p:childTnLst>
                              <p:par>
                                <p:cTn id="65" presetID="8" presetClass="emph" presetSubtype="0" fill="hold" grpId="2" nodeType="afterEffect">
                                  <p:stCondLst>
                                    <p:cond delay="0"/>
                                  </p:stCondLst>
                                  <p:childTnLst>
                                    <p:animRot by="21600000">
                                      <p:cBhvr>
                                        <p:cTn id="66" dur="1000" fill="hold"/>
                                        <p:tgtEl>
                                          <p:spTgt spid="37"/>
                                        </p:tgtEl>
                                        <p:attrNameLst>
                                          <p:attrName>r</p:attrName>
                                        </p:attrNameLst>
                                      </p:cBhvr>
                                    </p:animRot>
                                  </p:childTnLst>
                                </p:cTn>
                              </p:par>
                            </p:childTnLst>
                          </p:cTn>
                        </p:par>
                        <p:par>
                          <p:cTn id="67" fill="hold">
                            <p:stCondLst>
                              <p:cond delay="2000"/>
                            </p:stCondLst>
                            <p:childTnLst>
                              <p:par>
                                <p:cTn id="68" presetID="53"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1000" fill="hold"/>
                                        <p:tgtEl>
                                          <p:spTgt spid="47"/>
                                        </p:tgtEl>
                                        <p:attrNameLst>
                                          <p:attrName>ppt_w</p:attrName>
                                        </p:attrNameLst>
                                      </p:cBhvr>
                                      <p:tavLst>
                                        <p:tav tm="0">
                                          <p:val>
                                            <p:fltVal val="0"/>
                                          </p:val>
                                        </p:tav>
                                        <p:tav tm="100000">
                                          <p:val>
                                            <p:strVal val="#ppt_w"/>
                                          </p:val>
                                        </p:tav>
                                      </p:tavLst>
                                    </p:anim>
                                    <p:anim calcmode="lin" valueType="num">
                                      <p:cBhvr>
                                        <p:cTn id="71" dur="1000" fill="hold"/>
                                        <p:tgtEl>
                                          <p:spTgt spid="47"/>
                                        </p:tgtEl>
                                        <p:attrNameLst>
                                          <p:attrName>ppt_h</p:attrName>
                                        </p:attrNameLst>
                                      </p:cBhvr>
                                      <p:tavLst>
                                        <p:tav tm="0">
                                          <p:val>
                                            <p:fltVal val="0"/>
                                          </p:val>
                                        </p:tav>
                                        <p:tav tm="100000">
                                          <p:val>
                                            <p:strVal val="#ppt_h"/>
                                          </p:val>
                                        </p:tav>
                                      </p:tavLst>
                                    </p:anim>
                                    <p:animEffect transition="in" filter="fade">
                                      <p:cBhvr>
                                        <p:cTn id="72"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5" grpId="0" animBg="1"/>
      <p:bldP spid="15" grpId="1" animBg="1"/>
      <p:bldP spid="19" grpId="0"/>
      <p:bldP spid="24" grpId="0" animBg="1"/>
      <p:bldP spid="24" grpId="1" animBg="1"/>
      <p:bldP spid="20" grpId="0"/>
      <p:bldP spid="20" grpId="1"/>
      <p:bldP spid="33" grpId="0" animBg="1"/>
      <p:bldP spid="11" grpId="0" animBg="1"/>
      <p:bldP spid="11" grpId="1" animBg="1"/>
      <p:bldP spid="37" grpId="0"/>
      <p:bldP spid="37" grpId="1"/>
      <p:bldP spid="37" grpId="2"/>
      <p:bldP spid="4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5" name="TextBox 34"/>
          <p:cNvSpPr txBox="1"/>
          <p:nvPr/>
        </p:nvSpPr>
        <p:spPr>
          <a:xfrm>
            <a:off x="7010400" y="-68997"/>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1802</a:t>
            </a:r>
            <a:endParaRPr lang="en-US" sz="4800" b="1" dirty="0">
              <a:effectLst>
                <a:outerShdw dist="50800" dir="5400000" algn="ctr" rotWithShape="0">
                  <a:srgbClr val="FF0000"/>
                </a:outerShdw>
              </a:effectLst>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34" name="Group 33"/>
          <p:cNvGrpSpPr/>
          <p:nvPr/>
        </p:nvGrpSpPr>
        <p:grpSpPr>
          <a:xfrm>
            <a:off x="0" y="671511"/>
            <a:ext cx="9756370" cy="6313951"/>
            <a:chOff x="0" y="671511"/>
            <a:chExt cx="9756370" cy="6313951"/>
          </a:xfrm>
        </p:grpSpPr>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0" y="20391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Jan 18, 1803: Jefferson asks Congress </a:t>
            </a:r>
          </a:p>
          <a:p>
            <a:r>
              <a:rPr lang="en-US" sz="2800" dirty="0" smtClean="0"/>
              <a:t>    to fund an American expedition to</a:t>
            </a:r>
          </a:p>
          <a:p>
            <a:r>
              <a:rPr lang="en-US" sz="2800" dirty="0" smtClean="0"/>
              <a:t>    the Pacific Ocean</a:t>
            </a:r>
            <a:endParaRPr lang="en-US" sz="2800" dirty="0"/>
          </a:p>
        </p:txBody>
      </p:sp>
      <p:sp>
        <p:nvSpPr>
          <p:cNvPr id="38" name="Rectangle 37"/>
          <p:cNvSpPr/>
          <p:nvPr/>
        </p:nvSpPr>
        <p:spPr>
          <a:xfrm>
            <a:off x="0" y="6675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Jefferson reads Alexander Mackenzie's</a:t>
            </a:r>
          </a:p>
          <a:p>
            <a:r>
              <a:rPr lang="en-US" sz="2800" dirty="0" smtClean="0"/>
              <a:t>   book about the 1792 overland</a:t>
            </a:r>
          </a:p>
          <a:p>
            <a:r>
              <a:rPr lang="en-US" sz="2800" dirty="0" smtClean="0"/>
              <a:t>   expedition to the Pacific Ocean</a:t>
            </a:r>
            <a:endParaRPr lang="en-US" sz="2800" dirty="0"/>
          </a:p>
        </p:txBody>
      </p:sp>
      <p:sp>
        <p:nvSpPr>
          <p:cNvPr id="40" name="TextBox 39"/>
          <p:cNvSpPr txBox="1"/>
          <p:nvPr/>
        </p:nvSpPr>
        <p:spPr>
          <a:xfrm>
            <a:off x="3581400" y="762000"/>
            <a:ext cx="4658648" cy="707886"/>
          </a:xfrm>
          <a:prstGeom prst="rect">
            <a:avLst/>
          </a:prstGeom>
          <a:noFill/>
        </p:spPr>
        <p:txBody>
          <a:bodyPr wrap="none" rtlCol="0">
            <a:spAutoFit/>
          </a:bodyPr>
          <a:lstStyle/>
          <a:p>
            <a:r>
              <a:rPr lang="en-US" sz="4000" b="1" dirty="0" smtClean="0">
                <a:solidFill>
                  <a:srgbClr val="3333FF"/>
                </a:solidFill>
                <a:effectLst>
                  <a:outerShdw dist="50800" dir="5400000" algn="ctr" rotWithShape="0">
                    <a:schemeClr val="tx1"/>
                  </a:outerShdw>
                </a:effectLst>
                <a:latin typeface="Tempus Sans ITC" pitchFamily="82" charset="0"/>
              </a:rPr>
              <a:t>Who’s the president?</a:t>
            </a:r>
            <a:endParaRPr lang="en-US" sz="4000" b="1" dirty="0">
              <a:solidFill>
                <a:srgbClr val="3333FF"/>
              </a:solidFill>
              <a:effectLst>
                <a:outerShdw dist="50800" dir="5400000" algn="ctr" rotWithShape="0">
                  <a:schemeClr val="tx1"/>
                </a:outerShdw>
              </a:effectLst>
              <a:latin typeface="Tempus Sans ITC" pitchFamily="82" charset="0"/>
            </a:endParaRPr>
          </a:p>
        </p:txBody>
      </p:sp>
      <p:pic>
        <p:nvPicPr>
          <p:cNvPr id="166916" name="Picture 4"/>
          <p:cNvPicPr>
            <a:picLocks noChangeAspect="1" noChangeArrowheads="1"/>
          </p:cNvPicPr>
          <p:nvPr/>
        </p:nvPicPr>
        <p:blipFill>
          <a:blip r:embed="rId4">
            <a:duotone>
              <a:prstClr val="black"/>
              <a:srgbClr val="D9C3A5">
                <a:tint val="50000"/>
                <a:satMod val="180000"/>
              </a:srgbClr>
            </a:duotone>
            <a:lum bright="10000" contrast="10000"/>
          </a:blip>
          <a:srcRect/>
          <a:stretch>
            <a:fillRect/>
          </a:stretch>
        </p:blipFill>
        <p:spPr bwMode="auto">
          <a:xfrm rot="19723743">
            <a:off x="3959346" y="2014770"/>
            <a:ext cx="3754933" cy="4562252"/>
          </a:xfrm>
          <a:prstGeom prst="rect">
            <a:avLst/>
          </a:prstGeom>
          <a:noFill/>
          <a:ln w="9525">
            <a:noFill/>
            <a:miter lim="800000"/>
            <a:headEnd/>
            <a:tailEnd/>
          </a:ln>
          <a:effectLst/>
        </p:spPr>
      </p:pic>
      <p:grpSp>
        <p:nvGrpSpPr>
          <p:cNvPr id="7" name="Group 24"/>
          <p:cNvGrpSpPr>
            <a:grpSpLocks noChangeAspect="1"/>
          </p:cNvGrpSpPr>
          <p:nvPr/>
        </p:nvGrpSpPr>
        <p:grpSpPr>
          <a:xfrm>
            <a:off x="228600" y="3657600"/>
            <a:ext cx="2378927" cy="3048000"/>
            <a:chOff x="5867400" y="3733800"/>
            <a:chExt cx="2438400" cy="3124200"/>
          </a:xfrm>
        </p:grpSpPr>
        <p:pic>
          <p:nvPicPr>
            <p:cNvPr id="26" name="Picture 25" descr="http://www.history.org/almanack/people/images/thomasjefferson_sm.jpg"/>
            <p:cNvPicPr>
              <a:picLocks noChangeAspect="1" noChangeArrowheads="1"/>
            </p:cNvPicPr>
            <p:nvPr/>
          </p:nvPicPr>
          <p:blipFill>
            <a:blip r:embed="rId5"/>
            <a:srcRect t="6934" r="3030"/>
            <a:stretch>
              <a:fillRect/>
            </a:stretch>
          </p:blipFill>
          <p:spPr bwMode="auto">
            <a:xfrm>
              <a:off x="5867400" y="3733800"/>
              <a:ext cx="2438400" cy="3124200"/>
            </a:xfrm>
            <a:prstGeom prst="rect">
              <a:avLst/>
            </a:prstGeom>
            <a:noFill/>
            <a:ln w="50800">
              <a:solidFill>
                <a:srgbClr val="FF0000"/>
              </a:solidFill>
            </a:ln>
          </p:spPr>
        </p:pic>
        <p:sp>
          <p:nvSpPr>
            <p:cNvPr id="28" name="TextBox 27"/>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45" name="TextBox 3"/>
          <p:cNvSpPr txBox="1">
            <a:spLocks noChangeArrowheads="1"/>
          </p:cNvSpPr>
          <p:nvPr/>
        </p:nvSpPr>
        <p:spPr bwMode="auto">
          <a:xfrm>
            <a:off x="838200" y="5769114"/>
            <a:ext cx="7286273" cy="707886"/>
          </a:xfrm>
          <a:prstGeom prst="rect">
            <a:avLst/>
          </a:prstGeom>
          <a:solidFill>
            <a:schemeClr val="bg1"/>
          </a:solidFill>
          <a:ln w="9525">
            <a:noFill/>
            <a:miter lim="800000"/>
            <a:headEnd/>
            <a:tailEnd/>
          </a:ln>
        </p:spPr>
        <p:txBody>
          <a:bodyPr wrap="square">
            <a:spAutoFit/>
          </a:bodyPr>
          <a:lstStyle/>
          <a:p>
            <a:pPr>
              <a:defRPr/>
            </a:pPr>
            <a:r>
              <a:rPr lang="en-US" sz="4000" b="1" dirty="0" smtClean="0">
                <a:latin typeface="Tempus Sans ITC" pitchFamily="82" charset="0"/>
              </a:rPr>
              <a:t>Where might the expedition go?</a:t>
            </a:r>
            <a:endParaRPr lang="en-US" sz="40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40"/>
                                        </p:tgtEl>
                                      </p:cBhvr>
                                    </p:animEffect>
                                    <p:set>
                                      <p:cBhvr>
                                        <p:cTn id="12" dur="1" fill="hold">
                                          <p:stCondLst>
                                            <p:cond delay="999"/>
                                          </p:stCondLst>
                                        </p:cTn>
                                        <p:tgtEl>
                                          <p:spTgt spid="40"/>
                                        </p:tgtEl>
                                        <p:attrNameLst>
                                          <p:attrName>style.visibility</p:attrName>
                                        </p:attrNameLst>
                                      </p:cBhvr>
                                      <p:to>
                                        <p:strVal val="hidden"/>
                                      </p:to>
                                    </p:set>
                                  </p:childTnLst>
                                </p:cTn>
                              </p:par>
                            </p:childTnLst>
                          </p:cTn>
                        </p:par>
                        <p:par>
                          <p:cTn id="13" fill="hold">
                            <p:stCondLst>
                              <p:cond delay="1000"/>
                            </p:stCondLst>
                            <p:childTnLst>
                              <p:par>
                                <p:cTn id="14" presetID="63" presetClass="path" presetSubtype="0" accel="50000" decel="50000" fill="hold" nodeType="afterEffect">
                                  <p:stCondLst>
                                    <p:cond delay="0"/>
                                  </p:stCondLst>
                                  <p:childTnLst>
                                    <p:animMotion origin="layout" path="M -4.72222E-6 4.44444E-6 L 0.69497 -0.53334 " pathEditMode="relative" rAng="0" ptsTypes="AA">
                                      <p:cBhvr>
                                        <p:cTn id="15" dur="1000" fill="hold"/>
                                        <p:tgtEl>
                                          <p:spTgt spid="7"/>
                                        </p:tgtEl>
                                        <p:attrNameLst>
                                          <p:attrName>ppt_x</p:attrName>
                                          <p:attrName>ppt_y</p:attrName>
                                        </p:attrNameLst>
                                      </p:cBhvr>
                                      <p:rCtr x="347" y="-267"/>
                                    </p:animMotion>
                                  </p:childTnLst>
                                </p:cTn>
                              </p:par>
                              <p:par>
                                <p:cTn id="16" presetID="6" presetClass="emph" presetSubtype="0" fill="hold" nodeType="withEffect">
                                  <p:stCondLst>
                                    <p:cond delay="0"/>
                                  </p:stCondLst>
                                  <p:childTnLst>
                                    <p:animScale>
                                      <p:cBhvr>
                                        <p:cTn id="17" dur="1000" fill="hold"/>
                                        <p:tgtEl>
                                          <p:spTgt spid="7"/>
                                        </p:tgtEl>
                                      </p:cBhvr>
                                      <p:by x="50000" y="5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0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166916"/>
                                        </p:tgtEl>
                                        <p:attrNameLst>
                                          <p:attrName>style.visibility</p:attrName>
                                        </p:attrNameLst>
                                      </p:cBhvr>
                                      <p:to>
                                        <p:strVal val="visible"/>
                                      </p:to>
                                    </p:set>
                                    <p:anim calcmode="lin" valueType="num">
                                      <p:cBhvr>
                                        <p:cTn id="26" dur="1000" fill="hold"/>
                                        <p:tgtEl>
                                          <p:spTgt spid="166916"/>
                                        </p:tgtEl>
                                        <p:attrNameLst>
                                          <p:attrName>ppt_w</p:attrName>
                                        </p:attrNameLst>
                                      </p:cBhvr>
                                      <p:tavLst>
                                        <p:tav tm="0">
                                          <p:val>
                                            <p:fltVal val="0"/>
                                          </p:val>
                                        </p:tav>
                                        <p:tav tm="100000">
                                          <p:val>
                                            <p:strVal val="#ppt_w"/>
                                          </p:val>
                                        </p:tav>
                                      </p:tavLst>
                                    </p:anim>
                                    <p:anim calcmode="lin" valueType="num">
                                      <p:cBhvr>
                                        <p:cTn id="27" dur="1000" fill="hold"/>
                                        <p:tgtEl>
                                          <p:spTgt spid="166916"/>
                                        </p:tgtEl>
                                        <p:attrNameLst>
                                          <p:attrName>ppt_h</p:attrName>
                                        </p:attrNameLst>
                                      </p:cBhvr>
                                      <p:tavLst>
                                        <p:tav tm="0">
                                          <p:val>
                                            <p:fltVal val="0"/>
                                          </p:val>
                                        </p:tav>
                                        <p:tav tm="100000">
                                          <p:val>
                                            <p:strVal val="#ppt_h"/>
                                          </p:val>
                                        </p:tav>
                                      </p:tavLst>
                                    </p:anim>
                                    <p:anim calcmode="lin" valueType="num">
                                      <p:cBhvr>
                                        <p:cTn id="28" dur="1000" fill="hold"/>
                                        <p:tgtEl>
                                          <p:spTgt spid="166916"/>
                                        </p:tgtEl>
                                        <p:attrNameLst>
                                          <p:attrName>style.rotation</p:attrName>
                                        </p:attrNameLst>
                                      </p:cBhvr>
                                      <p:tavLst>
                                        <p:tav tm="0">
                                          <p:val>
                                            <p:fltVal val="90"/>
                                          </p:val>
                                        </p:tav>
                                        <p:tav tm="100000">
                                          <p:val>
                                            <p:fltVal val="0"/>
                                          </p:val>
                                        </p:tav>
                                      </p:tavLst>
                                    </p:anim>
                                    <p:animEffect transition="in" filter="fade">
                                      <p:cBhvr>
                                        <p:cTn id="29" dur="1000"/>
                                        <p:tgtEl>
                                          <p:spTgt spid="1669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iterate type="lt">
                                    <p:tmPct val="0"/>
                                  </p:iterate>
                                  <p:childTnLst>
                                    <p:animEffect transition="out" filter="fade">
                                      <p:cBhvr>
                                        <p:cTn id="33" dur="1000"/>
                                        <p:tgtEl>
                                          <p:spTgt spid="166916"/>
                                        </p:tgtEl>
                                      </p:cBhvr>
                                    </p:animEffect>
                                    <p:set>
                                      <p:cBhvr>
                                        <p:cTn id="34" dur="1" fill="hold">
                                          <p:stCondLst>
                                            <p:cond delay="999"/>
                                          </p:stCondLst>
                                        </p:cTn>
                                        <p:tgtEl>
                                          <p:spTgt spid="166916"/>
                                        </p:tgtEl>
                                        <p:attrNameLst>
                                          <p:attrName>style.visibility</p:attrName>
                                        </p:attrNameLst>
                                      </p:cBhvr>
                                      <p:to>
                                        <p:strVal val="hidden"/>
                                      </p:to>
                                    </p:set>
                                  </p:childTnLst>
                                </p:cTn>
                              </p:par>
                              <p:par>
                                <p:cTn id="35" presetID="49" presetClass="exit" presetSubtype="0" accel="100000" fill="hold" grpId="0" nodeType="withEffect">
                                  <p:stCondLst>
                                    <p:cond delay="0"/>
                                  </p:stCondLst>
                                  <p:childTnLst>
                                    <p:anim calcmode="lin" valueType="num">
                                      <p:cBhvr>
                                        <p:cTn id="36" dur="500"/>
                                        <p:tgtEl>
                                          <p:spTgt spid="35"/>
                                        </p:tgtEl>
                                        <p:attrNameLst>
                                          <p:attrName>ppt_w</p:attrName>
                                        </p:attrNameLst>
                                      </p:cBhvr>
                                      <p:tavLst>
                                        <p:tav tm="0">
                                          <p:val>
                                            <p:strVal val="ppt_w"/>
                                          </p:val>
                                        </p:tav>
                                        <p:tav tm="100000">
                                          <p:val>
                                            <p:fltVal val="0"/>
                                          </p:val>
                                        </p:tav>
                                      </p:tavLst>
                                    </p:anim>
                                    <p:anim calcmode="lin" valueType="num">
                                      <p:cBhvr>
                                        <p:cTn id="37" dur="500"/>
                                        <p:tgtEl>
                                          <p:spTgt spid="35"/>
                                        </p:tgtEl>
                                        <p:attrNameLst>
                                          <p:attrName>ppt_h</p:attrName>
                                        </p:attrNameLst>
                                      </p:cBhvr>
                                      <p:tavLst>
                                        <p:tav tm="0">
                                          <p:val>
                                            <p:strVal val="ppt_h"/>
                                          </p:val>
                                        </p:tav>
                                        <p:tav tm="100000">
                                          <p:val>
                                            <p:fltVal val="0"/>
                                          </p:val>
                                        </p:tav>
                                      </p:tavLst>
                                    </p:anim>
                                    <p:anim calcmode="lin" valueType="num">
                                      <p:cBhvr>
                                        <p:cTn id="38" dur="500"/>
                                        <p:tgtEl>
                                          <p:spTgt spid="35"/>
                                        </p:tgtEl>
                                        <p:attrNameLst>
                                          <p:attrName>style.rotation</p:attrName>
                                        </p:attrNameLst>
                                      </p:cBhvr>
                                      <p:tavLst>
                                        <p:tav tm="0">
                                          <p:val>
                                            <p:fltVal val="0"/>
                                          </p:val>
                                        </p:tav>
                                        <p:tav tm="100000">
                                          <p:val>
                                            <p:fltVal val="360"/>
                                          </p:val>
                                        </p:tav>
                                      </p:tavLst>
                                    </p:anim>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par>
                                <p:cTn id="41" presetID="3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1000" fill="hold"/>
                                        <p:tgtEl>
                                          <p:spTgt spid="44"/>
                                        </p:tgtEl>
                                        <p:attrNameLst>
                                          <p:attrName>ppt_w</p:attrName>
                                        </p:attrNameLst>
                                      </p:cBhvr>
                                      <p:tavLst>
                                        <p:tav tm="0">
                                          <p:val>
                                            <p:fltVal val="0"/>
                                          </p:val>
                                        </p:tav>
                                        <p:tav tm="100000">
                                          <p:val>
                                            <p:strVal val="#ppt_w"/>
                                          </p:val>
                                        </p:tav>
                                      </p:tavLst>
                                    </p:anim>
                                    <p:anim calcmode="lin" valueType="num">
                                      <p:cBhvr>
                                        <p:cTn id="44" dur="1000" fill="hold"/>
                                        <p:tgtEl>
                                          <p:spTgt spid="44"/>
                                        </p:tgtEl>
                                        <p:attrNameLst>
                                          <p:attrName>ppt_h</p:attrName>
                                        </p:attrNameLst>
                                      </p:cBhvr>
                                      <p:tavLst>
                                        <p:tav tm="0">
                                          <p:val>
                                            <p:fltVal val="0"/>
                                          </p:val>
                                        </p:tav>
                                        <p:tav tm="100000">
                                          <p:val>
                                            <p:strVal val="#ppt_h"/>
                                          </p:val>
                                        </p:tav>
                                      </p:tavLst>
                                    </p:anim>
                                    <p:anim calcmode="lin" valueType="num">
                                      <p:cBhvr>
                                        <p:cTn id="45" dur="1000" fill="hold"/>
                                        <p:tgtEl>
                                          <p:spTgt spid="44"/>
                                        </p:tgtEl>
                                        <p:attrNameLst>
                                          <p:attrName>style.rotation</p:attrName>
                                        </p:attrNameLst>
                                      </p:cBhvr>
                                      <p:tavLst>
                                        <p:tav tm="0">
                                          <p:val>
                                            <p:fltVal val="90"/>
                                          </p:val>
                                        </p:tav>
                                        <p:tav tm="100000">
                                          <p:val>
                                            <p:fltVal val="0"/>
                                          </p:val>
                                        </p:tav>
                                      </p:tavLst>
                                    </p:anim>
                                    <p:animEffect transition="in" filter="fade">
                                      <p:cBhvr>
                                        <p:cTn id="46" dur="1000"/>
                                        <p:tgtEl>
                                          <p:spTgt spid="4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10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39"/>
                                        </p:tgtEl>
                                      </p:cBhvr>
                                    </p:animEffect>
                                    <p:set>
                                      <p:cBhvr>
                                        <p:cTn id="55" dur="1" fill="hold">
                                          <p:stCondLst>
                                            <p:cond delay="999"/>
                                          </p:stCondLst>
                                        </p:cTn>
                                        <p:tgtEl>
                                          <p:spTgt spid="3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38"/>
                                        </p:tgtEl>
                                      </p:cBhvr>
                                    </p:animEffect>
                                    <p:set>
                                      <p:cBhvr>
                                        <p:cTn id="58" dur="1" fill="hold">
                                          <p:stCondLst>
                                            <p:cond delay="999"/>
                                          </p:stCondLst>
                                        </p:cTn>
                                        <p:tgtEl>
                                          <p:spTgt spid="38"/>
                                        </p:tgtEl>
                                        <p:attrNameLst>
                                          <p:attrName>style.visibility</p:attrName>
                                        </p:attrNameLst>
                                      </p:cBhvr>
                                      <p:to>
                                        <p:strVal val="hidden"/>
                                      </p:to>
                                    </p:set>
                                  </p:childTnLst>
                                </p:cTn>
                              </p:par>
                              <p:par>
                                <p:cTn id="59" presetID="53"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1000" fill="hold"/>
                                        <p:tgtEl>
                                          <p:spTgt spid="45"/>
                                        </p:tgtEl>
                                        <p:attrNameLst>
                                          <p:attrName>ppt_w</p:attrName>
                                        </p:attrNameLst>
                                      </p:cBhvr>
                                      <p:tavLst>
                                        <p:tav tm="0">
                                          <p:val>
                                            <p:fltVal val="0"/>
                                          </p:val>
                                        </p:tav>
                                        <p:tav tm="100000">
                                          <p:val>
                                            <p:strVal val="#ppt_w"/>
                                          </p:val>
                                        </p:tav>
                                      </p:tavLst>
                                    </p:anim>
                                    <p:anim calcmode="lin" valueType="num">
                                      <p:cBhvr>
                                        <p:cTn id="62" dur="1000" fill="hold"/>
                                        <p:tgtEl>
                                          <p:spTgt spid="45"/>
                                        </p:tgtEl>
                                        <p:attrNameLst>
                                          <p:attrName>ppt_h</p:attrName>
                                        </p:attrNameLst>
                                      </p:cBhvr>
                                      <p:tavLst>
                                        <p:tav tm="0">
                                          <p:val>
                                            <p:fltVal val="0"/>
                                          </p:val>
                                        </p:tav>
                                        <p:tav tm="100000">
                                          <p:val>
                                            <p:strVal val="#ppt_h"/>
                                          </p:val>
                                        </p:tav>
                                      </p:tavLst>
                                    </p:anim>
                                    <p:animEffect transition="in" filter="fade">
                                      <p:cBhvr>
                                        <p:cTn id="6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P spid="39" grpId="0" animBg="1"/>
      <p:bldP spid="39" grpId="1" animBg="1"/>
      <p:bldP spid="38" grpId="0" animBg="1"/>
      <p:bldP spid="38" grpId="1" animBg="1"/>
      <p:bldP spid="40" grpId="1"/>
      <p:bldP spid="4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1447800"/>
            <a:ext cx="1752600" cy="523220"/>
          </a:xfrm>
          <a:prstGeom prst="rect">
            <a:avLst/>
          </a:prstGeom>
          <a:noFill/>
        </p:spPr>
        <p:txBody>
          <a:bodyPr wrap="square" rtlCol="0">
            <a:spAutoFit/>
          </a:bodyPr>
          <a:lstStyle/>
          <a:p>
            <a:pPr algn="ctr"/>
            <a:r>
              <a:rPr lang="en-US" sz="2800" b="1" dirty="0" smtClean="0">
                <a:solidFill>
                  <a:srgbClr val="FF0000"/>
                </a:solidFill>
                <a:effectLst>
                  <a:outerShdw dist="50800" dir="5400000" algn="ctr" rotWithShape="0">
                    <a:schemeClr val="tx1"/>
                  </a:outerShdw>
                </a:effectLst>
              </a:rPr>
              <a:t>unclaimed</a:t>
            </a:r>
            <a:endParaRPr lang="en-US" sz="2800" b="1" dirty="0">
              <a:solidFill>
                <a:srgbClr val="FF0000"/>
              </a:solidFill>
              <a:effectLst>
                <a:outerShdw dist="50800" dir="5400000" algn="ctr" rotWithShape="0">
                  <a:schemeClr val="tx1"/>
                </a:outerShdw>
              </a:effectLst>
            </a:endParaRPr>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05200" y="2971800"/>
            <a:ext cx="14478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grpSp>
        <p:nvGrpSpPr>
          <p:cNvPr id="34" name="Group 24"/>
          <p:cNvGrpSpPr>
            <a:grpSpLocks noChangeAspect="1"/>
          </p:cNvGrpSpPr>
          <p:nvPr/>
        </p:nvGrpSpPr>
        <p:grpSpPr>
          <a:xfrm>
            <a:off x="7150608" y="777240"/>
            <a:ext cx="1278235" cy="1548015"/>
            <a:chOff x="5767423" y="3733802"/>
            <a:chExt cx="2620380" cy="3173431"/>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2"/>
              <a:ext cx="2393332" cy="3066466"/>
            </a:xfrm>
            <a:prstGeom prst="rect">
              <a:avLst/>
            </a:prstGeom>
            <a:noFill/>
            <a:ln w="38100">
              <a:solidFill>
                <a:srgbClr val="FF0000"/>
              </a:solidFill>
            </a:ln>
          </p:spPr>
        </p:pic>
        <p:sp>
          <p:nvSpPr>
            <p:cNvPr id="36" name="TextBox 35"/>
            <p:cNvSpPr txBox="1"/>
            <p:nvPr/>
          </p:nvSpPr>
          <p:spPr>
            <a:xfrm>
              <a:off x="5767423" y="6339385"/>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41" name="TextBox 3"/>
          <p:cNvSpPr txBox="1">
            <a:spLocks noChangeArrowheads="1"/>
          </p:cNvSpPr>
          <p:nvPr/>
        </p:nvSpPr>
        <p:spPr bwMode="auto">
          <a:xfrm>
            <a:off x="838200" y="5769114"/>
            <a:ext cx="7286273" cy="707886"/>
          </a:xfrm>
          <a:prstGeom prst="rect">
            <a:avLst/>
          </a:prstGeom>
          <a:solidFill>
            <a:schemeClr val="bg1"/>
          </a:solidFill>
          <a:ln w="9525">
            <a:noFill/>
            <a:miter lim="800000"/>
            <a:headEnd/>
            <a:tailEnd/>
          </a:ln>
        </p:spPr>
        <p:txBody>
          <a:bodyPr wrap="square">
            <a:spAutoFit/>
          </a:bodyPr>
          <a:lstStyle/>
          <a:p>
            <a:pPr>
              <a:defRPr/>
            </a:pPr>
            <a:r>
              <a:rPr lang="en-US" sz="4000" b="1" dirty="0" smtClean="0">
                <a:latin typeface="Tempus Sans ITC" pitchFamily="82" charset="0"/>
              </a:rPr>
              <a:t>Where might the expedition go?</a:t>
            </a:r>
            <a:endParaRPr lang="en-US" sz="4000" b="1" dirty="0">
              <a:latin typeface="Tempus Sans ITC" pitchFamily="82" charset="0"/>
            </a:endParaRPr>
          </a:p>
        </p:txBody>
      </p:sp>
      <p:sp>
        <p:nvSpPr>
          <p:cNvPr id="43" name="Freeform 42"/>
          <p:cNvSpPr/>
          <p:nvPr/>
        </p:nvSpPr>
        <p:spPr>
          <a:xfrm>
            <a:off x="3673928" y="1752600"/>
            <a:ext cx="1862546" cy="2020872"/>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862546 w 1862546"/>
              <a:gd name="connsiteY0" fmla="*/ 1843677 h 2020872"/>
              <a:gd name="connsiteX1" fmla="*/ 1567543 w 1862546"/>
              <a:gd name="connsiteY1" fmla="*/ 2013857 h 2020872"/>
              <a:gd name="connsiteX2" fmla="*/ 1371600 w 1862546"/>
              <a:gd name="connsiteY2" fmla="*/ 1801586 h 2020872"/>
              <a:gd name="connsiteX3" fmla="*/ 1257300 w 1862546"/>
              <a:gd name="connsiteY3" fmla="*/ 1834243 h 2020872"/>
              <a:gd name="connsiteX4" fmla="*/ 1159329 w 1862546"/>
              <a:gd name="connsiteY4" fmla="*/ 1883228 h 2020872"/>
              <a:gd name="connsiteX5" fmla="*/ 947057 w 1862546"/>
              <a:gd name="connsiteY5" fmla="*/ 1687286 h 2020872"/>
              <a:gd name="connsiteX6" fmla="*/ 930729 w 1862546"/>
              <a:gd name="connsiteY6" fmla="*/ 1442357 h 2020872"/>
              <a:gd name="connsiteX7" fmla="*/ 849086 w 1862546"/>
              <a:gd name="connsiteY7" fmla="*/ 1132114 h 2020872"/>
              <a:gd name="connsiteX8" fmla="*/ 734786 w 1862546"/>
              <a:gd name="connsiteY8" fmla="*/ 1034143 h 2020872"/>
              <a:gd name="connsiteX9" fmla="*/ 555172 w 1862546"/>
              <a:gd name="connsiteY9" fmla="*/ 1034143 h 2020872"/>
              <a:gd name="connsiteX10" fmla="*/ 408215 w 1862546"/>
              <a:gd name="connsiteY10" fmla="*/ 1001486 h 2020872"/>
              <a:gd name="connsiteX11" fmla="*/ 261257 w 1862546"/>
              <a:gd name="connsiteY11" fmla="*/ 707571 h 2020872"/>
              <a:gd name="connsiteX12" fmla="*/ 179615 w 1862546"/>
              <a:gd name="connsiteY12" fmla="*/ 691243 h 2020872"/>
              <a:gd name="connsiteX13" fmla="*/ 163286 w 1862546"/>
              <a:gd name="connsiteY13" fmla="*/ 560614 h 2020872"/>
              <a:gd name="connsiteX14" fmla="*/ 163286 w 1862546"/>
              <a:gd name="connsiteY14" fmla="*/ 250371 h 2020872"/>
              <a:gd name="connsiteX15" fmla="*/ 65315 w 1862546"/>
              <a:gd name="connsiteY15" fmla="*/ 38100 h 2020872"/>
              <a:gd name="connsiteX16" fmla="*/ 0 w 1862546"/>
              <a:gd name="connsiteY16" fmla="*/ 21771 h 20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546" h="2020872">
                <a:moveTo>
                  <a:pt x="1862546" y="1843677"/>
                </a:moveTo>
                <a:cubicBezTo>
                  <a:pt x="1783625" y="1801041"/>
                  <a:pt x="1649367" y="2020872"/>
                  <a:pt x="1567543" y="2013857"/>
                </a:cubicBezTo>
                <a:cubicBezTo>
                  <a:pt x="1485719" y="2006842"/>
                  <a:pt x="1423307" y="1831522"/>
                  <a:pt x="1371600" y="1801586"/>
                </a:cubicBezTo>
                <a:cubicBezTo>
                  <a:pt x="1319893" y="1771650"/>
                  <a:pt x="1292678" y="1820636"/>
                  <a:pt x="1257300" y="1834243"/>
                </a:cubicBezTo>
                <a:cubicBezTo>
                  <a:pt x="1221922" y="1847850"/>
                  <a:pt x="1211036" y="1907721"/>
                  <a:pt x="1159329" y="1883228"/>
                </a:cubicBezTo>
                <a:cubicBezTo>
                  <a:pt x="1107622" y="1858735"/>
                  <a:pt x="985157" y="1760764"/>
                  <a:pt x="947057" y="1687286"/>
                </a:cubicBezTo>
                <a:cubicBezTo>
                  <a:pt x="908957" y="1613808"/>
                  <a:pt x="947058" y="1534886"/>
                  <a:pt x="930729" y="1442357"/>
                </a:cubicBezTo>
                <a:cubicBezTo>
                  <a:pt x="914401" y="1349828"/>
                  <a:pt x="881743" y="1200150"/>
                  <a:pt x="849086" y="1132114"/>
                </a:cubicBezTo>
                <a:cubicBezTo>
                  <a:pt x="816429" y="1064078"/>
                  <a:pt x="783772" y="1050471"/>
                  <a:pt x="734786" y="1034143"/>
                </a:cubicBezTo>
                <a:cubicBezTo>
                  <a:pt x="685800" y="1017815"/>
                  <a:pt x="609600" y="1039586"/>
                  <a:pt x="555172" y="1034143"/>
                </a:cubicBezTo>
                <a:cubicBezTo>
                  <a:pt x="500744" y="1028700"/>
                  <a:pt x="457201" y="1055915"/>
                  <a:pt x="408215" y="1001486"/>
                </a:cubicBezTo>
                <a:cubicBezTo>
                  <a:pt x="359229" y="947057"/>
                  <a:pt x="299357" y="759278"/>
                  <a:pt x="261257" y="707571"/>
                </a:cubicBezTo>
                <a:cubicBezTo>
                  <a:pt x="223157" y="655864"/>
                  <a:pt x="195943" y="715736"/>
                  <a:pt x="179615" y="691243"/>
                </a:cubicBezTo>
                <a:cubicBezTo>
                  <a:pt x="163287" y="666750"/>
                  <a:pt x="166008" y="634093"/>
                  <a:pt x="163286" y="560614"/>
                </a:cubicBezTo>
                <a:cubicBezTo>
                  <a:pt x="160564" y="487135"/>
                  <a:pt x="179615" y="337457"/>
                  <a:pt x="163286" y="250371"/>
                </a:cubicBezTo>
                <a:cubicBezTo>
                  <a:pt x="146958" y="163285"/>
                  <a:pt x="92529" y="76200"/>
                  <a:pt x="65315" y="38100"/>
                </a:cubicBezTo>
                <a:cubicBezTo>
                  <a:pt x="38101" y="0"/>
                  <a:pt x="2721" y="24492"/>
                  <a:pt x="0" y="21771"/>
                </a:cubicBezTo>
              </a:path>
            </a:pathLst>
          </a:custGeom>
          <a:ln w="76200">
            <a:solidFill>
              <a:srgbClr val="0070C0"/>
            </a:solidFill>
            <a:prstDash val="solid"/>
            <a:tailEnd type="triangle" w="lg" len="lg"/>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Left Arrow 50"/>
          <p:cNvSpPr/>
          <p:nvPr/>
        </p:nvSpPr>
        <p:spPr>
          <a:xfrm rot="260276">
            <a:off x="547207" y="2088516"/>
            <a:ext cx="4873245" cy="549676"/>
          </a:xfrm>
          <a:prstGeom prst="leftArrow">
            <a:avLst>
              <a:gd name="adj1" fmla="val 50000"/>
              <a:gd name="adj2" fmla="val 78422"/>
            </a:avLst>
          </a:prstGeom>
          <a:solidFill>
            <a:srgbClr val="0070C0"/>
          </a:solidFill>
          <a:ln>
            <a:prstDash val="solid"/>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3"/>
          <p:cNvSpPr txBox="1">
            <a:spLocks noChangeArrowheads="1"/>
          </p:cNvSpPr>
          <p:nvPr/>
        </p:nvSpPr>
        <p:spPr bwMode="auto">
          <a:xfrm>
            <a:off x="0" y="5257800"/>
            <a:ext cx="9144000" cy="1384995"/>
          </a:xfrm>
          <a:prstGeom prst="rect">
            <a:avLst/>
          </a:prstGeom>
          <a:solidFill>
            <a:schemeClr val="bg1"/>
          </a:solidFill>
          <a:ln w="9525">
            <a:noFill/>
            <a:miter lim="800000"/>
            <a:headEnd/>
            <a:tailEnd/>
          </a:ln>
        </p:spPr>
        <p:txBody>
          <a:bodyPr wrap="square">
            <a:spAutoFit/>
          </a:bodyPr>
          <a:lstStyle/>
          <a:p>
            <a:pPr>
              <a:defRPr/>
            </a:pPr>
            <a:r>
              <a:rPr lang="en-US" sz="2800" b="1" dirty="0" smtClean="0"/>
              <a:t>	through territory of a foreign country</a:t>
            </a:r>
          </a:p>
          <a:p>
            <a:pPr>
              <a:defRPr/>
            </a:pPr>
            <a:r>
              <a:rPr lang="en-US" sz="2800" b="1" dirty="0" smtClean="0"/>
              <a:t>		through disputed territory</a:t>
            </a:r>
          </a:p>
          <a:p>
            <a:pPr>
              <a:defRPr/>
            </a:pPr>
            <a:r>
              <a:rPr lang="en-US" sz="2800" b="1" dirty="0" smtClean="0"/>
              <a:t>			through native American tribal lands</a:t>
            </a:r>
            <a:endParaRPr lang="en-US" sz="2800" b="1" dirty="0"/>
          </a:p>
        </p:txBody>
      </p:sp>
      <p:sp>
        <p:nvSpPr>
          <p:cNvPr id="45" name="Freeform 44"/>
          <p:cNvSpPr/>
          <p:nvPr/>
        </p:nvSpPr>
        <p:spPr>
          <a:xfrm>
            <a:off x="4887310" y="1818290"/>
            <a:ext cx="693683" cy="1728951"/>
          </a:xfrm>
          <a:custGeom>
            <a:avLst/>
            <a:gdLst>
              <a:gd name="connsiteX0" fmla="*/ 693683 w 693683"/>
              <a:gd name="connsiteY0" fmla="*/ 1728951 h 1728951"/>
              <a:gd name="connsiteX1" fmla="*/ 520262 w 693683"/>
              <a:gd name="connsiteY1" fmla="*/ 1602827 h 1728951"/>
              <a:gd name="connsiteX2" fmla="*/ 599090 w 693683"/>
              <a:gd name="connsiteY2" fmla="*/ 1271751 h 1728951"/>
              <a:gd name="connsiteX3" fmla="*/ 677918 w 693683"/>
              <a:gd name="connsiteY3" fmla="*/ 1114096 h 1728951"/>
              <a:gd name="connsiteX4" fmla="*/ 520262 w 693683"/>
              <a:gd name="connsiteY4" fmla="*/ 1019503 h 1728951"/>
              <a:gd name="connsiteX5" fmla="*/ 520262 w 693683"/>
              <a:gd name="connsiteY5" fmla="*/ 751489 h 1728951"/>
              <a:gd name="connsiteX6" fmla="*/ 252249 w 693683"/>
              <a:gd name="connsiteY6" fmla="*/ 562303 h 1728951"/>
              <a:gd name="connsiteX7" fmla="*/ 47297 w 693683"/>
              <a:gd name="connsiteY7" fmla="*/ 388882 h 1728951"/>
              <a:gd name="connsiteX8" fmla="*/ 63062 w 693683"/>
              <a:gd name="connsiteY8" fmla="*/ 183931 h 1728951"/>
              <a:gd name="connsiteX9" fmla="*/ 63062 w 693683"/>
              <a:gd name="connsiteY9" fmla="*/ 26276 h 1728951"/>
              <a:gd name="connsiteX10" fmla="*/ 0 w 693683"/>
              <a:gd name="connsiteY10" fmla="*/ 26276 h 17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683" h="1728951">
                <a:moveTo>
                  <a:pt x="693683" y="1728951"/>
                </a:moveTo>
                <a:cubicBezTo>
                  <a:pt x="614855" y="1703989"/>
                  <a:pt x="536027" y="1679027"/>
                  <a:pt x="520262" y="1602827"/>
                </a:cubicBezTo>
                <a:cubicBezTo>
                  <a:pt x="504497" y="1526627"/>
                  <a:pt x="572814" y="1353206"/>
                  <a:pt x="599090" y="1271751"/>
                </a:cubicBezTo>
                <a:cubicBezTo>
                  <a:pt x="625366" y="1190296"/>
                  <a:pt x="691056" y="1156137"/>
                  <a:pt x="677918" y="1114096"/>
                </a:cubicBezTo>
                <a:cubicBezTo>
                  <a:pt x="664780" y="1072055"/>
                  <a:pt x="546538" y="1079937"/>
                  <a:pt x="520262" y="1019503"/>
                </a:cubicBezTo>
                <a:cubicBezTo>
                  <a:pt x="493986" y="959069"/>
                  <a:pt x="564931" y="827689"/>
                  <a:pt x="520262" y="751489"/>
                </a:cubicBezTo>
                <a:cubicBezTo>
                  <a:pt x="475593" y="675289"/>
                  <a:pt x="331077" y="622738"/>
                  <a:pt x="252249" y="562303"/>
                </a:cubicBezTo>
                <a:cubicBezTo>
                  <a:pt x="173422" y="501869"/>
                  <a:pt x="78828" y="451944"/>
                  <a:pt x="47297" y="388882"/>
                </a:cubicBezTo>
                <a:cubicBezTo>
                  <a:pt x="15766" y="325820"/>
                  <a:pt x="60435" y="244365"/>
                  <a:pt x="63062" y="183931"/>
                </a:cubicBezTo>
                <a:cubicBezTo>
                  <a:pt x="65689" y="123497"/>
                  <a:pt x="73572" y="52552"/>
                  <a:pt x="63062" y="26276"/>
                </a:cubicBezTo>
                <a:cubicBezTo>
                  <a:pt x="52552" y="0"/>
                  <a:pt x="21021" y="60435"/>
                  <a:pt x="0" y="26276"/>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 name="Group 49"/>
          <p:cNvGrpSpPr/>
          <p:nvPr/>
        </p:nvGrpSpPr>
        <p:grpSpPr>
          <a:xfrm>
            <a:off x="3581400" y="1676400"/>
            <a:ext cx="1905001" cy="2020614"/>
            <a:chOff x="3581400" y="1676400"/>
            <a:chExt cx="1905001" cy="2020614"/>
          </a:xfrm>
        </p:grpSpPr>
        <p:sp>
          <p:nvSpPr>
            <p:cNvPr id="47" name="Freeform 46"/>
            <p:cNvSpPr/>
            <p:nvPr/>
          </p:nvSpPr>
          <p:spPr>
            <a:xfrm>
              <a:off x="3846787" y="2335925"/>
              <a:ext cx="1639614" cy="1361089"/>
            </a:xfrm>
            <a:custGeom>
              <a:avLst/>
              <a:gdLst>
                <a:gd name="connsiteX0" fmla="*/ 1718441 w 1718441"/>
                <a:gd name="connsiteY0" fmla="*/ 1860331 h 1944414"/>
                <a:gd name="connsiteX1" fmla="*/ 1529255 w 1718441"/>
                <a:gd name="connsiteY1" fmla="*/ 1939159 h 1944414"/>
                <a:gd name="connsiteX2" fmla="*/ 1340069 w 1718441"/>
                <a:gd name="connsiteY2" fmla="*/ 1828800 h 1944414"/>
                <a:gd name="connsiteX3" fmla="*/ 1245475 w 1718441"/>
                <a:gd name="connsiteY3" fmla="*/ 1765738 h 1944414"/>
                <a:gd name="connsiteX4" fmla="*/ 1056289 w 1718441"/>
                <a:gd name="connsiteY4" fmla="*/ 1828800 h 1944414"/>
                <a:gd name="connsiteX5" fmla="*/ 835572 w 1718441"/>
                <a:gd name="connsiteY5" fmla="*/ 1686911 h 1944414"/>
                <a:gd name="connsiteX6" fmla="*/ 756744 w 1718441"/>
                <a:gd name="connsiteY6" fmla="*/ 1245476 h 1944414"/>
                <a:gd name="connsiteX7" fmla="*/ 614855 w 1718441"/>
                <a:gd name="connsiteY7" fmla="*/ 993228 h 1944414"/>
                <a:gd name="connsiteX8" fmla="*/ 331075 w 1718441"/>
                <a:gd name="connsiteY8" fmla="*/ 993228 h 1944414"/>
                <a:gd name="connsiteX9" fmla="*/ 236482 w 1718441"/>
                <a:gd name="connsiteY9" fmla="*/ 709449 h 1944414"/>
                <a:gd name="connsiteX10" fmla="*/ 78827 w 1718441"/>
                <a:gd name="connsiteY10" fmla="*/ 583325 h 1944414"/>
                <a:gd name="connsiteX11" fmla="*/ 94593 w 1718441"/>
                <a:gd name="connsiteY11" fmla="*/ 252249 h 1944414"/>
                <a:gd name="connsiteX12" fmla="*/ 0 w 1718441"/>
                <a:gd name="connsiteY12" fmla="*/ 0 h 1944414"/>
                <a:gd name="connsiteX0" fmla="*/ 1663262 w 1663262"/>
                <a:gd name="connsiteY0" fmla="*/ 1608082 h 1692165"/>
                <a:gd name="connsiteX1" fmla="*/ 1474076 w 1663262"/>
                <a:gd name="connsiteY1" fmla="*/ 1686910 h 1692165"/>
                <a:gd name="connsiteX2" fmla="*/ 1284890 w 1663262"/>
                <a:gd name="connsiteY2" fmla="*/ 1576551 h 1692165"/>
                <a:gd name="connsiteX3" fmla="*/ 1190296 w 1663262"/>
                <a:gd name="connsiteY3" fmla="*/ 1513489 h 1692165"/>
                <a:gd name="connsiteX4" fmla="*/ 1001110 w 1663262"/>
                <a:gd name="connsiteY4" fmla="*/ 1576551 h 1692165"/>
                <a:gd name="connsiteX5" fmla="*/ 780393 w 1663262"/>
                <a:gd name="connsiteY5" fmla="*/ 1434662 h 1692165"/>
                <a:gd name="connsiteX6" fmla="*/ 701565 w 1663262"/>
                <a:gd name="connsiteY6" fmla="*/ 993227 h 1692165"/>
                <a:gd name="connsiteX7" fmla="*/ 559676 w 1663262"/>
                <a:gd name="connsiteY7" fmla="*/ 740979 h 1692165"/>
                <a:gd name="connsiteX8" fmla="*/ 275896 w 1663262"/>
                <a:gd name="connsiteY8" fmla="*/ 740979 h 1692165"/>
                <a:gd name="connsiteX9" fmla="*/ 181303 w 1663262"/>
                <a:gd name="connsiteY9" fmla="*/ 457200 h 1692165"/>
                <a:gd name="connsiteX10" fmla="*/ 23648 w 1663262"/>
                <a:gd name="connsiteY10" fmla="*/ 331076 h 1692165"/>
                <a:gd name="connsiteX11" fmla="*/ 39414 w 1663262"/>
                <a:gd name="connsiteY11" fmla="*/ 0 h 1692165"/>
                <a:gd name="connsiteX0" fmla="*/ 1639614 w 1639614"/>
                <a:gd name="connsiteY0" fmla="*/ 1277006 h 1361089"/>
                <a:gd name="connsiteX1" fmla="*/ 1450428 w 1639614"/>
                <a:gd name="connsiteY1" fmla="*/ 1355834 h 1361089"/>
                <a:gd name="connsiteX2" fmla="*/ 1261242 w 1639614"/>
                <a:gd name="connsiteY2" fmla="*/ 1245475 h 1361089"/>
                <a:gd name="connsiteX3" fmla="*/ 1166648 w 1639614"/>
                <a:gd name="connsiteY3" fmla="*/ 1182413 h 1361089"/>
                <a:gd name="connsiteX4" fmla="*/ 977462 w 1639614"/>
                <a:gd name="connsiteY4" fmla="*/ 1245475 h 1361089"/>
                <a:gd name="connsiteX5" fmla="*/ 756745 w 1639614"/>
                <a:gd name="connsiteY5" fmla="*/ 1103586 h 1361089"/>
                <a:gd name="connsiteX6" fmla="*/ 677917 w 1639614"/>
                <a:gd name="connsiteY6" fmla="*/ 662151 h 1361089"/>
                <a:gd name="connsiteX7" fmla="*/ 536028 w 1639614"/>
                <a:gd name="connsiteY7" fmla="*/ 409903 h 1361089"/>
                <a:gd name="connsiteX8" fmla="*/ 252248 w 1639614"/>
                <a:gd name="connsiteY8" fmla="*/ 409903 h 1361089"/>
                <a:gd name="connsiteX9" fmla="*/ 157655 w 1639614"/>
                <a:gd name="connsiteY9" fmla="*/ 126124 h 1361089"/>
                <a:gd name="connsiteX10" fmla="*/ 0 w 1639614"/>
                <a:gd name="connsiteY10" fmla="*/ 0 h 136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614" h="1361089">
                  <a:moveTo>
                    <a:pt x="1639614" y="1277006"/>
                  </a:moveTo>
                  <a:cubicBezTo>
                    <a:pt x="1576552" y="1319047"/>
                    <a:pt x="1513490" y="1361089"/>
                    <a:pt x="1450428" y="1355834"/>
                  </a:cubicBezTo>
                  <a:cubicBezTo>
                    <a:pt x="1387366" y="1350579"/>
                    <a:pt x="1308539" y="1274378"/>
                    <a:pt x="1261242" y="1245475"/>
                  </a:cubicBezTo>
                  <a:cubicBezTo>
                    <a:pt x="1213945" y="1216572"/>
                    <a:pt x="1213945" y="1182413"/>
                    <a:pt x="1166648" y="1182413"/>
                  </a:cubicBezTo>
                  <a:cubicBezTo>
                    <a:pt x="1119351" y="1182413"/>
                    <a:pt x="1045779" y="1258613"/>
                    <a:pt x="977462" y="1245475"/>
                  </a:cubicBezTo>
                  <a:cubicBezTo>
                    <a:pt x="909145" y="1232337"/>
                    <a:pt x="806669" y="1200807"/>
                    <a:pt x="756745" y="1103586"/>
                  </a:cubicBezTo>
                  <a:cubicBezTo>
                    <a:pt x="706821" y="1006365"/>
                    <a:pt x="714703" y="777765"/>
                    <a:pt x="677917" y="662151"/>
                  </a:cubicBezTo>
                  <a:cubicBezTo>
                    <a:pt x="641131" y="546537"/>
                    <a:pt x="606973" y="451944"/>
                    <a:pt x="536028" y="409903"/>
                  </a:cubicBezTo>
                  <a:cubicBezTo>
                    <a:pt x="465083" y="367862"/>
                    <a:pt x="315310" y="457199"/>
                    <a:pt x="252248" y="409903"/>
                  </a:cubicBezTo>
                  <a:cubicBezTo>
                    <a:pt x="189186" y="362607"/>
                    <a:pt x="199696" y="194441"/>
                    <a:pt x="157655" y="126124"/>
                  </a:cubicBezTo>
                  <a:cubicBezTo>
                    <a:pt x="115614" y="57807"/>
                    <a:pt x="23648" y="76200"/>
                    <a:pt x="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581400" y="1676400"/>
              <a:ext cx="470000" cy="830997"/>
            </a:xfrm>
            <a:prstGeom prst="rect">
              <a:avLst/>
            </a:prstGeom>
            <a:noFill/>
          </p:spPr>
          <p:txBody>
            <a:bodyPr wrap="square" rtlCol="0">
              <a:spAutoFit/>
            </a:bodyPr>
            <a:lstStyle/>
            <a:p>
              <a:r>
                <a:rPr lang="en-US" sz="4800" b="1" dirty="0" smtClean="0">
                  <a:solidFill>
                    <a:srgbClr val="FF0000"/>
                  </a:solidFill>
                  <a:effectLst>
                    <a:outerShdw dist="50800" dir="5400000" algn="ctr" rotWithShape="0">
                      <a:schemeClr val="tx1"/>
                    </a:outerShdw>
                  </a:effectLst>
                </a:rPr>
                <a:t>?</a:t>
              </a:r>
              <a:endParaRPr lang="en-US" sz="4800" b="1" dirty="0">
                <a:solidFill>
                  <a:srgbClr val="FF0000"/>
                </a:solidFill>
                <a:effectLst>
                  <a:outerShdw dist="508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down)">
                                      <p:cBhvr>
                                        <p:cTn id="16" dur="10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10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50"/>
                                        </p:tgtEl>
                                      </p:cBhvr>
                                    </p:animEffect>
                                    <p:set>
                                      <p:cBhvr>
                                        <p:cTn id="26" dur="1" fill="hold">
                                          <p:stCondLst>
                                            <p:cond delay="999"/>
                                          </p:stCondLst>
                                        </p:cTn>
                                        <p:tgtEl>
                                          <p:spTgt spid="5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45"/>
                                        </p:tgtEl>
                                      </p:cBhvr>
                                    </p:animEffect>
                                    <p:set>
                                      <p:cBhvr>
                                        <p:cTn id="29" dur="1" fill="hold">
                                          <p:stCondLst>
                                            <p:cond delay="999"/>
                                          </p:stCondLst>
                                        </p:cTn>
                                        <p:tgtEl>
                                          <p:spTgt spid="4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43"/>
                                        </p:tgtEl>
                                      </p:cBhvr>
                                    </p:animEffect>
                                    <p:set>
                                      <p:cBhvr>
                                        <p:cTn id="32" dur="1" fill="hold">
                                          <p:stCondLst>
                                            <p:cond delay="999"/>
                                          </p:stCondLst>
                                        </p:cTn>
                                        <p:tgtEl>
                                          <p:spTgt spid="43"/>
                                        </p:tgtEl>
                                        <p:attrNameLst>
                                          <p:attrName>style.visibility</p:attrName>
                                        </p:attrNameLst>
                                      </p:cBhvr>
                                      <p:to>
                                        <p:strVal val="hidden"/>
                                      </p:to>
                                    </p:set>
                                  </p:childTnLst>
                                </p:cTn>
                              </p:par>
                            </p:childTnLst>
                          </p:cTn>
                        </p:par>
                        <p:par>
                          <p:cTn id="33" fill="hold">
                            <p:stCondLst>
                              <p:cond delay="1000"/>
                            </p:stCondLst>
                            <p:childTnLst>
                              <p:par>
                                <p:cTn id="34" presetID="64" presetClass="path" presetSubtype="0" accel="50000" decel="50000" fill="hold" grpId="1" nodeType="afterEffect">
                                  <p:stCondLst>
                                    <p:cond delay="0"/>
                                  </p:stCondLst>
                                  <p:childTnLst>
                                    <p:animMotion origin="layout" path="M -4.16667E-6 -4.07407E-6 L 0.00157 -0.1706 " pathEditMode="relative" rAng="0" ptsTypes="AA">
                                      <p:cBhvr>
                                        <p:cTn id="35" dur="1000" fill="hold"/>
                                        <p:tgtEl>
                                          <p:spTgt spid="41"/>
                                        </p:tgtEl>
                                        <p:attrNameLst>
                                          <p:attrName>ppt_x</p:attrName>
                                          <p:attrName>ppt_y</p:attrName>
                                        </p:attrNameLst>
                                      </p:cBhvr>
                                      <p:rCtr x="1" y="-85"/>
                                    </p:animMotion>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53">
                                            <p:bg/>
                                          </p:spTgt>
                                        </p:tgtEl>
                                        <p:attrNameLst>
                                          <p:attrName>style.visibility</p:attrName>
                                        </p:attrNameLst>
                                      </p:cBhvr>
                                      <p:to>
                                        <p:strVal val="visible"/>
                                      </p:to>
                                    </p:set>
                                    <p:animEffect transition="in" filter="fade">
                                      <p:cBhvr>
                                        <p:cTn id="39" dur="1000"/>
                                        <p:tgtEl>
                                          <p:spTgt spid="53">
                                            <p:bg/>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53">
                                            <p:txEl>
                                              <p:pRg st="0" end="0"/>
                                            </p:txEl>
                                          </p:spTgt>
                                        </p:tgtEl>
                                        <p:attrNameLst>
                                          <p:attrName>style.visibility</p:attrName>
                                        </p:attrNameLst>
                                      </p:cBhvr>
                                      <p:to>
                                        <p:strVal val="visible"/>
                                      </p:to>
                                    </p:set>
                                    <p:animEffect transition="in" filter="wipe(left)">
                                      <p:cBhvr>
                                        <p:cTn id="42" dur="1000"/>
                                        <p:tgtEl>
                                          <p:spTgt spid="53">
                                            <p:txEl>
                                              <p:pRg st="0" end="0"/>
                                            </p:txEl>
                                          </p:spTgt>
                                        </p:tgtEl>
                                      </p:cBhvr>
                                    </p:animEffect>
                                  </p:childTnLst>
                                </p:cTn>
                              </p:par>
                            </p:childTnLst>
                          </p:cTn>
                        </p:par>
                        <p:par>
                          <p:cTn id="43" fill="hold">
                            <p:stCondLst>
                              <p:cond delay="3000"/>
                            </p:stCondLst>
                            <p:childTnLst>
                              <p:par>
                                <p:cTn id="44" presetID="10" presetClass="entr" presetSubtype="0" fill="hold" grpId="1"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3">
                                            <p:txEl>
                                              <p:pRg st="1" end="1"/>
                                            </p:txEl>
                                          </p:spTgt>
                                        </p:tgtEl>
                                        <p:attrNameLst>
                                          <p:attrName>style.visibility</p:attrName>
                                        </p:attrNameLst>
                                      </p:cBhvr>
                                      <p:to>
                                        <p:strVal val="visible"/>
                                      </p:to>
                                    </p:set>
                                    <p:animEffect transition="in" filter="wipe(left)">
                                      <p:cBhvr>
                                        <p:cTn id="51" dur="1000"/>
                                        <p:tgtEl>
                                          <p:spTgt spid="53">
                                            <p:txEl>
                                              <p:pRg st="1" end="1"/>
                                            </p:txEl>
                                          </p:spTgt>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53">
                                            <p:txEl>
                                              <p:pRg st="2" end="2"/>
                                            </p:txEl>
                                          </p:spTgt>
                                        </p:tgtEl>
                                        <p:attrNameLst>
                                          <p:attrName>style.visibility</p:attrName>
                                        </p:attrNameLst>
                                      </p:cBhvr>
                                      <p:to>
                                        <p:strVal val="visible"/>
                                      </p:to>
                                    </p:set>
                                    <p:animEffect transition="in" filter="wipe(left)">
                                      <p:cBhvr>
                                        <p:cTn id="59" dur="1000"/>
                                        <p:tgtEl>
                                          <p:spTgt spid="5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1000"/>
                                        <p:tgtEl>
                                          <p:spTgt spid="17"/>
                                        </p:tgtEl>
                                      </p:cBhvr>
                                    </p:animEffect>
                                    <p:set>
                                      <p:cBhvr>
                                        <p:cTn id="64" dur="1" fill="hold">
                                          <p:stCondLst>
                                            <p:cond delay="999"/>
                                          </p:stCondLst>
                                        </p:cTn>
                                        <p:tgtEl>
                                          <p:spTgt spid="1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53">
                                            <p:txEl>
                                              <p:pRg st="0" end="0"/>
                                            </p:txEl>
                                          </p:spTgt>
                                        </p:tgtEl>
                                      </p:cBhvr>
                                    </p:animEffect>
                                    <p:set>
                                      <p:cBhvr>
                                        <p:cTn id="70" dur="1" fill="hold">
                                          <p:stCondLst>
                                            <p:cond delay="999"/>
                                          </p:stCondLst>
                                        </p:cTn>
                                        <p:tgtEl>
                                          <p:spTgt spid="53">
                                            <p:txEl>
                                              <p:pRg st="0" end="0"/>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53">
                                            <p:txEl>
                                              <p:pRg st="1" end="1"/>
                                            </p:txEl>
                                          </p:spTgt>
                                        </p:tgtEl>
                                      </p:cBhvr>
                                    </p:animEffect>
                                    <p:set>
                                      <p:cBhvr>
                                        <p:cTn id="73" dur="1" fill="hold">
                                          <p:stCondLst>
                                            <p:cond delay="999"/>
                                          </p:stCondLst>
                                        </p:cTn>
                                        <p:tgtEl>
                                          <p:spTgt spid="53">
                                            <p:txEl>
                                              <p:pRg st="1" end="1"/>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53">
                                            <p:txEl>
                                              <p:pRg st="2" end="2"/>
                                            </p:txEl>
                                          </p:spTgt>
                                        </p:tgtEl>
                                      </p:cBhvr>
                                    </p:animEffect>
                                    <p:set>
                                      <p:cBhvr>
                                        <p:cTn id="76" dur="1" fill="hold">
                                          <p:stCondLst>
                                            <p:cond delay="999"/>
                                          </p:stCondLst>
                                        </p:cTn>
                                        <p:tgtEl>
                                          <p:spTgt spid="53">
                                            <p:txEl>
                                              <p:pRg st="2" end="2"/>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53">
                                            <p:bg/>
                                          </p:spTgt>
                                        </p:tgtEl>
                                      </p:cBhvr>
                                    </p:animEffect>
                                    <p:set>
                                      <p:cBhvr>
                                        <p:cTn id="79" dur="1" fill="hold">
                                          <p:stCondLst>
                                            <p:cond delay="999"/>
                                          </p:stCondLst>
                                        </p:cTn>
                                        <p:tgtEl>
                                          <p:spTgt spid="53">
                                            <p:bg/>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51"/>
                                        </p:tgtEl>
                                      </p:cBhvr>
                                    </p:animEffect>
                                    <p:set>
                                      <p:cBhvr>
                                        <p:cTn id="82" dur="1" fill="hold">
                                          <p:stCondLst>
                                            <p:cond delay="999"/>
                                          </p:stCondLst>
                                        </p:cTn>
                                        <p:tgtEl>
                                          <p:spTgt spid="51"/>
                                        </p:tgtEl>
                                        <p:attrNameLst>
                                          <p:attrName>style.visibility</p:attrName>
                                        </p:attrNameLst>
                                      </p:cBhvr>
                                      <p:to>
                                        <p:strVal val="hidden"/>
                                      </p:to>
                                    </p:set>
                                  </p:childTnLst>
                                </p:cTn>
                              </p:par>
                            </p:childTnLst>
                          </p:cTn>
                        </p:par>
                        <p:par>
                          <p:cTn id="83" fill="hold">
                            <p:stCondLst>
                              <p:cond delay="1000"/>
                            </p:stCondLst>
                            <p:childTnLst>
                              <p:par>
                                <p:cTn id="84" presetID="6" presetClass="emph" presetSubtype="0" fill="hold" grpId="0" nodeType="afterEffect">
                                  <p:stCondLst>
                                    <p:cond delay="0"/>
                                  </p:stCondLst>
                                  <p:childTnLst>
                                    <p:animScale>
                                      <p:cBhvr>
                                        <p:cTn id="85" dur="1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1" grpId="0" animBg="1"/>
      <p:bldP spid="11" grpId="1" animBg="1"/>
      <p:bldP spid="41" grpId="0" animBg="1"/>
      <p:bldP spid="41" grpId="1" animBg="1"/>
      <p:bldP spid="43" grpId="0" animBg="1"/>
      <p:bldP spid="43" grpId="1" animBg="1"/>
      <p:bldP spid="51" grpId="0" animBg="1"/>
      <p:bldP spid="51" grpId="1" animBg="1"/>
      <p:bldP spid="53" grpId="0" uiExpand="1" build="allAtOnce" animBg="1"/>
      <p:bldP spid="53" grpId="1" uiExpand="1" build="allAtOnce" animBg="1"/>
      <p:bldP spid="45" grpId="0" animBg="1"/>
      <p:bldP spid="45"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09544" y="2880360"/>
            <a:ext cx="2057400" cy="738664"/>
          </a:xfrm>
          <a:prstGeom prst="rect">
            <a:avLst/>
          </a:prstGeom>
          <a:solidFill>
            <a:srgbClr val="9D9D9D"/>
          </a:solidFill>
        </p:spPr>
        <p:txBody>
          <a:bodyPr wrap="square" rtlCol="0">
            <a:spAutoFit/>
          </a:bodyPr>
          <a:lstStyle/>
          <a:p>
            <a:r>
              <a:rPr lang="en-US" sz="4200" b="1" dirty="0" smtClean="0">
                <a:solidFill>
                  <a:srgbClr val="FF0000"/>
                </a:solidFill>
                <a:effectLst>
                  <a:outerShdw blurRad="50800" dist="50800" dir="5400000" algn="ctr" rotWithShape="0">
                    <a:schemeClr val="tx1"/>
                  </a:outerShdw>
                </a:effectLst>
              </a:rPr>
              <a:t>FRANCE</a:t>
            </a:r>
            <a:endParaRPr lang="en-US" sz="4200" b="1" dirty="0">
              <a:solidFill>
                <a:srgbClr val="FF0000"/>
              </a:solidFill>
              <a:effectLst>
                <a:outerShdw blurRad="50800" dist="50800" dir="5400000" algn="ctr" rotWithShape="0">
                  <a:schemeClr val="tx1"/>
                </a:outerShdw>
              </a:effectLst>
            </a:endParaRPr>
          </a:p>
        </p:txBody>
      </p:sp>
      <p:grpSp>
        <p:nvGrpSpPr>
          <p:cNvPr id="7" name="Group 24"/>
          <p:cNvGrpSpPr>
            <a:grpSpLocks noChangeAspect="1"/>
          </p:cNvGrpSpPr>
          <p:nvPr/>
        </p:nvGrpSpPr>
        <p:grpSpPr>
          <a:xfrm>
            <a:off x="7103765" y="786403"/>
            <a:ext cx="1278235" cy="1575797"/>
            <a:chOff x="5711188" y="3733800"/>
            <a:chExt cx="2620380" cy="3230384"/>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38100">
              <a:solidFill>
                <a:srgbClr val="FF0000"/>
              </a:solidFill>
            </a:ln>
          </p:spPr>
        </p:pic>
        <p:sp>
          <p:nvSpPr>
            <p:cNvPr id="36" name="TextBox 35"/>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23" name="Rectangle 22"/>
          <p:cNvSpPr/>
          <p:nvPr/>
        </p:nvSpPr>
        <p:spPr>
          <a:xfrm>
            <a:off x="0" y="5801380"/>
            <a:ext cx="9144000" cy="523220"/>
          </a:xfrm>
          <a:prstGeom prst="rect">
            <a:avLst/>
          </a:prstGeom>
          <a:solidFill>
            <a:schemeClr val="bg1"/>
          </a:solidFill>
        </p:spPr>
        <p:txBody>
          <a:bodyPr wrap="square">
            <a:spAutoFit/>
          </a:bodyPr>
          <a:lstStyle/>
          <a:p>
            <a:r>
              <a:rPr lang="en-US" sz="2800" dirty="0" smtClean="0"/>
              <a:t>- France may refuse access to Mississippi R. and New Orleans</a:t>
            </a:r>
            <a:endParaRPr lang="en-US" sz="2800" dirty="0"/>
          </a:p>
        </p:txBody>
      </p:sp>
      <p:sp>
        <p:nvSpPr>
          <p:cNvPr id="24" name="Rectangle 23"/>
          <p:cNvSpPr/>
          <p:nvPr/>
        </p:nvSpPr>
        <p:spPr>
          <a:xfrm>
            <a:off x="0" y="6324600"/>
            <a:ext cx="9144000" cy="523220"/>
          </a:xfrm>
          <a:prstGeom prst="rect">
            <a:avLst/>
          </a:prstGeom>
          <a:solidFill>
            <a:schemeClr val="bg1"/>
          </a:solidFill>
        </p:spPr>
        <p:txBody>
          <a:bodyPr wrap="square">
            <a:spAutoFit/>
          </a:bodyPr>
          <a:lstStyle/>
          <a:p>
            <a:pPr>
              <a:buFontTx/>
              <a:buChar char="-"/>
            </a:pPr>
            <a:r>
              <a:rPr lang="en-US" sz="2800" dirty="0" smtClean="0"/>
              <a:t>  Americans depend on Mississippi River for transport</a:t>
            </a:r>
            <a:endParaRPr lang="en-US" sz="2800" dirty="0"/>
          </a:p>
        </p:txBody>
      </p:sp>
      <p:sp>
        <p:nvSpPr>
          <p:cNvPr id="25" name="Freeform 24"/>
          <p:cNvSpPr/>
          <p:nvPr/>
        </p:nvSpPr>
        <p:spPr>
          <a:xfrm>
            <a:off x="5722883" y="3675994"/>
            <a:ext cx="677917" cy="1865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62600" y="3124200"/>
            <a:ext cx="1143000" cy="3389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5715000" y="4191000"/>
            <a:ext cx="9906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5638800" y="4648200"/>
            <a:ext cx="10668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5334000" y="3436883"/>
            <a:ext cx="536028" cy="2125717"/>
          </a:xfrm>
          <a:custGeom>
            <a:avLst/>
            <a:gdLst>
              <a:gd name="connsiteX0" fmla="*/ 47297 w 425669"/>
              <a:gd name="connsiteY0" fmla="*/ 0 h 2088931"/>
              <a:gd name="connsiteX1" fmla="*/ 252249 w 425669"/>
              <a:gd name="connsiteY1" fmla="*/ 189186 h 2088931"/>
              <a:gd name="connsiteX2" fmla="*/ 283780 w 425669"/>
              <a:gd name="connsiteY2" fmla="*/ 378372 h 2088931"/>
              <a:gd name="connsiteX3" fmla="*/ 362607 w 425669"/>
              <a:gd name="connsiteY3" fmla="*/ 567558 h 2088931"/>
              <a:gd name="connsiteX4" fmla="*/ 299545 w 425669"/>
              <a:gd name="connsiteY4" fmla="*/ 819807 h 2088931"/>
              <a:gd name="connsiteX5" fmla="*/ 157656 w 425669"/>
              <a:gd name="connsiteY5" fmla="*/ 1213945 h 2088931"/>
              <a:gd name="connsiteX6" fmla="*/ 173421 w 425669"/>
              <a:gd name="connsiteY6" fmla="*/ 1434662 h 2088931"/>
              <a:gd name="connsiteX7" fmla="*/ 47297 w 425669"/>
              <a:gd name="connsiteY7" fmla="*/ 1639614 h 2088931"/>
              <a:gd name="connsiteX8" fmla="*/ 31531 w 425669"/>
              <a:gd name="connsiteY8" fmla="*/ 1813034 h 2088931"/>
              <a:gd name="connsiteX9" fmla="*/ 236483 w 425669"/>
              <a:gd name="connsiteY9" fmla="*/ 1986455 h 2088931"/>
              <a:gd name="connsiteX10" fmla="*/ 425669 w 425669"/>
              <a:gd name="connsiteY10" fmla="*/ 2065283 h 208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69" h="2088931">
                <a:moveTo>
                  <a:pt x="47297" y="0"/>
                </a:moveTo>
                <a:cubicBezTo>
                  <a:pt x="130066" y="63062"/>
                  <a:pt x="212835" y="126124"/>
                  <a:pt x="252249" y="189186"/>
                </a:cubicBezTo>
                <a:cubicBezTo>
                  <a:pt x="291663" y="252248"/>
                  <a:pt x="265387" y="315310"/>
                  <a:pt x="283780" y="378372"/>
                </a:cubicBezTo>
                <a:cubicBezTo>
                  <a:pt x="302173" y="441434"/>
                  <a:pt x="359980" y="493986"/>
                  <a:pt x="362607" y="567558"/>
                </a:cubicBezTo>
                <a:cubicBezTo>
                  <a:pt x="365234" y="641130"/>
                  <a:pt x="333703" y="712076"/>
                  <a:pt x="299545" y="819807"/>
                </a:cubicBezTo>
                <a:cubicBezTo>
                  <a:pt x="265387" y="927538"/>
                  <a:pt x="178677" y="1111469"/>
                  <a:pt x="157656" y="1213945"/>
                </a:cubicBezTo>
                <a:cubicBezTo>
                  <a:pt x="136635" y="1316421"/>
                  <a:pt x="191814" y="1363717"/>
                  <a:pt x="173421" y="1434662"/>
                </a:cubicBezTo>
                <a:cubicBezTo>
                  <a:pt x="155028" y="1505607"/>
                  <a:pt x="70945" y="1576552"/>
                  <a:pt x="47297" y="1639614"/>
                </a:cubicBezTo>
                <a:cubicBezTo>
                  <a:pt x="23649" y="1702676"/>
                  <a:pt x="0" y="1755227"/>
                  <a:pt x="31531" y="1813034"/>
                </a:cubicBezTo>
                <a:cubicBezTo>
                  <a:pt x="63062" y="1870841"/>
                  <a:pt x="170793" y="1944414"/>
                  <a:pt x="236483" y="1986455"/>
                </a:cubicBezTo>
                <a:cubicBezTo>
                  <a:pt x="302173" y="2028496"/>
                  <a:pt x="407276" y="2088931"/>
                  <a:pt x="425669" y="2065283"/>
                </a:cubicBezTo>
              </a:path>
            </a:pathLst>
          </a:custGeom>
          <a:ln w="1270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5-Point Star 37"/>
          <p:cNvSpPr/>
          <p:nvPr/>
        </p:nvSpPr>
        <p:spPr>
          <a:xfrm>
            <a:off x="5410200" y="50292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9"/>
                                        </p:tgtEl>
                                      </p:cBhvr>
                                    </p:animEffect>
                                    <p:set>
                                      <p:cBhvr>
                                        <p:cTn id="11" dur="1" fill="hold">
                                          <p:stCondLst>
                                            <p:cond delay="999"/>
                                          </p:stCondLst>
                                        </p:cTn>
                                        <p:tgtEl>
                                          <p:spTgt spid="19"/>
                                        </p:tgtEl>
                                        <p:attrNameLst>
                                          <p:attrName>style.visibility</p:attrName>
                                        </p:attrNameLst>
                                      </p:cBhvr>
                                      <p:to>
                                        <p:strVal val="hidden"/>
                                      </p:to>
                                    </p:se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1000"/>
                                        <p:tgtEl>
                                          <p:spTgt spid="26"/>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0"/>
                                        <p:tgtEl>
                                          <p:spTgt spid="37"/>
                                        </p:tgtEl>
                                      </p:cBhvr>
                                    </p:animEffect>
                                  </p:childTnLst>
                                </p:cTn>
                              </p:par>
                              <p:par>
                                <p:cTn id="19" presetID="22" presetClass="entr" presetSubtype="2" fill="hold" grpId="0" nodeType="withEffect">
                                  <p:stCondLst>
                                    <p:cond delay="100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1000"/>
                                        <p:tgtEl>
                                          <p:spTgt spid="25"/>
                                        </p:tgtEl>
                                      </p:cBhvr>
                                    </p:animEffect>
                                  </p:childTnLst>
                                </p:cTn>
                              </p:par>
                              <p:par>
                                <p:cTn id="22" presetID="22" presetClass="entr" presetSubtype="2" fill="hold" grpId="0" nodeType="withEffect">
                                  <p:stCondLst>
                                    <p:cond delay="150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1000"/>
                                        <p:tgtEl>
                                          <p:spTgt spid="28"/>
                                        </p:tgtEl>
                                      </p:cBhvr>
                                    </p:animEffect>
                                  </p:childTnLst>
                                </p:cTn>
                              </p:par>
                              <p:par>
                                <p:cTn id="25" presetID="22" presetClass="entr" presetSubtype="2" fill="hold" grpId="0" nodeType="withEffect">
                                  <p:stCondLst>
                                    <p:cond delay="3000"/>
                                  </p:stCondLst>
                                  <p:childTnLst>
                                    <p:set>
                                      <p:cBhvr>
                                        <p:cTn id="26" dur="1" fill="hold">
                                          <p:stCondLst>
                                            <p:cond delay="0"/>
                                          </p:stCondLst>
                                        </p:cTn>
                                        <p:tgtEl>
                                          <p:spTgt spid="34"/>
                                        </p:tgtEl>
                                        <p:attrNameLst>
                                          <p:attrName>style.visibility</p:attrName>
                                        </p:attrNameLst>
                                      </p:cBhvr>
                                      <p:to>
                                        <p:strVal val="visible"/>
                                      </p:to>
                                    </p:set>
                                    <p:animEffect transition="in" filter="wipe(right)">
                                      <p:cBhvr>
                                        <p:cTn id="27" dur="1000"/>
                                        <p:tgtEl>
                                          <p:spTgt spid="34"/>
                                        </p:tgtEl>
                                      </p:cBhvr>
                                    </p:animEffect>
                                  </p:childTnLst>
                                </p:cTn>
                              </p:par>
                            </p:childTnLst>
                          </p:cTn>
                        </p:par>
                        <p:par>
                          <p:cTn id="28" fill="hold">
                            <p:stCondLst>
                              <p:cond delay="7500"/>
                            </p:stCondLst>
                            <p:childTnLst>
                              <p:par>
                                <p:cTn id="29" presetID="49" presetClass="entr" presetSubtype="0" decel="10000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0" fill="hold"/>
                                        <p:tgtEl>
                                          <p:spTgt spid="38"/>
                                        </p:tgtEl>
                                        <p:attrNameLst>
                                          <p:attrName>ppt_w</p:attrName>
                                        </p:attrNameLst>
                                      </p:cBhvr>
                                      <p:tavLst>
                                        <p:tav tm="0">
                                          <p:val>
                                            <p:fltVal val="0"/>
                                          </p:val>
                                        </p:tav>
                                        <p:tav tm="100000">
                                          <p:val>
                                            <p:strVal val="#ppt_w"/>
                                          </p:val>
                                        </p:tav>
                                      </p:tavLst>
                                    </p:anim>
                                    <p:anim calcmode="lin" valueType="num">
                                      <p:cBhvr>
                                        <p:cTn id="32" dur="1000" fill="hold"/>
                                        <p:tgtEl>
                                          <p:spTgt spid="38"/>
                                        </p:tgtEl>
                                        <p:attrNameLst>
                                          <p:attrName>ppt_h</p:attrName>
                                        </p:attrNameLst>
                                      </p:cBhvr>
                                      <p:tavLst>
                                        <p:tav tm="0">
                                          <p:val>
                                            <p:fltVal val="0"/>
                                          </p:val>
                                        </p:tav>
                                        <p:tav tm="100000">
                                          <p:val>
                                            <p:strVal val="#ppt_h"/>
                                          </p:val>
                                        </p:tav>
                                      </p:tavLst>
                                    </p:anim>
                                    <p:anim calcmode="lin" valueType="num">
                                      <p:cBhvr>
                                        <p:cTn id="33" dur="1000" fill="hold"/>
                                        <p:tgtEl>
                                          <p:spTgt spid="38"/>
                                        </p:tgtEl>
                                        <p:attrNameLst>
                                          <p:attrName>style.rotation</p:attrName>
                                        </p:attrNameLst>
                                      </p:cBhvr>
                                      <p:tavLst>
                                        <p:tav tm="0">
                                          <p:val>
                                            <p:fltVal val="360"/>
                                          </p:val>
                                        </p:tav>
                                        <p:tav tm="100000">
                                          <p:val>
                                            <p:fltVal val="0"/>
                                          </p:val>
                                        </p:tav>
                                      </p:tavLst>
                                    </p:anim>
                                    <p:animEffect transition="in" filter="fade">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4" grpId="0" animBg="1"/>
      <p:bldP spid="25" grpId="0" animBg="1"/>
      <p:bldP spid="26" grpId="0" animBg="1"/>
      <p:bldP spid="28" grpId="0" animBg="1"/>
      <p:bldP spid="34" grpId="0" animBg="1"/>
      <p:bldP spid="37" grpId="0" animBg="1"/>
      <p:bldP spid="3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4"/>
          <p:cNvGrpSpPr>
            <a:grpSpLocks noChangeAspect="1"/>
          </p:cNvGrpSpPr>
          <p:nvPr/>
        </p:nvGrpSpPr>
        <p:grpSpPr>
          <a:xfrm>
            <a:off x="7103765" y="786403"/>
            <a:ext cx="1278235" cy="1575797"/>
            <a:chOff x="5711188" y="3733800"/>
            <a:chExt cx="2620380" cy="3230384"/>
          </a:xfrm>
        </p:grpSpPr>
        <p:pic>
          <p:nvPicPr>
            <p:cNvPr id="26" name="Picture 25"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28" name="TextBox 27"/>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grpSp>
        <p:nvGrpSpPr>
          <p:cNvPr id="49" name="Group 48"/>
          <p:cNvGrpSpPr/>
          <p:nvPr/>
        </p:nvGrpSpPr>
        <p:grpSpPr>
          <a:xfrm>
            <a:off x="0" y="2880360"/>
            <a:ext cx="9144000" cy="3967460"/>
            <a:chOff x="0" y="2880360"/>
            <a:chExt cx="9144000" cy="3967460"/>
          </a:xfrm>
        </p:grpSpPr>
        <p:sp>
          <p:nvSpPr>
            <p:cNvPr id="37" name="TextBox 36"/>
            <p:cNvSpPr txBox="1"/>
            <p:nvPr/>
          </p:nvSpPr>
          <p:spPr>
            <a:xfrm>
              <a:off x="3209544" y="2880360"/>
              <a:ext cx="2057400" cy="738664"/>
            </a:xfrm>
            <a:prstGeom prst="rect">
              <a:avLst/>
            </a:prstGeom>
            <a:solidFill>
              <a:srgbClr val="9D9D9D"/>
            </a:solidFill>
          </p:spPr>
          <p:txBody>
            <a:bodyPr wrap="square" rtlCol="0">
              <a:spAutoFit/>
            </a:bodyPr>
            <a:lstStyle/>
            <a:p>
              <a:r>
                <a:rPr lang="en-US" sz="4200" b="1" dirty="0" smtClean="0">
                  <a:solidFill>
                    <a:srgbClr val="FF0000"/>
                  </a:solidFill>
                  <a:effectLst>
                    <a:outerShdw blurRad="50800" dist="50800" dir="5400000" algn="ctr" rotWithShape="0">
                      <a:schemeClr val="tx1"/>
                    </a:outerShdw>
                  </a:effectLst>
                </a:rPr>
                <a:t>FRANCE</a:t>
              </a:r>
              <a:endParaRPr lang="en-US" sz="4200" b="1" dirty="0">
                <a:solidFill>
                  <a:srgbClr val="FF0000"/>
                </a:solidFill>
                <a:effectLst>
                  <a:outerShdw blurRad="50800" dist="50800" dir="5400000" algn="ctr" rotWithShape="0">
                    <a:schemeClr val="tx1"/>
                  </a:outerShdw>
                </a:effectLst>
              </a:endParaRPr>
            </a:p>
          </p:txBody>
        </p:sp>
        <p:sp>
          <p:nvSpPr>
            <p:cNvPr id="40" name="Rectangle 39"/>
            <p:cNvSpPr/>
            <p:nvPr/>
          </p:nvSpPr>
          <p:spPr>
            <a:xfrm>
              <a:off x="0" y="5801380"/>
              <a:ext cx="9144000" cy="523220"/>
            </a:xfrm>
            <a:prstGeom prst="rect">
              <a:avLst/>
            </a:prstGeom>
            <a:solidFill>
              <a:schemeClr val="bg1"/>
            </a:solidFill>
          </p:spPr>
          <p:txBody>
            <a:bodyPr wrap="square">
              <a:spAutoFit/>
            </a:bodyPr>
            <a:lstStyle/>
            <a:p>
              <a:r>
                <a:rPr lang="en-US" sz="2800" dirty="0" smtClean="0"/>
                <a:t>- France may refuse access to Mississippi R. and New Orleans</a:t>
              </a:r>
              <a:endParaRPr lang="en-US" sz="2800" dirty="0"/>
            </a:p>
          </p:txBody>
        </p:sp>
        <p:sp>
          <p:nvSpPr>
            <p:cNvPr id="41" name="Rectangle 40"/>
            <p:cNvSpPr/>
            <p:nvPr/>
          </p:nvSpPr>
          <p:spPr>
            <a:xfrm>
              <a:off x="0" y="6324600"/>
              <a:ext cx="9144000" cy="523220"/>
            </a:xfrm>
            <a:prstGeom prst="rect">
              <a:avLst/>
            </a:prstGeom>
            <a:solidFill>
              <a:schemeClr val="bg1"/>
            </a:solidFill>
          </p:spPr>
          <p:txBody>
            <a:bodyPr wrap="square">
              <a:spAutoFit/>
            </a:bodyPr>
            <a:lstStyle/>
            <a:p>
              <a:pPr>
                <a:buFontTx/>
                <a:buChar char="-"/>
              </a:pPr>
              <a:r>
                <a:rPr lang="en-US" sz="2800" dirty="0" smtClean="0"/>
                <a:t>  Americans depend on Mississippi River for transport</a:t>
              </a:r>
              <a:endParaRPr lang="en-US" sz="2800" dirty="0"/>
            </a:p>
          </p:txBody>
        </p:sp>
        <p:sp>
          <p:nvSpPr>
            <p:cNvPr id="42" name="Freeform 41"/>
            <p:cNvSpPr/>
            <p:nvPr/>
          </p:nvSpPr>
          <p:spPr>
            <a:xfrm>
              <a:off x="5722883" y="3675994"/>
              <a:ext cx="677917" cy="1865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562600" y="3124200"/>
              <a:ext cx="1143000" cy="3389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5715000" y="4191000"/>
              <a:ext cx="9906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638800" y="4648200"/>
              <a:ext cx="10668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334000" y="3436883"/>
              <a:ext cx="536028" cy="2125717"/>
            </a:xfrm>
            <a:custGeom>
              <a:avLst/>
              <a:gdLst>
                <a:gd name="connsiteX0" fmla="*/ 47297 w 425669"/>
                <a:gd name="connsiteY0" fmla="*/ 0 h 2088931"/>
                <a:gd name="connsiteX1" fmla="*/ 252249 w 425669"/>
                <a:gd name="connsiteY1" fmla="*/ 189186 h 2088931"/>
                <a:gd name="connsiteX2" fmla="*/ 283780 w 425669"/>
                <a:gd name="connsiteY2" fmla="*/ 378372 h 2088931"/>
                <a:gd name="connsiteX3" fmla="*/ 362607 w 425669"/>
                <a:gd name="connsiteY3" fmla="*/ 567558 h 2088931"/>
                <a:gd name="connsiteX4" fmla="*/ 299545 w 425669"/>
                <a:gd name="connsiteY4" fmla="*/ 819807 h 2088931"/>
                <a:gd name="connsiteX5" fmla="*/ 157656 w 425669"/>
                <a:gd name="connsiteY5" fmla="*/ 1213945 h 2088931"/>
                <a:gd name="connsiteX6" fmla="*/ 173421 w 425669"/>
                <a:gd name="connsiteY6" fmla="*/ 1434662 h 2088931"/>
                <a:gd name="connsiteX7" fmla="*/ 47297 w 425669"/>
                <a:gd name="connsiteY7" fmla="*/ 1639614 h 2088931"/>
                <a:gd name="connsiteX8" fmla="*/ 31531 w 425669"/>
                <a:gd name="connsiteY8" fmla="*/ 1813034 h 2088931"/>
                <a:gd name="connsiteX9" fmla="*/ 236483 w 425669"/>
                <a:gd name="connsiteY9" fmla="*/ 1986455 h 2088931"/>
                <a:gd name="connsiteX10" fmla="*/ 425669 w 425669"/>
                <a:gd name="connsiteY10" fmla="*/ 2065283 h 208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69" h="2088931">
                  <a:moveTo>
                    <a:pt x="47297" y="0"/>
                  </a:moveTo>
                  <a:cubicBezTo>
                    <a:pt x="130066" y="63062"/>
                    <a:pt x="212835" y="126124"/>
                    <a:pt x="252249" y="189186"/>
                  </a:cubicBezTo>
                  <a:cubicBezTo>
                    <a:pt x="291663" y="252248"/>
                    <a:pt x="265387" y="315310"/>
                    <a:pt x="283780" y="378372"/>
                  </a:cubicBezTo>
                  <a:cubicBezTo>
                    <a:pt x="302173" y="441434"/>
                    <a:pt x="359980" y="493986"/>
                    <a:pt x="362607" y="567558"/>
                  </a:cubicBezTo>
                  <a:cubicBezTo>
                    <a:pt x="365234" y="641130"/>
                    <a:pt x="333703" y="712076"/>
                    <a:pt x="299545" y="819807"/>
                  </a:cubicBezTo>
                  <a:cubicBezTo>
                    <a:pt x="265387" y="927538"/>
                    <a:pt x="178677" y="1111469"/>
                    <a:pt x="157656" y="1213945"/>
                  </a:cubicBezTo>
                  <a:cubicBezTo>
                    <a:pt x="136635" y="1316421"/>
                    <a:pt x="191814" y="1363717"/>
                    <a:pt x="173421" y="1434662"/>
                  </a:cubicBezTo>
                  <a:cubicBezTo>
                    <a:pt x="155028" y="1505607"/>
                    <a:pt x="70945" y="1576552"/>
                    <a:pt x="47297" y="1639614"/>
                  </a:cubicBezTo>
                  <a:cubicBezTo>
                    <a:pt x="23649" y="1702676"/>
                    <a:pt x="0" y="1755227"/>
                    <a:pt x="31531" y="1813034"/>
                  </a:cubicBezTo>
                  <a:cubicBezTo>
                    <a:pt x="63062" y="1870841"/>
                    <a:pt x="170793" y="1944414"/>
                    <a:pt x="236483" y="1986455"/>
                  </a:cubicBezTo>
                  <a:cubicBezTo>
                    <a:pt x="302173" y="2028496"/>
                    <a:pt x="407276" y="2088931"/>
                    <a:pt x="425669" y="2065283"/>
                  </a:cubicBezTo>
                </a:path>
              </a:pathLst>
            </a:custGeom>
            <a:ln w="1270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Rectangle 38"/>
          <p:cNvSpPr/>
          <p:nvPr/>
        </p:nvSpPr>
        <p:spPr>
          <a:xfrm>
            <a:off x="0" y="20391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Jan 18, 1803: Jefferson asks Congress</a:t>
            </a:r>
          </a:p>
          <a:p>
            <a:r>
              <a:rPr lang="en-US" sz="2800" dirty="0" smtClean="0"/>
              <a:t>    to fund an American expedition to</a:t>
            </a:r>
          </a:p>
          <a:p>
            <a:r>
              <a:rPr lang="en-US" sz="2800" dirty="0" smtClean="0"/>
              <a:t>    the Pacific Ocean</a:t>
            </a:r>
            <a:endParaRPr lang="en-US" sz="2800" dirty="0"/>
          </a:p>
        </p:txBody>
      </p:sp>
      <p:sp>
        <p:nvSpPr>
          <p:cNvPr id="38" name="Rectangle 37"/>
          <p:cNvSpPr/>
          <p:nvPr/>
        </p:nvSpPr>
        <p:spPr>
          <a:xfrm>
            <a:off x="0" y="6675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Jefferson reads Alexander Mackenzie's</a:t>
            </a:r>
          </a:p>
          <a:p>
            <a:r>
              <a:rPr lang="en-US" sz="2800" dirty="0" smtClean="0"/>
              <a:t>   1801 book about the 1792 overland</a:t>
            </a:r>
          </a:p>
          <a:p>
            <a:r>
              <a:rPr lang="en-US" sz="2800" dirty="0" smtClean="0"/>
              <a:t>   expedition to the Pacific Ocean</a:t>
            </a:r>
            <a:endParaRPr lang="en-US" sz="2800" dirty="0"/>
          </a:p>
        </p:txBody>
      </p:sp>
      <p:sp>
        <p:nvSpPr>
          <p:cNvPr id="35" name="Rectangle 34"/>
          <p:cNvSpPr/>
          <p:nvPr/>
        </p:nvSpPr>
        <p:spPr>
          <a:xfrm>
            <a:off x="0" y="34107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Jefferson sends</a:t>
            </a:r>
          </a:p>
          <a:p>
            <a:r>
              <a:rPr lang="en-US" sz="2800" dirty="0" smtClean="0"/>
              <a:t>   James Monroe to negotiate purchase</a:t>
            </a:r>
          </a:p>
          <a:p>
            <a:r>
              <a:rPr lang="en-US" sz="2800" dirty="0" smtClean="0"/>
              <a:t>   of New Orleans from France</a:t>
            </a:r>
            <a:endParaRPr lang="en-US" sz="2800" dirty="0"/>
          </a:p>
        </p:txBody>
      </p:sp>
      <p:sp>
        <p:nvSpPr>
          <p:cNvPr id="34" name="Rectangle 33"/>
          <p:cNvSpPr/>
          <p:nvPr/>
        </p:nvSpPr>
        <p:spPr>
          <a:xfrm>
            <a:off x="0" y="5715000"/>
            <a:ext cx="9144000" cy="1138773"/>
          </a:xfrm>
          <a:prstGeom prst="rect">
            <a:avLst/>
          </a:prstGeom>
          <a:solidFill>
            <a:schemeClr val="accent5">
              <a:lumMod val="20000"/>
              <a:lumOff val="80000"/>
              <a:alpha val="80000"/>
            </a:schemeClr>
          </a:solidFill>
        </p:spPr>
        <p:txBody>
          <a:bodyPr wrap="square">
            <a:spAutoFit/>
          </a:bodyPr>
          <a:lstStyle/>
          <a:p>
            <a:r>
              <a:rPr lang="en-US" sz="2800" dirty="0" smtClean="0"/>
              <a:t>	Jefferson commissions Corps of Discovery and selects  </a:t>
            </a:r>
          </a:p>
          <a:p>
            <a:r>
              <a:rPr lang="en-US" sz="2800" dirty="0" smtClean="0"/>
              <a:t>   </a:t>
            </a:r>
            <a:r>
              <a:rPr lang="en-US" sz="4000" dirty="0" smtClean="0"/>
              <a:t>Meriwether Lewis as leader of the Corps</a:t>
            </a:r>
            <a:endParaRPr lang="en-US" sz="2800" dirty="0"/>
          </a:p>
        </p:txBody>
      </p:sp>
      <p:sp>
        <p:nvSpPr>
          <p:cNvPr id="36" name="5-Point Star 35"/>
          <p:cNvSpPr/>
          <p:nvPr/>
        </p:nvSpPr>
        <p:spPr>
          <a:xfrm>
            <a:off x="5410200" y="50292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4773168"/>
            <a:ext cx="91440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Feb 28, 1803: </a:t>
            </a:r>
          </a:p>
          <a:p>
            <a:r>
              <a:rPr lang="en-US" sz="2800" dirty="0" smtClean="0"/>
              <a:t>   	Congress authorizes expedition &amp; appropriates $2500</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9"/>
                                        </p:tgtEl>
                                      </p:cBhvr>
                                    </p:animEffect>
                                    <p:set>
                                      <p:cBhvr>
                                        <p:cTn id="7" dur="1" fill="hold">
                                          <p:stCondLst>
                                            <p:cond delay="999"/>
                                          </p:stCondLst>
                                        </p:cTn>
                                        <p:tgtEl>
                                          <p:spTgt spid="49"/>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2000"/>
                            </p:stCondLst>
                            <p:childTnLst>
                              <p:par>
                                <p:cTn id="19" presetID="10" presetClass="entr" presetSubtype="0" fill="hold" grpId="1" nodeType="afterEffect">
                                  <p:stCondLst>
                                    <p:cond delay="0"/>
                                  </p:stCondLst>
                                  <p:childTnLst>
                                    <p:set>
                                      <p:cBhvr>
                                        <p:cTn id="20" dur="1" fill="hold">
                                          <p:stCondLst>
                                            <p:cond delay="0"/>
                                          </p:stCondLst>
                                        </p:cTn>
                                        <p:tgtEl>
                                          <p:spTgt spid="35">
                                            <p:bg/>
                                          </p:spTgt>
                                        </p:tgtEl>
                                        <p:attrNameLst>
                                          <p:attrName>style.visibility</p:attrName>
                                        </p:attrNameLst>
                                      </p:cBhvr>
                                      <p:to>
                                        <p:strVal val="visible"/>
                                      </p:to>
                                    </p:set>
                                    <p:animEffect transition="in" filter="fade">
                                      <p:cBhvr>
                                        <p:cTn id="21" dur="1000"/>
                                        <p:tgtEl>
                                          <p:spTgt spid="35">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wipe(left)">
                                      <p:cBhvr>
                                        <p:cTn id="24" dur="1000"/>
                                        <p:tgtEl>
                                          <p:spTgt spid="35">
                                            <p:txEl>
                                              <p:pRg st="0" end="0"/>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wipe(left)">
                                      <p:cBhvr>
                                        <p:cTn id="28" dur="1000"/>
                                        <p:tgtEl>
                                          <p:spTgt spid="35">
                                            <p:txEl>
                                              <p:pRg st="1" end="1"/>
                                            </p:txEl>
                                          </p:spTgt>
                                        </p:tgtEl>
                                      </p:cBhvr>
                                    </p:animEffect>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35">
                                            <p:txEl>
                                              <p:pRg st="2" end="2"/>
                                            </p:txEl>
                                          </p:spTgt>
                                        </p:tgtEl>
                                        <p:attrNameLst>
                                          <p:attrName>style.visibility</p:attrName>
                                        </p:attrNameLst>
                                      </p:cBhvr>
                                      <p:to>
                                        <p:strVal val="visible"/>
                                      </p:to>
                                    </p:set>
                                    <p:animEffect transition="in" filter="wipe(left)">
                                      <p:cBhvr>
                                        <p:cTn id="32" dur="1000"/>
                                        <p:tgtEl>
                                          <p:spTgt spid="3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38" grpId="0" animBg="1"/>
      <p:bldP spid="35" grpId="1" uiExpand="1" build="allAtOnce" animBg="1"/>
      <p:bldP spid="34" grpId="0" animBg="1"/>
      <p:bldP spid="36" grpId="0" animBg="1"/>
      <p:bldP spid="43"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76200"/>
            <a:ext cx="9756370" cy="7061662"/>
            <a:chOff x="0" y="-76200"/>
            <a:chExt cx="9756370" cy="7061662"/>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4"/>
            <p:cNvGrpSpPr>
              <a:grpSpLocks noChangeAspect="1"/>
            </p:cNvGrpSpPr>
            <p:nvPr/>
          </p:nvGrpSpPr>
          <p:grpSpPr>
            <a:xfrm>
              <a:off x="7103765" y="786403"/>
              <a:ext cx="1278235" cy="1575797"/>
              <a:chOff x="5711188" y="3733800"/>
              <a:chExt cx="2620380" cy="3230384"/>
            </a:xfrm>
          </p:grpSpPr>
          <p:pic>
            <p:nvPicPr>
              <p:cNvPr id="26" name="Picture 25"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28" name="TextBox 27"/>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39" name="Rectangle 38"/>
            <p:cNvSpPr/>
            <p:nvPr/>
          </p:nvSpPr>
          <p:spPr>
            <a:xfrm>
              <a:off x="0" y="20391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Jan 18, 1803: Jefferson asks Congress</a:t>
              </a:r>
            </a:p>
            <a:p>
              <a:r>
                <a:rPr lang="en-US" sz="2800" dirty="0" smtClean="0"/>
                <a:t>    to fund an American expedition to</a:t>
              </a:r>
            </a:p>
            <a:p>
              <a:r>
                <a:rPr lang="en-US" sz="2800" dirty="0" smtClean="0"/>
                <a:t>    the Pacific Ocean</a:t>
              </a:r>
              <a:endParaRPr lang="en-US" sz="2800" dirty="0"/>
            </a:p>
          </p:txBody>
        </p:sp>
        <p:sp>
          <p:nvSpPr>
            <p:cNvPr id="38" name="Rectangle 37"/>
            <p:cNvSpPr/>
            <p:nvPr/>
          </p:nvSpPr>
          <p:spPr>
            <a:xfrm>
              <a:off x="0" y="6675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Jefferson reads Alexander Mackenzie's</a:t>
              </a:r>
            </a:p>
            <a:p>
              <a:r>
                <a:rPr lang="en-US" sz="2800" dirty="0" smtClean="0"/>
                <a:t>   1801 book about the 1792 overland</a:t>
              </a:r>
            </a:p>
            <a:p>
              <a:r>
                <a:rPr lang="en-US" sz="2800" dirty="0" smtClean="0"/>
                <a:t>   expedition to the Pacific Ocean</a:t>
              </a:r>
              <a:endParaRPr lang="en-US" sz="2800" dirty="0"/>
            </a:p>
          </p:txBody>
        </p:sp>
        <p:sp>
          <p:nvSpPr>
            <p:cNvPr id="35" name="Rectangle 34"/>
            <p:cNvSpPr/>
            <p:nvPr/>
          </p:nvSpPr>
          <p:spPr>
            <a:xfrm>
              <a:off x="0" y="34107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Jefferson sends</a:t>
              </a:r>
            </a:p>
            <a:p>
              <a:r>
                <a:rPr lang="en-US" sz="2800" dirty="0" smtClean="0"/>
                <a:t>   James Monroe to negotiate purchase</a:t>
              </a:r>
            </a:p>
            <a:p>
              <a:r>
                <a:rPr lang="en-US" sz="2800" dirty="0" smtClean="0"/>
                <a:t>   of New Orleans from France</a:t>
              </a:r>
              <a:endParaRPr lang="en-US" sz="2800" dirty="0"/>
            </a:p>
          </p:txBody>
        </p:sp>
        <p:sp>
          <p:nvSpPr>
            <p:cNvPr id="34" name="Rectangle 33"/>
            <p:cNvSpPr/>
            <p:nvPr/>
          </p:nvSpPr>
          <p:spPr>
            <a:xfrm>
              <a:off x="0" y="5715000"/>
              <a:ext cx="9144000" cy="1138773"/>
            </a:xfrm>
            <a:prstGeom prst="rect">
              <a:avLst/>
            </a:prstGeom>
            <a:solidFill>
              <a:schemeClr val="accent5">
                <a:lumMod val="20000"/>
                <a:lumOff val="80000"/>
                <a:alpha val="80000"/>
              </a:schemeClr>
            </a:solidFill>
          </p:spPr>
          <p:txBody>
            <a:bodyPr wrap="square">
              <a:spAutoFit/>
            </a:bodyPr>
            <a:lstStyle/>
            <a:p>
              <a:r>
                <a:rPr lang="en-US" sz="2800" dirty="0" smtClean="0"/>
                <a:t>	Jefferson commissions Corps of Discovery &amp; selects  </a:t>
              </a:r>
            </a:p>
            <a:p>
              <a:r>
                <a:rPr lang="en-US" sz="4000" dirty="0" smtClean="0"/>
                <a:t>  Meriwether Lewis as leader of the Corps</a:t>
              </a:r>
              <a:endParaRPr lang="en-US" sz="4000" dirty="0"/>
            </a:p>
          </p:txBody>
        </p:sp>
        <p:sp>
          <p:nvSpPr>
            <p:cNvPr id="43" name="Rectangle 42"/>
            <p:cNvSpPr/>
            <p:nvPr/>
          </p:nvSpPr>
          <p:spPr>
            <a:xfrm>
              <a:off x="0" y="4773168"/>
              <a:ext cx="91440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Feb 28, 1803:  </a:t>
              </a:r>
            </a:p>
            <a:p>
              <a:r>
                <a:rPr lang="en-US" sz="2800" dirty="0" smtClean="0"/>
                <a:t>	Congress authorizes expedition &amp; appropriates $2500</a:t>
              </a:r>
              <a:endParaRPr lang="en-US" sz="2800" dirty="0"/>
            </a:p>
          </p:txBody>
        </p:sp>
      </p:grpSp>
      <p:sp>
        <p:nvSpPr>
          <p:cNvPr id="49" name="Oval 48"/>
          <p:cNvSpPr/>
          <p:nvPr/>
        </p:nvSpPr>
        <p:spPr>
          <a:xfrm>
            <a:off x="0" y="6248400"/>
            <a:ext cx="42672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8600" y="6150114"/>
            <a:ext cx="3962400" cy="707886"/>
          </a:xfrm>
          <a:prstGeom prst="rect">
            <a:avLst/>
          </a:prstGeom>
          <a:noFill/>
        </p:spPr>
        <p:txBody>
          <a:bodyPr wrap="square">
            <a:spAutoFit/>
          </a:bodyPr>
          <a:lstStyle/>
          <a:p>
            <a:r>
              <a:rPr lang="en-US" sz="4000" dirty="0" smtClean="0"/>
              <a:t>Meriwether Lewis</a:t>
            </a:r>
            <a:endParaRPr lang="en-US" sz="4000" dirty="0"/>
          </a:p>
        </p:txBody>
      </p:sp>
      <p:sp useBgFill="1">
        <p:nvSpPr>
          <p:cNvPr id="5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Captain Meriwether Lewis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2" name="Picture 4" descr="Image result for meriwether lewis"/>
          <p:cNvPicPr>
            <a:picLocks noChangeAspect="1" noChangeArrowheads="1"/>
          </p:cNvPicPr>
          <p:nvPr/>
        </p:nvPicPr>
        <p:blipFill>
          <a:blip r:embed="rId5"/>
          <a:srcRect r="9302"/>
          <a:stretch>
            <a:fillRect/>
          </a:stretch>
        </p:blipFill>
        <p:spPr bwMode="auto">
          <a:xfrm flipH="1">
            <a:off x="6172200" y="0"/>
            <a:ext cx="2971800" cy="33528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3" presetClass="emph" presetSubtype="2" fill="hold" grpId="3" nodeType="withEffect">
                                  <p:stCondLst>
                                    <p:cond delay="0"/>
                                  </p:stCondLst>
                                  <p:childTnLst>
                                    <p:animClr clrSpc="rgb">
                                      <p:cBhvr override="childStyle">
                                        <p:cTn id="13" dur="1000" fill="hold"/>
                                        <p:tgtEl>
                                          <p:spTgt spid="50"/>
                                        </p:tgtEl>
                                        <p:attrNameLst>
                                          <p:attrName>style.color</p:attrName>
                                        </p:attrNameLst>
                                      </p:cBhvr>
                                      <p:to>
                                        <a:srgbClr val="0033CC"/>
                                      </p:to>
                                    </p:animClr>
                                  </p:childTnLst>
                                </p:cTn>
                              </p:par>
                              <p:par>
                                <p:cTn id="14" presetID="64" presetClass="path" presetSubtype="0" accel="50000" decel="50000" fill="hold" grpId="2" nodeType="withEffect">
                                  <p:stCondLst>
                                    <p:cond delay="0"/>
                                  </p:stCondLst>
                                  <p:childTnLst>
                                    <p:animMotion origin="layout" path="M 3.33333E-6 3.7037E-7 L 0.18333 -0.8706 " pathEditMode="relative" rAng="0" ptsTypes="AA">
                                      <p:cBhvr>
                                        <p:cTn id="15" dur="1000" fill="hold"/>
                                        <p:tgtEl>
                                          <p:spTgt spid="50"/>
                                        </p:tgtEl>
                                        <p:attrNameLst>
                                          <p:attrName>ppt_x</p:attrName>
                                          <p:attrName>ppt_y</p:attrName>
                                        </p:attrNameLst>
                                      </p:cBhvr>
                                      <p:rCtr x="92" y="-435"/>
                                    </p:animMotion>
                                  </p:childTnLst>
                                </p:cTn>
                              </p:par>
                              <p:par>
                                <p:cTn id="16" presetID="10" presetClass="exit" presetSubtype="0" fill="hold" nodeType="withEffect">
                                  <p:stCondLst>
                                    <p:cond delay="500"/>
                                  </p:stCondLst>
                                  <p:childTnLst>
                                    <p:animEffect transition="out" filter="fade">
                                      <p:cBhvr>
                                        <p:cTn id="17" dur="1000"/>
                                        <p:tgtEl>
                                          <p:spTgt spid="36"/>
                                        </p:tgtEl>
                                      </p:cBhvr>
                                    </p:animEffect>
                                    <p:set>
                                      <p:cBhvr>
                                        <p:cTn id="18" dur="1" fill="hold">
                                          <p:stCondLst>
                                            <p:cond delay="999"/>
                                          </p:stCondLst>
                                        </p:cTn>
                                        <p:tgtEl>
                                          <p:spTgt spid="36"/>
                                        </p:tgtEl>
                                        <p:attrNameLst>
                                          <p:attrName>style.visibility</p:attrName>
                                        </p:attrNameLst>
                                      </p:cBhvr>
                                      <p:to>
                                        <p:strVal val="hidden"/>
                                      </p:to>
                                    </p:set>
                                  </p:childTnLst>
                                </p:cTn>
                              </p:par>
                              <p:par>
                                <p:cTn id="19" presetID="10" presetClass="exit" presetSubtype="0" fill="hold" grpId="1" nodeType="withEffect">
                                  <p:stCondLst>
                                    <p:cond delay="500"/>
                                  </p:stCondLst>
                                  <p:childTnLst>
                                    <p:animEffect transition="out" filter="fade">
                                      <p:cBhvr>
                                        <p:cTn id="20" dur="1000"/>
                                        <p:tgtEl>
                                          <p:spTgt spid="49"/>
                                        </p:tgtEl>
                                      </p:cBhvr>
                                    </p:animEffect>
                                    <p:set>
                                      <p:cBhvr>
                                        <p:cTn id="21" dur="1" fill="hold">
                                          <p:stCondLst>
                                            <p:cond delay="999"/>
                                          </p:stCondLst>
                                        </p:cTn>
                                        <p:tgtEl>
                                          <p:spTgt spid="49"/>
                                        </p:tgtEl>
                                        <p:attrNameLst>
                                          <p:attrName>style.visibility</p:attrName>
                                        </p:attrNameLst>
                                      </p:cBhvr>
                                      <p:to>
                                        <p:strVal val="hidden"/>
                                      </p:to>
                                    </p:set>
                                  </p:childTnLst>
                                </p:cTn>
                              </p:par>
                              <p:par>
                                <p:cTn id="22" presetID="10" presetClass="exit" presetSubtype="0" fill="hold" nodeType="withEffect">
                                  <p:stCondLst>
                                    <p:cond delay="500"/>
                                  </p:stCondLst>
                                  <p:childTnLst>
                                    <p:animEffect transition="out" filter="fade">
                                      <p:cBhvr>
                                        <p:cTn id="23" dur="1000"/>
                                        <p:tgtEl>
                                          <p:spTgt spid="36"/>
                                        </p:tgtEl>
                                      </p:cBhvr>
                                    </p:animEffect>
                                    <p:set>
                                      <p:cBhvr>
                                        <p:cTn id="24" dur="1" fill="hold">
                                          <p:stCondLst>
                                            <p:cond delay="999"/>
                                          </p:stCondLst>
                                        </p:cTn>
                                        <p:tgtEl>
                                          <p:spTgt spid="36"/>
                                        </p:tgtEl>
                                        <p:attrNameLst>
                                          <p:attrName>style.visibility</p:attrName>
                                        </p:attrNameLst>
                                      </p:cBhvr>
                                      <p:to>
                                        <p:strVal val="hidden"/>
                                      </p:to>
                                    </p:set>
                                  </p:childTnLst>
                                </p:cTn>
                              </p:par>
                              <p:par>
                                <p:cTn id="25" presetID="10" presetClass="entr" presetSubtype="0" fill="hold" grpId="0" nodeType="withEffect">
                                  <p:stCondLst>
                                    <p:cond delay="50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childTnLst>
                                </p:cTn>
                              </p:par>
                              <p:par>
                                <p:cTn id="28" presetID="10" presetClass="exit" presetSubtype="0" fill="hold" grpId="4" nodeType="withEffect">
                                  <p:stCondLst>
                                    <p:cond delay="500"/>
                                  </p:stCondLst>
                                  <p:childTnLst>
                                    <p:animEffect transition="out" filter="fade">
                                      <p:cBhvr>
                                        <p:cTn id="29" dur="1000"/>
                                        <p:tgtEl>
                                          <p:spTgt spid="50"/>
                                        </p:tgtEl>
                                      </p:cBhvr>
                                    </p:animEffect>
                                    <p:set>
                                      <p:cBhvr>
                                        <p:cTn id="30" dur="1" fill="hold">
                                          <p:stCondLst>
                                            <p:cond delay="999"/>
                                          </p:stCondLst>
                                        </p:cTn>
                                        <p:tgtEl>
                                          <p:spTgt spid="50"/>
                                        </p:tgtEl>
                                        <p:attrNameLst>
                                          <p:attrName>style.visibility</p:attrName>
                                        </p:attrNameLst>
                                      </p:cBhvr>
                                      <p:to>
                                        <p:strVal val="hidden"/>
                                      </p:to>
                                    </p:set>
                                  </p:childTnLst>
                                </p:cTn>
                              </p:par>
                              <p:par>
                                <p:cTn id="31" presetID="10" presetClass="entr" presetSubtype="0" fill="hold" nodeType="withEffect">
                                  <p:stCondLst>
                                    <p:cond delay="5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p:bldP spid="50" grpId="2"/>
      <p:bldP spid="50" grpId="3"/>
      <p:bldP spid="50" grpId="4"/>
      <p:bldP spid="5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theclio.com/web/ul/15029.27600.jpg"/>
          <p:cNvPicPr>
            <a:picLocks noChangeAspect="1" noChangeArrowheads="1"/>
          </p:cNvPicPr>
          <p:nvPr/>
        </p:nvPicPr>
        <p:blipFill>
          <a:blip r:embed="rId2"/>
          <a:srcRect/>
          <a:stretch>
            <a:fillRect/>
          </a:stretch>
        </p:blipFill>
        <p:spPr bwMode="auto">
          <a:xfrm>
            <a:off x="381000" y="2019300"/>
            <a:ext cx="5334000" cy="4000500"/>
          </a:xfrm>
          <a:prstGeom prst="rect">
            <a:avLst/>
          </a:prstGeom>
          <a:noFill/>
          <a:ln w="50800">
            <a:solidFill>
              <a:schemeClr val="tx1"/>
            </a:solidFill>
          </a:ln>
        </p:spPr>
      </p:pic>
      <p:sp useBgFill="1">
        <p:nvSpPr>
          <p:cNvPr id="11" name="Rectangle 10"/>
          <p:cNvSpPr/>
          <p:nvPr/>
        </p:nvSpPr>
        <p:spPr>
          <a:xfrm>
            <a:off x="0" y="838200"/>
            <a:ext cx="5791200" cy="601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6200" y="914400"/>
            <a:ext cx="5867400" cy="4832092"/>
          </a:xfrm>
          <a:prstGeom prst="rect">
            <a:avLst/>
          </a:prstGeom>
        </p:spPr>
        <p:txBody>
          <a:bodyPr wrap="square">
            <a:spAutoFit/>
          </a:bodyPr>
          <a:lstStyle/>
          <a:p>
            <a:r>
              <a:rPr lang="en-US" sz="2800" dirty="0" smtClean="0"/>
              <a:t>1774: born Virginia to prosperous 	plantation family </a:t>
            </a:r>
          </a:p>
          <a:p>
            <a:r>
              <a:rPr lang="en-US" sz="2800" dirty="0" smtClean="0"/>
              <a:t>13-20 years old – formal education &amp;   </a:t>
            </a:r>
          </a:p>
          <a:p>
            <a:r>
              <a:rPr lang="en-US" sz="2800" dirty="0" smtClean="0"/>
              <a:t>      	plantation management training</a:t>
            </a:r>
          </a:p>
          <a:p>
            <a:r>
              <a:rPr lang="en-US" sz="2800" dirty="0" smtClean="0"/>
              <a:t>20-26 years old – Army officer in     </a:t>
            </a:r>
          </a:p>
          <a:p>
            <a:r>
              <a:rPr lang="en-US" sz="2800" dirty="0" smtClean="0"/>
              <a:t>           frontier Ohio, traveling Ohio</a:t>
            </a:r>
          </a:p>
          <a:p>
            <a:r>
              <a:rPr lang="en-US" sz="2800" dirty="0" smtClean="0"/>
              <a:t>	River, visiting Pittsburg, Detroit</a:t>
            </a:r>
          </a:p>
          <a:p>
            <a:r>
              <a:rPr lang="en-US" sz="2800" dirty="0" smtClean="0"/>
              <a:t>27 years old – personal secretary to</a:t>
            </a:r>
          </a:p>
          <a:p>
            <a:r>
              <a:rPr lang="en-US" sz="2800" dirty="0" smtClean="0"/>
              <a:t>	President Jefferson</a:t>
            </a:r>
          </a:p>
          <a:p>
            <a:r>
              <a:rPr lang="en-US" sz="2800" dirty="0" smtClean="0"/>
              <a:t>28 years old  – selected as leader of 	The Corps of Discovery</a:t>
            </a: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Captain Meriwether Lewis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028" name="Picture 4" descr="Image result for meriwether lewis"/>
          <p:cNvPicPr>
            <a:picLocks noChangeAspect="1" noChangeArrowheads="1"/>
          </p:cNvPicPr>
          <p:nvPr/>
        </p:nvPicPr>
        <p:blipFill>
          <a:blip r:embed="rId3"/>
          <a:srcRect r="9302"/>
          <a:stretch>
            <a:fillRect/>
          </a:stretch>
        </p:blipFill>
        <p:spPr bwMode="auto">
          <a:xfrm flipH="1">
            <a:off x="6172200" y="0"/>
            <a:ext cx="2971800" cy="3352804"/>
          </a:xfrm>
          <a:prstGeom prst="rect">
            <a:avLst/>
          </a:prstGeom>
          <a:noFill/>
        </p:spPr>
      </p:pic>
      <p:pic>
        <p:nvPicPr>
          <p:cNvPr id="1030" name="Picture 6" descr="Image result for meriwether lewis"/>
          <p:cNvPicPr>
            <a:picLocks noChangeAspect="1" noChangeArrowheads="1"/>
          </p:cNvPicPr>
          <p:nvPr/>
        </p:nvPicPr>
        <p:blipFill>
          <a:blip r:embed="rId4"/>
          <a:srcRect/>
          <a:stretch>
            <a:fillRect/>
          </a:stretch>
        </p:blipFill>
        <p:spPr bwMode="auto">
          <a:xfrm>
            <a:off x="5867400" y="0"/>
            <a:ext cx="3200400" cy="3429000"/>
          </a:xfrm>
          <a:prstGeom prst="rect">
            <a:avLst/>
          </a:prstGeom>
          <a:noFill/>
        </p:spPr>
      </p:pic>
      <p:pic>
        <p:nvPicPr>
          <p:cNvPr id="173058" name="Picture 2" descr="http://meriwether.pbworks.com/f/1239212088/lewis%20portrait.jpg"/>
          <p:cNvPicPr>
            <a:picLocks noChangeAspect="1" noChangeArrowheads="1"/>
          </p:cNvPicPr>
          <p:nvPr/>
        </p:nvPicPr>
        <p:blipFill>
          <a:blip r:embed="rId5">
            <a:duotone>
              <a:prstClr val="black"/>
              <a:srgbClr val="D9C3A5">
                <a:tint val="50000"/>
                <a:satMod val="180000"/>
              </a:srgbClr>
            </a:duotone>
          </a:blip>
          <a:srcRect l="20559" t="36736" r="34453" b="11505"/>
          <a:stretch>
            <a:fillRect/>
          </a:stretch>
        </p:blipFill>
        <p:spPr bwMode="auto">
          <a:xfrm flipH="1">
            <a:off x="5791200" y="0"/>
            <a:ext cx="3276600" cy="3962400"/>
          </a:xfrm>
          <a:prstGeom prst="rect">
            <a:avLst/>
          </a:prstGeom>
          <a:noFill/>
        </p:spPr>
      </p:pic>
      <p:pic>
        <p:nvPicPr>
          <p:cNvPr id="173060" name="Picture 4" descr="http://meriwether.pbworks.com/w/page/11862772/f/meriwether-lewis-square_2.jpg"/>
          <p:cNvPicPr>
            <a:picLocks noChangeAspect="1" noChangeArrowheads="1"/>
          </p:cNvPicPr>
          <p:nvPr/>
        </p:nvPicPr>
        <p:blipFill>
          <a:blip r:embed="rId6"/>
          <a:srcRect r="831" b="11497"/>
          <a:stretch>
            <a:fillRect/>
          </a:stretch>
        </p:blipFill>
        <p:spPr bwMode="auto">
          <a:xfrm flipH="1">
            <a:off x="6400800" y="-1"/>
            <a:ext cx="2743200" cy="3725889"/>
          </a:xfrm>
          <a:prstGeom prst="rect">
            <a:avLst/>
          </a:prstGeom>
          <a:noFill/>
        </p:spPr>
      </p:pic>
      <p:pic>
        <p:nvPicPr>
          <p:cNvPr id="7" name="Picture 2" descr="http://www.mhaynesart.com/Images/22/77/OriginalImage.jpg"/>
          <p:cNvPicPr>
            <a:picLocks noChangeAspect="1" noChangeArrowheads="1"/>
          </p:cNvPicPr>
          <p:nvPr/>
        </p:nvPicPr>
        <p:blipFill>
          <a:blip r:embed="rId7"/>
          <a:srcRect l="9502" t="5556" r="18100" b="7778"/>
          <a:stretch>
            <a:fillRect/>
          </a:stretch>
        </p:blipFill>
        <p:spPr bwMode="auto">
          <a:xfrm>
            <a:off x="6096000" y="0"/>
            <a:ext cx="3048000" cy="5943600"/>
          </a:xfrm>
          <a:prstGeom prst="rect">
            <a:avLst/>
          </a:prstGeom>
          <a:noFill/>
        </p:spPr>
      </p:pic>
      <p:sp>
        <p:nvSpPr>
          <p:cNvPr id="12" name="TextBox 11"/>
          <p:cNvSpPr txBox="1"/>
          <p:nvPr/>
        </p:nvSpPr>
        <p:spPr>
          <a:xfrm>
            <a:off x="-48428" y="5943600"/>
            <a:ext cx="9268628" cy="707886"/>
          </a:xfrm>
          <a:prstGeom prst="rect">
            <a:avLst/>
          </a:prstGeom>
          <a:noFill/>
        </p:spPr>
        <p:txBody>
          <a:bodyPr wrap="none" rtlCol="0">
            <a:spAutoFit/>
          </a:bodyPr>
          <a:lstStyle/>
          <a:p>
            <a:r>
              <a:rPr lang="en-US" sz="4000" dirty="0" smtClean="0"/>
              <a:t>Lewis selects William Clark as his co-captain</a:t>
            </a:r>
            <a:endParaRPr lang="en-US" sz="4000" dirty="0"/>
          </a:p>
        </p:txBody>
      </p:sp>
      <p:sp>
        <p:nvSpPr>
          <p:cNvPr id="13" name="Oval 12"/>
          <p:cNvSpPr/>
          <p:nvPr/>
        </p:nvSpPr>
        <p:spPr>
          <a:xfrm>
            <a:off x="2362200" y="5943600"/>
            <a:ext cx="3581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43200" y="5921514"/>
            <a:ext cx="2971800" cy="707886"/>
          </a:xfrm>
          <a:prstGeom prst="rect">
            <a:avLst/>
          </a:prstGeom>
          <a:noFill/>
        </p:spPr>
        <p:txBody>
          <a:bodyPr wrap="square">
            <a:spAutoFit/>
          </a:bodyPr>
          <a:lstStyle/>
          <a:p>
            <a:r>
              <a:rPr lang="en-US" sz="4000" dirty="0" smtClean="0"/>
              <a:t>William Clark</a:t>
            </a:r>
            <a:endParaRPr lang="en-US" sz="4000" dirty="0"/>
          </a:p>
        </p:txBody>
      </p:sp>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 William Clark</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6" name="Picture 13" descr="Image result for william clark explorer black and white"/>
          <p:cNvPicPr>
            <a:picLocks noChangeAspect="1" noChangeArrowheads="1"/>
          </p:cNvPicPr>
          <p:nvPr/>
        </p:nvPicPr>
        <p:blipFill>
          <a:blip r:embed="rId8"/>
          <a:srcRect l="7143" t="2857" r="26190"/>
          <a:stretch>
            <a:fillRect/>
          </a:stretch>
        </p:blipFill>
        <p:spPr bwMode="auto">
          <a:xfrm>
            <a:off x="0" y="0"/>
            <a:ext cx="2895600" cy="35160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2000"/>
                                        <p:tgtEl>
                                          <p:spTgt spid="1030"/>
                                        </p:tgtEl>
                                      </p:cBhvr>
                                    </p:animEffect>
                                  </p:childTnLst>
                                </p:cTn>
                              </p:par>
                              <p:par>
                                <p:cTn id="26" presetID="10" presetClass="exit" presetSubtype="0" fill="hold" nodeType="withEffect">
                                  <p:stCondLst>
                                    <p:cond delay="0"/>
                                  </p:stCondLst>
                                  <p:childTnLst>
                                    <p:animEffect transition="out" filter="fade">
                                      <p:cBhvr>
                                        <p:cTn id="27" dur="2000"/>
                                        <p:tgtEl>
                                          <p:spTgt spid="1028"/>
                                        </p:tgtEl>
                                      </p:cBhvr>
                                    </p:animEffect>
                                    <p:set>
                                      <p:cBhvr>
                                        <p:cTn id="28" dur="1" fill="hold">
                                          <p:stCondLst>
                                            <p:cond delay="1999"/>
                                          </p:stCondLst>
                                        </p:cTn>
                                        <p:tgtEl>
                                          <p:spTgt spid="102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1000"/>
                                        <p:tgtEl>
                                          <p:spTgt spid="6">
                                            <p:txEl>
                                              <p:pRg st="3" end="3"/>
                                            </p:txEl>
                                          </p:spTgt>
                                        </p:tgtEl>
                                      </p:cBhvr>
                                    </p:animEffect>
                                  </p:childTnLst>
                                </p:cTn>
                              </p:par>
                              <p:par>
                                <p:cTn id="37" presetID="10" presetClass="exit" presetSubtype="0" fill="hold" nodeType="withEffect">
                                  <p:stCondLst>
                                    <p:cond delay="0"/>
                                  </p:stCondLst>
                                  <p:childTnLst>
                                    <p:animEffect transition="out" filter="fade">
                                      <p:cBhvr>
                                        <p:cTn id="38" dur="1000"/>
                                        <p:tgtEl>
                                          <p:spTgt spid="1030"/>
                                        </p:tgtEl>
                                      </p:cBhvr>
                                    </p:animEffect>
                                    <p:set>
                                      <p:cBhvr>
                                        <p:cTn id="39" dur="1" fill="hold">
                                          <p:stCondLst>
                                            <p:cond delay="999"/>
                                          </p:stCondLst>
                                        </p:cTn>
                                        <p:tgtEl>
                                          <p:spTgt spid="1030"/>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1000"/>
                                        <p:tgtEl>
                                          <p:spTgt spid="6">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73058"/>
                                        </p:tgtEl>
                                        <p:attrNameLst>
                                          <p:attrName>style.visibility</p:attrName>
                                        </p:attrNameLst>
                                      </p:cBhvr>
                                      <p:to>
                                        <p:strVal val="visible"/>
                                      </p:to>
                                    </p:set>
                                    <p:animEffect transition="in" filter="fade">
                                      <p:cBhvr>
                                        <p:cTn id="48" dur="1000"/>
                                        <p:tgtEl>
                                          <p:spTgt spid="17305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Effect transition="in" filter="fade">
                                      <p:cBhvr>
                                        <p:cTn id="53" dur="1000"/>
                                        <p:tgtEl>
                                          <p:spTgt spid="6">
                                            <p:txEl>
                                              <p:pRg st="6" end="6"/>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73060"/>
                                        </p:tgtEl>
                                        <p:attrNameLst>
                                          <p:attrName>style.visibility</p:attrName>
                                        </p:attrNameLst>
                                      </p:cBhvr>
                                      <p:to>
                                        <p:strVal val="visible"/>
                                      </p:to>
                                    </p:set>
                                    <p:animEffect transition="in" filter="fade">
                                      <p:cBhvr>
                                        <p:cTn id="59" dur="1000"/>
                                        <p:tgtEl>
                                          <p:spTgt spid="173060"/>
                                        </p:tgtEl>
                                      </p:cBhvr>
                                    </p:animEffect>
                                  </p:childTnLst>
                                </p:cTn>
                              </p:par>
                              <p:par>
                                <p:cTn id="60" presetID="10" presetClass="exit" presetSubtype="0" fill="hold" nodeType="withEffect">
                                  <p:stCondLst>
                                    <p:cond delay="0"/>
                                  </p:stCondLst>
                                  <p:childTnLst>
                                    <p:animEffect transition="out" filter="fade">
                                      <p:cBhvr>
                                        <p:cTn id="61" dur="1000"/>
                                        <p:tgtEl>
                                          <p:spTgt spid="173058"/>
                                        </p:tgtEl>
                                      </p:cBhvr>
                                    </p:animEffect>
                                    <p:set>
                                      <p:cBhvr>
                                        <p:cTn id="62" dur="1" fill="hold">
                                          <p:stCondLst>
                                            <p:cond delay="999"/>
                                          </p:stCondLst>
                                        </p:cTn>
                                        <p:tgtEl>
                                          <p:spTgt spid="1730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8" end="8"/>
                                            </p:txEl>
                                          </p:spTgt>
                                        </p:tgtEl>
                                        <p:attrNameLst>
                                          <p:attrName>style.visibility</p:attrName>
                                        </p:attrNameLst>
                                      </p:cBhvr>
                                      <p:to>
                                        <p:strVal val="visible"/>
                                      </p:to>
                                    </p:set>
                                    <p:animEffect transition="in" filter="fade">
                                      <p:cBhvr>
                                        <p:cTn id="67" dur="1000"/>
                                        <p:tgtEl>
                                          <p:spTgt spid="6">
                                            <p:txEl>
                                              <p:pRg st="8" end="8"/>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childTnLst>
                                </p:cTn>
                              </p:par>
                              <p:par>
                                <p:cTn id="71" presetID="10" presetClass="exit" presetSubtype="0" fill="hold" nodeType="withEffect">
                                  <p:stCondLst>
                                    <p:cond delay="0"/>
                                  </p:stCondLst>
                                  <p:childTnLst>
                                    <p:animEffect transition="out" filter="fade">
                                      <p:cBhvr>
                                        <p:cTn id="72" dur="1000"/>
                                        <p:tgtEl>
                                          <p:spTgt spid="173060"/>
                                        </p:tgtEl>
                                      </p:cBhvr>
                                    </p:animEffect>
                                    <p:set>
                                      <p:cBhvr>
                                        <p:cTn id="73" dur="1" fill="hold">
                                          <p:stCondLst>
                                            <p:cond delay="999"/>
                                          </p:stCondLst>
                                        </p:cTn>
                                        <p:tgtEl>
                                          <p:spTgt spid="17306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10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childTnLst>
                                </p:cTn>
                              </p:par>
                              <p:par>
                                <p:cTn id="88" presetID="3" presetClass="emph" presetSubtype="2" fill="hold" grpId="3" nodeType="withEffect">
                                  <p:stCondLst>
                                    <p:cond delay="0"/>
                                  </p:stCondLst>
                                  <p:childTnLst>
                                    <p:animClr clrSpc="rgb">
                                      <p:cBhvr override="childStyle">
                                        <p:cTn id="89" dur="1000" fill="hold"/>
                                        <p:tgtEl>
                                          <p:spTgt spid="14"/>
                                        </p:tgtEl>
                                        <p:attrNameLst>
                                          <p:attrName>style.color</p:attrName>
                                        </p:attrNameLst>
                                      </p:cBhvr>
                                      <p:to>
                                        <a:srgbClr val="0033CC"/>
                                      </p:to>
                                    </p:animClr>
                                  </p:childTnLst>
                                </p:cTn>
                              </p:par>
                              <p:par>
                                <p:cTn id="90" presetID="64" presetClass="path" presetSubtype="0" accel="50000" decel="50000" fill="hold" grpId="2" nodeType="withEffect">
                                  <p:stCondLst>
                                    <p:cond delay="0"/>
                                  </p:stCondLst>
                                  <p:childTnLst>
                                    <p:animMotion origin="layout" path="M 0 3.7037E-6 L 0.35417 -0.87061 " pathEditMode="relative" rAng="0" ptsTypes="AA">
                                      <p:cBhvr>
                                        <p:cTn id="91" dur="1000" fill="hold"/>
                                        <p:tgtEl>
                                          <p:spTgt spid="14"/>
                                        </p:tgtEl>
                                        <p:attrNameLst>
                                          <p:attrName>ppt_x</p:attrName>
                                          <p:attrName>ppt_y</p:attrName>
                                        </p:attrNameLst>
                                      </p:cBhvr>
                                      <p:rCtr x="177" y="-435"/>
                                    </p:animMotion>
                                  </p:childTnLst>
                                </p:cTn>
                              </p:par>
                              <p:par>
                                <p:cTn id="92" presetID="10" presetClass="exit" presetSubtype="0" fill="hold" grpId="1" nodeType="withEffect">
                                  <p:stCondLst>
                                    <p:cond delay="500"/>
                                  </p:stCondLst>
                                  <p:childTnLst>
                                    <p:animEffect transition="out" filter="fade">
                                      <p:cBhvr>
                                        <p:cTn id="93" dur="1000"/>
                                        <p:tgtEl>
                                          <p:spTgt spid="13"/>
                                        </p:tgtEl>
                                      </p:cBhvr>
                                    </p:animEffect>
                                    <p:set>
                                      <p:cBhvr>
                                        <p:cTn id="94" dur="1" fill="hold">
                                          <p:stCondLst>
                                            <p:cond delay="999"/>
                                          </p:stCondLst>
                                        </p:cTn>
                                        <p:tgtEl>
                                          <p:spTgt spid="13"/>
                                        </p:tgtEl>
                                        <p:attrNameLst>
                                          <p:attrName>style.visibility</p:attrName>
                                        </p:attrNameLst>
                                      </p:cBhvr>
                                      <p:to>
                                        <p:strVal val="hidden"/>
                                      </p:to>
                                    </p:set>
                                  </p:childTnLst>
                                </p:cTn>
                              </p:par>
                              <p:par>
                                <p:cTn id="95" presetID="10" presetClass="entr" presetSubtype="0" fill="hold" grpId="0" nodeType="withEffect">
                                  <p:stCondLst>
                                    <p:cond delay="50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1000"/>
                                        <p:tgtEl>
                                          <p:spTgt spid="15"/>
                                        </p:tgtEl>
                                      </p:cBhvr>
                                    </p:animEffect>
                                  </p:childTnLst>
                                </p:cTn>
                              </p:par>
                              <p:par>
                                <p:cTn id="98" presetID="10" presetClass="exit" presetSubtype="0" fill="hold" grpId="4" nodeType="withEffect">
                                  <p:stCondLst>
                                    <p:cond delay="500"/>
                                  </p:stCondLst>
                                  <p:childTnLst>
                                    <p:animEffect transition="out" filter="fade">
                                      <p:cBhvr>
                                        <p:cTn id="99" dur="1000"/>
                                        <p:tgtEl>
                                          <p:spTgt spid="14"/>
                                        </p:tgtEl>
                                      </p:cBhvr>
                                    </p:animEffect>
                                    <p:set>
                                      <p:cBhvr>
                                        <p:cTn id="100" dur="1" fill="hold">
                                          <p:stCondLst>
                                            <p:cond delay="999"/>
                                          </p:stCondLst>
                                        </p:cTn>
                                        <p:tgtEl>
                                          <p:spTgt spid="14"/>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1000"/>
                                        <p:tgtEl>
                                          <p:spTgt spid="6">
                                            <p:txEl>
                                              <p:pRg st="0" end="0"/>
                                            </p:txEl>
                                          </p:spTgt>
                                        </p:tgtEl>
                                      </p:cBhvr>
                                    </p:animEffect>
                                    <p:set>
                                      <p:cBhvr>
                                        <p:cTn id="103" dur="1" fill="hold">
                                          <p:stCondLst>
                                            <p:cond delay="999"/>
                                          </p:stCondLst>
                                        </p:cTn>
                                        <p:tgtEl>
                                          <p:spTgt spid="6">
                                            <p:txEl>
                                              <p:pRg st="0" end="0"/>
                                            </p:txEl>
                                          </p:spTgt>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1000"/>
                                        <p:tgtEl>
                                          <p:spTgt spid="6">
                                            <p:txEl>
                                              <p:pRg st="1" end="1"/>
                                            </p:txEl>
                                          </p:spTgt>
                                        </p:tgtEl>
                                      </p:cBhvr>
                                    </p:animEffect>
                                    <p:set>
                                      <p:cBhvr>
                                        <p:cTn id="106" dur="1" fill="hold">
                                          <p:stCondLst>
                                            <p:cond delay="999"/>
                                          </p:stCondLst>
                                        </p:cTn>
                                        <p:tgtEl>
                                          <p:spTgt spid="6">
                                            <p:txEl>
                                              <p:pRg st="1" end="1"/>
                                            </p:txEl>
                                          </p:spTgt>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1000"/>
                                        <p:tgtEl>
                                          <p:spTgt spid="6">
                                            <p:txEl>
                                              <p:pRg st="2" end="2"/>
                                            </p:txEl>
                                          </p:spTgt>
                                        </p:tgtEl>
                                      </p:cBhvr>
                                    </p:animEffect>
                                    <p:set>
                                      <p:cBhvr>
                                        <p:cTn id="109" dur="1" fill="hold">
                                          <p:stCondLst>
                                            <p:cond delay="999"/>
                                          </p:stCondLst>
                                        </p:cTn>
                                        <p:tgtEl>
                                          <p:spTgt spid="6">
                                            <p:txEl>
                                              <p:pRg st="2" end="2"/>
                                            </p:txEl>
                                          </p:spTgt>
                                        </p:tgtEl>
                                        <p:attrNameLst>
                                          <p:attrName>style.visibility</p:attrName>
                                        </p:attrNameLst>
                                      </p:cBhvr>
                                      <p:to>
                                        <p:strVal val="hidden"/>
                                      </p:to>
                                    </p:set>
                                  </p:childTnLst>
                                </p:cTn>
                              </p:par>
                              <p:par>
                                <p:cTn id="110" presetID="10" presetClass="exit" presetSubtype="0" fill="hold" grpId="0" nodeType="withEffect">
                                  <p:stCondLst>
                                    <p:cond delay="500"/>
                                  </p:stCondLst>
                                  <p:childTnLst>
                                    <p:animEffect transition="out" filter="fade">
                                      <p:cBhvr>
                                        <p:cTn id="111" dur="1000"/>
                                        <p:tgtEl>
                                          <p:spTgt spid="6">
                                            <p:txEl>
                                              <p:pRg st="3" end="3"/>
                                            </p:txEl>
                                          </p:spTgt>
                                        </p:tgtEl>
                                      </p:cBhvr>
                                    </p:animEffect>
                                    <p:set>
                                      <p:cBhvr>
                                        <p:cTn id="112" dur="1" fill="hold">
                                          <p:stCondLst>
                                            <p:cond delay="999"/>
                                          </p:stCondLst>
                                        </p:cTn>
                                        <p:tgtEl>
                                          <p:spTgt spid="6">
                                            <p:txEl>
                                              <p:pRg st="3" end="3"/>
                                            </p:txEl>
                                          </p:spTgt>
                                        </p:tgtEl>
                                        <p:attrNameLst>
                                          <p:attrName>style.visibility</p:attrName>
                                        </p:attrNameLst>
                                      </p:cBhvr>
                                      <p:to>
                                        <p:strVal val="hidden"/>
                                      </p:to>
                                    </p:set>
                                  </p:childTnLst>
                                </p:cTn>
                              </p:par>
                              <p:par>
                                <p:cTn id="113" presetID="10" presetClass="exit" presetSubtype="0" fill="hold" grpId="0" nodeType="withEffect">
                                  <p:stCondLst>
                                    <p:cond delay="500"/>
                                  </p:stCondLst>
                                  <p:childTnLst>
                                    <p:animEffect transition="out" filter="fade">
                                      <p:cBhvr>
                                        <p:cTn id="114" dur="1000"/>
                                        <p:tgtEl>
                                          <p:spTgt spid="6">
                                            <p:txEl>
                                              <p:pRg st="4" end="4"/>
                                            </p:txEl>
                                          </p:spTgt>
                                        </p:tgtEl>
                                      </p:cBhvr>
                                    </p:animEffect>
                                    <p:set>
                                      <p:cBhvr>
                                        <p:cTn id="115" dur="1" fill="hold">
                                          <p:stCondLst>
                                            <p:cond delay="999"/>
                                          </p:stCondLst>
                                        </p:cTn>
                                        <p:tgtEl>
                                          <p:spTgt spid="6">
                                            <p:txEl>
                                              <p:pRg st="4" end="4"/>
                                            </p:txEl>
                                          </p:spTgt>
                                        </p:tgtEl>
                                        <p:attrNameLst>
                                          <p:attrName>style.visibility</p:attrName>
                                        </p:attrNameLst>
                                      </p:cBhvr>
                                      <p:to>
                                        <p:strVal val="hidden"/>
                                      </p:to>
                                    </p:set>
                                  </p:childTnLst>
                                </p:cTn>
                              </p:par>
                              <p:par>
                                <p:cTn id="116" presetID="10" presetClass="exit" presetSubtype="0" fill="hold" grpId="0" nodeType="withEffect">
                                  <p:stCondLst>
                                    <p:cond delay="500"/>
                                  </p:stCondLst>
                                  <p:childTnLst>
                                    <p:animEffect transition="out" filter="fade">
                                      <p:cBhvr>
                                        <p:cTn id="117" dur="1000"/>
                                        <p:tgtEl>
                                          <p:spTgt spid="6">
                                            <p:txEl>
                                              <p:pRg st="5" end="5"/>
                                            </p:txEl>
                                          </p:spTgt>
                                        </p:tgtEl>
                                      </p:cBhvr>
                                    </p:animEffect>
                                    <p:set>
                                      <p:cBhvr>
                                        <p:cTn id="118" dur="1" fill="hold">
                                          <p:stCondLst>
                                            <p:cond delay="999"/>
                                          </p:stCondLst>
                                        </p:cTn>
                                        <p:tgtEl>
                                          <p:spTgt spid="6">
                                            <p:txEl>
                                              <p:pRg st="5" end="5"/>
                                            </p:txEl>
                                          </p:spTgt>
                                        </p:tgtEl>
                                        <p:attrNameLst>
                                          <p:attrName>style.visibility</p:attrName>
                                        </p:attrNameLst>
                                      </p:cBhvr>
                                      <p:to>
                                        <p:strVal val="hidden"/>
                                      </p:to>
                                    </p:set>
                                  </p:childTnLst>
                                </p:cTn>
                              </p:par>
                              <p:par>
                                <p:cTn id="119" presetID="10" presetClass="exit" presetSubtype="0" fill="hold" grpId="0" nodeType="withEffect">
                                  <p:stCondLst>
                                    <p:cond delay="500"/>
                                  </p:stCondLst>
                                  <p:childTnLst>
                                    <p:animEffect transition="out" filter="fade">
                                      <p:cBhvr>
                                        <p:cTn id="120" dur="1000"/>
                                        <p:tgtEl>
                                          <p:spTgt spid="6">
                                            <p:txEl>
                                              <p:pRg st="6" end="6"/>
                                            </p:txEl>
                                          </p:spTgt>
                                        </p:tgtEl>
                                      </p:cBhvr>
                                    </p:animEffect>
                                    <p:set>
                                      <p:cBhvr>
                                        <p:cTn id="121" dur="1" fill="hold">
                                          <p:stCondLst>
                                            <p:cond delay="999"/>
                                          </p:stCondLst>
                                        </p:cTn>
                                        <p:tgtEl>
                                          <p:spTgt spid="6">
                                            <p:txEl>
                                              <p:pRg st="6" end="6"/>
                                            </p:txEl>
                                          </p:spTgt>
                                        </p:tgtEl>
                                        <p:attrNameLst>
                                          <p:attrName>style.visibility</p:attrName>
                                        </p:attrNameLst>
                                      </p:cBhvr>
                                      <p:to>
                                        <p:strVal val="hidden"/>
                                      </p:to>
                                    </p:set>
                                  </p:childTnLst>
                                </p:cTn>
                              </p:par>
                              <p:par>
                                <p:cTn id="122" presetID="10" presetClass="exit" presetSubtype="0" fill="hold" grpId="0" nodeType="withEffect">
                                  <p:stCondLst>
                                    <p:cond delay="500"/>
                                  </p:stCondLst>
                                  <p:childTnLst>
                                    <p:animEffect transition="out" filter="fade">
                                      <p:cBhvr>
                                        <p:cTn id="123" dur="1000"/>
                                        <p:tgtEl>
                                          <p:spTgt spid="6">
                                            <p:txEl>
                                              <p:pRg st="7" end="7"/>
                                            </p:txEl>
                                          </p:spTgt>
                                        </p:tgtEl>
                                      </p:cBhvr>
                                    </p:animEffect>
                                    <p:set>
                                      <p:cBhvr>
                                        <p:cTn id="124" dur="1" fill="hold">
                                          <p:stCondLst>
                                            <p:cond delay="999"/>
                                          </p:stCondLst>
                                        </p:cTn>
                                        <p:tgtEl>
                                          <p:spTgt spid="6">
                                            <p:txEl>
                                              <p:pRg st="7" end="7"/>
                                            </p:txEl>
                                          </p:spTgt>
                                        </p:tgtEl>
                                        <p:attrNameLst>
                                          <p:attrName>style.visibility</p:attrName>
                                        </p:attrNameLst>
                                      </p:cBhvr>
                                      <p:to>
                                        <p:strVal val="hidden"/>
                                      </p:to>
                                    </p:set>
                                  </p:childTnLst>
                                </p:cTn>
                              </p:par>
                              <p:par>
                                <p:cTn id="125" presetID="10" presetClass="exit" presetSubtype="0" fill="hold" grpId="0" nodeType="withEffect">
                                  <p:stCondLst>
                                    <p:cond delay="500"/>
                                  </p:stCondLst>
                                  <p:childTnLst>
                                    <p:animEffect transition="out" filter="fade">
                                      <p:cBhvr>
                                        <p:cTn id="126" dur="1000"/>
                                        <p:tgtEl>
                                          <p:spTgt spid="6">
                                            <p:txEl>
                                              <p:pRg st="8" end="8"/>
                                            </p:txEl>
                                          </p:spTgt>
                                        </p:tgtEl>
                                      </p:cBhvr>
                                    </p:animEffect>
                                    <p:set>
                                      <p:cBhvr>
                                        <p:cTn id="127" dur="1" fill="hold">
                                          <p:stCondLst>
                                            <p:cond delay="999"/>
                                          </p:stCondLst>
                                        </p:cTn>
                                        <p:tgtEl>
                                          <p:spTgt spid="6">
                                            <p:txEl>
                                              <p:pRg st="8" end="8"/>
                                            </p:txEl>
                                          </p:spTgt>
                                        </p:tgtEl>
                                        <p:attrNameLst>
                                          <p:attrName>style.visibility</p:attrName>
                                        </p:attrNameLst>
                                      </p:cBhvr>
                                      <p:to>
                                        <p:strVal val="hidden"/>
                                      </p:to>
                                    </p:set>
                                  </p:childTnLst>
                                </p:cTn>
                              </p:par>
                              <p:par>
                                <p:cTn id="128" presetID="10" presetClass="exit" presetSubtype="0" fill="hold" nodeType="withEffect">
                                  <p:stCondLst>
                                    <p:cond delay="500"/>
                                  </p:stCondLst>
                                  <p:childTnLst>
                                    <p:animEffect transition="out" filter="fade">
                                      <p:cBhvr>
                                        <p:cTn id="129" dur="1000"/>
                                        <p:tgtEl>
                                          <p:spTgt spid="7"/>
                                        </p:tgtEl>
                                      </p:cBhvr>
                                    </p:animEffect>
                                    <p:set>
                                      <p:cBhvr>
                                        <p:cTn id="130" dur="1" fill="hold">
                                          <p:stCondLst>
                                            <p:cond delay="999"/>
                                          </p:stCondLst>
                                        </p:cTn>
                                        <p:tgtEl>
                                          <p:spTgt spid="7"/>
                                        </p:tgtEl>
                                        <p:attrNameLst>
                                          <p:attrName>style.visibility</p:attrName>
                                        </p:attrNameLst>
                                      </p:cBhvr>
                                      <p:to>
                                        <p:strVal val="hidden"/>
                                      </p:to>
                                    </p:set>
                                  </p:childTnLst>
                                </p:cTn>
                              </p:par>
                              <p:par>
                                <p:cTn id="131" presetID="10" presetClass="exit" presetSubtype="0" fill="hold" grpId="1" nodeType="withEffect">
                                  <p:stCondLst>
                                    <p:cond delay="500"/>
                                  </p:stCondLst>
                                  <p:childTnLst>
                                    <p:animEffect transition="out" filter="fade">
                                      <p:cBhvr>
                                        <p:cTn id="132" dur="1000"/>
                                        <p:tgtEl>
                                          <p:spTgt spid="12"/>
                                        </p:tgtEl>
                                      </p:cBhvr>
                                    </p:animEffect>
                                    <p:set>
                                      <p:cBhvr>
                                        <p:cTn id="133" dur="1" fill="hold">
                                          <p:stCondLst>
                                            <p:cond delay="999"/>
                                          </p:stCondLst>
                                        </p:cTn>
                                        <p:tgtEl>
                                          <p:spTgt spid="12"/>
                                        </p:tgtEl>
                                        <p:attrNameLst>
                                          <p:attrName>style.visibility</p:attrName>
                                        </p:attrNameLst>
                                      </p:cBhvr>
                                      <p:to>
                                        <p:strVal val="hidden"/>
                                      </p:to>
                                    </p:set>
                                  </p:childTnLst>
                                </p:cTn>
                              </p:par>
                            </p:childTnLst>
                          </p:cTn>
                        </p:par>
                        <p:par>
                          <p:cTn id="134" fill="hold">
                            <p:stCondLst>
                              <p:cond delay="1500"/>
                            </p:stCondLst>
                            <p:childTnLst>
                              <p:par>
                                <p:cTn id="135" presetID="10" presetClass="entr" presetSubtype="0" fill="hold" nodeType="after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fade">
                                      <p:cBhvr>
                                        <p:cTn id="1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allAtOnce"/>
      <p:bldP spid="12" grpId="0"/>
      <p:bldP spid="12" grpId="1"/>
      <p:bldP spid="13" grpId="0" animBg="1"/>
      <p:bldP spid="13" grpId="1" animBg="1"/>
      <p:bldP spid="14" grpId="0"/>
      <p:bldP spid="14" grpId="2"/>
      <p:bldP spid="14" grpId="3"/>
      <p:bldP spid="14" grpId="4"/>
      <p:bldP spid="1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 William Clark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264207" name="Picture 15" descr="https://c1.staticflickr.com/9/8062/8228213933_6b65af2946_b.jpg"/>
          <p:cNvPicPr>
            <a:picLocks noChangeAspect="1" noChangeArrowheads="1"/>
          </p:cNvPicPr>
          <p:nvPr/>
        </p:nvPicPr>
        <p:blipFill>
          <a:blip r:embed="rId2" cstate="print"/>
          <a:srcRect/>
          <a:stretch>
            <a:fillRect/>
          </a:stretch>
        </p:blipFill>
        <p:spPr bwMode="auto">
          <a:xfrm>
            <a:off x="3962400" y="1981200"/>
            <a:ext cx="3962400" cy="2971800"/>
          </a:xfrm>
          <a:prstGeom prst="rect">
            <a:avLst/>
          </a:prstGeom>
          <a:noFill/>
        </p:spPr>
      </p:pic>
      <p:sp useBgFill="1">
        <p:nvSpPr>
          <p:cNvPr id="11" name="Rectangle 10"/>
          <p:cNvSpPr/>
          <p:nvPr/>
        </p:nvSpPr>
        <p:spPr>
          <a:xfrm>
            <a:off x="3124200" y="762000"/>
            <a:ext cx="6019800" cy="541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0" y="685800"/>
            <a:ext cx="6019800" cy="6124754"/>
          </a:xfrm>
          <a:prstGeom prst="rect">
            <a:avLst/>
          </a:prstGeom>
        </p:spPr>
        <p:txBody>
          <a:bodyPr wrap="square">
            <a:spAutoFit/>
          </a:bodyPr>
          <a:lstStyle/>
          <a:p>
            <a:r>
              <a:rPr lang="en-US" sz="2800" dirty="0" smtClean="0"/>
              <a:t>1770: born Virginia on a modest farm</a:t>
            </a:r>
          </a:p>
          <a:p>
            <a:r>
              <a:rPr lang="en-US" sz="2800" dirty="0" smtClean="0"/>
              <a:t>	with a few slaves</a:t>
            </a:r>
          </a:p>
          <a:p>
            <a:r>
              <a:rPr lang="en-US" sz="2800" dirty="0" smtClean="0"/>
              <a:t>childhood years: family moves across </a:t>
            </a:r>
          </a:p>
          <a:p>
            <a:r>
              <a:rPr lang="en-US" sz="2800" dirty="0" smtClean="0"/>
              <a:t>	Appalachians to Kentucky area;</a:t>
            </a:r>
          </a:p>
          <a:p>
            <a:r>
              <a:rPr lang="en-US" sz="2800" dirty="0" smtClean="0"/>
              <a:t>	no formal education; tutored</a:t>
            </a:r>
          </a:p>
          <a:p>
            <a:r>
              <a:rPr lang="en-US" sz="2800" dirty="0" smtClean="0"/>
              <a:t>19-26 years old: US military career 	along the Ohio valley frontier</a:t>
            </a:r>
          </a:p>
          <a:p>
            <a:r>
              <a:rPr lang="en-US" sz="2800" dirty="0" smtClean="0"/>
              <a:t>25 years old: ensign Meriwether Lewis</a:t>
            </a:r>
          </a:p>
          <a:p>
            <a:r>
              <a:rPr lang="en-US" sz="2800" dirty="0" smtClean="0"/>
              <a:t>	serves under Captain Clark</a:t>
            </a:r>
          </a:p>
          <a:p>
            <a:r>
              <a:rPr lang="en-US" sz="2800" dirty="0" smtClean="0"/>
              <a:t>27-33  years old:  manages family farm</a:t>
            </a:r>
          </a:p>
          <a:p>
            <a:r>
              <a:rPr lang="en-US" sz="2800" dirty="0" smtClean="0"/>
              <a:t>  	near Louisville; meets his future</a:t>
            </a:r>
          </a:p>
          <a:p>
            <a:r>
              <a:rPr lang="en-US" sz="2800" dirty="0" smtClean="0"/>
              <a:t> 	wife, 11 year old Judith Hancock</a:t>
            </a:r>
          </a:p>
          <a:p>
            <a:r>
              <a:rPr lang="en-US" sz="2800" dirty="0" smtClean="0"/>
              <a:t>33 years old:  accepts Lewis’ offer to</a:t>
            </a:r>
          </a:p>
          <a:p>
            <a:r>
              <a:rPr lang="en-US" sz="2800" dirty="0" smtClean="0"/>
              <a:t>	co-captain Corps of Discovery</a:t>
            </a:r>
          </a:p>
        </p:txBody>
      </p:sp>
      <p:pic>
        <p:nvPicPr>
          <p:cNvPr id="264205" name="Picture 13" descr="Image result for william clark explorer black and white"/>
          <p:cNvPicPr>
            <a:picLocks noChangeAspect="1" noChangeArrowheads="1"/>
          </p:cNvPicPr>
          <p:nvPr/>
        </p:nvPicPr>
        <p:blipFill>
          <a:blip r:embed="rId3"/>
          <a:srcRect l="7143" t="2857" r="26190"/>
          <a:stretch>
            <a:fillRect/>
          </a:stretch>
        </p:blipFill>
        <p:spPr bwMode="auto">
          <a:xfrm>
            <a:off x="0" y="0"/>
            <a:ext cx="2895600" cy="3516086"/>
          </a:xfrm>
          <a:prstGeom prst="rect">
            <a:avLst/>
          </a:prstGeom>
          <a:noFill/>
        </p:spPr>
      </p:pic>
      <p:pic>
        <p:nvPicPr>
          <p:cNvPr id="264199" name="Picture 7" descr="Image result for william clark explorer full body"/>
          <p:cNvPicPr>
            <a:picLocks noChangeAspect="1" noChangeArrowheads="1"/>
          </p:cNvPicPr>
          <p:nvPr/>
        </p:nvPicPr>
        <p:blipFill>
          <a:blip r:embed="rId4"/>
          <a:srcRect l="18000" t="10882" r="28000" b="32110"/>
          <a:stretch>
            <a:fillRect/>
          </a:stretch>
        </p:blipFill>
        <p:spPr bwMode="auto">
          <a:xfrm>
            <a:off x="0" y="0"/>
            <a:ext cx="2895600" cy="3331974"/>
          </a:xfrm>
          <a:prstGeom prst="rect">
            <a:avLst/>
          </a:prstGeom>
          <a:noFill/>
        </p:spPr>
      </p:pic>
      <p:pic>
        <p:nvPicPr>
          <p:cNvPr id="264194" name="Picture 2" descr="Image result for william clark explorer full body"/>
          <p:cNvPicPr>
            <a:picLocks noChangeAspect="1" noChangeArrowheads="1"/>
          </p:cNvPicPr>
          <p:nvPr/>
        </p:nvPicPr>
        <p:blipFill>
          <a:blip r:embed="rId5"/>
          <a:srcRect r="5455" b="7042"/>
          <a:stretch>
            <a:fillRect/>
          </a:stretch>
        </p:blipFill>
        <p:spPr bwMode="auto">
          <a:xfrm>
            <a:off x="-10192" y="-1"/>
            <a:ext cx="2753392" cy="3494689"/>
          </a:xfrm>
          <a:prstGeom prst="rect">
            <a:avLst/>
          </a:prstGeom>
          <a:noFill/>
        </p:spPr>
      </p:pic>
      <p:pic>
        <p:nvPicPr>
          <p:cNvPr id="264197" name="Picture 5"/>
          <p:cNvPicPr>
            <a:picLocks noChangeAspect="1" noChangeArrowheads="1"/>
          </p:cNvPicPr>
          <p:nvPr/>
        </p:nvPicPr>
        <p:blipFill>
          <a:blip r:embed="rId6"/>
          <a:srcRect t="5263" r="3733"/>
          <a:stretch>
            <a:fillRect/>
          </a:stretch>
        </p:blipFill>
        <p:spPr bwMode="auto">
          <a:xfrm>
            <a:off x="0" y="762000"/>
            <a:ext cx="2590800" cy="6132751"/>
          </a:xfrm>
          <a:prstGeom prst="rect">
            <a:avLst/>
          </a:prstGeom>
          <a:noFill/>
          <a:ln w="9525">
            <a:noFill/>
            <a:miter lim="800000"/>
            <a:headEnd/>
            <a:tailEnd/>
          </a:ln>
          <a:effectLst/>
        </p:spPr>
      </p:pic>
      <p:pic>
        <p:nvPicPr>
          <p:cNvPr id="12" name="Picture 6" descr="https://franceshunter.files.wordpress.com/2010/04/juliapicture1.jpg?w=219&amp;h=300">
            <a:hlinkClick r:id="rId7"/>
          </p:cNvPr>
          <p:cNvPicPr>
            <a:picLocks noChangeAspect="1" noChangeArrowheads="1"/>
          </p:cNvPicPr>
          <p:nvPr/>
        </p:nvPicPr>
        <p:blipFill>
          <a:blip r:embed="rId8"/>
          <a:srcRect l="11886" t="3983" r="11729" b="32290"/>
          <a:stretch>
            <a:fillRect/>
          </a:stretch>
        </p:blipFill>
        <p:spPr bwMode="auto">
          <a:xfrm>
            <a:off x="228600" y="3886200"/>
            <a:ext cx="2133600" cy="2438400"/>
          </a:xfrm>
          <a:prstGeom prst="rect">
            <a:avLst/>
          </a:prstGeom>
          <a:noFill/>
          <a:ln w="25400">
            <a:solidFill>
              <a:schemeClr val="accent2">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0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4207"/>
                                        </p:tgtEl>
                                        <p:attrNameLst>
                                          <p:attrName>style.visibility</p:attrName>
                                        </p:attrNameLst>
                                      </p:cBhvr>
                                      <p:to>
                                        <p:strVal val="visible"/>
                                      </p:to>
                                    </p:set>
                                    <p:animEffect transition="in" filter="fade">
                                      <p:cBhvr>
                                        <p:cTn id="13" dur="1000"/>
                                        <p:tgtEl>
                                          <p:spTgt spid="2642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264207"/>
                                        </p:tgtEl>
                                      </p:cBhvr>
                                    </p:animEffect>
                                    <p:set>
                                      <p:cBhvr>
                                        <p:cTn id="18" dur="1" fill="hold">
                                          <p:stCondLst>
                                            <p:cond delay="999"/>
                                          </p:stCondLst>
                                        </p:cTn>
                                        <p:tgtEl>
                                          <p:spTgt spid="26420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4199"/>
                                        </p:tgtEl>
                                        <p:attrNameLst>
                                          <p:attrName>style.visibility</p:attrName>
                                        </p:attrNameLst>
                                      </p:cBhvr>
                                      <p:to>
                                        <p:strVal val="visible"/>
                                      </p:to>
                                    </p:set>
                                    <p:animEffect transition="in" filter="fade">
                                      <p:cBhvr>
                                        <p:cTn id="39" dur="2000"/>
                                        <p:tgtEl>
                                          <p:spTgt spid="264199"/>
                                        </p:tgtEl>
                                      </p:cBhvr>
                                    </p:animEffect>
                                  </p:childTnLst>
                                </p:cTn>
                              </p:par>
                              <p:par>
                                <p:cTn id="40" presetID="10" presetClass="exit" presetSubtype="0" fill="hold" nodeType="withEffect">
                                  <p:stCondLst>
                                    <p:cond delay="0"/>
                                  </p:stCondLst>
                                  <p:childTnLst>
                                    <p:animEffect transition="out" filter="fade">
                                      <p:cBhvr>
                                        <p:cTn id="41" dur="2000"/>
                                        <p:tgtEl>
                                          <p:spTgt spid="264205"/>
                                        </p:tgtEl>
                                      </p:cBhvr>
                                    </p:animEffect>
                                    <p:set>
                                      <p:cBhvr>
                                        <p:cTn id="42" dur="1" fill="hold">
                                          <p:stCondLst>
                                            <p:cond delay="1999"/>
                                          </p:stCondLst>
                                        </p:cTn>
                                        <p:tgtEl>
                                          <p:spTgt spid="26420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animEffect transition="in" filter="fade">
                                      <p:cBhvr>
                                        <p:cTn id="47" dur="1000"/>
                                        <p:tgtEl>
                                          <p:spTgt spid="9">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xEl>
                                              <p:pRg st="7" end="7"/>
                                            </p:txEl>
                                          </p:spTgt>
                                        </p:tgtEl>
                                        <p:attrNameLst>
                                          <p:attrName>style.visibility</p:attrName>
                                        </p:attrNameLst>
                                      </p:cBhvr>
                                      <p:to>
                                        <p:strVal val="visible"/>
                                      </p:to>
                                    </p:set>
                                    <p:animEffect transition="in" filter="fade">
                                      <p:cBhvr>
                                        <p:cTn id="50" dur="1000"/>
                                        <p:tgtEl>
                                          <p:spTgt spid="9">
                                            <p:txEl>
                                              <p:pRg st="7" end="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64194"/>
                                        </p:tgtEl>
                                        <p:attrNameLst>
                                          <p:attrName>style.visibility</p:attrName>
                                        </p:attrNameLst>
                                      </p:cBhvr>
                                      <p:to>
                                        <p:strVal val="visible"/>
                                      </p:to>
                                    </p:set>
                                    <p:animEffect transition="in" filter="fade">
                                      <p:cBhvr>
                                        <p:cTn id="53" dur="2000"/>
                                        <p:tgtEl>
                                          <p:spTgt spid="264194"/>
                                        </p:tgtEl>
                                      </p:cBhvr>
                                    </p:animEffect>
                                  </p:childTnLst>
                                </p:cTn>
                              </p:par>
                              <p:par>
                                <p:cTn id="54" presetID="10" presetClass="exit" presetSubtype="0" fill="hold" nodeType="withEffect">
                                  <p:stCondLst>
                                    <p:cond delay="0"/>
                                  </p:stCondLst>
                                  <p:childTnLst>
                                    <p:animEffect transition="out" filter="fade">
                                      <p:cBhvr>
                                        <p:cTn id="55" dur="2000"/>
                                        <p:tgtEl>
                                          <p:spTgt spid="264199"/>
                                        </p:tgtEl>
                                      </p:cBhvr>
                                    </p:animEffect>
                                    <p:set>
                                      <p:cBhvr>
                                        <p:cTn id="56" dur="1" fill="hold">
                                          <p:stCondLst>
                                            <p:cond delay="1999"/>
                                          </p:stCondLst>
                                        </p:cTn>
                                        <p:tgtEl>
                                          <p:spTgt spid="26419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xEl>
                                              <p:pRg st="8" end="8"/>
                                            </p:txEl>
                                          </p:spTgt>
                                        </p:tgtEl>
                                        <p:attrNameLst>
                                          <p:attrName>style.visibility</p:attrName>
                                        </p:attrNameLst>
                                      </p:cBhvr>
                                      <p:to>
                                        <p:strVal val="visible"/>
                                      </p:to>
                                    </p:set>
                                    <p:animEffect transition="in" filter="fade">
                                      <p:cBhvr>
                                        <p:cTn id="61" dur="1000"/>
                                        <p:tgtEl>
                                          <p:spTgt spid="9">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9">
                                            <p:txEl>
                                              <p:pRg st="9" end="9"/>
                                            </p:txEl>
                                          </p:spTgt>
                                        </p:tgtEl>
                                        <p:attrNameLst>
                                          <p:attrName>style.visibility</p:attrName>
                                        </p:attrNameLst>
                                      </p:cBhvr>
                                      <p:to>
                                        <p:strVal val="visible"/>
                                      </p:to>
                                    </p:set>
                                    <p:animEffect transition="in" filter="fade">
                                      <p:cBhvr>
                                        <p:cTn id="64" dur="1000"/>
                                        <p:tgtEl>
                                          <p:spTgt spid="9">
                                            <p:txEl>
                                              <p:pRg st="9" end="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Effect transition="in" filter="fade">
                                      <p:cBhvr>
                                        <p:cTn id="67" dur="1000"/>
                                        <p:tgtEl>
                                          <p:spTgt spid="9">
                                            <p:txEl>
                                              <p:pRg st="10" end="1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xEl>
                                              <p:pRg st="11" end="11"/>
                                            </p:txEl>
                                          </p:spTgt>
                                        </p:tgtEl>
                                        <p:attrNameLst>
                                          <p:attrName>style.visibility</p:attrName>
                                        </p:attrNameLst>
                                      </p:cBhvr>
                                      <p:to>
                                        <p:strVal val="visible"/>
                                      </p:to>
                                    </p:set>
                                    <p:animEffect transition="in" filter="fade">
                                      <p:cBhvr>
                                        <p:cTn id="75" dur="1000"/>
                                        <p:tgtEl>
                                          <p:spTgt spid="9">
                                            <p:txEl>
                                              <p:pRg st="11" end="11"/>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9">
                                            <p:txEl>
                                              <p:pRg st="12" end="12"/>
                                            </p:txEl>
                                          </p:spTgt>
                                        </p:tgtEl>
                                        <p:attrNameLst>
                                          <p:attrName>style.visibility</p:attrName>
                                        </p:attrNameLst>
                                      </p:cBhvr>
                                      <p:to>
                                        <p:strVal val="visible"/>
                                      </p:to>
                                    </p:set>
                                    <p:animEffect transition="in" filter="fade">
                                      <p:cBhvr>
                                        <p:cTn id="78" dur="1000"/>
                                        <p:tgtEl>
                                          <p:spTgt spid="9">
                                            <p:txEl>
                                              <p:pRg st="12" end="12"/>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264197"/>
                                        </p:tgtEl>
                                        <p:attrNameLst>
                                          <p:attrName>style.visibility</p:attrName>
                                        </p:attrNameLst>
                                      </p:cBhvr>
                                      <p:to>
                                        <p:strVal val="visible"/>
                                      </p:to>
                                    </p:set>
                                    <p:animEffect transition="in" filter="fade">
                                      <p:cBhvr>
                                        <p:cTn id="81" dur="2000"/>
                                        <p:tgtEl>
                                          <p:spTgt spid="264197"/>
                                        </p:tgtEl>
                                      </p:cBhvr>
                                    </p:animEffect>
                                  </p:childTnLst>
                                </p:cTn>
                              </p:par>
                              <p:par>
                                <p:cTn id="82" presetID="10" presetClass="exit" presetSubtype="0" fill="hold" nodeType="withEffect">
                                  <p:stCondLst>
                                    <p:cond delay="0"/>
                                  </p:stCondLst>
                                  <p:childTnLst>
                                    <p:animEffect transition="out" filter="fade">
                                      <p:cBhvr>
                                        <p:cTn id="83" dur="2000"/>
                                        <p:tgtEl>
                                          <p:spTgt spid="264194"/>
                                        </p:tgtEl>
                                      </p:cBhvr>
                                    </p:animEffect>
                                    <p:set>
                                      <p:cBhvr>
                                        <p:cTn id="84" dur="1" fill="hold">
                                          <p:stCondLst>
                                            <p:cond delay="1999"/>
                                          </p:stCondLst>
                                        </p:cTn>
                                        <p:tgtEl>
                                          <p:spTgt spid="26419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12"/>
                                        </p:tgtEl>
                                      </p:cBhvr>
                                    </p:animEffect>
                                    <p:set>
                                      <p:cBhvr>
                                        <p:cTn id="8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3352800"/>
            <a:ext cx="9144000" cy="10433625"/>
          </a:xfrm>
          <a:prstGeom prst="rect">
            <a:avLst/>
          </a:prstGeom>
        </p:spPr>
        <p:txBody>
          <a:bodyPr wrap="square">
            <a:spAutoFit/>
          </a:bodyPr>
          <a:lstStyle/>
          <a:p>
            <a:r>
              <a:rPr lang="en-US" sz="1400" dirty="0" smtClean="0">
                <a:hlinkClick r:id="rId2"/>
              </a:rPr>
              <a:t>https://franceshunter.wordpress.com/2011/03/09/the-two-wives-of-william-clark/</a:t>
            </a:r>
            <a:endParaRPr lang="en-US" sz="1400" dirty="0" smtClean="0"/>
          </a:p>
          <a:p>
            <a:pPr algn="ctr"/>
            <a:r>
              <a:rPr lang="en-US" sz="1400" b="1" dirty="0" smtClean="0"/>
              <a:t>The Two Wives of William Clark</a:t>
            </a:r>
          </a:p>
          <a:p>
            <a:r>
              <a:rPr lang="en-US" sz="1400" dirty="0" smtClean="0"/>
              <a:t>Who doesn’t enjoy a “how we met” story? There is a charming story about how William Clark met his future bride, a year or so before the Lewis &amp; Clark Expedition.</a:t>
            </a:r>
          </a:p>
          <a:p>
            <a:r>
              <a:rPr lang="en-US" sz="1400" dirty="0" smtClean="0"/>
              <a:t>Hancock family legend has it that young Julia “Judy” Hancock, who was about 11 or 12, and her cousin Harriet </a:t>
            </a:r>
            <a:r>
              <a:rPr lang="en-US" sz="1400" dirty="0" err="1" smtClean="0"/>
              <a:t>Kennerly</a:t>
            </a:r>
            <a:r>
              <a:rPr lang="en-US" sz="1400" dirty="0" smtClean="0"/>
              <a:t>, age 14, were out riding near their handsome family estate, </a:t>
            </a:r>
            <a:r>
              <a:rPr lang="en-US" sz="1400" dirty="0" err="1" smtClean="0"/>
              <a:t>Santillane</a:t>
            </a:r>
            <a:r>
              <a:rPr lang="en-US" sz="1400" dirty="0" smtClean="0"/>
              <a:t>, in western Virginia. One of their horses became balky, and the girls were having trouble getting home.</a:t>
            </a:r>
          </a:p>
          <a:p>
            <a:r>
              <a:rPr lang="en-US" sz="1400" dirty="0" smtClean="0"/>
              <a:t>Along came a handsome red-headed gentleman — none other than William Clark — who helped the girls get the horse going and escorted them home. Little did the pretty young girls dream that they had </a:t>
            </a:r>
            <a:r>
              <a:rPr lang="en-US" sz="1400" i="1" dirty="0" smtClean="0"/>
              <a:t>both </a:t>
            </a:r>
            <a:r>
              <a:rPr lang="en-US" sz="1400" dirty="0" smtClean="0"/>
              <a:t>met their future husband.</a:t>
            </a:r>
          </a:p>
          <a:p>
            <a:r>
              <a:rPr lang="en-US" sz="1400" dirty="0" smtClean="0"/>
              <a:t>Julia’s father was a tough and very wealthy Revolutionary War veteran. Colonel Hancock’s daughters and nieces were highly sought-after Virginia belles. Though we may recoil with a certain </a:t>
            </a:r>
            <a:r>
              <a:rPr lang="en-US" sz="1400" i="1" dirty="0" err="1" smtClean="0"/>
              <a:t>ick</a:t>
            </a:r>
            <a:r>
              <a:rPr lang="en-US" sz="1400" i="1" dirty="0" smtClean="0"/>
              <a:t> </a:t>
            </a:r>
            <a:r>
              <a:rPr lang="en-US" sz="1400" dirty="0" smtClean="0"/>
              <a:t>factor today, it wouldn’t have been at all unusual if William Clark — then just past 30 years old — had expressed an interest in Julia to her father, in spite of her young age. In those days, women of the gentry class on the frontier were often married off very young in those days after fierce competition from multiple suitors; Clark’s own mother, the redoubtable Ann Rogers Clark, had been a bride at 14.</a:t>
            </a:r>
          </a:p>
          <a:p>
            <a:r>
              <a:rPr lang="en-US" sz="1400" dirty="0" smtClean="0"/>
              <a:t>It appears that Colonel Hancock did not give his permission to Clark to court young Julia right away, but he apparently looked favorably on Clark’s interest in his daughter. In effect, the colonel seems to have made it clear to Clark that if he could establish himself financially (something that he had yet to do due to a multiplicity of family troubles), he would give Clark a chance to court his daughter when she was a bit older. Thus, not the least of William Clark’s incentives for joining Meriwether Lewis on the Expedition would have been the opportunity to secure fame and fortune so that he could have a fighting chance of winning Julia for a wife.</a:t>
            </a:r>
          </a:p>
          <a:p>
            <a:r>
              <a:rPr lang="en-US" sz="1400" dirty="0" smtClean="0"/>
              <a:t>There is evidence that he thought of Julia during the Expedition with the naming of the Judith River in her honor. What is undisputable is that Clark made a beeline for Fincastle County upon his return from the West and began courting Julia. They were married in early 1808, when Julia was 16 and Clark was 37.</a:t>
            </a:r>
          </a:p>
          <a:p>
            <a:r>
              <a:rPr lang="en-US" sz="1400" dirty="0" smtClean="0"/>
              <a:t>By all accounts the marriage was a happy one. The couple lived in St. Louis, which as a frontier village was a far cry from life at </a:t>
            </a:r>
            <a:r>
              <a:rPr lang="en-US" sz="1400" dirty="0" err="1" smtClean="0"/>
              <a:t>Santillane</a:t>
            </a:r>
            <a:r>
              <a:rPr lang="en-US" sz="1400" dirty="0" smtClean="0"/>
              <a:t>. Nonetheless, Julia — noted for her love of music and Shakespeare — learned to cook and run a household. Clark writes frequently in his letters with tender concern and pride about her life, from her cooking and canning to her pregnancies to her battles with mosquitoes.</a:t>
            </a:r>
          </a:p>
          <a:p>
            <a:r>
              <a:rPr lang="en-US" sz="1400" dirty="0" smtClean="0"/>
              <a:t>By the time she was 28, Julia was the mother of five children, the last of whom, John Julius, had a serious deformity believed to have been </a:t>
            </a:r>
            <a:r>
              <a:rPr lang="en-US" sz="1400" dirty="0" err="1" smtClean="0"/>
              <a:t>spina</a:t>
            </a:r>
            <a:r>
              <a:rPr lang="en-US" sz="1400" dirty="0" smtClean="0"/>
              <a:t> bifida. She was also gravely ill herself. From Clark’s letters, it is difficult to determine what had happened to shatter Julia’s health. Some of the symptoms Clark describes sound like breast cancer, while others sound more like tuberculosis or some other lung ailment. Julia went home to Virginia and the Hancock family estate (now moved to </a:t>
            </a:r>
            <a:r>
              <a:rPr lang="en-US" sz="1400" dirty="0" err="1" smtClean="0"/>
              <a:t>Fotheringay</a:t>
            </a:r>
            <a:r>
              <a:rPr lang="en-US" sz="1400" dirty="0" smtClean="0"/>
              <a:t> in Montgomery County) in hopes of recovering. Instead, she died there in the summer of 1820.</a:t>
            </a:r>
          </a:p>
          <a:p>
            <a:r>
              <a:rPr lang="en-US" sz="1400" dirty="0" smtClean="0"/>
              <a:t>Harriet </a:t>
            </a:r>
            <a:r>
              <a:rPr lang="en-US" sz="1400" dirty="0" err="1" smtClean="0"/>
              <a:t>Kennerly</a:t>
            </a:r>
            <a:r>
              <a:rPr lang="en-US" sz="1400" dirty="0" smtClean="0"/>
              <a:t> Radford Clark</a:t>
            </a:r>
          </a:p>
          <a:p>
            <a:r>
              <a:rPr lang="en-US" sz="1400" dirty="0" smtClean="0"/>
              <a:t>Needless to say, Clark was devastated. He was now the father of five orphaned children ranging in age from eleven to two. Again Clark took the traditional path of a man of his place, time, and social station. He looked around for a nice widow woman with whom he could join forces. And that was how he became reacquainted with that other little girl from the long-ago horseback ride.</a:t>
            </a:r>
          </a:p>
          <a:p>
            <a:r>
              <a:rPr lang="en-US" sz="1400" dirty="0" smtClean="0"/>
              <a:t>Like Clark, Harriet had come to know sorrow. She had been married at age 18 to John Radford, an aspiring doctor. In something of a break from tradition, Radford was about Harriet’s age. The two had three </a:t>
            </a:r>
            <a:r>
              <a:rPr lang="en-US" sz="1400" dirty="0" err="1" smtClean="0"/>
              <a:t>childen</a:t>
            </a:r>
            <a:r>
              <a:rPr lang="en-US" sz="1400" dirty="0" smtClean="0"/>
              <a:t> and appeared poised for a long and happy marriage when Radford met with an unthinkable hazard of pioneer life: he was attacked and killed by a wild hog while traveling through the Kentucky wilderness. Harriet had moved to St. Louis to live with a brother, where she and Clark met again. They were married in late 1821.</a:t>
            </a:r>
          </a:p>
          <a:p>
            <a:r>
              <a:rPr lang="en-US" sz="1400" dirty="0" smtClean="0"/>
              <a:t>Clark seems to have been both a good judge of women and an affable, easy-to-get-along-with man, for again all accounts indicate that he and Harriet had a happy marriage in spite of the trials and sorrows of life, which included some hard blows indeed: Mary Margaret, Clark’s daughter by Julia, died at the age of seven, and Julius died at the age of thirteen. William and Harriet had two sons together. Jefferson was healthy and strong, but Edmund died when only a year old.</a:t>
            </a:r>
          </a:p>
          <a:p>
            <a:endParaRPr lang="en-US" sz="1400" dirty="0"/>
          </a:p>
        </p:txBody>
      </p:sp>
      <p:pic>
        <p:nvPicPr>
          <p:cNvPr id="1028" name="Picture 4" descr="https://franceshunter.files.wordpress.com/2011/03/harrietradford.jpg?w=234&amp;h=300">
            <a:hlinkClick r:id="rId3"/>
          </p:cNvPr>
          <p:cNvPicPr>
            <a:picLocks noChangeAspect="1" noChangeArrowheads="1"/>
          </p:cNvPicPr>
          <p:nvPr/>
        </p:nvPicPr>
        <p:blipFill>
          <a:blip r:embed="rId4"/>
          <a:srcRect/>
          <a:stretch>
            <a:fillRect/>
          </a:stretch>
        </p:blipFill>
        <p:spPr bwMode="auto">
          <a:xfrm>
            <a:off x="6172200" y="457200"/>
            <a:ext cx="2228850" cy="2857500"/>
          </a:xfrm>
          <a:prstGeom prst="rect">
            <a:avLst/>
          </a:prstGeom>
          <a:noFill/>
        </p:spPr>
      </p:pic>
      <p:pic>
        <p:nvPicPr>
          <p:cNvPr id="1030" name="Picture 6" descr="https://franceshunter.files.wordpress.com/2010/04/juliapicture1.jpg?w=219&amp;h=300">
            <a:hlinkClick r:id="rId5"/>
          </p:cNvPr>
          <p:cNvPicPr>
            <a:picLocks noChangeAspect="1" noChangeArrowheads="1"/>
          </p:cNvPicPr>
          <p:nvPr/>
        </p:nvPicPr>
        <p:blipFill>
          <a:blip r:embed="rId6"/>
          <a:srcRect l="11886" t="3983" r="11729" b="32290"/>
          <a:stretch>
            <a:fillRect/>
          </a:stretch>
        </p:blipFill>
        <p:spPr bwMode="auto">
          <a:xfrm>
            <a:off x="685800" y="609600"/>
            <a:ext cx="2133600" cy="2438400"/>
          </a:xfrm>
          <a:prstGeom prst="rect">
            <a:avLst/>
          </a:prstGeom>
          <a:noFill/>
          <a:ln w="25400">
            <a:solidFill>
              <a:schemeClr val="accent2">
                <a:lumMod val="75000"/>
              </a:schemeClr>
            </a:solidFill>
          </a:ln>
        </p:spPr>
      </p:pic>
      <p:sp>
        <p:nvSpPr>
          <p:cNvPr id="8" name="Rectangle 7"/>
          <p:cNvSpPr/>
          <p:nvPr/>
        </p:nvSpPr>
        <p:spPr>
          <a:xfrm>
            <a:off x="1600200" y="0"/>
            <a:ext cx="2696572" cy="369332"/>
          </a:xfrm>
          <a:prstGeom prst="rect">
            <a:avLst/>
          </a:prstGeom>
        </p:spPr>
        <p:txBody>
          <a:bodyPr wrap="none">
            <a:spAutoFit/>
          </a:bodyPr>
          <a:lstStyle/>
          <a:p>
            <a:r>
              <a:rPr lang="en-US" dirty="0" smtClean="0">
                <a:solidFill>
                  <a:srgbClr val="333333"/>
                </a:solidFill>
                <a:latin typeface="Verdana" pitchFamily="34" charset="0"/>
                <a:cs typeface="Arial" pitchFamily="34" charset="0"/>
              </a:rPr>
              <a:t>Judith Hancock Clark </a:t>
            </a:r>
            <a:endParaRPr lang="en-US" dirty="0"/>
          </a:p>
        </p:txBody>
      </p:sp>
      <p:sp>
        <p:nvSpPr>
          <p:cNvPr id="9" name="Rectangle 8"/>
          <p:cNvSpPr/>
          <p:nvPr/>
        </p:nvSpPr>
        <p:spPr>
          <a:xfrm>
            <a:off x="5791200" y="0"/>
            <a:ext cx="3045449" cy="369332"/>
          </a:xfrm>
          <a:prstGeom prst="rect">
            <a:avLst/>
          </a:prstGeom>
        </p:spPr>
        <p:txBody>
          <a:bodyPr wrap="none">
            <a:spAutoFit/>
          </a:bodyPr>
          <a:lstStyle/>
          <a:p>
            <a:r>
              <a:rPr lang="en-US" dirty="0" smtClean="0"/>
              <a:t>Harriet </a:t>
            </a:r>
            <a:r>
              <a:rPr lang="en-US" dirty="0" err="1" smtClean="0"/>
              <a:t>Kennerly</a:t>
            </a:r>
            <a:r>
              <a:rPr lang="en-US" dirty="0" smtClean="0"/>
              <a:t> Radford Clark</a:t>
            </a:r>
            <a:endParaRPr lang="en-US" dirty="0"/>
          </a:p>
        </p:txBody>
      </p:sp>
      <p:sp>
        <p:nvSpPr>
          <p:cNvPr id="1034" name="AutoShape 10"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8" name="AutoShape 14"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2" name="AutoShape 18"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4" descr="http://mediasvc.ancestry.com/image/5a18184a-23be-422a-b266-2611abf34f46.jpg?Client=MCCManager&amp;NamespaceID=1093&amp;MaxSide=160"/>
          <p:cNvPicPr>
            <a:picLocks noChangeAspect="1" noChangeArrowheads="1"/>
          </p:cNvPicPr>
          <p:nvPr/>
        </p:nvPicPr>
        <p:blipFill>
          <a:blip r:embed="rId7"/>
          <a:srcRect/>
          <a:stretch>
            <a:fillRect/>
          </a:stretch>
        </p:blipFill>
        <p:spPr bwMode="auto">
          <a:xfrm>
            <a:off x="3200399" y="457200"/>
            <a:ext cx="2361247" cy="2819401"/>
          </a:xfrm>
          <a:prstGeom prst="rect">
            <a:avLst/>
          </a:prstGeom>
          <a:noFill/>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0" y="685800"/>
            <a:ext cx="6019800" cy="6124754"/>
          </a:xfrm>
          <a:prstGeom prst="rect">
            <a:avLst/>
          </a:prstGeom>
        </p:spPr>
        <p:txBody>
          <a:bodyPr wrap="square">
            <a:spAutoFit/>
          </a:bodyPr>
          <a:lstStyle/>
          <a:p>
            <a:r>
              <a:rPr lang="en-US" sz="2800" dirty="0" smtClean="0"/>
              <a:t>1770: born Virginia on a modest farm</a:t>
            </a:r>
          </a:p>
          <a:p>
            <a:r>
              <a:rPr lang="en-US" sz="2800" dirty="0" smtClean="0"/>
              <a:t>	with a few slaves</a:t>
            </a:r>
          </a:p>
          <a:p>
            <a:r>
              <a:rPr lang="en-US" sz="2800" dirty="0" smtClean="0"/>
              <a:t>childhood years: family moves across </a:t>
            </a:r>
          </a:p>
          <a:p>
            <a:r>
              <a:rPr lang="en-US" sz="2800" dirty="0" smtClean="0"/>
              <a:t>	Appalachians to Kentucky area;</a:t>
            </a:r>
          </a:p>
          <a:p>
            <a:r>
              <a:rPr lang="en-US" sz="2800" dirty="0" smtClean="0"/>
              <a:t>	no formal education; tutored</a:t>
            </a:r>
          </a:p>
          <a:p>
            <a:r>
              <a:rPr lang="en-US" sz="2800" dirty="0" smtClean="0"/>
              <a:t>19-26 years old: US military career 	along the Ohio valley frontier</a:t>
            </a:r>
          </a:p>
          <a:p>
            <a:r>
              <a:rPr lang="en-US" sz="2800" dirty="0" smtClean="0"/>
              <a:t>25 years old: ensign Meriwether Lewis</a:t>
            </a:r>
          </a:p>
          <a:p>
            <a:r>
              <a:rPr lang="en-US" sz="2800" dirty="0" smtClean="0"/>
              <a:t>	serves under Captain Clark</a:t>
            </a:r>
          </a:p>
          <a:p>
            <a:r>
              <a:rPr lang="en-US" sz="2800" dirty="0" smtClean="0"/>
              <a:t>27-33  years old:  manages family farm</a:t>
            </a:r>
          </a:p>
          <a:p>
            <a:r>
              <a:rPr lang="en-US" sz="2800" dirty="0" smtClean="0"/>
              <a:t>  	near Louisville; meets his future</a:t>
            </a:r>
          </a:p>
          <a:p>
            <a:r>
              <a:rPr lang="en-US" sz="2800" dirty="0" smtClean="0"/>
              <a:t> 	wife, 11 year old Judith Hancock</a:t>
            </a:r>
          </a:p>
          <a:p>
            <a:r>
              <a:rPr lang="en-US" sz="2800" dirty="0" smtClean="0"/>
              <a:t>33 years old:  accepts Lewis’ offer to</a:t>
            </a:r>
          </a:p>
          <a:p>
            <a:r>
              <a:rPr lang="en-US" sz="2800" dirty="0" smtClean="0"/>
              <a:t>	co-captain Corps of Discovery</a:t>
            </a:r>
          </a:p>
        </p:txBody>
      </p:sp>
      <p:pic>
        <p:nvPicPr>
          <p:cNvPr id="14" name="Picture 9" descr="Image result for william clark explorer full body"/>
          <p:cNvPicPr>
            <a:picLocks noChangeAspect="1" noChangeArrowheads="1"/>
          </p:cNvPicPr>
          <p:nvPr/>
        </p:nvPicPr>
        <p:blipFill>
          <a:blip r:embed="rId2"/>
          <a:srcRect l="8160" t="2667"/>
          <a:stretch>
            <a:fillRect/>
          </a:stretch>
        </p:blipFill>
        <p:spPr bwMode="auto">
          <a:xfrm>
            <a:off x="0" y="914401"/>
            <a:ext cx="9163494" cy="5943600"/>
          </a:xfrm>
          <a:prstGeom prst="rect">
            <a:avLst/>
          </a:prstGeom>
          <a:noFill/>
        </p:spPr>
      </p:pic>
      <p:pic>
        <p:nvPicPr>
          <p:cNvPr id="264197" name="Picture 5"/>
          <p:cNvPicPr>
            <a:picLocks noChangeAspect="1" noChangeArrowheads="1"/>
          </p:cNvPicPr>
          <p:nvPr/>
        </p:nvPicPr>
        <p:blipFill>
          <a:blip r:embed="rId3"/>
          <a:srcRect t="5263" r="3733"/>
          <a:stretch>
            <a:fillRect/>
          </a:stretch>
        </p:blipFill>
        <p:spPr bwMode="auto">
          <a:xfrm>
            <a:off x="0" y="762000"/>
            <a:ext cx="2590800" cy="6132751"/>
          </a:xfrm>
          <a:prstGeom prst="rect">
            <a:avLst/>
          </a:prstGeom>
          <a:noFill/>
          <a:ln w="9525">
            <a:noFill/>
            <a:miter lim="800000"/>
            <a:headEnd/>
            <a:tailEnd/>
          </a:ln>
          <a:effectLst/>
        </p:spPr>
      </p:pic>
      <p:sp useBgFill="1">
        <p:nvSpPr>
          <p:cNvPr id="1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 William Clark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Co-Captains –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2" name="Picture 2" descr="http://www.mhaynesart.com/Images/22/77/OriginalImage.jpg"/>
          <p:cNvPicPr>
            <a:picLocks noChangeAspect="1" noChangeArrowheads="1"/>
          </p:cNvPicPr>
          <p:nvPr/>
        </p:nvPicPr>
        <p:blipFill>
          <a:blip r:embed="rId4"/>
          <a:srcRect l="16742" t="6842" r="21529" b="10000"/>
          <a:stretch>
            <a:fillRect/>
          </a:stretch>
        </p:blipFill>
        <p:spPr bwMode="auto">
          <a:xfrm>
            <a:off x="6400800" y="838200"/>
            <a:ext cx="2743200" cy="6019800"/>
          </a:xfrm>
          <a:prstGeom prst="rect">
            <a:avLst/>
          </a:prstGeom>
          <a:noFill/>
        </p:spPr>
      </p:pic>
      <p:sp>
        <p:nvSpPr>
          <p:cNvPr id="15" name="TextBox 3"/>
          <p:cNvSpPr txBox="1">
            <a:spLocks noChangeArrowheads="1"/>
          </p:cNvSpPr>
          <p:nvPr/>
        </p:nvSpPr>
        <p:spPr bwMode="auto">
          <a:xfrm>
            <a:off x="4724400" y="5715000"/>
            <a:ext cx="41148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Meriwether Lewis</a:t>
            </a:r>
            <a:endParaRPr lang="en-US" sz="4000" b="1" dirty="0">
              <a:effectLst>
                <a:outerShdw dist="38100" dir="5400000" algn="ctr" rotWithShape="0">
                  <a:schemeClr val="bg1"/>
                </a:outerShdw>
              </a:effectLst>
              <a:latin typeface="Calibri" pitchFamily="34" charset="0"/>
            </a:endParaRPr>
          </a:p>
        </p:txBody>
      </p:sp>
      <p:sp>
        <p:nvSpPr>
          <p:cNvPr id="16" name="TextBox 3"/>
          <p:cNvSpPr txBox="1">
            <a:spLocks noChangeArrowheads="1"/>
          </p:cNvSpPr>
          <p:nvPr/>
        </p:nvSpPr>
        <p:spPr bwMode="auto">
          <a:xfrm>
            <a:off x="914400" y="5715000"/>
            <a:ext cx="31242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William Clark</a:t>
            </a:r>
            <a:endParaRPr lang="en-US" sz="4000" b="1" dirty="0">
              <a:effectLst>
                <a:outerShdw dist="38100" dir="5400000" algn="ctr" rotWithShape="0">
                  <a:schemeClr val="bg1"/>
                </a:outerShdw>
              </a:effectLst>
              <a:latin typeface="Calibri" pitchFamily="34" charset="0"/>
            </a:endParaRPr>
          </a:p>
        </p:txBody>
      </p:sp>
      <p:sp>
        <p:nvSpPr>
          <p:cNvPr id="17" name="TextBox 3"/>
          <p:cNvSpPr txBox="1">
            <a:spLocks noChangeArrowheads="1"/>
          </p:cNvSpPr>
          <p:nvPr/>
        </p:nvSpPr>
        <p:spPr bwMode="auto">
          <a:xfrm>
            <a:off x="0" y="3657600"/>
            <a:ext cx="9144000" cy="830997"/>
          </a:xfrm>
          <a:prstGeom prst="rect">
            <a:avLst/>
          </a:prstGeom>
          <a:solidFill>
            <a:srgbClr val="BE9474"/>
          </a:solidFill>
          <a:ln w="9525">
            <a:noFill/>
            <a:miter lim="800000"/>
            <a:headEnd/>
            <a:tailEnd/>
          </a:ln>
        </p:spPr>
        <p:txBody>
          <a:bodyPr wrap="square">
            <a:spAutoFit/>
          </a:bodyPr>
          <a:lstStyle/>
          <a:p>
            <a:pPr algn="ctr">
              <a:defRPr/>
            </a:pPr>
            <a:r>
              <a:rPr lang="en-US" sz="4800" b="1" dirty="0" smtClean="0">
                <a:effectLst>
                  <a:outerShdw dist="38100" dir="5400000" algn="ctr" rotWithShape="0">
                    <a:schemeClr val="bg1"/>
                  </a:outerShdw>
                </a:effectLst>
                <a:latin typeface="Tempus Sans ITC" pitchFamily="82" charset="0"/>
              </a:rPr>
              <a:t>What was their mission?</a:t>
            </a:r>
            <a:endParaRPr lang="en-US" sz="4800" b="1" dirty="0">
              <a:effectLst>
                <a:outerShdw dist="38100" dir="54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9"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par>
                                <p:cTn id="16" presetID="10" presetClass="entr" presetSubtype="0"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264197"/>
                                        </p:tgtEl>
                                      </p:cBhvr>
                                    </p:animEffect>
                                    <p:anim calcmode="lin" valueType="num">
                                      <p:cBhvr>
                                        <p:cTn id="23" dur="1000"/>
                                        <p:tgtEl>
                                          <p:spTgt spid="264197"/>
                                        </p:tgtEl>
                                        <p:attrNameLst>
                                          <p:attrName>ppt_x</p:attrName>
                                        </p:attrNameLst>
                                      </p:cBhvr>
                                      <p:tavLst>
                                        <p:tav tm="0">
                                          <p:val>
                                            <p:strVal val="ppt_x"/>
                                          </p:val>
                                        </p:tav>
                                        <p:tav tm="100000">
                                          <p:val>
                                            <p:strVal val="ppt_x"/>
                                          </p:val>
                                        </p:tav>
                                      </p:tavLst>
                                    </p:anim>
                                    <p:anim calcmode="lin" valueType="num">
                                      <p:cBhvr>
                                        <p:cTn id="24" dur="1000"/>
                                        <p:tgtEl>
                                          <p:spTgt spid="264197"/>
                                        </p:tgtEl>
                                        <p:attrNameLst>
                                          <p:attrName>ppt_y</p:attrName>
                                        </p:attrNameLst>
                                      </p:cBhvr>
                                      <p:tavLst>
                                        <p:tav tm="0">
                                          <p:val>
                                            <p:strVal val="ppt_y"/>
                                          </p:val>
                                        </p:tav>
                                        <p:tav tm="100000">
                                          <p:val>
                                            <p:strVal val="ppt_y+.1"/>
                                          </p:val>
                                        </p:tav>
                                      </p:tavLst>
                                    </p:anim>
                                    <p:set>
                                      <p:cBhvr>
                                        <p:cTn id="25" dur="1" fill="hold">
                                          <p:stCondLst>
                                            <p:cond delay="999"/>
                                          </p:stCondLst>
                                        </p:cTn>
                                        <p:tgtEl>
                                          <p:spTgt spid="264197"/>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3.33333E-6 -1.85185E-6 L 0.125 0.09746 " pathEditMode="relative" rAng="0" ptsTypes="AA">
                                      <p:cBhvr>
                                        <p:cTn id="27" dur="1000" fill="hold"/>
                                        <p:tgtEl>
                                          <p:spTgt spid="264197"/>
                                        </p:tgtEl>
                                        <p:attrNameLst>
                                          <p:attrName>ppt_x</p:attrName>
                                          <p:attrName>ppt_y</p:attrName>
                                        </p:attrNameLst>
                                      </p:cBhvr>
                                      <p:rCtr x="63" y="49"/>
                                    </p:animMotion>
                                  </p:childTnLst>
                                </p:cTn>
                              </p:par>
                              <p:par>
                                <p:cTn id="28" presetID="42" presetClass="exit" presetSubtype="0" fill="hold" nodeType="withEffect">
                                  <p:stCondLst>
                                    <p:cond delay="0"/>
                                  </p:stCondLst>
                                  <p:childTnLst>
                                    <p:animEffect transition="out" filter="fade">
                                      <p:cBhvr>
                                        <p:cTn id="29" dur="1000"/>
                                        <p:tgtEl>
                                          <p:spTgt spid="12"/>
                                        </p:tgtEl>
                                      </p:cBhvr>
                                    </p:animEffect>
                                    <p:anim calcmode="lin" valueType="num">
                                      <p:cBhvr>
                                        <p:cTn id="30" dur="1000"/>
                                        <p:tgtEl>
                                          <p:spTgt spid="12"/>
                                        </p:tgtEl>
                                        <p:attrNameLst>
                                          <p:attrName>ppt_x</p:attrName>
                                        </p:attrNameLst>
                                      </p:cBhvr>
                                      <p:tavLst>
                                        <p:tav tm="0">
                                          <p:val>
                                            <p:strVal val="ppt_x"/>
                                          </p:val>
                                        </p:tav>
                                        <p:tav tm="100000">
                                          <p:val>
                                            <p:strVal val="ppt_x"/>
                                          </p:val>
                                        </p:tav>
                                      </p:tavLst>
                                    </p:anim>
                                    <p:anim calcmode="lin" valueType="num">
                                      <p:cBhvr>
                                        <p:cTn id="31" dur="1000"/>
                                        <p:tgtEl>
                                          <p:spTgt spid="12"/>
                                        </p:tgtEl>
                                        <p:attrNameLst>
                                          <p:attrName>ppt_y</p:attrName>
                                        </p:attrNameLst>
                                      </p:cBhvr>
                                      <p:tavLst>
                                        <p:tav tm="0">
                                          <p:val>
                                            <p:strVal val="ppt_y"/>
                                          </p:val>
                                        </p:tav>
                                        <p:tav tm="100000">
                                          <p:val>
                                            <p:strVal val="ppt_y+.1"/>
                                          </p:val>
                                        </p:tav>
                                      </p:tavLst>
                                    </p:anim>
                                    <p:set>
                                      <p:cBhvr>
                                        <p:cTn id="32" dur="1" fill="hold">
                                          <p:stCondLst>
                                            <p:cond delay="999"/>
                                          </p:stCondLst>
                                        </p:cTn>
                                        <p:tgtEl>
                                          <p:spTgt spid="12"/>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1.11022E-16 -1.11111E-6 L -0.15 0.12778 " pathEditMode="relative" rAng="0" ptsTypes="AA">
                                      <p:cBhvr>
                                        <p:cTn id="34" dur="1000" fill="hold"/>
                                        <p:tgtEl>
                                          <p:spTgt spid="12"/>
                                        </p:tgtEl>
                                        <p:attrNameLst>
                                          <p:attrName>ppt_x</p:attrName>
                                          <p:attrName>ppt_y</p:attrName>
                                        </p:attrNameLst>
                                      </p:cBhvr>
                                      <p:rCtr x="-75" y="64"/>
                                    </p:animMotion>
                                  </p:childTnLst>
                                </p:cTn>
                              </p:par>
                              <p:par>
                                <p:cTn id="35" presetID="50" presetClass="entr" presetSubtype="0" de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Effect transition="in" filter="fade">
                                      <p:cBhvr>
                                        <p:cTn id="46" dur="1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3"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372600" cy="3139321"/>
          </a:xfrm>
          <a:prstGeom prst="rect">
            <a:avLst/>
          </a:prstGeom>
        </p:spPr>
        <p:txBody>
          <a:bodyPr wrap="square">
            <a:spAutoFit/>
          </a:bodyPr>
          <a:lstStyle/>
          <a:p>
            <a:r>
              <a:rPr lang="en-US" dirty="0" smtClean="0">
                <a:hlinkClick r:id="rId2"/>
              </a:rPr>
              <a:t>http://hyperphysics.phy-astr.gsu.edu/hbase/Geophys/platemt.html</a:t>
            </a:r>
            <a:endParaRPr lang="en-US" dirty="0" smtClean="0"/>
          </a:p>
          <a:p>
            <a:r>
              <a:rPr lang="en-US" dirty="0" smtClean="0"/>
              <a:t>Linear mountain chains suggest the movement of a plate boundary and the existence of active plate tectonics.  The process of mountain building involved with such chains involves a convergent boundary between two plates. One of the most dramatic ranges on the Earth is the Himalayan range. There is nothing comparable to it in the remainder of the solar system.</a:t>
            </a:r>
          </a:p>
          <a:p>
            <a:r>
              <a:rPr lang="en-US" dirty="0" smtClean="0"/>
              <a:t>The rocky mountains seem high and solidly fixed, but their height is a tiny fraction of the Earth's radius, and they sit atop a likewise thin solid crust on the Earth. Evidence has mounted that sections or "plates" of this solid crust move with time and have made dramatic movements during the time that life has existed on the Earth.</a:t>
            </a:r>
          </a:p>
          <a:p>
            <a:r>
              <a:rPr lang="en-US" dirty="0" smtClean="0"/>
              <a:t/>
            </a:r>
            <a:br>
              <a:rPr lang="en-US" dirty="0" smtClean="0"/>
            </a:br>
            <a:endParaRPr lang="en-US" dirty="0"/>
          </a:p>
        </p:txBody>
      </p:sp>
      <p:pic>
        <p:nvPicPr>
          <p:cNvPr id="1026" name="Picture 2" descr="http://hyperphysics.phy-astr.gsu.edu/hbase/Geophys/imggeo/platecon.gif"/>
          <p:cNvPicPr>
            <a:picLocks noChangeAspect="1" noChangeArrowheads="1"/>
          </p:cNvPicPr>
          <p:nvPr/>
        </p:nvPicPr>
        <p:blipFill>
          <a:blip r:embed="rId3"/>
          <a:srcRect/>
          <a:stretch>
            <a:fillRect/>
          </a:stretch>
        </p:blipFill>
        <p:spPr bwMode="auto">
          <a:xfrm>
            <a:off x="1219199" y="2590801"/>
            <a:ext cx="6176157" cy="4097176"/>
          </a:xfrm>
          <a:prstGeom prst="rect">
            <a:avLst/>
          </a:prstGeom>
          <a:noFill/>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63494" cy="6858001"/>
            <a:chOff x="0" y="0"/>
            <a:chExt cx="9163494" cy="6858001"/>
          </a:xfrm>
        </p:grpSpPr>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Co-Captains –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8" name="Picture 9" descr="Image result for william clark explorer full body"/>
            <p:cNvPicPr>
              <a:picLocks noChangeAspect="1" noChangeArrowheads="1"/>
            </p:cNvPicPr>
            <p:nvPr/>
          </p:nvPicPr>
          <p:blipFill>
            <a:blip r:embed="rId2"/>
            <a:srcRect l="8160" t="2667"/>
            <a:stretch>
              <a:fillRect/>
            </a:stretch>
          </p:blipFill>
          <p:spPr bwMode="auto">
            <a:xfrm>
              <a:off x="0" y="914401"/>
              <a:ext cx="9163494" cy="5943600"/>
            </a:xfrm>
            <a:prstGeom prst="rect">
              <a:avLst/>
            </a:prstGeom>
            <a:noFill/>
          </p:spPr>
        </p:pic>
        <p:sp>
          <p:nvSpPr>
            <p:cNvPr id="9" name="TextBox 3"/>
            <p:cNvSpPr txBox="1">
              <a:spLocks noChangeArrowheads="1"/>
            </p:cNvSpPr>
            <p:nvPr/>
          </p:nvSpPr>
          <p:spPr bwMode="auto">
            <a:xfrm>
              <a:off x="4724400" y="5715000"/>
              <a:ext cx="41148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Meriwether Lewis</a:t>
              </a:r>
              <a:endParaRPr lang="en-US" sz="4000" b="1" dirty="0">
                <a:effectLst>
                  <a:outerShdw dist="38100" dir="5400000" algn="ctr" rotWithShape="0">
                    <a:schemeClr val="bg1"/>
                  </a:outerShdw>
                </a:effectLst>
                <a:latin typeface="Calibri" pitchFamily="34" charset="0"/>
              </a:endParaRPr>
            </a:p>
          </p:txBody>
        </p:sp>
        <p:sp>
          <p:nvSpPr>
            <p:cNvPr id="10" name="TextBox 3"/>
            <p:cNvSpPr txBox="1">
              <a:spLocks noChangeArrowheads="1"/>
            </p:cNvSpPr>
            <p:nvPr/>
          </p:nvSpPr>
          <p:spPr bwMode="auto">
            <a:xfrm>
              <a:off x="914400" y="5715000"/>
              <a:ext cx="31242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William Clark</a:t>
              </a:r>
              <a:endParaRPr lang="en-US" sz="4000" b="1" dirty="0">
                <a:effectLst>
                  <a:outerShdw dist="38100" dir="5400000" algn="ctr" rotWithShape="0">
                    <a:schemeClr val="bg1"/>
                  </a:outerShdw>
                </a:effectLst>
                <a:latin typeface="Calibri" pitchFamily="34" charset="0"/>
              </a:endParaRPr>
            </a:p>
          </p:txBody>
        </p:sp>
        <p:sp>
          <p:nvSpPr>
            <p:cNvPr id="11" name="TextBox 3"/>
            <p:cNvSpPr txBox="1">
              <a:spLocks noChangeArrowheads="1"/>
            </p:cNvSpPr>
            <p:nvPr/>
          </p:nvSpPr>
          <p:spPr bwMode="auto">
            <a:xfrm>
              <a:off x="0" y="3657600"/>
              <a:ext cx="9144000" cy="830997"/>
            </a:xfrm>
            <a:prstGeom prst="rect">
              <a:avLst/>
            </a:prstGeom>
            <a:solidFill>
              <a:srgbClr val="BE9474"/>
            </a:solidFill>
            <a:ln w="9525">
              <a:noFill/>
              <a:miter lim="800000"/>
              <a:headEnd/>
              <a:tailEnd/>
            </a:ln>
          </p:spPr>
          <p:txBody>
            <a:bodyPr wrap="square">
              <a:spAutoFit/>
            </a:bodyPr>
            <a:lstStyle/>
            <a:p>
              <a:pPr algn="ctr">
                <a:defRPr/>
              </a:pPr>
              <a:r>
                <a:rPr lang="en-US" sz="4800" b="1" dirty="0" smtClean="0">
                  <a:effectLst>
                    <a:outerShdw dist="38100" dir="5400000" algn="ctr" rotWithShape="0">
                      <a:schemeClr val="bg1"/>
                    </a:outerShdw>
                  </a:effectLst>
                  <a:latin typeface="Tempus Sans ITC" pitchFamily="82" charset="0"/>
                </a:rPr>
                <a:t>What was their mission?</a:t>
              </a:r>
              <a:endParaRPr lang="en-US" sz="4800" b="1" dirty="0">
                <a:effectLst>
                  <a:outerShdw dist="38100" dir="5400000" algn="ctr" rotWithShape="0">
                    <a:schemeClr val="bg1"/>
                  </a:outerShdw>
                </a:effectLst>
                <a:latin typeface="Tempus Sans ITC" pitchFamily="82" charset="0"/>
              </a:endParaRPr>
            </a:p>
          </p:txBody>
        </p:sp>
      </p:grpSp>
      <p:grpSp>
        <p:nvGrpSpPr>
          <p:cNvPr id="6" name="Group 5"/>
          <p:cNvGrpSpPr/>
          <p:nvPr/>
        </p:nvGrpSpPr>
        <p:grpSpPr>
          <a:xfrm>
            <a:off x="76200" y="0"/>
            <a:ext cx="9144000" cy="25206900"/>
            <a:chOff x="0" y="0"/>
            <a:chExt cx="9144000" cy="25206900"/>
          </a:xfrm>
          <a:solidFill>
            <a:schemeClr val="bg1"/>
          </a:solidFill>
        </p:grpSpPr>
        <p:sp>
          <p:nvSpPr>
            <p:cNvPr id="2049" name="Rectangle 1"/>
            <p:cNvSpPr>
              <a:spLocks noChangeArrowheads="1"/>
            </p:cNvSpPr>
            <p:nvPr/>
          </p:nvSpPr>
          <p:spPr bwMode="auto">
            <a:xfrm>
              <a:off x="0" y="0"/>
              <a:ext cx="9144000" cy="252069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2400" b="1" i="0" u="none" strike="noStrike" cap="none" normalizeH="0" baseline="0" dirty="0" smtClean="0">
                  <a:ln>
                    <a:noFill/>
                  </a:ln>
                  <a:effectLst/>
                  <a:latin typeface="Tempus Sans ITC" pitchFamily="82" charset="0"/>
                  <a:ea typeface="Times New Roman" pitchFamily="18" charset="0"/>
                  <a:cs typeface="Calibri" pitchFamily="34" charset="0"/>
                </a:rPr>
                <a:t>Jefferson's L</a:t>
              </a:r>
              <a:r>
                <a:rPr lang="en-US" sz="2400" b="1" dirty="0" smtClean="0">
                  <a:latin typeface="Tempus Sans ITC" pitchFamily="82" charset="0"/>
                  <a:ea typeface="Times New Roman" pitchFamily="18" charset="0"/>
                  <a:cs typeface="Calibri" pitchFamily="34" charset="0"/>
                </a:rPr>
                <a:t>etter to </a:t>
              </a:r>
              <a:r>
                <a:rPr kumimoji="0" lang="en-US" sz="2400" b="1" i="0" u="none" strike="noStrike" cap="none" normalizeH="0" baseline="0" dirty="0" smtClean="0">
                  <a:ln>
                    <a:noFill/>
                  </a:ln>
                  <a:effectLst/>
                  <a:latin typeface="Tempus Sans ITC" pitchFamily="82" charset="0"/>
                  <a:ea typeface="Times New Roman" pitchFamily="18" charset="0"/>
                  <a:cs typeface="Calibri" pitchFamily="34" charset="0"/>
                </a:rPr>
                <a:t>Meriwether Lewis</a:t>
              </a:r>
              <a:endParaRPr kumimoji="0" lang="en-US" sz="24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Meriwether Lewis, esquire, Captain of the 1st regiment of infantry of the United States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"Your situation as Secretary of the President of the United States has made you acquainted with the objects of my confidential message of Jan. 18, 1803, to the legislature. You have seen the act they passed, which,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expressed in general terms, was meant to sanction those objects, and you are appointed to carry them into execution.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"Instruments for ascertaining by celestial observations the geography of the country thro' which you will pass, have been already provided. Light articles for barter, &amp; presents among the Indians, arms for your attendants, say for from 10 to 12 men, boats, tents, &amp; other travelling apparatus, with ammunition, medicine, surgical instruments &amp; provision you will have prepared with such aids as the Secretary at War can yield in his department; &amp; from him also you will receive authority to engage among our troops, by voluntary agreement, the number of attendants above mentioned, over whom you, as their commanding officer are invested with all the powers the laws give in such a case.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your movements while within the limits of the U.S. will be better directed by occasional communications, adapted to circumstances as they arise, they will not be noticed here. What follows will respect your proceedings after your departure from the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"Your mission has been communicated to the Ministers here from France, Spain, &amp; Great Britain, and through them to their governments: and such assurances given them as to it's objects as we trust will satisfy them. The country of Louisiana having been ceded by Spain to France, the passport you have from the Minister of France, the representative of the present sovereign of the country, will be a protection with all its subjects: and that from the Minister of England will entitle you to the friendly aid of any traders of that allegiance with whom you may happen to meet.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object of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your mission is to explore the Missouri river, &amp; such principal stream of it, as, by it's course &amp; communication with the water of the Pacific ocean may offer the most direct &amp; practicable water communication across this continent, for the purposes of commerce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"Beginning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at the mouth of the Missouri, you will take observations of latitude and longitude at all remarkable points on the river,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especially at the mouths of rivers, at rapids, at islands &amp; other places &amp; objects distinguished by such natural marks &amp; characters of a durable kind, as that they may with certainty be recognized hereafter. The courses of the river between these points of observation may be supplied by the compass, the log-line &amp; by time, corrected by the observations themselves. The variations of the compass too, in different places should be noticed.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interesting points of the portage between the heads of the Missouri &amp; the water offering the best communication with the Pacific ocean should be fixed by observation, &amp; the course of that water to the ocean, in the same manner as that of the Missouri.</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"Your observations are to be taken with great pains &amp; accuracy to be entered distinctly, &amp; intelligibly for others as well as yourself, to comprehend all the elements necessary, with the aid of the usual tables to fix the latitude &amp; longitude of the places at which they were taken, &amp; are to be rendered to the war office, for the purpose of having the calculations made concurrently by proper persons within the U.S. Several copies of these as well as of your other notes, should be made at leisure times, &amp; put into the care of the most trustworthy of your attendants, to guard by multiplying them against the accidental losses to which they will be exposed. A further guard would be that one of these copies be written on the paper of the birch, as less liable to injury from damp than common paper.</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commerce which may be carried on with the people inhabiting the line you will pursue, renders a knowledge of these people important. You will therefore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endeavor to make yourself acquainted, as far as a diligent pursuit of your journey shall admit,</a:t>
              </a:r>
              <a:r>
                <a:rPr kumimoji="0" lang="en-US" sz="1200" b="1" i="0" u="none" strike="noStrike" cap="none" normalizeH="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with the names of the nations &amp; their numbers;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 extent &amp; limits of their possessions;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relations with other tribes or nations;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language, traditions, monuments;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ordinary occupations in agriculture, fishing, hunting, war,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arts, &amp; the implements for these;</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food, clothing, &amp; domestic accommodations;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 diseases prevalent among them, &amp; the remedies they use;</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moral and physical circumstance which distinguish them</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from the tribes they know;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peculiarities in their laws, customs &amp; dispositions;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and articles of commerce they may need or furnish, &amp; to what extent.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"And considering the interest which every nation has in extending &amp; strengthening the authority of reason &amp; justice among the people around them, it will be useful to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acquire what knowledge you can of the state of morality, religion &amp; information among them, as it may better enable those who endeavor to civilize &amp; instruct them</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to adapt their measures to the existing notions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those on whom they are to operate.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"Other objects worthy of notice will be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the soil</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face of the country,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it's growth &amp; vegetable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productions,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especially those not of the U.S.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the animals of the country generally, &amp; especially those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not known in the U.S.  the remains &amp; accounts of any which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may be deemed rare or extinct;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the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mineral productions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every kind; but more particularly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metals, limestone, pit coal &amp; </a:t>
              </a:r>
              <a:r>
                <a:rPr kumimoji="0" lang="en-US" sz="1200" b="1" i="0" u="none" strike="noStrike" cap="none" normalizeH="0" baseline="0" dirty="0" err="1" smtClean="0">
                  <a:ln>
                    <a:noFill/>
                  </a:ln>
                  <a:effectLst/>
                  <a:latin typeface="Tempus Sans ITC" pitchFamily="82" charset="0"/>
                  <a:ea typeface="Times New Roman" pitchFamily="18" charset="0"/>
                  <a:cs typeface="Times New Roman" pitchFamily="18" charset="0"/>
                </a:rPr>
                <a:t>saltpetre</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err="1" smtClean="0">
                  <a:ln>
                    <a:noFill/>
                  </a:ln>
                  <a:effectLst/>
                  <a:latin typeface="Tempus Sans ITC" pitchFamily="82" charset="0"/>
                  <a:ea typeface="Times New Roman" pitchFamily="18" charset="0"/>
                  <a:cs typeface="Times New Roman" pitchFamily="18" charset="0"/>
                </a:rPr>
                <a:t>salines</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&amp; mineral waters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noting the temperature of the last</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such circumstances as may indicate their character;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volcanic appearances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climate </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as characterized by the thermometer, by the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proportion of rainy, cloudy  &amp; clear days, by lightening, hail,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snow, ice, by the access &amp; recess of frost, by the winds,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prevailing at different seasons, the dates at which particular</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plants put forth or lose their flowers, or leaf, times of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appearance of particular birds, reptiles or insects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Altho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your route will be along the channel of the Missouri, yet you will endeavor to inform yourself, by inquiry, of the character and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extent of the country watered by its branches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especially on it's Southern side. The North river or Rio Bravo which runs into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gulph</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Mexico, and the North river, or Rio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colorado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runs into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gulph</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California, are understood to be the principal streams heading opposite to the waters of the Missouri, and running Southwardly. Whether the dividing grounds between the Missouri &amp; them are mountains or flatlands, what are their distance from the Missouri, the character of the intermediate country, &amp; the people inhabiting it, are worthy of particular enquiry. The Northern waters of the Missouri are less to be enquired after, because they have been ascertained to a considerable degree, and are still in a course of ascertainment by English traders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travellers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But if you can learn anything certain of the most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Northern source of the Mississippi</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of it's position relative to the lake of the woods, it will be interesting to us. Some account too of the path of the Canadian traders from the Mississippi, at the mouth of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Ouisconsin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river, to where it strikes the Missouri, and of the soil and rivers in it's course, is desirable.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all your intercourse with the natives treat them in the most friendly &amp; conciliatory manner which their own conduct will admit; allay all jealousies as to the object of your journey, satisfy them of it's innocence, make them acquainted with the position, extent, character, peaceable &amp; commercial dispositions of the U.S., of our wish to be neighborly, friendly &amp; useful to them, &amp; of our dispositions to a commercial intercourse with them; confer with them on the points most convenient as mutual emporiums, &amp; the articles of most desirable interchange for them &amp; us. If a few of their influential chiefs, within practicable distance, wish to visit us, arrange such a visit with them, and furnish them with authority to call on our officers, on their entering the U.S. to have them conveyed to this place at the public expense. If any of them should wish to have some of their young people brought up with us, &amp; taught such arts as may be useful to them, we will receive, instruct &amp; take care of them. Such a mission, whether of influential chiefs, or of young people, would give some security to your own party. Carry with you some matter of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kine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pox, inform those of them with whom you may be, of it's efficacy as a preservative from the small pox; and instruct &amp; encourage them in the use of it. This may be especially done wherever you may winter.</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it is impossible for us to foresee in what manner you will be received by those people, whether with hospitality or hostility, so is it impossible to prescribe the exact degree of perseverance with which you are to pursue your journey. We value too much the lives of citizens to offer them to probably destruction. Your numbers will be sufficient to secure you against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unauthorised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opposition of individuals, or of small parties: but if a superior force,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or not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 nation, should be arrayed against your further passage, &amp; inflexibly determined to arrest it, you must decline it's further pursuit, and return. In the loss of yourselves, we should lose also the information you 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able. As you will be without money, clothes or provisions, you must endeavor to use the credit of the U.S. to obtain them; for which purpose open letters of credit shall be furnished you authorizing you to draw on the Executive of the U.S. </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or any of its officers in any part of the world, in which draughts can be disposed of, and to apply with our recommendations to the consuls,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5" name="Picture 2" descr="http://www.stephenhicks.org/wp-content/uploads/2015/08/thomas-jefferson-sig.jpg"/>
            <p:cNvPicPr>
              <a:picLocks noChangeAspect="1" noChangeArrowheads="1"/>
            </p:cNvPicPr>
            <p:nvPr/>
          </p:nvPicPr>
          <p:blipFill>
            <a:blip r:embed="rId3" cstate="print"/>
            <a:srcRect/>
            <a:stretch>
              <a:fillRect/>
            </a:stretch>
          </p:blipFill>
          <p:spPr bwMode="auto">
            <a:xfrm>
              <a:off x="838200" y="24307800"/>
              <a:ext cx="1676400" cy="666835"/>
            </a:xfrm>
            <a:prstGeom prst="rect">
              <a:avLst/>
            </a:prstGeom>
            <a:grp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3.33333E-6 -2.54902E-6 L -3.33333E-6 -2.66182 " pathEditMode="relative" rAng="0" ptsTypes="AA">
                                      <p:cBhvr>
                                        <p:cTn id="14" dur="15000" fill="hold"/>
                                        <p:tgtEl>
                                          <p:spTgt spid="6"/>
                                        </p:tgtEl>
                                        <p:attrNameLst>
                                          <p:attrName>ppt_x</p:attrName>
                                          <p:attrName>ppt_y</p:attrName>
                                        </p:attrNameLst>
                                      </p:cBhvr>
                                      <p:rCtr x="0" y="-13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609600" y="685800"/>
            <a:ext cx="8001000" cy="4401205"/>
          </a:xfrm>
          <a:prstGeom prst="rect">
            <a:avLst/>
          </a:prstGeom>
          <a:solidFill>
            <a:schemeClr val="accent5">
              <a:lumMod val="20000"/>
              <a:lumOff val="80000"/>
              <a:alpha val="77000"/>
            </a:schemeClr>
          </a:solidFill>
        </p:spPr>
        <p:txBody>
          <a:bodyPr wrap="square">
            <a:spAutoFit/>
          </a:bodyPr>
          <a:lstStyle/>
          <a:p>
            <a:pPr algn="ctr"/>
            <a:r>
              <a:rPr lang="en-US" sz="4000" b="1" spc="100" dirty="0" smtClean="0">
                <a:latin typeface="Tempus Sans ITC" pitchFamily="82" charset="0"/>
              </a:rPr>
              <a:t>. . .”explore the Missouri river, </a:t>
            </a:r>
          </a:p>
          <a:p>
            <a:pPr algn="ctr"/>
            <a:r>
              <a:rPr lang="en-US" sz="4000" b="1" spc="100" dirty="0" smtClean="0">
                <a:latin typeface="Tempus Sans ITC" pitchFamily="82" charset="0"/>
              </a:rPr>
              <a:t>&amp; such principal stream of it, as,</a:t>
            </a:r>
          </a:p>
          <a:p>
            <a:pPr algn="ctr"/>
            <a:r>
              <a:rPr lang="en-US" sz="4000" b="1" dirty="0" smtClean="0">
                <a:latin typeface="Tempus Sans ITC" pitchFamily="82" charset="0"/>
              </a:rPr>
              <a:t>by it's course &amp; communication </a:t>
            </a:r>
          </a:p>
          <a:p>
            <a:pPr algn="ctr"/>
            <a:r>
              <a:rPr lang="en-US" sz="4000" b="1" dirty="0" smtClean="0">
                <a:latin typeface="Tempus Sans ITC" pitchFamily="82" charset="0"/>
              </a:rPr>
              <a:t>with the water of the Pacific ocean</a:t>
            </a:r>
          </a:p>
          <a:p>
            <a:pPr algn="ctr"/>
            <a:r>
              <a:rPr lang="en-US" sz="4000" b="1" spc="100" dirty="0" smtClean="0">
                <a:latin typeface="Tempus Sans ITC" pitchFamily="82" charset="0"/>
              </a:rPr>
              <a:t>may offer the most direct &amp; </a:t>
            </a:r>
          </a:p>
          <a:p>
            <a:pPr algn="ctr"/>
            <a:r>
              <a:rPr lang="en-US" sz="4000" b="1" spc="100" dirty="0" smtClean="0">
                <a:latin typeface="Tempus Sans ITC" pitchFamily="82" charset="0"/>
              </a:rPr>
              <a:t>practicable water communication</a:t>
            </a:r>
          </a:p>
          <a:p>
            <a:pPr algn="ctr"/>
            <a:r>
              <a:rPr lang="en-US" sz="4000" b="1" spc="100" dirty="0" smtClean="0">
                <a:latin typeface="Tempus Sans ITC" pitchFamily="82" charset="0"/>
              </a:rPr>
              <a:t> across this continent . . .”</a:t>
            </a:r>
            <a:endParaRPr lang="en-US" sz="4000" spc="100" dirty="0">
              <a:latin typeface="Tempus Sans ITC" pitchFamily="82" charset="0"/>
            </a:endParaRPr>
          </a:p>
        </p:txBody>
      </p:sp>
      <p:sp useBgFill="1">
        <p:nvSpPr>
          <p:cNvPr id="8" name="TextBox 3"/>
          <p:cNvSpPr txBox="1">
            <a:spLocks noChangeArrowheads="1"/>
          </p:cNvSpPr>
          <p:nvPr/>
        </p:nvSpPr>
        <p:spPr bwMode="auto">
          <a:xfrm>
            <a:off x="0" y="5388114"/>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9" presetClass="emph" presetSubtype="0" nodeType="withEffect">
                                  <p:stCondLst>
                                    <p:cond delay="50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up)">
                                      <p:cBhvr>
                                        <p:cTn id="15" dur="5000"/>
                                        <p:tgtEl>
                                          <p:spTgt spid="7">
                                            <p:bg/>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1000"/>
                                        <p:tgtEl>
                                          <p:spTgt spid="7">
                                            <p:txEl>
                                              <p:pRg st="0" end="0"/>
                                            </p:txEl>
                                          </p:spTgt>
                                        </p:tgtEl>
                                      </p:cBhvr>
                                    </p:animEffect>
                                  </p:childTnLst>
                                </p:cTn>
                              </p:par>
                              <p:par>
                                <p:cTn id="19" presetID="22" presetClass="entr" presetSubtype="8" fill="hold" nodeType="withEffect">
                                  <p:stCondLst>
                                    <p:cond delay="10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1000"/>
                                        <p:tgtEl>
                                          <p:spTgt spid="7">
                                            <p:txEl>
                                              <p:pRg st="1" end="1"/>
                                            </p:txEl>
                                          </p:spTgt>
                                        </p:tgtEl>
                                      </p:cBhvr>
                                    </p:animEffect>
                                  </p:childTnLst>
                                </p:cTn>
                              </p:par>
                              <p:par>
                                <p:cTn id="22" presetID="22" presetClass="entr" presetSubtype="8" fill="hold" nodeType="withEffect">
                                  <p:stCondLst>
                                    <p:cond delay="200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1000"/>
                                        <p:tgtEl>
                                          <p:spTgt spid="7">
                                            <p:txEl>
                                              <p:pRg st="2" end="2"/>
                                            </p:txEl>
                                          </p:spTgt>
                                        </p:tgtEl>
                                      </p:cBhvr>
                                    </p:animEffect>
                                  </p:childTnLst>
                                </p:cTn>
                              </p:par>
                              <p:par>
                                <p:cTn id="25" presetID="22" presetClass="entr" presetSubtype="8" fill="hold" nodeType="withEffect">
                                  <p:stCondLst>
                                    <p:cond delay="300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1000"/>
                                        <p:tgtEl>
                                          <p:spTgt spid="7">
                                            <p:txEl>
                                              <p:pRg st="3" end="3"/>
                                            </p:txEl>
                                          </p:spTgt>
                                        </p:tgtEl>
                                      </p:cBhvr>
                                    </p:animEffect>
                                  </p:childTnLst>
                                </p:cTn>
                              </p:par>
                              <p:par>
                                <p:cTn id="28" presetID="22" presetClass="entr" presetSubtype="8" fill="hold" nodeType="withEffect">
                                  <p:stCondLst>
                                    <p:cond delay="400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left)">
                                      <p:cBhvr>
                                        <p:cTn id="30" dur="1000"/>
                                        <p:tgtEl>
                                          <p:spTgt spid="7">
                                            <p:txEl>
                                              <p:pRg st="4" end="4"/>
                                            </p:txEl>
                                          </p:spTgt>
                                        </p:tgtEl>
                                      </p:cBhvr>
                                    </p:animEffect>
                                  </p:childTnLst>
                                </p:cTn>
                              </p:par>
                              <p:par>
                                <p:cTn id="31" presetID="22" presetClass="entr" presetSubtype="8" fill="hold" nodeType="withEffect">
                                  <p:stCondLst>
                                    <p:cond delay="500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wipe(left)">
                                      <p:cBhvr>
                                        <p:cTn id="33" dur="1000"/>
                                        <p:tgtEl>
                                          <p:spTgt spid="7">
                                            <p:txEl>
                                              <p:pRg st="5" end="5"/>
                                            </p:txEl>
                                          </p:spTgt>
                                        </p:tgtEl>
                                      </p:cBhvr>
                                    </p:animEffect>
                                  </p:childTnLst>
                                </p:cTn>
                              </p:par>
                              <p:par>
                                <p:cTn id="34" presetID="22" presetClass="entr" presetSubtype="8" fill="hold" nodeType="withEffect">
                                  <p:stCondLst>
                                    <p:cond delay="600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wipe(left)">
                                      <p:cBhvr>
                                        <p:cTn id="36" dur="1000"/>
                                        <p:tgtEl>
                                          <p:spTgt spid="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7">
                                            <p:txEl>
                                              <p:pRg st="0" end="0"/>
                                            </p:txEl>
                                          </p:spTgt>
                                        </p:tgtEl>
                                      </p:cBhvr>
                                    </p:animEffect>
                                    <p:set>
                                      <p:cBhvr>
                                        <p:cTn id="46" dur="1" fill="hold">
                                          <p:stCondLst>
                                            <p:cond delay="999"/>
                                          </p:stCondLst>
                                        </p:cTn>
                                        <p:tgtEl>
                                          <p:spTgt spid="7">
                                            <p:txEl>
                                              <p:pRg st="0" end="0"/>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txEl>
                                              <p:pRg st="1" end="1"/>
                                            </p:txEl>
                                          </p:spTgt>
                                        </p:tgtEl>
                                      </p:cBhvr>
                                    </p:animEffect>
                                    <p:set>
                                      <p:cBhvr>
                                        <p:cTn id="49" dur="1" fill="hold">
                                          <p:stCondLst>
                                            <p:cond delay="999"/>
                                          </p:stCondLst>
                                        </p:cTn>
                                        <p:tgtEl>
                                          <p:spTgt spid="7">
                                            <p:txEl>
                                              <p:pRg st="1" end="1"/>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7">
                                            <p:txEl>
                                              <p:pRg st="2" end="2"/>
                                            </p:txEl>
                                          </p:spTgt>
                                        </p:tgtEl>
                                      </p:cBhvr>
                                    </p:animEffect>
                                    <p:set>
                                      <p:cBhvr>
                                        <p:cTn id="52" dur="1" fill="hold">
                                          <p:stCondLst>
                                            <p:cond delay="999"/>
                                          </p:stCondLst>
                                        </p:cTn>
                                        <p:tgtEl>
                                          <p:spTgt spid="7">
                                            <p:txEl>
                                              <p:pRg st="2" end="2"/>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7">
                                            <p:txEl>
                                              <p:pRg st="3" end="3"/>
                                            </p:txEl>
                                          </p:spTgt>
                                        </p:tgtEl>
                                      </p:cBhvr>
                                    </p:animEffect>
                                    <p:set>
                                      <p:cBhvr>
                                        <p:cTn id="55" dur="1" fill="hold">
                                          <p:stCondLst>
                                            <p:cond delay="999"/>
                                          </p:stCondLst>
                                        </p:cTn>
                                        <p:tgtEl>
                                          <p:spTgt spid="7">
                                            <p:txEl>
                                              <p:pRg st="3" end="3"/>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7">
                                            <p:txEl>
                                              <p:pRg st="4" end="4"/>
                                            </p:txEl>
                                          </p:spTgt>
                                        </p:tgtEl>
                                      </p:cBhvr>
                                    </p:animEffect>
                                    <p:set>
                                      <p:cBhvr>
                                        <p:cTn id="58" dur="1" fill="hold">
                                          <p:stCondLst>
                                            <p:cond delay="999"/>
                                          </p:stCondLst>
                                        </p:cTn>
                                        <p:tgtEl>
                                          <p:spTgt spid="7">
                                            <p:txEl>
                                              <p:pRg st="4" end="4"/>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7">
                                            <p:txEl>
                                              <p:pRg st="5" end="5"/>
                                            </p:txEl>
                                          </p:spTgt>
                                        </p:tgtEl>
                                      </p:cBhvr>
                                    </p:animEffect>
                                    <p:set>
                                      <p:cBhvr>
                                        <p:cTn id="61" dur="1" fill="hold">
                                          <p:stCondLst>
                                            <p:cond delay="999"/>
                                          </p:stCondLst>
                                        </p:cTn>
                                        <p:tgtEl>
                                          <p:spTgt spid="7">
                                            <p:txEl>
                                              <p:pRg st="5" end="5"/>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7">
                                            <p:txEl>
                                              <p:pRg st="6" end="6"/>
                                            </p:txEl>
                                          </p:spTgt>
                                        </p:tgtEl>
                                      </p:cBhvr>
                                    </p:animEffect>
                                    <p:set>
                                      <p:cBhvr>
                                        <p:cTn id="64" dur="1" fill="hold">
                                          <p:stCondLst>
                                            <p:cond delay="999"/>
                                          </p:stCondLst>
                                        </p:cTn>
                                        <p:tgtEl>
                                          <p:spTgt spid="7">
                                            <p:txEl>
                                              <p:pRg st="6" end="6"/>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7">
                                            <p:bg/>
                                          </p:spTgt>
                                        </p:tgtEl>
                                      </p:cBhvr>
                                    </p:animEffect>
                                    <p:set>
                                      <p:cBhvr>
                                        <p:cTn id="67" dur="1" fill="hold">
                                          <p:stCondLst>
                                            <p:cond delay="999"/>
                                          </p:stCondLst>
                                        </p:cTn>
                                        <p:tgtEl>
                                          <p:spTgt spid="7">
                                            <p:bg/>
                                          </p:spTgt>
                                        </p:tgtEl>
                                        <p:attrNameLst>
                                          <p:attrName>style.visibility</p:attrName>
                                        </p:attrNameLst>
                                      </p:cBhvr>
                                      <p:to>
                                        <p:strVal val="hidden"/>
                                      </p:to>
                                    </p:set>
                                  </p:childTnLst>
                                </p:cTn>
                              </p:par>
                              <p:par>
                                <p:cTn id="68" presetID="64" presetClass="path" presetSubtype="0" accel="50000" decel="50000" fill="hold" grpId="1" nodeType="withEffect">
                                  <p:stCondLst>
                                    <p:cond delay="0"/>
                                  </p:stCondLst>
                                  <p:childTnLst>
                                    <p:animMotion origin="layout" path="M 0 1.11111E-6 L 0 -0.6882 " pathEditMode="relative" rAng="0" ptsTypes="AA">
                                      <p:cBhvr>
                                        <p:cTn id="69" dur="1000" fill="hold"/>
                                        <p:tgtEl>
                                          <p:spTgt spid="8"/>
                                        </p:tgtEl>
                                        <p:attrNameLst>
                                          <p:attrName>ppt_x</p:attrName>
                                          <p:attrName>ppt_y</p:attrName>
                                        </p:attrNameLst>
                                      </p:cBhvr>
                                      <p:rCtr x="0" y="-3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allAtOnce" animBg="1"/>
      <p:bldP spid="7" grpId="1" uiExpand="1" build="allAtOnce" animBg="1"/>
      <p:bldP spid="8" grpId="0" animBg="1"/>
      <p:bldP spid="8"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609600" y="1752600"/>
            <a:ext cx="8001000" cy="1938992"/>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take observations of latitude</a:t>
            </a:r>
          </a:p>
          <a:p>
            <a:r>
              <a:rPr lang="en-US" sz="4000" b="1" dirty="0" smtClean="0">
                <a:latin typeface="Tempus Sans ITC" pitchFamily="82" charset="0"/>
              </a:rPr>
              <a:t> and longitude at all remarkable</a:t>
            </a:r>
          </a:p>
          <a:p>
            <a:r>
              <a:rPr lang="en-US" sz="4000" b="1" dirty="0" smtClean="0">
                <a:latin typeface="Tempus Sans ITC" pitchFamily="82" charset="0"/>
              </a:rPr>
              <a:t> points on the (Missouri) river . . .”</a:t>
            </a:r>
            <a:endParaRPr lang="en-US" sz="4000" dirty="0">
              <a:latin typeface="Tempus Sans ITC" pitchFamily="82"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441960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up)">
                                      <p:cBhvr>
                                        <p:cTn id="10" dur="2000"/>
                                        <p:tgtEl>
                                          <p:spTgt spid="7">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par>
                                <p:cTn id="17" presetID="22" presetClass="entr" presetSubtype="8" fill="hold" nodeType="with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7">
                                            <p:txEl>
                                              <p:pRg st="0" end="0"/>
                                            </p:txEl>
                                          </p:spTgt>
                                        </p:tgtEl>
                                      </p:cBhvr>
                                    </p:animEffect>
                                    <p:set>
                                      <p:cBhvr>
                                        <p:cTn id="29" dur="1" fill="hold">
                                          <p:stCondLst>
                                            <p:cond delay="999"/>
                                          </p:stCondLst>
                                        </p:cTn>
                                        <p:tgtEl>
                                          <p:spTgt spid="7">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7">
                                            <p:txEl>
                                              <p:pRg st="1" end="1"/>
                                            </p:txEl>
                                          </p:spTgt>
                                        </p:tgtEl>
                                      </p:cBhvr>
                                    </p:animEffect>
                                    <p:set>
                                      <p:cBhvr>
                                        <p:cTn id="32" dur="1" fill="hold">
                                          <p:stCondLst>
                                            <p:cond delay="999"/>
                                          </p:stCondLst>
                                        </p:cTn>
                                        <p:tgtEl>
                                          <p:spTgt spid="7">
                                            <p:txEl>
                                              <p:pRg st="1" end="1"/>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7">
                                            <p:txEl>
                                              <p:pRg st="2" end="2"/>
                                            </p:txEl>
                                          </p:spTgt>
                                        </p:tgtEl>
                                      </p:cBhvr>
                                    </p:animEffect>
                                    <p:set>
                                      <p:cBhvr>
                                        <p:cTn id="35" dur="1" fill="hold">
                                          <p:stCondLst>
                                            <p:cond delay="999"/>
                                          </p:stCondLst>
                                        </p:cTn>
                                        <p:tgtEl>
                                          <p:spTgt spid="7">
                                            <p:txEl>
                                              <p:pRg st="2" end="2"/>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7">
                                            <p:bg/>
                                          </p:spTgt>
                                        </p:tgtEl>
                                      </p:cBhvr>
                                    </p:animEffect>
                                    <p:set>
                                      <p:cBhvr>
                                        <p:cTn id="38" dur="1" fill="hold">
                                          <p:stCondLst>
                                            <p:cond delay="999"/>
                                          </p:stCondLst>
                                        </p:cTn>
                                        <p:tgtEl>
                                          <p:spTgt spid="7">
                                            <p:bg/>
                                          </p:spTgt>
                                        </p:tgtEl>
                                        <p:attrNameLst>
                                          <p:attrName>style.visibility</p:attrName>
                                        </p:attrNameLst>
                                      </p:cBhvr>
                                      <p:to>
                                        <p:strVal val="hidden"/>
                                      </p:to>
                                    </p:set>
                                  </p:childTnLst>
                                </p:cTn>
                              </p:par>
                              <p:par>
                                <p:cTn id="39" presetID="64" presetClass="path" presetSubtype="0" accel="50000" decel="50000" fill="hold" grpId="1" nodeType="withEffect">
                                  <p:stCondLst>
                                    <p:cond delay="0"/>
                                  </p:stCondLst>
                                  <p:childTnLst>
                                    <p:animMotion origin="layout" path="M 0 4.81481E-6 L 0 -0.45811 " pathEditMode="relative" rAng="0" ptsTypes="AA">
                                      <p:cBhvr>
                                        <p:cTn id="40" dur="1000" fill="hold"/>
                                        <p:tgtEl>
                                          <p:spTgt spid="10"/>
                                        </p:tgtEl>
                                        <p:attrNameLst>
                                          <p:attrName>ppt_x</p:attrName>
                                          <p:attrName>ppt_y</p:attrName>
                                        </p:attrNameLst>
                                      </p:cBhvr>
                                      <p:rCtr x="0" y="-2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7" grpId="1" uiExpand="1" build="allAtOnce" animBg="1"/>
      <p:bldP spid="10" grpId="0" animBg="1"/>
      <p:bldP spid="10"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1066800" y="2437924"/>
            <a:ext cx="7543800" cy="2554545"/>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make yourself acquainted . . .</a:t>
            </a:r>
          </a:p>
          <a:p>
            <a:r>
              <a:rPr lang="en-US" sz="4000" b="1" dirty="0" smtClean="0">
                <a:latin typeface="Tempus Sans ITC" pitchFamily="82" charset="0"/>
              </a:rPr>
              <a:t>with the names of the nations </a:t>
            </a:r>
          </a:p>
          <a:p>
            <a:r>
              <a:rPr lang="en-US" sz="4000" b="1" dirty="0" smtClean="0">
                <a:latin typeface="Tempus Sans ITC" pitchFamily="82" charset="0"/>
              </a:rPr>
              <a:t>and their numbers;  the extent &amp;</a:t>
            </a:r>
          </a:p>
          <a:p>
            <a:r>
              <a:rPr lang="en-US" sz="4000" b="1" dirty="0" smtClean="0">
                <a:latin typeface="Tempus Sans ITC" pitchFamily="82" charset="0"/>
              </a:rPr>
              <a:t>limits of their possessions . . .”</a:t>
            </a:r>
            <a:endParaRPr lang="en-US" sz="4000" dirty="0">
              <a:latin typeface="Tempus Sans ITC" pitchFamily="82"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533400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up)">
                                      <p:cBhvr>
                                        <p:cTn id="10" dur="3000"/>
                                        <p:tgtEl>
                                          <p:spTgt spid="7">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par>
                                <p:cTn id="17" presetID="22" presetClass="entr" presetSubtype="8" fill="hold" nodeType="with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par>
                                <p:cTn id="20" presetID="22" presetClass="entr" presetSubtype="8" fill="hold" nodeType="withEffect">
                                  <p:stCondLst>
                                    <p:cond delay="30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7">
                                            <p:txEl>
                                              <p:pRg st="0" end="0"/>
                                            </p:txEl>
                                          </p:spTgt>
                                        </p:tgtEl>
                                      </p:cBhvr>
                                    </p:animEffect>
                                    <p:set>
                                      <p:cBhvr>
                                        <p:cTn id="32" dur="1" fill="hold">
                                          <p:stCondLst>
                                            <p:cond delay="999"/>
                                          </p:stCondLst>
                                        </p:cTn>
                                        <p:tgtEl>
                                          <p:spTgt spid="7">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7">
                                            <p:txEl>
                                              <p:pRg st="1" end="1"/>
                                            </p:txEl>
                                          </p:spTgt>
                                        </p:tgtEl>
                                      </p:cBhvr>
                                    </p:animEffect>
                                    <p:set>
                                      <p:cBhvr>
                                        <p:cTn id="35" dur="1" fill="hold">
                                          <p:stCondLst>
                                            <p:cond delay="999"/>
                                          </p:stCondLst>
                                        </p:cTn>
                                        <p:tgtEl>
                                          <p:spTgt spid="7">
                                            <p:txEl>
                                              <p:pRg st="1" end="1"/>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7">
                                            <p:txEl>
                                              <p:pRg st="2" end="2"/>
                                            </p:txEl>
                                          </p:spTgt>
                                        </p:tgtEl>
                                      </p:cBhvr>
                                    </p:animEffect>
                                    <p:set>
                                      <p:cBhvr>
                                        <p:cTn id="38" dur="1" fill="hold">
                                          <p:stCondLst>
                                            <p:cond delay="999"/>
                                          </p:stCondLst>
                                        </p:cTn>
                                        <p:tgtEl>
                                          <p:spTgt spid="7">
                                            <p:txEl>
                                              <p:pRg st="2" end="2"/>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7">
                                            <p:txEl>
                                              <p:pRg st="3" end="3"/>
                                            </p:txEl>
                                          </p:spTgt>
                                        </p:tgtEl>
                                      </p:cBhvr>
                                    </p:animEffect>
                                    <p:set>
                                      <p:cBhvr>
                                        <p:cTn id="41" dur="1" fill="hold">
                                          <p:stCondLst>
                                            <p:cond delay="999"/>
                                          </p:stCondLst>
                                        </p:cTn>
                                        <p:tgtEl>
                                          <p:spTgt spid="7">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7">
                                            <p:bg/>
                                          </p:spTgt>
                                        </p:tgtEl>
                                      </p:cBhvr>
                                    </p:animEffect>
                                    <p:set>
                                      <p:cBhvr>
                                        <p:cTn id="44" dur="1" fill="hold">
                                          <p:stCondLst>
                                            <p:cond delay="999"/>
                                          </p:stCondLst>
                                        </p:cTn>
                                        <p:tgtEl>
                                          <p:spTgt spid="7">
                                            <p:bg/>
                                          </p:spTgt>
                                        </p:tgtEl>
                                        <p:attrNameLst>
                                          <p:attrName>style.visibility</p:attrName>
                                        </p:attrNameLst>
                                      </p:cBhvr>
                                      <p:to>
                                        <p:strVal val="hidden"/>
                                      </p:to>
                                    </p:set>
                                  </p:childTnLst>
                                </p:cTn>
                              </p:par>
                              <p:par>
                                <p:cTn id="45" presetID="64" presetClass="path" presetSubtype="0" accel="50000" decel="50000" fill="hold" grpId="1" nodeType="withEffect">
                                  <p:stCondLst>
                                    <p:cond delay="0"/>
                                  </p:stCondLst>
                                  <p:childTnLst>
                                    <p:animMotion origin="layout" path="M 0 4.44444E-6 L 0 -0.49723 " pathEditMode="relative" rAng="0" ptsTypes="AA">
                                      <p:cBhvr>
                                        <p:cTn id="46" dur="1000" fill="hold"/>
                                        <p:tgtEl>
                                          <p:spTgt spid="9"/>
                                        </p:tgtEl>
                                        <p:attrNameLst>
                                          <p:attrName>ppt_x</p:attrName>
                                          <p:attrName>ppt_y</p:attrName>
                                        </p:attrNameLst>
                                      </p:cBhvr>
                                      <p:rCtr x="0" y="-2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7" grpId="1" build="allAtOnce" animBg="1"/>
      <p:bldP spid="9" grpId="0" animBg="1"/>
      <p:bldP spid="9" grpId="1"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457200" y="2667000"/>
            <a:ext cx="8305800" cy="3170099"/>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worthy of notice  will be the soil</a:t>
            </a:r>
          </a:p>
          <a:p>
            <a:r>
              <a:rPr lang="en-US" sz="4000" b="1" dirty="0" smtClean="0">
                <a:latin typeface="Tempus Sans ITC" pitchFamily="82" charset="0"/>
              </a:rPr>
              <a:t>. . animals . . metals . . limestone, pit</a:t>
            </a:r>
          </a:p>
          <a:p>
            <a:r>
              <a:rPr lang="en-US" sz="4000" b="1" dirty="0" smtClean="0">
                <a:latin typeface="Tempus Sans ITC" pitchFamily="82" charset="0"/>
              </a:rPr>
              <a:t>coal &amp; </a:t>
            </a:r>
            <a:r>
              <a:rPr lang="en-US" sz="4000" b="1" dirty="0" err="1" smtClean="0">
                <a:latin typeface="Tempus Sans ITC" pitchFamily="82" charset="0"/>
              </a:rPr>
              <a:t>saltpetre</a:t>
            </a:r>
            <a:r>
              <a:rPr lang="en-US" sz="4000" b="1" dirty="0" smtClean="0">
                <a:latin typeface="Tempus Sans ITC" pitchFamily="82" charset="0"/>
              </a:rPr>
              <a:t>, </a:t>
            </a:r>
            <a:r>
              <a:rPr lang="en-US" sz="4000" b="1" dirty="0" err="1" smtClean="0">
                <a:latin typeface="Tempus Sans ITC" pitchFamily="82" charset="0"/>
              </a:rPr>
              <a:t>salines</a:t>
            </a:r>
            <a:r>
              <a:rPr lang="en-US" sz="4000" b="1" dirty="0" smtClean="0">
                <a:latin typeface="Tempus Sans ITC" pitchFamily="82" charset="0"/>
              </a:rPr>
              <a:t> &amp; mineral </a:t>
            </a:r>
          </a:p>
          <a:p>
            <a:r>
              <a:rPr lang="en-US" sz="4000" b="1" dirty="0" smtClean="0">
                <a:latin typeface="Tempus Sans ITC" pitchFamily="82" charset="0"/>
              </a:rPr>
              <a:t>waters . . volcanic appearances . .</a:t>
            </a:r>
          </a:p>
          <a:p>
            <a:r>
              <a:rPr lang="en-US" sz="4000" b="1" dirty="0" smtClean="0">
                <a:latin typeface="Tempus Sans ITC" pitchFamily="82" charset="0"/>
              </a:rPr>
              <a:t>climate . . birds, reptiles, or insects . .”</a:t>
            </a:r>
            <a:endParaRPr lang="en-US" sz="4000" b="1" dirty="0">
              <a:latin typeface="Tempus Sans ITC" pitchFamily="82"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192024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0" y="5983069"/>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study the natural resources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up)">
                                      <p:cBhvr>
                                        <p:cTn id="10" dur="3000"/>
                                        <p:tgtEl>
                                          <p:spTgt spid="7">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par>
                                <p:cTn id="17" presetID="22" presetClass="entr" presetSubtype="8" fill="hold" nodeType="with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par>
                                <p:cTn id="20" presetID="22" presetClass="entr" presetSubtype="8" fill="hold" nodeType="withEffect">
                                  <p:stCondLst>
                                    <p:cond delay="30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par>
                                <p:cTn id="23" presetID="22" presetClass="entr" presetSubtype="8" fill="hold" nodeType="withEffect">
                                  <p:stCondLst>
                                    <p:cond delay="400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left)">
                                      <p:cBhvr>
                                        <p:cTn id="25" dur="10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1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192024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2" name="Picture 9" descr="Image result for william clark explorer full body"/>
          <p:cNvPicPr>
            <a:picLocks noChangeAspect="1" noChangeArrowheads="1"/>
          </p:cNvPicPr>
          <p:nvPr/>
        </p:nvPicPr>
        <p:blipFill>
          <a:blip r:embed="rId3"/>
          <a:srcRect l="8160" t="2667"/>
          <a:stretch>
            <a:fillRect/>
          </a:stretch>
        </p:blipFill>
        <p:spPr bwMode="auto">
          <a:xfrm>
            <a:off x="0" y="3200400"/>
            <a:ext cx="9163494" cy="5943600"/>
          </a:xfrm>
          <a:prstGeom prst="rect">
            <a:avLst/>
          </a:prstGeom>
          <a:noFill/>
        </p:spPr>
      </p:pic>
      <p:sp>
        <p:nvSpPr>
          <p:cNvPr id="13" name="Rectangle 12"/>
          <p:cNvSpPr/>
          <p:nvPr/>
        </p:nvSpPr>
        <p:spPr>
          <a:xfrm>
            <a:off x="457200" y="2667000"/>
            <a:ext cx="8305800" cy="3170099"/>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worthy of notice  will be the soil</a:t>
            </a:r>
          </a:p>
          <a:p>
            <a:r>
              <a:rPr lang="en-US" sz="4000" b="1" dirty="0" smtClean="0">
                <a:latin typeface="Tempus Sans ITC" pitchFamily="82" charset="0"/>
              </a:rPr>
              <a:t>. . animals . . metals . . limestone, pit</a:t>
            </a:r>
          </a:p>
          <a:p>
            <a:r>
              <a:rPr lang="en-US" sz="4000" b="1" dirty="0" smtClean="0">
                <a:latin typeface="Tempus Sans ITC" pitchFamily="82" charset="0"/>
              </a:rPr>
              <a:t>coal &amp; </a:t>
            </a:r>
            <a:r>
              <a:rPr lang="en-US" sz="4000" b="1" dirty="0" err="1" smtClean="0">
                <a:latin typeface="Tempus Sans ITC" pitchFamily="82" charset="0"/>
              </a:rPr>
              <a:t>saltpetre</a:t>
            </a:r>
            <a:r>
              <a:rPr lang="en-US" sz="4000" b="1" dirty="0" smtClean="0">
                <a:latin typeface="Tempus Sans ITC" pitchFamily="82" charset="0"/>
              </a:rPr>
              <a:t>, </a:t>
            </a:r>
            <a:r>
              <a:rPr lang="en-US" sz="4000" b="1" dirty="0" err="1" smtClean="0">
                <a:latin typeface="Tempus Sans ITC" pitchFamily="82" charset="0"/>
              </a:rPr>
              <a:t>salines</a:t>
            </a:r>
            <a:r>
              <a:rPr lang="en-US" sz="4000" b="1" dirty="0" smtClean="0">
                <a:latin typeface="Tempus Sans ITC" pitchFamily="82" charset="0"/>
              </a:rPr>
              <a:t> &amp; mineral </a:t>
            </a:r>
          </a:p>
          <a:p>
            <a:r>
              <a:rPr lang="en-US" sz="4000" b="1" dirty="0" smtClean="0">
                <a:latin typeface="Tempus Sans ITC" pitchFamily="82" charset="0"/>
              </a:rPr>
              <a:t>waters . . volcanic appearances . .</a:t>
            </a:r>
          </a:p>
          <a:p>
            <a:r>
              <a:rPr lang="en-US" sz="4000" b="1" dirty="0" smtClean="0">
                <a:latin typeface="Tempus Sans ITC" pitchFamily="82" charset="0"/>
              </a:rPr>
              <a:t>climate . . birds, reptiles, or insects . .”</a:t>
            </a:r>
            <a:endParaRPr lang="en-US" sz="4000" b="1" dirty="0">
              <a:latin typeface="Tempus Sans ITC" pitchFamily="82" charset="0"/>
            </a:endParaRPr>
          </a:p>
        </p:txBody>
      </p:sp>
      <p:sp useBgFill="1">
        <p:nvSpPr>
          <p:cNvPr id="14" name="TextBox 3"/>
          <p:cNvSpPr txBox="1">
            <a:spLocks noChangeArrowheads="1"/>
          </p:cNvSpPr>
          <p:nvPr/>
        </p:nvSpPr>
        <p:spPr bwMode="auto">
          <a:xfrm>
            <a:off x="0" y="5983069"/>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study the natural resources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0" presetClass="exit" presetSubtype="0" fill="hold" grpId="1" nodeType="withEffect">
                                  <p:stCondLst>
                                    <p:cond delay="0"/>
                                  </p:stCondLst>
                                  <p:childTnLst>
                                    <p:animEffect transition="out" filter="fade">
                                      <p:cBhvr>
                                        <p:cTn id="9" dur="1000"/>
                                        <p:tgtEl>
                                          <p:spTgt spid="13">
                                            <p:txEl>
                                              <p:pRg st="0" end="0"/>
                                            </p:txEl>
                                          </p:spTgt>
                                        </p:tgtEl>
                                      </p:cBhvr>
                                    </p:animEffect>
                                    <p:set>
                                      <p:cBhvr>
                                        <p:cTn id="10" dur="1" fill="hold">
                                          <p:stCondLst>
                                            <p:cond delay="999"/>
                                          </p:stCondLst>
                                        </p:cTn>
                                        <p:tgtEl>
                                          <p:spTgt spid="13">
                                            <p:txEl>
                                              <p:pRg st="0" end="0"/>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13">
                                            <p:txEl>
                                              <p:pRg st="1" end="1"/>
                                            </p:txEl>
                                          </p:spTgt>
                                        </p:tgtEl>
                                      </p:cBhvr>
                                    </p:animEffect>
                                    <p:set>
                                      <p:cBhvr>
                                        <p:cTn id="13" dur="1" fill="hold">
                                          <p:stCondLst>
                                            <p:cond delay="999"/>
                                          </p:stCondLst>
                                        </p:cTn>
                                        <p:tgtEl>
                                          <p:spTgt spid="13">
                                            <p:txEl>
                                              <p:pRg st="1" end="1"/>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13">
                                            <p:txEl>
                                              <p:pRg st="2" end="2"/>
                                            </p:txEl>
                                          </p:spTgt>
                                        </p:tgtEl>
                                      </p:cBhvr>
                                    </p:animEffect>
                                    <p:set>
                                      <p:cBhvr>
                                        <p:cTn id="16" dur="1" fill="hold">
                                          <p:stCondLst>
                                            <p:cond delay="999"/>
                                          </p:stCondLst>
                                        </p:cTn>
                                        <p:tgtEl>
                                          <p:spTgt spid="13">
                                            <p:txEl>
                                              <p:pRg st="2" end="2"/>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13">
                                            <p:txEl>
                                              <p:pRg st="3" end="3"/>
                                            </p:txEl>
                                          </p:spTgt>
                                        </p:tgtEl>
                                      </p:cBhvr>
                                    </p:animEffect>
                                    <p:set>
                                      <p:cBhvr>
                                        <p:cTn id="19" dur="1" fill="hold">
                                          <p:stCondLst>
                                            <p:cond delay="999"/>
                                          </p:stCondLst>
                                        </p:cTn>
                                        <p:tgtEl>
                                          <p:spTgt spid="13">
                                            <p:txEl>
                                              <p:pRg st="3" end="3"/>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3">
                                            <p:txEl>
                                              <p:pRg st="4" end="4"/>
                                            </p:txEl>
                                          </p:spTgt>
                                        </p:tgtEl>
                                      </p:cBhvr>
                                    </p:animEffect>
                                    <p:set>
                                      <p:cBhvr>
                                        <p:cTn id="22" dur="1" fill="hold">
                                          <p:stCondLst>
                                            <p:cond delay="999"/>
                                          </p:stCondLst>
                                        </p:cTn>
                                        <p:tgtEl>
                                          <p:spTgt spid="13">
                                            <p:txEl>
                                              <p:pRg st="4" end="4"/>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3">
                                            <p:bg/>
                                          </p:spTgt>
                                        </p:tgtEl>
                                      </p:cBhvr>
                                    </p:animEffect>
                                    <p:set>
                                      <p:cBhvr>
                                        <p:cTn id="25" dur="1" fill="hold">
                                          <p:stCondLst>
                                            <p:cond delay="999"/>
                                          </p:stCondLst>
                                        </p:cTn>
                                        <p:tgtEl>
                                          <p:spTgt spid="13">
                                            <p:bg/>
                                          </p:spTgt>
                                        </p:tgtEl>
                                        <p:attrNameLst>
                                          <p:attrName>style.visibility</p:attrName>
                                        </p:attrNameLst>
                                      </p:cBhvr>
                                      <p:to>
                                        <p:strVal val="hidden"/>
                                      </p:to>
                                    </p:set>
                                  </p:childTnLst>
                                </p:cTn>
                              </p:par>
                              <p:par>
                                <p:cTn id="26" presetID="64" presetClass="path" presetSubtype="0" accel="50000" decel="50000" fill="hold" grpId="1" nodeType="withEffect">
                                  <p:stCondLst>
                                    <p:cond delay="0"/>
                                  </p:stCondLst>
                                  <p:childTnLst>
                                    <p:animMotion origin="layout" path="M 0 -4.44444E-6 L 0 -0.49722 " pathEditMode="relative" rAng="0" ptsTypes="AA">
                                      <p:cBhvr>
                                        <p:cTn id="27" dur="1000" fill="hold"/>
                                        <p:tgtEl>
                                          <p:spTgt spid="14"/>
                                        </p:tgtEl>
                                        <p:attrNameLst>
                                          <p:attrName>ppt_x</p:attrName>
                                          <p:attrName>ppt_y</p:attrName>
                                        </p:attrNameLst>
                                      </p:cBhvr>
                                      <p:rCtr x="0" y="-249"/>
                                    </p:animMotion>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uild="allAtOnce" animBg="1"/>
      <p:bldP spid="14"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63494" cy="6858000"/>
            <a:chOff x="0" y="0"/>
            <a:chExt cx="9163494" cy="6858000"/>
          </a:xfrm>
        </p:grpSpPr>
        <p:pic>
          <p:nvPicPr>
            <p:cNvPr id="12" name="Picture 9" descr="Image result for william clark explorer full body"/>
            <p:cNvPicPr>
              <a:picLocks noChangeAspect="1" noChangeArrowheads="1"/>
            </p:cNvPicPr>
            <p:nvPr/>
          </p:nvPicPr>
          <p:blipFill>
            <a:blip r:embed="rId2"/>
            <a:srcRect l="8160" t="2667" b="37436"/>
            <a:stretch>
              <a:fillRect/>
            </a:stretch>
          </p:blipFill>
          <p:spPr bwMode="auto">
            <a:xfrm>
              <a:off x="0" y="3200400"/>
              <a:ext cx="9163494" cy="3657600"/>
            </a:xfrm>
            <a:prstGeom prst="rect">
              <a:avLst/>
            </a:prstGeom>
            <a:noFill/>
          </p:spPr>
        </p:pic>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192024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0" y="2569464"/>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study the natural resources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grpSp>
      <p:grpSp>
        <p:nvGrpSpPr>
          <p:cNvPr id="38" name="Group 37"/>
          <p:cNvGrpSpPr/>
          <p:nvPr/>
        </p:nvGrpSpPr>
        <p:grpSpPr>
          <a:xfrm>
            <a:off x="0" y="0"/>
            <a:ext cx="9756370" cy="6985462"/>
            <a:chOff x="0" y="0"/>
            <a:chExt cx="9756370" cy="6985462"/>
          </a:xfrm>
        </p:grpSpPr>
        <p:pic>
          <p:nvPicPr>
            <p:cNvPr id="45" name="Picture 4" descr="http://www.history.org/almanack/people/images/thomasjefferson_sm.jpg"/>
            <p:cNvPicPr>
              <a:picLocks noChangeAspect="1" noChangeArrowheads="1"/>
            </p:cNvPicPr>
            <p:nvPr/>
          </p:nvPicPr>
          <p:blipFill>
            <a:blip r:embed="rId3"/>
            <a:srcRect t="6934" r="3030"/>
            <a:stretch>
              <a:fillRect/>
            </a:stretch>
          </p:blipFill>
          <p:spPr bwMode="auto">
            <a:xfrm>
              <a:off x="7179966" y="786403"/>
              <a:ext cx="1189464" cy="1524000"/>
            </a:xfrm>
            <a:prstGeom prst="rect">
              <a:avLst/>
            </a:prstGeom>
            <a:noFill/>
            <a:ln w="38100">
              <a:solidFill>
                <a:srgbClr val="FF0000"/>
              </a:solidFill>
            </a:ln>
          </p:spPr>
        </p:pic>
        <p:sp useBgFill="1">
          <p:nvSpPr>
            <p:cNvPr id="3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1" name="Group 7"/>
            <p:cNvGrpSpPr/>
            <p:nvPr/>
          </p:nvGrpSpPr>
          <p:grpSpPr>
            <a:xfrm>
              <a:off x="0" y="671511"/>
              <a:ext cx="9756370" cy="6313951"/>
              <a:chOff x="0" y="671511"/>
              <a:chExt cx="9756370" cy="6313951"/>
            </a:xfrm>
          </p:grpSpPr>
          <p:grpSp>
            <p:nvGrpSpPr>
              <p:cNvPr id="48" name="Group 35"/>
              <p:cNvGrpSpPr/>
              <p:nvPr/>
            </p:nvGrpSpPr>
            <p:grpSpPr>
              <a:xfrm>
                <a:off x="0" y="671511"/>
                <a:ext cx="9756370" cy="6313951"/>
                <a:chOff x="0" y="671511"/>
                <a:chExt cx="9756370" cy="6313951"/>
              </a:xfrm>
            </p:grpSpPr>
            <p:grpSp>
              <p:nvGrpSpPr>
                <p:cNvPr id="50" name="Group 34"/>
                <p:cNvGrpSpPr/>
                <p:nvPr/>
              </p:nvGrpSpPr>
              <p:grpSpPr>
                <a:xfrm>
                  <a:off x="0" y="671511"/>
                  <a:ext cx="9756370" cy="6313951"/>
                  <a:chOff x="0" y="671511"/>
                  <a:chExt cx="9756370" cy="6313951"/>
                </a:xfrm>
              </p:grpSpPr>
              <p:grpSp>
                <p:nvGrpSpPr>
                  <p:cNvPr id="52" name="Group 33"/>
                  <p:cNvGrpSpPr/>
                  <p:nvPr/>
                </p:nvGrpSpPr>
                <p:grpSpPr>
                  <a:xfrm>
                    <a:off x="0" y="671511"/>
                    <a:ext cx="9756370" cy="6313951"/>
                    <a:chOff x="0" y="671511"/>
                    <a:chExt cx="9756370" cy="6313951"/>
                  </a:xfrm>
                </p:grpSpPr>
                <p:pic>
                  <p:nvPicPr>
                    <p:cNvPr id="56" name="Picture 2" descr="Image result for united states in 1802"/>
                    <p:cNvPicPr>
                      <a:picLocks noChangeAspect="1" noChangeArrowheads="1"/>
                    </p:cNvPicPr>
                    <p:nvPr/>
                  </p:nvPicPr>
                  <p:blipFill>
                    <a:blip r:embed="rId4"/>
                    <a:srcRect/>
                    <a:stretch>
                      <a:fillRect/>
                    </a:stretch>
                  </p:blipFill>
                  <p:spPr bwMode="auto">
                    <a:xfrm>
                      <a:off x="0" y="671511"/>
                      <a:ext cx="9144000" cy="6186489"/>
                    </a:xfrm>
                    <a:prstGeom prst="rect">
                      <a:avLst/>
                    </a:prstGeom>
                    <a:noFill/>
                  </p:spPr>
                </p:pic>
                <p:sp>
                  <p:nvSpPr>
                    <p:cNvPr id="57" name="Freeform 5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1"/>
                  <p:cNvGrpSpPr/>
                  <p:nvPr/>
                </p:nvGrpSpPr>
                <p:grpSpPr>
                  <a:xfrm>
                    <a:off x="0" y="5181600"/>
                    <a:ext cx="3352800" cy="1676400"/>
                    <a:chOff x="0" y="5181600"/>
                    <a:chExt cx="3352800" cy="1676400"/>
                  </a:xfrm>
                </p:grpSpPr>
                <p:sp>
                  <p:nvSpPr>
                    <p:cNvPr id="54" name="Rectangle 53"/>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1" name="Picture 2" descr="Image result for united states in 1783"/>
                <p:cNvPicPr>
                  <a:picLocks noChangeAspect="1" noChangeArrowheads="1"/>
                </p:cNvPicPr>
                <p:nvPr/>
              </p:nvPicPr>
              <p:blipFill>
                <a:blip r:embed="rId5"/>
                <a:srcRect l="17500" t="47037" r="70000" b="45572"/>
                <a:stretch>
                  <a:fillRect/>
                </a:stretch>
              </p:blipFill>
              <p:spPr bwMode="auto">
                <a:xfrm>
                  <a:off x="1752600" y="4114800"/>
                  <a:ext cx="1143000" cy="457200"/>
                </a:xfrm>
                <a:prstGeom prst="rect">
                  <a:avLst/>
                </a:prstGeom>
                <a:noFill/>
              </p:spPr>
            </p:pic>
          </p:grpSp>
          <p:sp>
            <p:nvSpPr>
              <p:cNvPr id="49" name="TextBox 48"/>
              <p:cNvSpPr txBox="1"/>
              <p:nvPr/>
            </p:nvSpPr>
            <p:spPr>
              <a:xfrm>
                <a:off x="7103765" y="2085201"/>
                <a:ext cx="1278235" cy="276999"/>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42" name="Freeform 41"/>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5"/>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
            <p:cNvSpPr/>
            <p:nvPr/>
          </p:nvSpPr>
          <p:spPr>
            <a:xfrm>
              <a:off x="838200" y="1524000"/>
              <a:ext cx="1219200" cy="5334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3352800" y="3316069"/>
            <a:ext cx="1752600" cy="646331"/>
          </a:xfrm>
          <a:prstGeom prst="rect">
            <a:avLst/>
          </a:prstGeom>
          <a:solidFill>
            <a:srgbClr val="9D9D9D"/>
          </a:solidFill>
        </p:spPr>
        <p:txBody>
          <a:bodyPr wrap="square" rtlCol="0">
            <a:spAutoFit/>
          </a:bodyPr>
          <a:lstStyle/>
          <a:p>
            <a:r>
              <a:rPr lang="en-US" sz="3600" b="1" dirty="0" smtClean="0">
                <a:solidFill>
                  <a:srgbClr val="FF0000"/>
                </a:solidFill>
                <a:effectLst>
                  <a:outerShdw blurRad="50800" dist="50800" dir="5400000" algn="ctr" rotWithShape="0">
                    <a:schemeClr val="tx1"/>
                  </a:outerShdw>
                </a:effectLst>
              </a:rPr>
              <a:t>FRANCE</a:t>
            </a:r>
            <a:endParaRPr lang="en-US" sz="3600" b="1" dirty="0">
              <a:solidFill>
                <a:srgbClr val="FF0000"/>
              </a:solidFill>
              <a:effectLst>
                <a:outerShdw blurRad="50800" dist="50800" dir="5400000" algn="ctr" rotWithShape="0">
                  <a:schemeClr val="tx1"/>
                </a:outerShdw>
              </a:effectLst>
            </a:endParaRPr>
          </a:p>
        </p:txBody>
      </p:sp>
      <p:sp>
        <p:nvSpPr>
          <p:cNvPr id="59" name="TextBox 5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60" name="Rectangle 59"/>
          <p:cNvSpPr/>
          <p:nvPr/>
        </p:nvSpPr>
        <p:spPr>
          <a:xfrm>
            <a:off x="0" y="646093"/>
            <a:ext cx="57912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negotiations to  </a:t>
            </a:r>
          </a:p>
          <a:p>
            <a:r>
              <a:rPr lang="en-US" sz="2800" dirty="0" smtClean="0"/>
              <a:t>    purchase New Orleans from France</a:t>
            </a:r>
            <a:endParaRPr lang="en-US" sz="2800" dirty="0"/>
          </a:p>
        </p:txBody>
      </p:sp>
      <p:sp>
        <p:nvSpPr>
          <p:cNvPr id="61" name="Rectangle 60"/>
          <p:cNvSpPr/>
          <p:nvPr/>
        </p:nvSpPr>
        <p:spPr>
          <a:xfrm>
            <a:off x="0" y="1600200"/>
            <a:ext cx="5791200" cy="523220"/>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June 20, 1803:  instructions to Corps</a:t>
            </a:r>
            <a:endParaRPr lang="en-US" sz="2800" dirty="0"/>
          </a:p>
        </p:txBody>
      </p:sp>
      <p:sp>
        <p:nvSpPr>
          <p:cNvPr id="62" name="TextBox 61"/>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sp>
        <p:nvSpPr>
          <p:cNvPr id="63" name="5-Point Star 62"/>
          <p:cNvSpPr/>
          <p:nvPr/>
        </p:nvSpPr>
        <p:spPr>
          <a:xfrm>
            <a:off x="5486400" y="51054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0" y="6172200"/>
            <a:ext cx="9144000" cy="523220"/>
          </a:xfrm>
          <a:prstGeom prst="rect">
            <a:avLst/>
          </a:prstGeom>
          <a:noFill/>
        </p:spPr>
        <p:txBody>
          <a:bodyPr wrap="square">
            <a:spAutoFit/>
          </a:bodyPr>
          <a:lstStyle/>
          <a:p>
            <a:pPr algn="ctr">
              <a:buFontTx/>
              <a:buChar char="-"/>
            </a:pPr>
            <a:r>
              <a:rPr lang="en-US" sz="2800" b="1" dirty="0" smtClean="0">
                <a:solidFill>
                  <a:srgbClr val="FF0000"/>
                </a:solidFill>
                <a:effectLst>
                  <a:outerShdw dist="50800" dir="5400000" algn="ctr" rotWithShape="0">
                    <a:schemeClr val="tx1"/>
                  </a:outerShdw>
                </a:effectLst>
              </a:rPr>
              <a:t>  July 4, 1803:  US purchases of ALL Louisiana from France</a:t>
            </a:r>
          </a:p>
        </p:txBody>
      </p:sp>
      <p:grpSp>
        <p:nvGrpSpPr>
          <p:cNvPr id="65" name="Group 24"/>
          <p:cNvGrpSpPr>
            <a:grpSpLocks noChangeAspect="1"/>
          </p:cNvGrpSpPr>
          <p:nvPr/>
        </p:nvGrpSpPr>
        <p:grpSpPr>
          <a:xfrm>
            <a:off x="7103765" y="786403"/>
            <a:ext cx="1278235" cy="1575797"/>
            <a:chOff x="5711188" y="3733800"/>
            <a:chExt cx="2620380" cy="3230384"/>
          </a:xfrm>
        </p:grpSpPr>
        <p:pic>
          <p:nvPicPr>
            <p:cNvPr id="66" name="Picture 65" descr="http://www.history.org/almanack/people/images/thomasjefferson_sm.jpg"/>
            <p:cNvPicPr>
              <a:picLocks noChangeAspect="1" noChangeArrowheads="1"/>
            </p:cNvPicPr>
            <p:nvPr/>
          </p:nvPicPr>
          <p:blipFill>
            <a:blip r:embed="rId3"/>
            <a:srcRect t="6934" r="3030"/>
            <a:stretch>
              <a:fillRect/>
            </a:stretch>
          </p:blipFill>
          <p:spPr bwMode="auto">
            <a:xfrm>
              <a:off x="5867400" y="3733800"/>
              <a:ext cx="2438400" cy="3124200"/>
            </a:xfrm>
            <a:prstGeom prst="rect">
              <a:avLst/>
            </a:prstGeom>
            <a:noFill/>
            <a:ln w="38100">
              <a:solidFill>
                <a:srgbClr val="FF0000"/>
              </a:solidFill>
            </a:ln>
          </p:spPr>
        </p:pic>
        <p:sp>
          <p:nvSpPr>
            <p:cNvPr id="67" name="TextBox 66"/>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pic>
        <p:nvPicPr>
          <p:cNvPr id="40" name="Picture 1"/>
          <p:cNvPicPr>
            <a:picLocks noChangeAspect="1" noChangeArrowheads="1"/>
          </p:cNvPicPr>
          <p:nvPr/>
        </p:nvPicPr>
        <p:blipFill>
          <a:blip r:embed="rId6"/>
          <a:srcRect l="18898" t="2302" b="4476"/>
          <a:stretch>
            <a:fillRect/>
          </a:stretch>
        </p:blipFill>
        <p:spPr bwMode="auto">
          <a:xfrm rot="20682900">
            <a:off x="763781" y="2111014"/>
            <a:ext cx="2656134" cy="3838538"/>
          </a:xfrm>
          <a:prstGeom prst="rect">
            <a:avLst/>
          </a:prstGeom>
          <a:noFill/>
          <a:ln w="50800">
            <a:solidFill>
              <a:schemeClr val="bg2">
                <a:lumMod val="50000"/>
              </a:schemeClr>
            </a:solidFill>
            <a:miter lim="800000"/>
            <a:headEnd/>
            <a:tailEnd/>
          </a:ln>
          <a:effectLst>
            <a:outerShdw dist="114300" dir="9000000" algn="ctr" rotWithShape="0">
              <a:schemeClr val="bg2">
                <a:lumMod val="2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1" nodeType="clickEffect">
                                  <p:stCondLst>
                                    <p:cond delay="0"/>
                                  </p:stCondLst>
                                  <p:childTnLst>
                                    <p:animRot by="21600000">
                                      <p:cBhvr>
                                        <p:cTn id="23" dur="1000" fill="hold"/>
                                        <p:tgtEl>
                                          <p:spTgt spid="62"/>
                                        </p:tgtEl>
                                        <p:attrNameLst>
                                          <p:attrName>r</p:attrName>
                                        </p:attrNameLst>
                                      </p:cBhvr>
                                    </p:animRo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2000"/>
                                        <p:tgtEl>
                                          <p:spTgt spid="60"/>
                                        </p:tgtEl>
                                      </p:cBhvr>
                                    </p:animEffect>
                                  </p:childTnLst>
                                </p:cTn>
                              </p:par>
                            </p:childTnLst>
                          </p:cTn>
                        </p:par>
                        <p:par>
                          <p:cTn id="28" fill="hold">
                            <p:stCondLst>
                              <p:cond delay="3000"/>
                            </p:stCondLst>
                            <p:childTnLst>
                              <p:par>
                                <p:cTn id="29" presetID="49" presetClass="entr" presetSubtype="0" decel="10000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1000" fill="hold"/>
                                        <p:tgtEl>
                                          <p:spTgt spid="63"/>
                                        </p:tgtEl>
                                        <p:attrNameLst>
                                          <p:attrName>ppt_w</p:attrName>
                                        </p:attrNameLst>
                                      </p:cBhvr>
                                      <p:tavLst>
                                        <p:tav tm="0">
                                          <p:val>
                                            <p:fltVal val="0"/>
                                          </p:val>
                                        </p:tav>
                                        <p:tav tm="100000">
                                          <p:val>
                                            <p:strVal val="#ppt_w"/>
                                          </p:val>
                                        </p:tav>
                                      </p:tavLst>
                                    </p:anim>
                                    <p:anim calcmode="lin" valueType="num">
                                      <p:cBhvr>
                                        <p:cTn id="32" dur="1000" fill="hold"/>
                                        <p:tgtEl>
                                          <p:spTgt spid="63"/>
                                        </p:tgtEl>
                                        <p:attrNameLst>
                                          <p:attrName>ppt_h</p:attrName>
                                        </p:attrNameLst>
                                      </p:cBhvr>
                                      <p:tavLst>
                                        <p:tav tm="0">
                                          <p:val>
                                            <p:fltVal val="0"/>
                                          </p:val>
                                        </p:tav>
                                        <p:tav tm="100000">
                                          <p:val>
                                            <p:strVal val="#ppt_h"/>
                                          </p:val>
                                        </p:tav>
                                      </p:tavLst>
                                    </p:anim>
                                    <p:anim calcmode="lin" valueType="num">
                                      <p:cBhvr>
                                        <p:cTn id="33" dur="1000" fill="hold"/>
                                        <p:tgtEl>
                                          <p:spTgt spid="63"/>
                                        </p:tgtEl>
                                        <p:attrNameLst>
                                          <p:attrName>style.rotation</p:attrName>
                                        </p:attrNameLst>
                                      </p:cBhvr>
                                      <p:tavLst>
                                        <p:tav tm="0">
                                          <p:val>
                                            <p:fltVal val="360"/>
                                          </p:val>
                                        </p:tav>
                                        <p:tav tm="100000">
                                          <p:val>
                                            <p:fltVal val="0"/>
                                          </p:val>
                                        </p:tav>
                                      </p:tavLst>
                                    </p:anim>
                                    <p:animEffect transition="in" filter="fade">
                                      <p:cBhvr>
                                        <p:cTn id="34" dur="10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20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1000" fill="hold"/>
                                        <p:tgtEl>
                                          <p:spTgt spid="28"/>
                                        </p:tgtEl>
                                        <p:attrNameLst>
                                          <p:attrName>ppt_w</p:attrName>
                                        </p:attrNameLst>
                                      </p:cBhvr>
                                      <p:tavLst>
                                        <p:tav tm="0">
                                          <p:val>
                                            <p:fltVal val="0"/>
                                          </p:val>
                                        </p:tav>
                                        <p:tav tm="100000">
                                          <p:val>
                                            <p:strVal val="#ppt_w"/>
                                          </p:val>
                                        </p:tav>
                                      </p:tavLst>
                                    </p:anim>
                                    <p:anim calcmode="lin" valueType="num">
                                      <p:cBhvr>
                                        <p:cTn id="45" dur="1000" fill="hold"/>
                                        <p:tgtEl>
                                          <p:spTgt spid="28"/>
                                        </p:tgtEl>
                                        <p:attrNameLst>
                                          <p:attrName>ppt_h</p:attrName>
                                        </p:attrNameLst>
                                      </p:cBhvr>
                                      <p:tavLst>
                                        <p:tav tm="0">
                                          <p:val>
                                            <p:fltVal val="0"/>
                                          </p:val>
                                        </p:tav>
                                        <p:tav tm="100000">
                                          <p:val>
                                            <p:strVal val="#ppt_h"/>
                                          </p:val>
                                        </p:tav>
                                      </p:tavLst>
                                    </p:anim>
                                    <p:animEffect transition="in" filter="fade">
                                      <p:cBhvr>
                                        <p:cTn id="46" dur="1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1000"/>
                                        <p:tgtEl>
                                          <p:spTgt spid="64"/>
                                        </p:tgtEl>
                                      </p:cBhvr>
                                    </p:animEffect>
                                  </p:childTnLst>
                                </p:cTn>
                              </p:par>
                              <p:par>
                                <p:cTn id="52" presetID="53"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animEffect transition="in" filter="fade">
                                      <p:cBhvr>
                                        <p:cTn id="5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9" grpId="0"/>
      <p:bldP spid="60" grpId="0" animBg="1"/>
      <p:bldP spid="61" grpId="0" animBg="1"/>
      <p:bldP spid="62" grpId="0"/>
      <p:bldP spid="62" grpId="1"/>
      <p:bldP spid="63" grpId="0" animBg="1"/>
      <p:bldP spid="6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993461" y="1329558"/>
            <a:ext cx="3976414" cy="4261945"/>
          </a:xfrm>
          <a:custGeom>
            <a:avLst/>
            <a:gdLst>
              <a:gd name="connsiteX0" fmla="*/ 2937641 w 3846786"/>
              <a:gd name="connsiteY0" fmla="*/ 1090449 h 4758559"/>
              <a:gd name="connsiteX1" fmla="*/ 2843048 w 3846786"/>
              <a:gd name="connsiteY1" fmla="*/ 1263870 h 4758559"/>
              <a:gd name="connsiteX2" fmla="*/ 3079531 w 3846786"/>
              <a:gd name="connsiteY2" fmla="*/ 1563415 h 4758559"/>
              <a:gd name="connsiteX3" fmla="*/ 3300248 w 3846786"/>
              <a:gd name="connsiteY3" fmla="*/ 1768366 h 4758559"/>
              <a:gd name="connsiteX4" fmla="*/ 3331779 w 3846786"/>
              <a:gd name="connsiteY4" fmla="*/ 1910256 h 4758559"/>
              <a:gd name="connsiteX5" fmla="*/ 3457903 w 3846786"/>
              <a:gd name="connsiteY5" fmla="*/ 2099442 h 4758559"/>
              <a:gd name="connsiteX6" fmla="*/ 3394841 w 3846786"/>
              <a:gd name="connsiteY6" fmla="*/ 2257097 h 4758559"/>
              <a:gd name="connsiteX7" fmla="*/ 3300248 w 3846786"/>
              <a:gd name="connsiteY7" fmla="*/ 2414753 h 4758559"/>
              <a:gd name="connsiteX8" fmla="*/ 3379076 w 3846786"/>
              <a:gd name="connsiteY8" fmla="*/ 2651235 h 4758559"/>
              <a:gd name="connsiteX9" fmla="*/ 3442138 w 3846786"/>
              <a:gd name="connsiteY9" fmla="*/ 2745828 h 4758559"/>
              <a:gd name="connsiteX10" fmla="*/ 3473669 w 3846786"/>
              <a:gd name="connsiteY10" fmla="*/ 2887718 h 4758559"/>
              <a:gd name="connsiteX11" fmla="*/ 3694386 w 3846786"/>
              <a:gd name="connsiteY11" fmla="*/ 3045373 h 4758559"/>
              <a:gd name="connsiteX12" fmla="*/ 3647089 w 3846786"/>
              <a:gd name="connsiteY12" fmla="*/ 3234559 h 4758559"/>
              <a:gd name="connsiteX13" fmla="*/ 3442138 w 3846786"/>
              <a:gd name="connsiteY13" fmla="*/ 3707525 h 4758559"/>
              <a:gd name="connsiteX14" fmla="*/ 3426372 w 3846786"/>
              <a:gd name="connsiteY14" fmla="*/ 4007070 h 4758559"/>
              <a:gd name="connsiteX15" fmla="*/ 3331779 w 3846786"/>
              <a:gd name="connsiteY15" fmla="*/ 4275084 h 4758559"/>
              <a:gd name="connsiteX16" fmla="*/ 3300248 w 3846786"/>
              <a:gd name="connsiteY16" fmla="*/ 4338146 h 4758559"/>
              <a:gd name="connsiteX17" fmla="*/ 3379076 w 3846786"/>
              <a:gd name="connsiteY17" fmla="*/ 4495801 h 4758559"/>
              <a:gd name="connsiteX18" fmla="*/ 3647089 w 3846786"/>
              <a:gd name="connsiteY18" fmla="*/ 4590394 h 4758559"/>
              <a:gd name="connsiteX19" fmla="*/ 3820510 w 3846786"/>
              <a:gd name="connsiteY19" fmla="*/ 4653456 h 4758559"/>
              <a:gd name="connsiteX20" fmla="*/ 3804744 w 3846786"/>
              <a:gd name="connsiteY20" fmla="*/ 4748049 h 4758559"/>
              <a:gd name="connsiteX21" fmla="*/ 3710151 w 3846786"/>
              <a:gd name="connsiteY21" fmla="*/ 4716518 h 4758559"/>
              <a:gd name="connsiteX22" fmla="*/ 3442138 w 3846786"/>
              <a:gd name="connsiteY22" fmla="*/ 4732284 h 4758559"/>
              <a:gd name="connsiteX23" fmla="*/ 3284482 w 3846786"/>
              <a:gd name="connsiteY23" fmla="*/ 4590394 h 4758559"/>
              <a:gd name="connsiteX24" fmla="*/ 3221420 w 3846786"/>
              <a:gd name="connsiteY24" fmla="*/ 4480035 h 4758559"/>
              <a:gd name="connsiteX25" fmla="*/ 3111062 w 3846786"/>
              <a:gd name="connsiteY25" fmla="*/ 4322380 h 4758559"/>
              <a:gd name="connsiteX26" fmla="*/ 2937641 w 3846786"/>
              <a:gd name="connsiteY26" fmla="*/ 4148959 h 4758559"/>
              <a:gd name="connsiteX27" fmla="*/ 2527738 w 3846786"/>
              <a:gd name="connsiteY27" fmla="*/ 3896711 h 4758559"/>
              <a:gd name="connsiteX28" fmla="*/ 2039007 w 3846786"/>
              <a:gd name="connsiteY28" fmla="*/ 3849415 h 4758559"/>
              <a:gd name="connsiteX29" fmla="*/ 1581807 w 3846786"/>
              <a:gd name="connsiteY29" fmla="*/ 3660228 h 4758559"/>
              <a:gd name="connsiteX30" fmla="*/ 1108841 w 3846786"/>
              <a:gd name="connsiteY30" fmla="*/ 3392215 h 4758559"/>
              <a:gd name="connsiteX31" fmla="*/ 1014248 w 3846786"/>
              <a:gd name="connsiteY31" fmla="*/ 3281856 h 4758559"/>
              <a:gd name="connsiteX32" fmla="*/ 1108841 w 3846786"/>
              <a:gd name="connsiteY32" fmla="*/ 3013842 h 4758559"/>
              <a:gd name="connsiteX33" fmla="*/ 966951 w 3846786"/>
              <a:gd name="connsiteY33" fmla="*/ 2903484 h 4758559"/>
              <a:gd name="connsiteX34" fmla="*/ 935420 w 3846786"/>
              <a:gd name="connsiteY34" fmla="*/ 2714297 h 4758559"/>
              <a:gd name="connsiteX35" fmla="*/ 1077310 w 3846786"/>
              <a:gd name="connsiteY35" fmla="*/ 2619704 h 4758559"/>
              <a:gd name="connsiteX36" fmla="*/ 1077310 w 3846786"/>
              <a:gd name="connsiteY36" fmla="*/ 2540877 h 4758559"/>
              <a:gd name="connsiteX37" fmla="*/ 966951 w 3846786"/>
              <a:gd name="connsiteY37" fmla="*/ 2462049 h 4758559"/>
              <a:gd name="connsiteX38" fmla="*/ 919655 w 3846786"/>
              <a:gd name="connsiteY38" fmla="*/ 2335925 h 4758559"/>
              <a:gd name="connsiteX39" fmla="*/ 762000 w 3846786"/>
              <a:gd name="connsiteY39" fmla="*/ 2067911 h 4758559"/>
              <a:gd name="connsiteX40" fmla="*/ 541282 w 3846786"/>
              <a:gd name="connsiteY40" fmla="*/ 1768366 h 4758559"/>
              <a:gd name="connsiteX41" fmla="*/ 430924 w 3846786"/>
              <a:gd name="connsiteY41" fmla="*/ 1610711 h 4758559"/>
              <a:gd name="connsiteX42" fmla="*/ 352096 w 3846786"/>
              <a:gd name="connsiteY42" fmla="*/ 1358463 h 4758559"/>
              <a:gd name="connsiteX43" fmla="*/ 178676 w 3846786"/>
              <a:gd name="connsiteY43" fmla="*/ 1437290 h 4758559"/>
              <a:gd name="connsiteX44" fmla="*/ 68317 w 3846786"/>
              <a:gd name="connsiteY44" fmla="*/ 1405759 h 4758559"/>
              <a:gd name="connsiteX45" fmla="*/ 5255 w 3846786"/>
              <a:gd name="connsiteY45" fmla="*/ 1263870 h 4758559"/>
              <a:gd name="connsiteX46" fmla="*/ 36786 w 3846786"/>
              <a:gd name="connsiteY46" fmla="*/ 1106215 h 4758559"/>
              <a:gd name="connsiteX47" fmla="*/ 131379 w 3846786"/>
              <a:gd name="connsiteY47" fmla="*/ 964325 h 4758559"/>
              <a:gd name="connsiteX48" fmla="*/ 210207 w 3846786"/>
              <a:gd name="connsiteY48" fmla="*/ 964325 h 4758559"/>
              <a:gd name="connsiteX49" fmla="*/ 257503 w 3846786"/>
              <a:gd name="connsiteY49" fmla="*/ 838201 h 4758559"/>
              <a:gd name="connsiteX50" fmla="*/ 162910 w 3846786"/>
              <a:gd name="connsiteY50" fmla="*/ 522890 h 4758559"/>
              <a:gd name="connsiteX51" fmla="*/ 84082 w 3846786"/>
              <a:gd name="connsiteY51" fmla="*/ 254877 h 4758559"/>
              <a:gd name="connsiteX52" fmla="*/ 84082 w 3846786"/>
              <a:gd name="connsiteY52" fmla="*/ 128753 h 4758559"/>
              <a:gd name="connsiteX53" fmla="*/ 415158 w 3846786"/>
              <a:gd name="connsiteY53" fmla="*/ 34159 h 4758559"/>
              <a:gd name="connsiteX54" fmla="*/ 825062 w 3846786"/>
              <a:gd name="connsiteY54" fmla="*/ 34159 h 4758559"/>
              <a:gd name="connsiteX55" fmla="*/ 1077310 w 3846786"/>
              <a:gd name="connsiteY55" fmla="*/ 239111 h 4758559"/>
              <a:gd name="connsiteX56" fmla="*/ 1345324 w 3846786"/>
              <a:gd name="connsiteY56" fmla="*/ 459828 h 4758559"/>
              <a:gd name="connsiteX57" fmla="*/ 1707931 w 3846786"/>
              <a:gd name="connsiteY57" fmla="*/ 680546 h 4758559"/>
              <a:gd name="connsiteX58" fmla="*/ 2023241 w 3846786"/>
              <a:gd name="connsiteY58" fmla="*/ 806670 h 4758559"/>
              <a:gd name="connsiteX59" fmla="*/ 2070538 w 3846786"/>
              <a:gd name="connsiteY59" fmla="*/ 869732 h 4758559"/>
              <a:gd name="connsiteX60" fmla="*/ 2243958 w 3846786"/>
              <a:gd name="connsiteY60" fmla="*/ 806670 h 4758559"/>
              <a:gd name="connsiteX61" fmla="*/ 2307020 w 3846786"/>
              <a:gd name="connsiteY61" fmla="*/ 932794 h 4758559"/>
              <a:gd name="connsiteX62" fmla="*/ 2322786 w 3846786"/>
              <a:gd name="connsiteY62" fmla="*/ 1074684 h 4758559"/>
              <a:gd name="connsiteX63" fmla="*/ 2417379 w 3846786"/>
              <a:gd name="connsiteY63" fmla="*/ 1232339 h 4758559"/>
              <a:gd name="connsiteX64" fmla="*/ 2527738 w 3846786"/>
              <a:gd name="connsiteY64" fmla="*/ 1232339 h 4758559"/>
              <a:gd name="connsiteX65" fmla="*/ 2606565 w 3846786"/>
              <a:gd name="connsiteY65" fmla="*/ 1058918 h 4758559"/>
              <a:gd name="connsiteX66" fmla="*/ 2669627 w 3846786"/>
              <a:gd name="connsiteY66" fmla="*/ 1011622 h 4758559"/>
              <a:gd name="connsiteX67" fmla="*/ 2764220 w 3846786"/>
              <a:gd name="connsiteY67" fmla="*/ 964325 h 4758559"/>
              <a:gd name="connsiteX68" fmla="*/ 2827282 w 3846786"/>
              <a:gd name="connsiteY68" fmla="*/ 1027387 h 4758559"/>
              <a:gd name="connsiteX69" fmla="*/ 2937641 w 3846786"/>
              <a:gd name="connsiteY69" fmla="*/ 1090449 h 4758559"/>
              <a:gd name="connsiteX0" fmla="*/ 2937641 w 3846786"/>
              <a:gd name="connsiteY0" fmla="*/ 1093076 h 4761186"/>
              <a:gd name="connsiteX1" fmla="*/ 2843048 w 3846786"/>
              <a:gd name="connsiteY1" fmla="*/ 1266497 h 4761186"/>
              <a:gd name="connsiteX2" fmla="*/ 3079531 w 3846786"/>
              <a:gd name="connsiteY2" fmla="*/ 1566042 h 4761186"/>
              <a:gd name="connsiteX3" fmla="*/ 3300248 w 3846786"/>
              <a:gd name="connsiteY3" fmla="*/ 1770993 h 4761186"/>
              <a:gd name="connsiteX4" fmla="*/ 3331779 w 3846786"/>
              <a:gd name="connsiteY4" fmla="*/ 1912883 h 4761186"/>
              <a:gd name="connsiteX5" fmla="*/ 3457903 w 3846786"/>
              <a:gd name="connsiteY5" fmla="*/ 2102069 h 4761186"/>
              <a:gd name="connsiteX6" fmla="*/ 3394841 w 3846786"/>
              <a:gd name="connsiteY6" fmla="*/ 2259724 h 4761186"/>
              <a:gd name="connsiteX7" fmla="*/ 3300248 w 3846786"/>
              <a:gd name="connsiteY7" fmla="*/ 2417380 h 4761186"/>
              <a:gd name="connsiteX8" fmla="*/ 3379076 w 3846786"/>
              <a:gd name="connsiteY8" fmla="*/ 2653862 h 4761186"/>
              <a:gd name="connsiteX9" fmla="*/ 3442138 w 3846786"/>
              <a:gd name="connsiteY9" fmla="*/ 2748455 h 4761186"/>
              <a:gd name="connsiteX10" fmla="*/ 3473669 w 3846786"/>
              <a:gd name="connsiteY10" fmla="*/ 2890345 h 4761186"/>
              <a:gd name="connsiteX11" fmla="*/ 3694386 w 3846786"/>
              <a:gd name="connsiteY11" fmla="*/ 3048000 h 4761186"/>
              <a:gd name="connsiteX12" fmla="*/ 3647089 w 3846786"/>
              <a:gd name="connsiteY12" fmla="*/ 3237186 h 4761186"/>
              <a:gd name="connsiteX13" fmla="*/ 3442138 w 3846786"/>
              <a:gd name="connsiteY13" fmla="*/ 3710152 h 4761186"/>
              <a:gd name="connsiteX14" fmla="*/ 3426372 w 3846786"/>
              <a:gd name="connsiteY14" fmla="*/ 4009697 h 4761186"/>
              <a:gd name="connsiteX15" fmla="*/ 3331779 w 3846786"/>
              <a:gd name="connsiteY15" fmla="*/ 4277711 h 4761186"/>
              <a:gd name="connsiteX16" fmla="*/ 3300248 w 3846786"/>
              <a:gd name="connsiteY16" fmla="*/ 4340773 h 4761186"/>
              <a:gd name="connsiteX17" fmla="*/ 3379076 w 3846786"/>
              <a:gd name="connsiteY17" fmla="*/ 4498428 h 4761186"/>
              <a:gd name="connsiteX18" fmla="*/ 3647089 w 3846786"/>
              <a:gd name="connsiteY18" fmla="*/ 4593021 h 4761186"/>
              <a:gd name="connsiteX19" fmla="*/ 3820510 w 3846786"/>
              <a:gd name="connsiteY19" fmla="*/ 4656083 h 4761186"/>
              <a:gd name="connsiteX20" fmla="*/ 3804744 w 3846786"/>
              <a:gd name="connsiteY20" fmla="*/ 4750676 h 4761186"/>
              <a:gd name="connsiteX21" fmla="*/ 3710151 w 3846786"/>
              <a:gd name="connsiteY21" fmla="*/ 4719145 h 4761186"/>
              <a:gd name="connsiteX22" fmla="*/ 3442138 w 3846786"/>
              <a:gd name="connsiteY22" fmla="*/ 4734911 h 4761186"/>
              <a:gd name="connsiteX23" fmla="*/ 3284482 w 3846786"/>
              <a:gd name="connsiteY23" fmla="*/ 4593021 h 4761186"/>
              <a:gd name="connsiteX24" fmla="*/ 3221420 w 3846786"/>
              <a:gd name="connsiteY24" fmla="*/ 4482662 h 4761186"/>
              <a:gd name="connsiteX25" fmla="*/ 3111062 w 3846786"/>
              <a:gd name="connsiteY25" fmla="*/ 4325007 h 4761186"/>
              <a:gd name="connsiteX26" fmla="*/ 2937641 w 3846786"/>
              <a:gd name="connsiteY26" fmla="*/ 4151586 h 4761186"/>
              <a:gd name="connsiteX27" fmla="*/ 2527738 w 3846786"/>
              <a:gd name="connsiteY27" fmla="*/ 3899338 h 4761186"/>
              <a:gd name="connsiteX28" fmla="*/ 2039007 w 3846786"/>
              <a:gd name="connsiteY28" fmla="*/ 3852042 h 4761186"/>
              <a:gd name="connsiteX29" fmla="*/ 1581807 w 3846786"/>
              <a:gd name="connsiteY29" fmla="*/ 3662855 h 4761186"/>
              <a:gd name="connsiteX30" fmla="*/ 1108841 w 3846786"/>
              <a:gd name="connsiteY30" fmla="*/ 3394842 h 4761186"/>
              <a:gd name="connsiteX31" fmla="*/ 1014248 w 3846786"/>
              <a:gd name="connsiteY31" fmla="*/ 3284483 h 4761186"/>
              <a:gd name="connsiteX32" fmla="*/ 1108841 w 3846786"/>
              <a:gd name="connsiteY32" fmla="*/ 3016469 h 4761186"/>
              <a:gd name="connsiteX33" fmla="*/ 966951 w 3846786"/>
              <a:gd name="connsiteY33" fmla="*/ 2906111 h 4761186"/>
              <a:gd name="connsiteX34" fmla="*/ 935420 w 3846786"/>
              <a:gd name="connsiteY34" fmla="*/ 2716924 h 4761186"/>
              <a:gd name="connsiteX35" fmla="*/ 1077310 w 3846786"/>
              <a:gd name="connsiteY35" fmla="*/ 2622331 h 4761186"/>
              <a:gd name="connsiteX36" fmla="*/ 1077310 w 3846786"/>
              <a:gd name="connsiteY36" fmla="*/ 2543504 h 4761186"/>
              <a:gd name="connsiteX37" fmla="*/ 966951 w 3846786"/>
              <a:gd name="connsiteY37" fmla="*/ 2464676 h 4761186"/>
              <a:gd name="connsiteX38" fmla="*/ 919655 w 3846786"/>
              <a:gd name="connsiteY38" fmla="*/ 2338552 h 4761186"/>
              <a:gd name="connsiteX39" fmla="*/ 762000 w 3846786"/>
              <a:gd name="connsiteY39" fmla="*/ 2070538 h 4761186"/>
              <a:gd name="connsiteX40" fmla="*/ 541282 w 3846786"/>
              <a:gd name="connsiteY40" fmla="*/ 1770993 h 4761186"/>
              <a:gd name="connsiteX41" fmla="*/ 430924 w 3846786"/>
              <a:gd name="connsiteY41" fmla="*/ 1613338 h 4761186"/>
              <a:gd name="connsiteX42" fmla="*/ 352096 w 3846786"/>
              <a:gd name="connsiteY42" fmla="*/ 1361090 h 4761186"/>
              <a:gd name="connsiteX43" fmla="*/ 178676 w 3846786"/>
              <a:gd name="connsiteY43" fmla="*/ 1439917 h 4761186"/>
              <a:gd name="connsiteX44" fmla="*/ 68317 w 3846786"/>
              <a:gd name="connsiteY44" fmla="*/ 1408386 h 4761186"/>
              <a:gd name="connsiteX45" fmla="*/ 5255 w 3846786"/>
              <a:gd name="connsiteY45" fmla="*/ 1266497 h 4761186"/>
              <a:gd name="connsiteX46" fmla="*/ 36786 w 3846786"/>
              <a:gd name="connsiteY46" fmla="*/ 1108842 h 4761186"/>
              <a:gd name="connsiteX47" fmla="*/ 131379 w 3846786"/>
              <a:gd name="connsiteY47" fmla="*/ 966952 h 4761186"/>
              <a:gd name="connsiteX48" fmla="*/ 210207 w 3846786"/>
              <a:gd name="connsiteY48" fmla="*/ 966952 h 4761186"/>
              <a:gd name="connsiteX49" fmla="*/ 257503 w 3846786"/>
              <a:gd name="connsiteY49" fmla="*/ 840828 h 4761186"/>
              <a:gd name="connsiteX50" fmla="*/ 162910 w 3846786"/>
              <a:gd name="connsiteY50" fmla="*/ 525517 h 4761186"/>
              <a:gd name="connsiteX51" fmla="*/ 84082 w 3846786"/>
              <a:gd name="connsiteY51" fmla="*/ 257504 h 4761186"/>
              <a:gd name="connsiteX52" fmla="*/ 415158 w 3846786"/>
              <a:gd name="connsiteY52" fmla="*/ 36786 h 4761186"/>
              <a:gd name="connsiteX53" fmla="*/ 825062 w 3846786"/>
              <a:gd name="connsiteY53" fmla="*/ 36786 h 4761186"/>
              <a:gd name="connsiteX54" fmla="*/ 1077310 w 3846786"/>
              <a:gd name="connsiteY54" fmla="*/ 241738 h 4761186"/>
              <a:gd name="connsiteX55" fmla="*/ 1345324 w 3846786"/>
              <a:gd name="connsiteY55" fmla="*/ 462455 h 4761186"/>
              <a:gd name="connsiteX56" fmla="*/ 1707931 w 3846786"/>
              <a:gd name="connsiteY56" fmla="*/ 683173 h 4761186"/>
              <a:gd name="connsiteX57" fmla="*/ 2023241 w 3846786"/>
              <a:gd name="connsiteY57" fmla="*/ 809297 h 4761186"/>
              <a:gd name="connsiteX58" fmla="*/ 2070538 w 3846786"/>
              <a:gd name="connsiteY58" fmla="*/ 872359 h 4761186"/>
              <a:gd name="connsiteX59" fmla="*/ 2243958 w 3846786"/>
              <a:gd name="connsiteY59" fmla="*/ 809297 h 4761186"/>
              <a:gd name="connsiteX60" fmla="*/ 2307020 w 3846786"/>
              <a:gd name="connsiteY60" fmla="*/ 935421 h 4761186"/>
              <a:gd name="connsiteX61" fmla="*/ 2322786 w 3846786"/>
              <a:gd name="connsiteY61" fmla="*/ 1077311 h 4761186"/>
              <a:gd name="connsiteX62" fmla="*/ 2417379 w 3846786"/>
              <a:gd name="connsiteY62" fmla="*/ 1234966 h 4761186"/>
              <a:gd name="connsiteX63" fmla="*/ 2527738 w 3846786"/>
              <a:gd name="connsiteY63" fmla="*/ 1234966 h 4761186"/>
              <a:gd name="connsiteX64" fmla="*/ 2606565 w 3846786"/>
              <a:gd name="connsiteY64" fmla="*/ 1061545 h 4761186"/>
              <a:gd name="connsiteX65" fmla="*/ 2669627 w 3846786"/>
              <a:gd name="connsiteY65" fmla="*/ 1014249 h 4761186"/>
              <a:gd name="connsiteX66" fmla="*/ 2764220 w 3846786"/>
              <a:gd name="connsiteY66" fmla="*/ 966952 h 4761186"/>
              <a:gd name="connsiteX67" fmla="*/ 2827282 w 3846786"/>
              <a:gd name="connsiteY67" fmla="*/ 1030014 h 4761186"/>
              <a:gd name="connsiteX68" fmla="*/ 2937641 w 3846786"/>
              <a:gd name="connsiteY68" fmla="*/ 1093076 h 4761186"/>
              <a:gd name="connsiteX0" fmla="*/ 2963917 w 3873062"/>
              <a:gd name="connsiteY0" fmla="*/ 1056290 h 4724400"/>
              <a:gd name="connsiteX1" fmla="*/ 2869324 w 3873062"/>
              <a:gd name="connsiteY1" fmla="*/ 1229711 h 4724400"/>
              <a:gd name="connsiteX2" fmla="*/ 3105807 w 3873062"/>
              <a:gd name="connsiteY2" fmla="*/ 1529256 h 4724400"/>
              <a:gd name="connsiteX3" fmla="*/ 3326524 w 3873062"/>
              <a:gd name="connsiteY3" fmla="*/ 1734207 h 4724400"/>
              <a:gd name="connsiteX4" fmla="*/ 3358055 w 3873062"/>
              <a:gd name="connsiteY4" fmla="*/ 1876097 h 4724400"/>
              <a:gd name="connsiteX5" fmla="*/ 3484179 w 3873062"/>
              <a:gd name="connsiteY5" fmla="*/ 2065283 h 4724400"/>
              <a:gd name="connsiteX6" fmla="*/ 3421117 w 3873062"/>
              <a:gd name="connsiteY6" fmla="*/ 2222938 h 4724400"/>
              <a:gd name="connsiteX7" fmla="*/ 3326524 w 3873062"/>
              <a:gd name="connsiteY7" fmla="*/ 2380594 h 4724400"/>
              <a:gd name="connsiteX8" fmla="*/ 3405352 w 3873062"/>
              <a:gd name="connsiteY8" fmla="*/ 2617076 h 4724400"/>
              <a:gd name="connsiteX9" fmla="*/ 3468414 w 3873062"/>
              <a:gd name="connsiteY9" fmla="*/ 2711669 h 4724400"/>
              <a:gd name="connsiteX10" fmla="*/ 3499945 w 3873062"/>
              <a:gd name="connsiteY10" fmla="*/ 2853559 h 4724400"/>
              <a:gd name="connsiteX11" fmla="*/ 3720662 w 3873062"/>
              <a:gd name="connsiteY11" fmla="*/ 3011214 h 4724400"/>
              <a:gd name="connsiteX12" fmla="*/ 3673365 w 3873062"/>
              <a:gd name="connsiteY12" fmla="*/ 3200400 h 4724400"/>
              <a:gd name="connsiteX13" fmla="*/ 3468414 w 3873062"/>
              <a:gd name="connsiteY13" fmla="*/ 3673366 h 4724400"/>
              <a:gd name="connsiteX14" fmla="*/ 3452648 w 3873062"/>
              <a:gd name="connsiteY14" fmla="*/ 3972911 h 4724400"/>
              <a:gd name="connsiteX15" fmla="*/ 3358055 w 3873062"/>
              <a:gd name="connsiteY15" fmla="*/ 4240925 h 4724400"/>
              <a:gd name="connsiteX16" fmla="*/ 3326524 w 3873062"/>
              <a:gd name="connsiteY16" fmla="*/ 4303987 h 4724400"/>
              <a:gd name="connsiteX17" fmla="*/ 3405352 w 3873062"/>
              <a:gd name="connsiteY17" fmla="*/ 4461642 h 4724400"/>
              <a:gd name="connsiteX18" fmla="*/ 3673365 w 3873062"/>
              <a:gd name="connsiteY18" fmla="*/ 4556235 h 4724400"/>
              <a:gd name="connsiteX19" fmla="*/ 3846786 w 3873062"/>
              <a:gd name="connsiteY19" fmla="*/ 4619297 h 4724400"/>
              <a:gd name="connsiteX20" fmla="*/ 3831020 w 3873062"/>
              <a:gd name="connsiteY20" fmla="*/ 4713890 h 4724400"/>
              <a:gd name="connsiteX21" fmla="*/ 3736427 w 3873062"/>
              <a:gd name="connsiteY21" fmla="*/ 4682359 h 4724400"/>
              <a:gd name="connsiteX22" fmla="*/ 3468414 w 3873062"/>
              <a:gd name="connsiteY22" fmla="*/ 4698125 h 4724400"/>
              <a:gd name="connsiteX23" fmla="*/ 3310758 w 3873062"/>
              <a:gd name="connsiteY23" fmla="*/ 4556235 h 4724400"/>
              <a:gd name="connsiteX24" fmla="*/ 3247696 w 3873062"/>
              <a:gd name="connsiteY24" fmla="*/ 4445876 h 4724400"/>
              <a:gd name="connsiteX25" fmla="*/ 3137338 w 3873062"/>
              <a:gd name="connsiteY25" fmla="*/ 4288221 h 4724400"/>
              <a:gd name="connsiteX26" fmla="*/ 2963917 w 3873062"/>
              <a:gd name="connsiteY26" fmla="*/ 4114800 h 4724400"/>
              <a:gd name="connsiteX27" fmla="*/ 2554014 w 3873062"/>
              <a:gd name="connsiteY27" fmla="*/ 3862552 h 4724400"/>
              <a:gd name="connsiteX28" fmla="*/ 2065283 w 3873062"/>
              <a:gd name="connsiteY28" fmla="*/ 3815256 h 4724400"/>
              <a:gd name="connsiteX29" fmla="*/ 1608083 w 3873062"/>
              <a:gd name="connsiteY29" fmla="*/ 3626069 h 4724400"/>
              <a:gd name="connsiteX30" fmla="*/ 1135117 w 3873062"/>
              <a:gd name="connsiteY30" fmla="*/ 3358056 h 4724400"/>
              <a:gd name="connsiteX31" fmla="*/ 1040524 w 3873062"/>
              <a:gd name="connsiteY31" fmla="*/ 3247697 h 4724400"/>
              <a:gd name="connsiteX32" fmla="*/ 1135117 w 3873062"/>
              <a:gd name="connsiteY32" fmla="*/ 2979683 h 4724400"/>
              <a:gd name="connsiteX33" fmla="*/ 993227 w 3873062"/>
              <a:gd name="connsiteY33" fmla="*/ 2869325 h 4724400"/>
              <a:gd name="connsiteX34" fmla="*/ 961696 w 3873062"/>
              <a:gd name="connsiteY34" fmla="*/ 2680138 h 4724400"/>
              <a:gd name="connsiteX35" fmla="*/ 1103586 w 3873062"/>
              <a:gd name="connsiteY35" fmla="*/ 2585545 h 4724400"/>
              <a:gd name="connsiteX36" fmla="*/ 1103586 w 3873062"/>
              <a:gd name="connsiteY36" fmla="*/ 2506718 h 4724400"/>
              <a:gd name="connsiteX37" fmla="*/ 993227 w 3873062"/>
              <a:gd name="connsiteY37" fmla="*/ 2427890 h 4724400"/>
              <a:gd name="connsiteX38" fmla="*/ 945931 w 3873062"/>
              <a:gd name="connsiteY38" fmla="*/ 2301766 h 4724400"/>
              <a:gd name="connsiteX39" fmla="*/ 788276 w 3873062"/>
              <a:gd name="connsiteY39" fmla="*/ 2033752 h 4724400"/>
              <a:gd name="connsiteX40" fmla="*/ 567558 w 3873062"/>
              <a:gd name="connsiteY40" fmla="*/ 1734207 h 4724400"/>
              <a:gd name="connsiteX41" fmla="*/ 457200 w 3873062"/>
              <a:gd name="connsiteY41" fmla="*/ 1576552 h 4724400"/>
              <a:gd name="connsiteX42" fmla="*/ 378372 w 3873062"/>
              <a:gd name="connsiteY42" fmla="*/ 1324304 h 4724400"/>
              <a:gd name="connsiteX43" fmla="*/ 204952 w 3873062"/>
              <a:gd name="connsiteY43" fmla="*/ 1403131 h 4724400"/>
              <a:gd name="connsiteX44" fmla="*/ 94593 w 3873062"/>
              <a:gd name="connsiteY44" fmla="*/ 1371600 h 4724400"/>
              <a:gd name="connsiteX45" fmla="*/ 31531 w 3873062"/>
              <a:gd name="connsiteY45" fmla="*/ 1229711 h 4724400"/>
              <a:gd name="connsiteX46" fmla="*/ 63062 w 3873062"/>
              <a:gd name="connsiteY46" fmla="*/ 1072056 h 4724400"/>
              <a:gd name="connsiteX47" fmla="*/ 157655 w 3873062"/>
              <a:gd name="connsiteY47" fmla="*/ 930166 h 4724400"/>
              <a:gd name="connsiteX48" fmla="*/ 236483 w 3873062"/>
              <a:gd name="connsiteY48" fmla="*/ 930166 h 4724400"/>
              <a:gd name="connsiteX49" fmla="*/ 283779 w 3873062"/>
              <a:gd name="connsiteY49" fmla="*/ 804042 h 4724400"/>
              <a:gd name="connsiteX50" fmla="*/ 189186 w 3873062"/>
              <a:gd name="connsiteY50" fmla="*/ 488731 h 4724400"/>
              <a:gd name="connsiteX51" fmla="*/ 110358 w 3873062"/>
              <a:gd name="connsiteY51" fmla="*/ 220718 h 4724400"/>
              <a:gd name="connsiteX52" fmla="*/ 851338 w 3873062"/>
              <a:gd name="connsiteY52" fmla="*/ 0 h 4724400"/>
              <a:gd name="connsiteX53" fmla="*/ 1103586 w 3873062"/>
              <a:gd name="connsiteY53" fmla="*/ 204952 h 4724400"/>
              <a:gd name="connsiteX54" fmla="*/ 1371600 w 3873062"/>
              <a:gd name="connsiteY54" fmla="*/ 425669 h 4724400"/>
              <a:gd name="connsiteX55" fmla="*/ 1734207 w 3873062"/>
              <a:gd name="connsiteY55" fmla="*/ 646387 h 4724400"/>
              <a:gd name="connsiteX56" fmla="*/ 2049517 w 3873062"/>
              <a:gd name="connsiteY56" fmla="*/ 772511 h 4724400"/>
              <a:gd name="connsiteX57" fmla="*/ 2096814 w 3873062"/>
              <a:gd name="connsiteY57" fmla="*/ 835573 h 4724400"/>
              <a:gd name="connsiteX58" fmla="*/ 2270234 w 3873062"/>
              <a:gd name="connsiteY58" fmla="*/ 772511 h 4724400"/>
              <a:gd name="connsiteX59" fmla="*/ 2333296 w 3873062"/>
              <a:gd name="connsiteY59" fmla="*/ 898635 h 4724400"/>
              <a:gd name="connsiteX60" fmla="*/ 2349062 w 3873062"/>
              <a:gd name="connsiteY60" fmla="*/ 1040525 h 4724400"/>
              <a:gd name="connsiteX61" fmla="*/ 2443655 w 3873062"/>
              <a:gd name="connsiteY61" fmla="*/ 1198180 h 4724400"/>
              <a:gd name="connsiteX62" fmla="*/ 2554014 w 3873062"/>
              <a:gd name="connsiteY62" fmla="*/ 1198180 h 4724400"/>
              <a:gd name="connsiteX63" fmla="*/ 2632841 w 3873062"/>
              <a:gd name="connsiteY63" fmla="*/ 1024759 h 4724400"/>
              <a:gd name="connsiteX64" fmla="*/ 2695903 w 3873062"/>
              <a:gd name="connsiteY64" fmla="*/ 977463 h 4724400"/>
              <a:gd name="connsiteX65" fmla="*/ 2790496 w 3873062"/>
              <a:gd name="connsiteY65" fmla="*/ 930166 h 4724400"/>
              <a:gd name="connsiteX66" fmla="*/ 2853558 w 3873062"/>
              <a:gd name="connsiteY66" fmla="*/ 993228 h 4724400"/>
              <a:gd name="connsiteX67" fmla="*/ 2963917 w 3873062"/>
              <a:gd name="connsiteY67" fmla="*/ 1056290 h 4724400"/>
              <a:gd name="connsiteX0" fmla="*/ 3005959 w 3915104"/>
              <a:gd name="connsiteY0" fmla="*/ 885496 h 4553606"/>
              <a:gd name="connsiteX1" fmla="*/ 2911366 w 3915104"/>
              <a:gd name="connsiteY1" fmla="*/ 1058917 h 4553606"/>
              <a:gd name="connsiteX2" fmla="*/ 3147849 w 3915104"/>
              <a:gd name="connsiteY2" fmla="*/ 1358462 h 4553606"/>
              <a:gd name="connsiteX3" fmla="*/ 3368566 w 3915104"/>
              <a:gd name="connsiteY3" fmla="*/ 1563413 h 4553606"/>
              <a:gd name="connsiteX4" fmla="*/ 3400097 w 3915104"/>
              <a:gd name="connsiteY4" fmla="*/ 1705303 h 4553606"/>
              <a:gd name="connsiteX5" fmla="*/ 3526221 w 3915104"/>
              <a:gd name="connsiteY5" fmla="*/ 1894489 h 4553606"/>
              <a:gd name="connsiteX6" fmla="*/ 3463159 w 3915104"/>
              <a:gd name="connsiteY6" fmla="*/ 2052144 h 4553606"/>
              <a:gd name="connsiteX7" fmla="*/ 3368566 w 3915104"/>
              <a:gd name="connsiteY7" fmla="*/ 2209800 h 4553606"/>
              <a:gd name="connsiteX8" fmla="*/ 3447394 w 3915104"/>
              <a:gd name="connsiteY8" fmla="*/ 2446282 h 4553606"/>
              <a:gd name="connsiteX9" fmla="*/ 3510456 w 3915104"/>
              <a:gd name="connsiteY9" fmla="*/ 2540875 h 4553606"/>
              <a:gd name="connsiteX10" fmla="*/ 3541987 w 3915104"/>
              <a:gd name="connsiteY10" fmla="*/ 2682765 h 4553606"/>
              <a:gd name="connsiteX11" fmla="*/ 3762704 w 3915104"/>
              <a:gd name="connsiteY11" fmla="*/ 2840420 h 4553606"/>
              <a:gd name="connsiteX12" fmla="*/ 3715407 w 3915104"/>
              <a:gd name="connsiteY12" fmla="*/ 3029606 h 4553606"/>
              <a:gd name="connsiteX13" fmla="*/ 3510456 w 3915104"/>
              <a:gd name="connsiteY13" fmla="*/ 3502572 h 4553606"/>
              <a:gd name="connsiteX14" fmla="*/ 3494690 w 3915104"/>
              <a:gd name="connsiteY14" fmla="*/ 3802117 h 4553606"/>
              <a:gd name="connsiteX15" fmla="*/ 3400097 w 3915104"/>
              <a:gd name="connsiteY15" fmla="*/ 4070131 h 4553606"/>
              <a:gd name="connsiteX16" fmla="*/ 3368566 w 3915104"/>
              <a:gd name="connsiteY16" fmla="*/ 4133193 h 4553606"/>
              <a:gd name="connsiteX17" fmla="*/ 3447394 w 3915104"/>
              <a:gd name="connsiteY17" fmla="*/ 4290848 h 4553606"/>
              <a:gd name="connsiteX18" fmla="*/ 3715407 w 3915104"/>
              <a:gd name="connsiteY18" fmla="*/ 4385441 h 4553606"/>
              <a:gd name="connsiteX19" fmla="*/ 3888828 w 3915104"/>
              <a:gd name="connsiteY19" fmla="*/ 4448503 h 4553606"/>
              <a:gd name="connsiteX20" fmla="*/ 3873062 w 3915104"/>
              <a:gd name="connsiteY20" fmla="*/ 4543096 h 4553606"/>
              <a:gd name="connsiteX21" fmla="*/ 3778469 w 3915104"/>
              <a:gd name="connsiteY21" fmla="*/ 4511565 h 4553606"/>
              <a:gd name="connsiteX22" fmla="*/ 3510456 w 3915104"/>
              <a:gd name="connsiteY22" fmla="*/ 4527331 h 4553606"/>
              <a:gd name="connsiteX23" fmla="*/ 3352800 w 3915104"/>
              <a:gd name="connsiteY23" fmla="*/ 4385441 h 4553606"/>
              <a:gd name="connsiteX24" fmla="*/ 3289738 w 3915104"/>
              <a:gd name="connsiteY24" fmla="*/ 4275082 h 4553606"/>
              <a:gd name="connsiteX25" fmla="*/ 3179380 w 3915104"/>
              <a:gd name="connsiteY25" fmla="*/ 4117427 h 4553606"/>
              <a:gd name="connsiteX26" fmla="*/ 3005959 w 3915104"/>
              <a:gd name="connsiteY26" fmla="*/ 3944006 h 4553606"/>
              <a:gd name="connsiteX27" fmla="*/ 2596056 w 3915104"/>
              <a:gd name="connsiteY27" fmla="*/ 3691758 h 4553606"/>
              <a:gd name="connsiteX28" fmla="*/ 2107325 w 3915104"/>
              <a:gd name="connsiteY28" fmla="*/ 3644462 h 4553606"/>
              <a:gd name="connsiteX29" fmla="*/ 1650125 w 3915104"/>
              <a:gd name="connsiteY29" fmla="*/ 3455275 h 4553606"/>
              <a:gd name="connsiteX30" fmla="*/ 1177159 w 3915104"/>
              <a:gd name="connsiteY30" fmla="*/ 3187262 h 4553606"/>
              <a:gd name="connsiteX31" fmla="*/ 1082566 w 3915104"/>
              <a:gd name="connsiteY31" fmla="*/ 3076903 h 4553606"/>
              <a:gd name="connsiteX32" fmla="*/ 1177159 w 3915104"/>
              <a:gd name="connsiteY32" fmla="*/ 2808889 h 4553606"/>
              <a:gd name="connsiteX33" fmla="*/ 1035269 w 3915104"/>
              <a:gd name="connsiteY33" fmla="*/ 2698531 h 4553606"/>
              <a:gd name="connsiteX34" fmla="*/ 1003738 w 3915104"/>
              <a:gd name="connsiteY34" fmla="*/ 2509344 h 4553606"/>
              <a:gd name="connsiteX35" fmla="*/ 1145628 w 3915104"/>
              <a:gd name="connsiteY35" fmla="*/ 2414751 h 4553606"/>
              <a:gd name="connsiteX36" fmla="*/ 1145628 w 3915104"/>
              <a:gd name="connsiteY36" fmla="*/ 2335924 h 4553606"/>
              <a:gd name="connsiteX37" fmla="*/ 1035269 w 3915104"/>
              <a:gd name="connsiteY37" fmla="*/ 2257096 h 4553606"/>
              <a:gd name="connsiteX38" fmla="*/ 987973 w 3915104"/>
              <a:gd name="connsiteY38" fmla="*/ 2130972 h 4553606"/>
              <a:gd name="connsiteX39" fmla="*/ 830318 w 3915104"/>
              <a:gd name="connsiteY39" fmla="*/ 1862958 h 4553606"/>
              <a:gd name="connsiteX40" fmla="*/ 609600 w 3915104"/>
              <a:gd name="connsiteY40" fmla="*/ 1563413 h 4553606"/>
              <a:gd name="connsiteX41" fmla="*/ 499242 w 3915104"/>
              <a:gd name="connsiteY41" fmla="*/ 1405758 h 4553606"/>
              <a:gd name="connsiteX42" fmla="*/ 420414 w 3915104"/>
              <a:gd name="connsiteY42" fmla="*/ 1153510 h 4553606"/>
              <a:gd name="connsiteX43" fmla="*/ 246994 w 3915104"/>
              <a:gd name="connsiteY43" fmla="*/ 1232337 h 4553606"/>
              <a:gd name="connsiteX44" fmla="*/ 136635 w 3915104"/>
              <a:gd name="connsiteY44" fmla="*/ 1200806 h 4553606"/>
              <a:gd name="connsiteX45" fmla="*/ 73573 w 3915104"/>
              <a:gd name="connsiteY45" fmla="*/ 1058917 h 4553606"/>
              <a:gd name="connsiteX46" fmla="*/ 105104 w 3915104"/>
              <a:gd name="connsiteY46" fmla="*/ 901262 h 4553606"/>
              <a:gd name="connsiteX47" fmla="*/ 199697 w 3915104"/>
              <a:gd name="connsiteY47" fmla="*/ 759372 h 4553606"/>
              <a:gd name="connsiteX48" fmla="*/ 278525 w 3915104"/>
              <a:gd name="connsiteY48" fmla="*/ 759372 h 4553606"/>
              <a:gd name="connsiteX49" fmla="*/ 325821 w 3915104"/>
              <a:gd name="connsiteY49" fmla="*/ 633248 h 4553606"/>
              <a:gd name="connsiteX50" fmla="*/ 231228 w 3915104"/>
              <a:gd name="connsiteY50" fmla="*/ 317937 h 4553606"/>
              <a:gd name="connsiteX51" fmla="*/ 152400 w 3915104"/>
              <a:gd name="connsiteY51" fmla="*/ 49924 h 4553606"/>
              <a:gd name="connsiteX52" fmla="*/ 1145628 w 3915104"/>
              <a:gd name="connsiteY52" fmla="*/ 34158 h 4553606"/>
              <a:gd name="connsiteX53" fmla="*/ 1413642 w 3915104"/>
              <a:gd name="connsiteY53" fmla="*/ 254875 h 4553606"/>
              <a:gd name="connsiteX54" fmla="*/ 1776249 w 3915104"/>
              <a:gd name="connsiteY54" fmla="*/ 475593 h 4553606"/>
              <a:gd name="connsiteX55" fmla="*/ 2091559 w 3915104"/>
              <a:gd name="connsiteY55" fmla="*/ 601717 h 4553606"/>
              <a:gd name="connsiteX56" fmla="*/ 2138856 w 3915104"/>
              <a:gd name="connsiteY56" fmla="*/ 664779 h 4553606"/>
              <a:gd name="connsiteX57" fmla="*/ 2312276 w 3915104"/>
              <a:gd name="connsiteY57" fmla="*/ 601717 h 4553606"/>
              <a:gd name="connsiteX58" fmla="*/ 2375338 w 3915104"/>
              <a:gd name="connsiteY58" fmla="*/ 727841 h 4553606"/>
              <a:gd name="connsiteX59" fmla="*/ 2391104 w 3915104"/>
              <a:gd name="connsiteY59" fmla="*/ 869731 h 4553606"/>
              <a:gd name="connsiteX60" fmla="*/ 2485697 w 3915104"/>
              <a:gd name="connsiteY60" fmla="*/ 1027386 h 4553606"/>
              <a:gd name="connsiteX61" fmla="*/ 2596056 w 3915104"/>
              <a:gd name="connsiteY61" fmla="*/ 1027386 h 4553606"/>
              <a:gd name="connsiteX62" fmla="*/ 2674883 w 3915104"/>
              <a:gd name="connsiteY62" fmla="*/ 853965 h 4553606"/>
              <a:gd name="connsiteX63" fmla="*/ 2737945 w 3915104"/>
              <a:gd name="connsiteY63" fmla="*/ 806669 h 4553606"/>
              <a:gd name="connsiteX64" fmla="*/ 2832538 w 3915104"/>
              <a:gd name="connsiteY64" fmla="*/ 759372 h 4553606"/>
              <a:gd name="connsiteX65" fmla="*/ 2895600 w 3915104"/>
              <a:gd name="connsiteY65" fmla="*/ 822434 h 4553606"/>
              <a:gd name="connsiteX66" fmla="*/ 3005959 w 3915104"/>
              <a:gd name="connsiteY66" fmla="*/ 885496 h 4553606"/>
              <a:gd name="connsiteX0" fmla="*/ 3050628 w 3959773"/>
              <a:gd name="connsiteY0" fmla="*/ 846082 h 4514192"/>
              <a:gd name="connsiteX1" fmla="*/ 2956035 w 3959773"/>
              <a:gd name="connsiteY1" fmla="*/ 1019503 h 4514192"/>
              <a:gd name="connsiteX2" fmla="*/ 3192518 w 3959773"/>
              <a:gd name="connsiteY2" fmla="*/ 1319048 h 4514192"/>
              <a:gd name="connsiteX3" fmla="*/ 3413235 w 3959773"/>
              <a:gd name="connsiteY3" fmla="*/ 1523999 h 4514192"/>
              <a:gd name="connsiteX4" fmla="*/ 3444766 w 3959773"/>
              <a:gd name="connsiteY4" fmla="*/ 1665889 h 4514192"/>
              <a:gd name="connsiteX5" fmla="*/ 3570890 w 3959773"/>
              <a:gd name="connsiteY5" fmla="*/ 1855075 h 4514192"/>
              <a:gd name="connsiteX6" fmla="*/ 3507828 w 3959773"/>
              <a:gd name="connsiteY6" fmla="*/ 2012730 h 4514192"/>
              <a:gd name="connsiteX7" fmla="*/ 3413235 w 3959773"/>
              <a:gd name="connsiteY7" fmla="*/ 2170386 h 4514192"/>
              <a:gd name="connsiteX8" fmla="*/ 3492063 w 3959773"/>
              <a:gd name="connsiteY8" fmla="*/ 2406868 h 4514192"/>
              <a:gd name="connsiteX9" fmla="*/ 3555125 w 3959773"/>
              <a:gd name="connsiteY9" fmla="*/ 2501461 h 4514192"/>
              <a:gd name="connsiteX10" fmla="*/ 3586656 w 3959773"/>
              <a:gd name="connsiteY10" fmla="*/ 2643351 h 4514192"/>
              <a:gd name="connsiteX11" fmla="*/ 3807373 w 3959773"/>
              <a:gd name="connsiteY11" fmla="*/ 2801006 h 4514192"/>
              <a:gd name="connsiteX12" fmla="*/ 3760076 w 3959773"/>
              <a:gd name="connsiteY12" fmla="*/ 2990192 h 4514192"/>
              <a:gd name="connsiteX13" fmla="*/ 3555125 w 3959773"/>
              <a:gd name="connsiteY13" fmla="*/ 3463158 h 4514192"/>
              <a:gd name="connsiteX14" fmla="*/ 3539359 w 3959773"/>
              <a:gd name="connsiteY14" fmla="*/ 3762703 h 4514192"/>
              <a:gd name="connsiteX15" fmla="*/ 3444766 w 3959773"/>
              <a:gd name="connsiteY15" fmla="*/ 4030717 h 4514192"/>
              <a:gd name="connsiteX16" fmla="*/ 3413235 w 3959773"/>
              <a:gd name="connsiteY16" fmla="*/ 4093779 h 4514192"/>
              <a:gd name="connsiteX17" fmla="*/ 3492063 w 3959773"/>
              <a:gd name="connsiteY17" fmla="*/ 4251434 h 4514192"/>
              <a:gd name="connsiteX18" fmla="*/ 3760076 w 3959773"/>
              <a:gd name="connsiteY18" fmla="*/ 4346027 h 4514192"/>
              <a:gd name="connsiteX19" fmla="*/ 3933497 w 3959773"/>
              <a:gd name="connsiteY19" fmla="*/ 4409089 h 4514192"/>
              <a:gd name="connsiteX20" fmla="*/ 3917731 w 3959773"/>
              <a:gd name="connsiteY20" fmla="*/ 4503682 h 4514192"/>
              <a:gd name="connsiteX21" fmla="*/ 3823138 w 3959773"/>
              <a:gd name="connsiteY21" fmla="*/ 4472151 h 4514192"/>
              <a:gd name="connsiteX22" fmla="*/ 3555125 w 3959773"/>
              <a:gd name="connsiteY22" fmla="*/ 4487917 h 4514192"/>
              <a:gd name="connsiteX23" fmla="*/ 3397469 w 3959773"/>
              <a:gd name="connsiteY23" fmla="*/ 4346027 h 4514192"/>
              <a:gd name="connsiteX24" fmla="*/ 3334407 w 3959773"/>
              <a:gd name="connsiteY24" fmla="*/ 4235668 h 4514192"/>
              <a:gd name="connsiteX25" fmla="*/ 3224049 w 3959773"/>
              <a:gd name="connsiteY25" fmla="*/ 4078013 h 4514192"/>
              <a:gd name="connsiteX26" fmla="*/ 3050628 w 3959773"/>
              <a:gd name="connsiteY26" fmla="*/ 3904592 h 4514192"/>
              <a:gd name="connsiteX27" fmla="*/ 2640725 w 3959773"/>
              <a:gd name="connsiteY27" fmla="*/ 3652344 h 4514192"/>
              <a:gd name="connsiteX28" fmla="*/ 2151994 w 3959773"/>
              <a:gd name="connsiteY28" fmla="*/ 3605048 h 4514192"/>
              <a:gd name="connsiteX29" fmla="*/ 1694794 w 3959773"/>
              <a:gd name="connsiteY29" fmla="*/ 3415861 h 4514192"/>
              <a:gd name="connsiteX30" fmla="*/ 1221828 w 3959773"/>
              <a:gd name="connsiteY30" fmla="*/ 3147848 h 4514192"/>
              <a:gd name="connsiteX31" fmla="*/ 1127235 w 3959773"/>
              <a:gd name="connsiteY31" fmla="*/ 3037489 h 4514192"/>
              <a:gd name="connsiteX32" fmla="*/ 1221828 w 3959773"/>
              <a:gd name="connsiteY32" fmla="*/ 2769475 h 4514192"/>
              <a:gd name="connsiteX33" fmla="*/ 1079938 w 3959773"/>
              <a:gd name="connsiteY33" fmla="*/ 2659117 h 4514192"/>
              <a:gd name="connsiteX34" fmla="*/ 1048407 w 3959773"/>
              <a:gd name="connsiteY34" fmla="*/ 2469930 h 4514192"/>
              <a:gd name="connsiteX35" fmla="*/ 1190297 w 3959773"/>
              <a:gd name="connsiteY35" fmla="*/ 2375337 h 4514192"/>
              <a:gd name="connsiteX36" fmla="*/ 1190297 w 3959773"/>
              <a:gd name="connsiteY36" fmla="*/ 2296510 h 4514192"/>
              <a:gd name="connsiteX37" fmla="*/ 1079938 w 3959773"/>
              <a:gd name="connsiteY37" fmla="*/ 2217682 h 4514192"/>
              <a:gd name="connsiteX38" fmla="*/ 1032642 w 3959773"/>
              <a:gd name="connsiteY38" fmla="*/ 2091558 h 4514192"/>
              <a:gd name="connsiteX39" fmla="*/ 874987 w 3959773"/>
              <a:gd name="connsiteY39" fmla="*/ 1823544 h 4514192"/>
              <a:gd name="connsiteX40" fmla="*/ 654269 w 3959773"/>
              <a:gd name="connsiteY40" fmla="*/ 1523999 h 4514192"/>
              <a:gd name="connsiteX41" fmla="*/ 543911 w 3959773"/>
              <a:gd name="connsiteY41" fmla="*/ 1366344 h 4514192"/>
              <a:gd name="connsiteX42" fmla="*/ 465083 w 3959773"/>
              <a:gd name="connsiteY42" fmla="*/ 1114096 h 4514192"/>
              <a:gd name="connsiteX43" fmla="*/ 291663 w 3959773"/>
              <a:gd name="connsiteY43" fmla="*/ 1192923 h 4514192"/>
              <a:gd name="connsiteX44" fmla="*/ 181304 w 3959773"/>
              <a:gd name="connsiteY44" fmla="*/ 1161392 h 4514192"/>
              <a:gd name="connsiteX45" fmla="*/ 118242 w 3959773"/>
              <a:gd name="connsiteY45" fmla="*/ 1019503 h 4514192"/>
              <a:gd name="connsiteX46" fmla="*/ 149773 w 3959773"/>
              <a:gd name="connsiteY46" fmla="*/ 861848 h 4514192"/>
              <a:gd name="connsiteX47" fmla="*/ 244366 w 3959773"/>
              <a:gd name="connsiteY47" fmla="*/ 719958 h 4514192"/>
              <a:gd name="connsiteX48" fmla="*/ 323194 w 3959773"/>
              <a:gd name="connsiteY48" fmla="*/ 719958 h 4514192"/>
              <a:gd name="connsiteX49" fmla="*/ 370490 w 3959773"/>
              <a:gd name="connsiteY49" fmla="*/ 593834 h 4514192"/>
              <a:gd name="connsiteX50" fmla="*/ 275897 w 3959773"/>
              <a:gd name="connsiteY50" fmla="*/ 278523 h 4514192"/>
              <a:gd name="connsiteX51" fmla="*/ 197069 w 3959773"/>
              <a:gd name="connsiteY51" fmla="*/ 10510 h 4514192"/>
              <a:gd name="connsiteX52" fmla="*/ 1458311 w 3959773"/>
              <a:gd name="connsiteY52" fmla="*/ 215461 h 4514192"/>
              <a:gd name="connsiteX53" fmla="*/ 1820918 w 3959773"/>
              <a:gd name="connsiteY53" fmla="*/ 436179 h 4514192"/>
              <a:gd name="connsiteX54" fmla="*/ 2136228 w 3959773"/>
              <a:gd name="connsiteY54" fmla="*/ 562303 h 4514192"/>
              <a:gd name="connsiteX55" fmla="*/ 2183525 w 3959773"/>
              <a:gd name="connsiteY55" fmla="*/ 625365 h 4514192"/>
              <a:gd name="connsiteX56" fmla="*/ 2356945 w 3959773"/>
              <a:gd name="connsiteY56" fmla="*/ 562303 h 4514192"/>
              <a:gd name="connsiteX57" fmla="*/ 2420007 w 3959773"/>
              <a:gd name="connsiteY57" fmla="*/ 688427 h 4514192"/>
              <a:gd name="connsiteX58" fmla="*/ 2435773 w 3959773"/>
              <a:gd name="connsiteY58" fmla="*/ 830317 h 4514192"/>
              <a:gd name="connsiteX59" fmla="*/ 2530366 w 3959773"/>
              <a:gd name="connsiteY59" fmla="*/ 987972 h 4514192"/>
              <a:gd name="connsiteX60" fmla="*/ 2640725 w 3959773"/>
              <a:gd name="connsiteY60" fmla="*/ 987972 h 4514192"/>
              <a:gd name="connsiteX61" fmla="*/ 2719552 w 3959773"/>
              <a:gd name="connsiteY61" fmla="*/ 814551 h 4514192"/>
              <a:gd name="connsiteX62" fmla="*/ 2782614 w 3959773"/>
              <a:gd name="connsiteY62" fmla="*/ 767255 h 4514192"/>
              <a:gd name="connsiteX63" fmla="*/ 2877207 w 3959773"/>
              <a:gd name="connsiteY63" fmla="*/ 719958 h 4514192"/>
              <a:gd name="connsiteX64" fmla="*/ 2940269 w 3959773"/>
              <a:gd name="connsiteY64" fmla="*/ 783020 h 4514192"/>
              <a:gd name="connsiteX65" fmla="*/ 3050628 w 3959773"/>
              <a:gd name="connsiteY65" fmla="*/ 846082 h 4514192"/>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243959 w 4020207"/>
              <a:gd name="connsiteY54" fmla="*/ 6411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015359 w 4020207"/>
              <a:gd name="connsiteY54" fmla="*/ 4125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0442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095063 w 4071008"/>
              <a:gd name="connsiteY53" fmla="*/ 578069 h 4529958"/>
              <a:gd name="connsiteX54" fmla="*/ 2468180 w 4071008"/>
              <a:gd name="connsiteY54" fmla="*/ 578069 h 4529958"/>
              <a:gd name="connsiteX55" fmla="*/ 2531242 w 4071008"/>
              <a:gd name="connsiteY55" fmla="*/ 704193 h 4529958"/>
              <a:gd name="connsiteX56" fmla="*/ 2547008 w 4071008"/>
              <a:gd name="connsiteY56" fmla="*/ 846083 h 4529958"/>
              <a:gd name="connsiteX57" fmla="*/ 2641601 w 4071008"/>
              <a:gd name="connsiteY57" fmla="*/ 1003738 h 4529958"/>
              <a:gd name="connsiteX58" fmla="*/ 2751960 w 4071008"/>
              <a:gd name="connsiteY58" fmla="*/ 1003738 h 4529958"/>
              <a:gd name="connsiteX59" fmla="*/ 2830787 w 4071008"/>
              <a:gd name="connsiteY59" fmla="*/ 830317 h 4529958"/>
              <a:gd name="connsiteX60" fmla="*/ 2893849 w 4071008"/>
              <a:gd name="connsiteY60" fmla="*/ 783021 h 4529958"/>
              <a:gd name="connsiteX61" fmla="*/ 2988442 w 4071008"/>
              <a:gd name="connsiteY61" fmla="*/ 735724 h 4529958"/>
              <a:gd name="connsiteX62" fmla="*/ 3051504 w 4071008"/>
              <a:gd name="connsiteY62" fmla="*/ 798786 h 4529958"/>
              <a:gd name="connsiteX63" fmla="*/ 3161863 w 4071008"/>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468180 w 4071008"/>
              <a:gd name="connsiteY53" fmla="*/ 578069 h 4529958"/>
              <a:gd name="connsiteX54" fmla="*/ 2531242 w 4071008"/>
              <a:gd name="connsiteY54" fmla="*/ 704193 h 4529958"/>
              <a:gd name="connsiteX55" fmla="*/ 2547008 w 4071008"/>
              <a:gd name="connsiteY55" fmla="*/ 846083 h 4529958"/>
              <a:gd name="connsiteX56" fmla="*/ 2641601 w 4071008"/>
              <a:gd name="connsiteY56" fmla="*/ 1003738 h 4529958"/>
              <a:gd name="connsiteX57" fmla="*/ 2751960 w 4071008"/>
              <a:gd name="connsiteY57" fmla="*/ 1003738 h 4529958"/>
              <a:gd name="connsiteX58" fmla="*/ 2830787 w 4071008"/>
              <a:gd name="connsiteY58" fmla="*/ 830317 h 4529958"/>
              <a:gd name="connsiteX59" fmla="*/ 2893849 w 4071008"/>
              <a:gd name="connsiteY59" fmla="*/ 783021 h 4529958"/>
              <a:gd name="connsiteX60" fmla="*/ 2988442 w 4071008"/>
              <a:gd name="connsiteY60" fmla="*/ 735724 h 4529958"/>
              <a:gd name="connsiteX61" fmla="*/ 3051504 w 4071008"/>
              <a:gd name="connsiteY61" fmla="*/ 798786 h 4529958"/>
              <a:gd name="connsiteX62" fmla="*/ 3161863 w 4071008"/>
              <a:gd name="connsiteY62" fmla="*/ 861848 h 4529958"/>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76414" h="4261945">
                <a:moveTo>
                  <a:pt x="3067269" y="593835"/>
                </a:moveTo>
                <a:cubicBezTo>
                  <a:pt x="3069897" y="633249"/>
                  <a:pt x="2949028" y="688428"/>
                  <a:pt x="2972676" y="767256"/>
                </a:cubicBezTo>
                <a:cubicBezTo>
                  <a:pt x="2996324" y="846084"/>
                  <a:pt x="3132959" y="982718"/>
                  <a:pt x="3209159" y="1066801"/>
                </a:cubicBezTo>
                <a:cubicBezTo>
                  <a:pt x="3285359" y="1150884"/>
                  <a:pt x="3387835" y="1213945"/>
                  <a:pt x="3429876" y="1271752"/>
                </a:cubicBezTo>
                <a:cubicBezTo>
                  <a:pt x="3471917" y="1329559"/>
                  <a:pt x="3435131" y="1358463"/>
                  <a:pt x="3461407" y="1413642"/>
                </a:cubicBezTo>
                <a:cubicBezTo>
                  <a:pt x="3487683" y="1468821"/>
                  <a:pt x="3577021" y="1545021"/>
                  <a:pt x="3587531" y="1602828"/>
                </a:cubicBezTo>
                <a:cubicBezTo>
                  <a:pt x="3598041" y="1660635"/>
                  <a:pt x="3550745" y="1707931"/>
                  <a:pt x="3524469" y="1760483"/>
                </a:cubicBezTo>
                <a:cubicBezTo>
                  <a:pt x="3498193" y="1813035"/>
                  <a:pt x="3432503" y="1852449"/>
                  <a:pt x="3429876" y="1918139"/>
                </a:cubicBezTo>
                <a:cubicBezTo>
                  <a:pt x="3427249" y="1983829"/>
                  <a:pt x="3485056" y="2099442"/>
                  <a:pt x="3508704" y="2154621"/>
                </a:cubicBezTo>
                <a:cubicBezTo>
                  <a:pt x="3532352" y="2209800"/>
                  <a:pt x="3556001" y="2209800"/>
                  <a:pt x="3571766" y="2249214"/>
                </a:cubicBezTo>
                <a:cubicBezTo>
                  <a:pt x="3587531" y="2288628"/>
                  <a:pt x="3561256" y="2341180"/>
                  <a:pt x="3603297" y="2391104"/>
                </a:cubicBezTo>
                <a:cubicBezTo>
                  <a:pt x="3645338" y="2441028"/>
                  <a:pt x="3795111" y="2490952"/>
                  <a:pt x="3824014" y="2548759"/>
                </a:cubicBezTo>
                <a:cubicBezTo>
                  <a:pt x="3852917" y="2606566"/>
                  <a:pt x="3818758" y="2627586"/>
                  <a:pt x="3776717" y="2737945"/>
                </a:cubicBezTo>
                <a:cubicBezTo>
                  <a:pt x="3734676" y="2848304"/>
                  <a:pt x="3608552" y="3082159"/>
                  <a:pt x="3571766" y="3210911"/>
                </a:cubicBezTo>
                <a:cubicBezTo>
                  <a:pt x="3534980" y="3339663"/>
                  <a:pt x="3574393" y="3415863"/>
                  <a:pt x="3556000" y="3510456"/>
                </a:cubicBezTo>
                <a:cubicBezTo>
                  <a:pt x="3537607" y="3605049"/>
                  <a:pt x="3482428" y="3723291"/>
                  <a:pt x="3461407" y="3778470"/>
                </a:cubicBezTo>
                <a:cubicBezTo>
                  <a:pt x="3440386" y="3833649"/>
                  <a:pt x="3421993" y="3804746"/>
                  <a:pt x="3429876" y="3841532"/>
                </a:cubicBezTo>
                <a:cubicBezTo>
                  <a:pt x="3437759" y="3878318"/>
                  <a:pt x="3450897" y="3957146"/>
                  <a:pt x="3508704" y="3999187"/>
                </a:cubicBezTo>
                <a:cubicBezTo>
                  <a:pt x="3566511" y="4041228"/>
                  <a:pt x="3776717" y="4093780"/>
                  <a:pt x="3776717" y="4093780"/>
                </a:cubicBezTo>
                <a:cubicBezTo>
                  <a:pt x="3850289" y="4120056"/>
                  <a:pt x="3923862" y="4130566"/>
                  <a:pt x="3950138" y="4156842"/>
                </a:cubicBezTo>
                <a:cubicBezTo>
                  <a:pt x="3976414" y="4183118"/>
                  <a:pt x="3952765" y="4240925"/>
                  <a:pt x="3934372" y="4251435"/>
                </a:cubicBezTo>
                <a:cubicBezTo>
                  <a:pt x="3915979" y="4261945"/>
                  <a:pt x="3900213" y="4222531"/>
                  <a:pt x="3839779" y="4219904"/>
                </a:cubicBezTo>
                <a:cubicBezTo>
                  <a:pt x="3779345" y="4217277"/>
                  <a:pt x="3642711" y="4256691"/>
                  <a:pt x="3571766" y="4235670"/>
                </a:cubicBezTo>
                <a:cubicBezTo>
                  <a:pt x="3500821" y="4214649"/>
                  <a:pt x="3450896" y="4135822"/>
                  <a:pt x="3414110" y="4093780"/>
                </a:cubicBezTo>
                <a:cubicBezTo>
                  <a:pt x="3377324" y="4051738"/>
                  <a:pt x="3379951" y="4028090"/>
                  <a:pt x="3351048" y="3983421"/>
                </a:cubicBezTo>
                <a:cubicBezTo>
                  <a:pt x="3322145" y="3938752"/>
                  <a:pt x="3287986" y="3880945"/>
                  <a:pt x="3240690" y="3825766"/>
                </a:cubicBezTo>
                <a:cubicBezTo>
                  <a:pt x="3193394" y="3770587"/>
                  <a:pt x="3164490" y="3723290"/>
                  <a:pt x="3067269" y="3652345"/>
                </a:cubicBezTo>
                <a:cubicBezTo>
                  <a:pt x="2970048" y="3581400"/>
                  <a:pt x="2807138" y="3450021"/>
                  <a:pt x="2657366" y="3400097"/>
                </a:cubicBezTo>
                <a:cubicBezTo>
                  <a:pt x="2507594" y="3350173"/>
                  <a:pt x="2326290" y="3392215"/>
                  <a:pt x="2168635" y="3352801"/>
                </a:cubicBezTo>
                <a:cubicBezTo>
                  <a:pt x="2010980" y="3313387"/>
                  <a:pt x="1866463" y="3239814"/>
                  <a:pt x="1711435" y="3163614"/>
                </a:cubicBezTo>
                <a:cubicBezTo>
                  <a:pt x="1556407" y="3087414"/>
                  <a:pt x="1333062" y="2958663"/>
                  <a:pt x="1238469" y="2895601"/>
                </a:cubicBezTo>
                <a:cubicBezTo>
                  <a:pt x="1143876" y="2832539"/>
                  <a:pt x="1143876" y="2848304"/>
                  <a:pt x="1143876" y="2785242"/>
                </a:cubicBezTo>
                <a:cubicBezTo>
                  <a:pt x="1143876" y="2722180"/>
                  <a:pt x="1246352" y="2580290"/>
                  <a:pt x="1238469" y="2517228"/>
                </a:cubicBezTo>
                <a:cubicBezTo>
                  <a:pt x="1230586" y="2454166"/>
                  <a:pt x="1125482" y="2456794"/>
                  <a:pt x="1096579" y="2406870"/>
                </a:cubicBezTo>
                <a:cubicBezTo>
                  <a:pt x="1067676" y="2356946"/>
                  <a:pt x="1046655" y="2264980"/>
                  <a:pt x="1065048" y="2217683"/>
                </a:cubicBezTo>
                <a:cubicBezTo>
                  <a:pt x="1083441" y="2170386"/>
                  <a:pt x="1183290" y="2151993"/>
                  <a:pt x="1206938" y="2123090"/>
                </a:cubicBezTo>
                <a:cubicBezTo>
                  <a:pt x="1230586" y="2094187"/>
                  <a:pt x="1225331" y="2070539"/>
                  <a:pt x="1206938" y="2044263"/>
                </a:cubicBezTo>
                <a:cubicBezTo>
                  <a:pt x="1188545" y="2017987"/>
                  <a:pt x="1122855" y="1999594"/>
                  <a:pt x="1096579" y="1965435"/>
                </a:cubicBezTo>
                <a:cubicBezTo>
                  <a:pt x="1070303" y="1931276"/>
                  <a:pt x="1083441" y="1905000"/>
                  <a:pt x="1049283" y="1839311"/>
                </a:cubicBezTo>
                <a:cubicBezTo>
                  <a:pt x="1015125" y="1773622"/>
                  <a:pt x="954690" y="1665890"/>
                  <a:pt x="891628" y="1571297"/>
                </a:cubicBezTo>
                <a:cubicBezTo>
                  <a:pt x="828566" y="1476704"/>
                  <a:pt x="726089" y="1347952"/>
                  <a:pt x="670910" y="1271752"/>
                </a:cubicBezTo>
                <a:cubicBezTo>
                  <a:pt x="615731" y="1195552"/>
                  <a:pt x="592083" y="1182414"/>
                  <a:pt x="560552" y="1114097"/>
                </a:cubicBezTo>
                <a:cubicBezTo>
                  <a:pt x="529021" y="1045780"/>
                  <a:pt x="523765" y="890752"/>
                  <a:pt x="481724" y="861849"/>
                </a:cubicBezTo>
                <a:cubicBezTo>
                  <a:pt x="439683" y="832946"/>
                  <a:pt x="355600" y="932793"/>
                  <a:pt x="308304" y="940676"/>
                </a:cubicBezTo>
                <a:cubicBezTo>
                  <a:pt x="261008" y="948559"/>
                  <a:pt x="226848" y="938048"/>
                  <a:pt x="197945" y="909145"/>
                </a:cubicBezTo>
                <a:cubicBezTo>
                  <a:pt x="169042" y="880242"/>
                  <a:pt x="140138" y="817180"/>
                  <a:pt x="134883" y="767256"/>
                </a:cubicBezTo>
                <a:cubicBezTo>
                  <a:pt x="129628" y="717332"/>
                  <a:pt x="145393" y="659525"/>
                  <a:pt x="166414" y="609601"/>
                </a:cubicBezTo>
                <a:cubicBezTo>
                  <a:pt x="187435" y="559677"/>
                  <a:pt x="232104" y="491359"/>
                  <a:pt x="261007" y="467711"/>
                </a:cubicBezTo>
                <a:cubicBezTo>
                  <a:pt x="289910" y="444063"/>
                  <a:pt x="318814" y="488732"/>
                  <a:pt x="339835" y="467711"/>
                </a:cubicBezTo>
                <a:cubicBezTo>
                  <a:pt x="360856" y="446690"/>
                  <a:pt x="395014" y="415160"/>
                  <a:pt x="387131" y="341587"/>
                </a:cubicBezTo>
                <a:cubicBezTo>
                  <a:pt x="379248" y="268015"/>
                  <a:pt x="0" y="52552"/>
                  <a:pt x="292538" y="26276"/>
                </a:cubicBezTo>
                <a:cubicBezTo>
                  <a:pt x="585076" y="0"/>
                  <a:pt x="1795518" y="136635"/>
                  <a:pt x="2142359" y="183932"/>
                </a:cubicBezTo>
                <a:cubicBezTo>
                  <a:pt x="2489200" y="231229"/>
                  <a:pt x="2324538" y="268015"/>
                  <a:pt x="2373586" y="310056"/>
                </a:cubicBezTo>
                <a:cubicBezTo>
                  <a:pt x="2422634" y="352097"/>
                  <a:pt x="2423510" y="391511"/>
                  <a:pt x="2436648" y="436180"/>
                </a:cubicBezTo>
                <a:cubicBezTo>
                  <a:pt x="2449786" y="480849"/>
                  <a:pt x="2434021" y="528146"/>
                  <a:pt x="2452414" y="578070"/>
                </a:cubicBezTo>
                <a:cubicBezTo>
                  <a:pt x="2470807" y="627994"/>
                  <a:pt x="2512848" y="709449"/>
                  <a:pt x="2547007" y="735725"/>
                </a:cubicBezTo>
                <a:cubicBezTo>
                  <a:pt x="2581166" y="762001"/>
                  <a:pt x="2625835" y="764628"/>
                  <a:pt x="2657366" y="735725"/>
                </a:cubicBezTo>
                <a:cubicBezTo>
                  <a:pt x="2688897" y="706822"/>
                  <a:pt x="2712545" y="599090"/>
                  <a:pt x="2736193" y="562304"/>
                </a:cubicBezTo>
                <a:cubicBezTo>
                  <a:pt x="2759841" y="525518"/>
                  <a:pt x="2772979" y="530773"/>
                  <a:pt x="2799255" y="515008"/>
                </a:cubicBezTo>
                <a:cubicBezTo>
                  <a:pt x="2825531" y="499243"/>
                  <a:pt x="2867572" y="465084"/>
                  <a:pt x="2893848" y="467711"/>
                </a:cubicBezTo>
                <a:cubicBezTo>
                  <a:pt x="2920124" y="470339"/>
                  <a:pt x="2930634" y="517635"/>
                  <a:pt x="2956910" y="530773"/>
                </a:cubicBezTo>
                <a:cubicBezTo>
                  <a:pt x="2983186" y="543911"/>
                  <a:pt x="3064641" y="554421"/>
                  <a:pt x="3067269" y="59383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0" y="646093"/>
            <a:ext cx="57912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negotiations to </a:t>
            </a:r>
          </a:p>
          <a:p>
            <a:r>
              <a:rPr lang="en-US" sz="2800" dirty="0" smtClean="0"/>
              <a:t>    purchase New Orleans from France</a:t>
            </a:r>
            <a:endParaRPr lang="en-US" sz="2800" dirty="0"/>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352800" y="3316069"/>
            <a:ext cx="1828800" cy="646331"/>
          </a:xfrm>
          <a:prstGeom prst="rect">
            <a:avLst/>
          </a:prstGeom>
          <a:solidFill>
            <a:srgbClr val="9D9D9D"/>
          </a:solidFill>
        </p:spPr>
        <p:txBody>
          <a:bodyPr wrap="square" rtlCol="0">
            <a:spAutoFit/>
          </a:bodyPr>
          <a:lstStyle/>
          <a:p>
            <a:r>
              <a:rPr lang="en-US" sz="3600" b="1" dirty="0" smtClean="0">
                <a:solidFill>
                  <a:srgbClr val="FF0000"/>
                </a:solidFill>
                <a:effectLst>
                  <a:outerShdw blurRad="50800" dist="50800" dir="5400000" algn="ctr" rotWithShape="0">
                    <a:schemeClr val="tx1"/>
                  </a:outerShdw>
                </a:effectLst>
              </a:rPr>
              <a:t>FRANCE</a:t>
            </a:r>
            <a:endParaRPr lang="en-US" sz="3600" b="1" dirty="0">
              <a:solidFill>
                <a:srgbClr val="FF0000"/>
              </a:solidFill>
              <a:effectLst>
                <a:outerShdw blurRad="50800" dist="50800" dir="5400000" algn="ctr" rotWithShape="0">
                  <a:schemeClr val="tx1"/>
                </a:outerShdw>
              </a:effectLst>
            </a:endParaRPr>
          </a:p>
        </p:txBody>
      </p:sp>
      <p:grpSp>
        <p:nvGrpSpPr>
          <p:cNvPr id="7" name="Group 24"/>
          <p:cNvGrpSpPr>
            <a:grpSpLocks noChangeAspect="1"/>
          </p:cNvGrpSpPr>
          <p:nvPr/>
        </p:nvGrpSpPr>
        <p:grpSpPr>
          <a:xfrm>
            <a:off x="7103765" y="786403"/>
            <a:ext cx="1278235" cy="1575797"/>
            <a:chOff x="5711188" y="3733800"/>
            <a:chExt cx="2620380" cy="3230384"/>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38100">
              <a:solidFill>
                <a:srgbClr val="FF0000"/>
              </a:solidFill>
            </a:ln>
          </p:spPr>
        </p:pic>
        <p:sp>
          <p:nvSpPr>
            <p:cNvPr id="36" name="TextBox 35"/>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38" name="5-Point Star 37"/>
          <p:cNvSpPr/>
          <p:nvPr/>
        </p:nvSpPr>
        <p:spPr>
          <a:xfrm>
            <a:off x="5486400" y="51054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0" y="1600200"/>
            <a:ext cx="5791200" cy="523220"/>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June 20, 1803:  instructions to Corps</a:t>
            </a:r>
            <a:endParaRPr lang="en-US" sz="2800" dirty="0"/>
          </a:p>
        </p:txBody>
      </p:sp>
      <p:sp>
        <p:nvSpPr>
          <p:cNvPr id="43" name="Freeform 42"/>
          <p:cNvSpPr/>
          <p:nvPr/>
        </p:nvSpPr>
        <p:spPr>
          <a:xfrm>
            <a:off x="4770120" y="1752600"/>
            <a:ext cx="1025236" cy="3657600"/>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 name="connsiteX0" fmla="*/ 0 w 1025236"/>
              <a:gd name="connsiteY0" fmla="*/ 0 h 3657600"/>
              <a:gd name="connsiteX1" fmla="*/ 182880 w 1025236"/>
              <a:gd name="connsiteY1" fmla="*/ 83127 h 3657600"/>
              <a:gd name="connsiteX2" fmla="*/ 232756 w 1025236"/>
              <a:gd name="connsiteY2" fmla="*/ 133004 h 3657600"/>
              <a:gd name="connsiteX3" fmla="*/ 266007 w 1025236"/>
              <a:gd name="connsiteY3" fmla="*/ 199506 h 3657600"/>
              <a:gd name="connsiteX4" fmla="*/ 216131 w 1025236"/>
              <a:gd name="connsiteY4" fmla="*/ 249382 h 3657600"/>
              <a:gd name="connsiteX5" fmla="*/ 133004 w 1025236"/>
              <a:gd name="connsiteY5" fmla="*/ 432262 h 3657600"/>
              <a:gd name="connsiteX6" fmla="*/ 332509 w 1025236"/>
              <a:gd name="connsiteY6" fmla="*/ 548640 h 3657600"/>
              <a:gd name="connsiteX7" fmla="*/ 565265 w 1025236"/>
              <a:gd name="connsiteY7" fmla="*/ 731520 h 3657600"/>
              <a:gd name="connsiteX8" fmla="*/ 631767 w 1025236"/>
              <a:gd name="connsiteY8" fmla="*/ 847898 h 3657600"/>
              <a:gd name="connsiteX9" fmla="*/ 648393 w 1025236"/>
              <a:gd name="connsiteY9" fmla="*/ 1030778 h 3657600"/>
              <a:gd name="connsiteX10" fmla="*/ 764771 w 1025236"/>
              <a:gd name="connsiteY10" fmla="*/ 1097280 h 3657600"/>
              <a:gd name="connsiteX11" fmla="*/ 781396 w 1025236"/>
              <a:gd name="connsiteY11" fmla="*/ 1230284 h 3657600"/>
              <a:gd name="connsiteX12" fmla="*/ 665018 w 1025236"/>
              <a:gd name="connsiteY12" fmla="*/ 1379913 h 3657600"/>
              <a:gd name="connsiteX13" fmla="*/ 615142 w 1025236"/>
              <a:gd name="connsiteY13" fmla="*/ 1512917 h 3657600"/>
              <a:gd name="connsiteX14" fmla="*/ 681644 w 1025236"/>
              <a:gd name="connsiteY14" fmla="*/ 1745673 h 3657600"/>
              <a:gd name="connsiteX15" fmla="*/ 831273 w 1025236"/>
              <a:gd name="connsiteY15" fmla="*/ 1828800 h 3657600"/>
              <a:gd name="connsiteX16" fmla="*/ 831273 w 1025236"/>
              <a:gd name="connsiteY16" fmla="*/ 1961804 h 3657600"/>
              <a:gd name="connsiteX17" fmla="*/ 931025 w 1025236"/>
              <a:gd name="connsiteY17" fmla="*/ 2094807 h 3657600"/>
              <a:gd name="connsiteX18" fmla="*/ 1014153 w 1025236"/>
              <a:gd name="connsiteY18" fmla="*/ 2294313 h 3657600"/>
              <a:gd name="connsiteX19" fmla="*/ 864524 w 1025236"/>
              <a:gd name="connsiteY19" fmla="*/ 2576946 h 3657600"/>
              <a:gd name="connsiteX20" fmla="*/ 764771 w 1025236"/>
              <a:gd name="connsiteY20" fmla="*/ 2942706 h 3657600"/>
              <a:gd name="connsiteX21" fmla="*/ 764771 w 1025236"/>
              <a:gd name="connsiteY21" fmla="*/ 3059084 h 3657600"/>
              <a:gd name="connsiteX22" fmla="*/ 731520 w 1025236"/>
              <a:gd name="connsiteY22" fmla="*/ 3225338 h 3657600"/>
              <a:gd name="connsiteX23" fmla="*/ 665018 w 1025236"/>
              <a:gd name="connsiteY23" fmla="*/ 3358342 h 3657600"/>
              <a:gd name="connsiteX24" fmla="*/ 698269 w 1025236"/>
              <a:gd name="connsiteY24" fmla="*/ 3524597 h 3657600"/>
              <a:gd name="connsiteX25" fmla="*/ 847898 w 1025236"/>
              <a:gd name="connsiteY25" fmla="*/ 3607724 h 3657600"/>
              <a:gd name="connsiteX26" fmla="*/ 1014153 w 1025236"/>
              <a:gd name="connsiteY2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5236" h="3657600">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path>
            </a:pathLst>
          </a:custGeom>
          <a:ln w="254000">
            <a:solidFill>
              <a:srgbClr val="FFC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45" name="Rectangle 44"/>
          <p:cNvSpPr/>
          <p:nvPr/>
        </p:nvSpPr>
        <p:spPr>
          <a:xfrm>
            <a:off x="0" y="6172200"/>
            <a:ext cx="9144000" cy="523220"/>
          </a:xfrm>
          <a:prstGeom prst="rect">
            <a:avLst/>
          </a:prstGeom>
          <a:solidFill>
            <a:schemeClr val="bg1">
              <a:alpha val="80000"/>
            </a:schemeClr>
          </a:solidFill>
        </p:spPr>
        <p:txBody>
          <a:bodyPr wrap="square">
            <a:spAutoFit/>
          </a:bodyPr>
          <a:lstStyle/>
          <a:p>
            <a:pPr algn="ctr">
              <a:buFontTx/>
              <a:buChar char="-"/>
            </a:pPr>
            <a:r>
              <a:rPr lang="en-US" sz="2800" b="1" dirty="0" smtClean="0">
                <a:solidFill>
                  <a:srgbClr val="FF0000"/>
                </a:solidFill>
                <a:effectLst>
                  <a:outerShdw dist="50800" dir="5400000" algn="ctr" rotWithShape="0">
                    <a:schemeClr val="tx1"/>
                  </a:outerShdw>
                </a:effectLst>
              </a:rPr>
              <a:t>  July 4, 1803:  US purchases of ALL Louisiana from France</a:t>
            </a:r>
          </a:p>
        </p:txBody>
      </p:sp>
      <p:sp>
        <p:nvSpPr>
          <p:cNvPr id="46" name="Rectangle 45"/>
          <p:cNvSpPr/>
          <p:nvPr/>
        </p:nvSpPr>
        <p:spPr>
          <a:xfrm>
            <a:off x="152400" y="725268"/>
            <a:ext cx="6477000" cy="646332"/>
          </a:xfrm>
          <a:prstGeom prst="rect">
            <a:avLst/>
          </a:prstGeom>
          <a:solidFill>
            <a:schemeClr val="bg1">
              <a:alpha val="80000"/>
            </a:schemeClr>
          </a:solidFill>
        </p:spPr>
        <p:txBody>
          <a:bodyPr wrap="square">
            <a:spAutoFit/>
          </a:bodyPr>
          <a:lstStyle/>
          <a:p>
            <a:pPr algn="ctr"/>
            <a:r>
              <a:rPr lang="en-US" sz="3600" b="1" dirty="0" smtClean="0">
                <a:solidFill>
                  <a:srgbClr val="FF0000"/>
                </a:solidFill>
                <a:effectLst>
                  <a:outerShdw dist="50800" dir="5400000" algn="ctr" rotWithShape="0">
                    <a:schemeClr val="tx1"/>
                  </a:outerShdw>
                </a:effectLst>
              </a:rPr>
              <a:t> Land area of the USA doubles! </a:t>
            </a:r>
          </a:p>
        </p:txBody>
      </p:sp>
      <p:sp>
        <p:nvSpPr>
          <p:cNvPr id="47" name="Rectangle 46"/>
          <p:cNvSpPr/>
          <p:nvPr/>
        </p:nvSpPr>
        <p:spPr>
          <a:xfrm>
            <a:off x="152400" y="1334869"/>
            <a:ext cx="6477000" cy="646331"/>
          </a:xfrm>
          <a:prstGeom prst="rect">
            <a:avLst/>
          </a:prstGeom>
          <a:solidFill>
            <a:schemeClr val="bg1">
              <a:alpha val="80000"/>
            </a:schemeClr>
          </a:solidFill>
        </p:spPr>
        <p:txBody>
          <a:bodyPr wrap="square">
            <a:spAutoFit/>
          </a:bodyPr>
          <a:lstStyle/>
          <a:p>
            <a:pPr algn="ctr"/>
            <a:r>
              <a:rPr lang="en-US" sz="3600" b="1" dirty="0" smtClean="0">
                <a:solidFill>
                  <a:srgbClr val="FF0000"/>
                </a:solidFill>
                <a:effectLst>
                  <a:outerShdw dist="50800" dir="5400000" algn="ctr" rotWithShape="0">
                    <a:schemeClr val="tx1"/>
                  </a:outerShdw>
                </a:effectLst>
              </a:rPr>
              <a:t>Missouri River is part of  USA!</a:t>
            </a:r>
          </a:p>
        </p:txBody>
      </p:sp>
      <p:sp useBgFill="1">
        <p:nvSpPr>
          <p:cNvPr id="4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4" name="Picture 1"/>
          <p:cNvPicPr>
            <a:picLocks noChangeAspect="1" noChangeArrowheads="1"/>
          </p:cNvPicPr>
          <p:nvPr/>
        </p:nvPicPr>
        <p:blipFill>
          <a:blip r:embed="rId5"/>
          <a:srcRect l="18898" t="2302" b="4476"/>
          <a:stretch>
            <a:fillRect/>
          </a:stretch>
        </p:blipFill>
        <p:spPr bwMode="auto">
          <a:xfrm rot="20682900">
            <a:off x="763781" y="2111014"/>
            <a:ext cx="2656134" cy="3838538"/>
          </a:xfrm>
          <a:prstGeom prst="rect">
            <a:avLst/>
          </a:prstGeom>
          <a:noFill/>
          <a:ln w="50800">
            <a:solidFill>
              <a:schemeClr val="bg2">
                <a:lumMod val="50000"/>
              </a:schemeClr>
            </a:solidFill>
            <a:miter lim="800000"/>
            <a:headEnd/>
            <a:tailEnd/>
          </a:ln>
          <a:effectLst>
            <a:outerShdw dist="114300" dir="9000000" algn="ctr" rotWithShape="0">
              <a:schemeClr val="bg2">
                <a:lumMod val="2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childTnLst>
                          </p:cTn>
                        </p:par>
                        <p:par>
                          <p:cTn id="14" fill="hold">
                            <p:stCondLst>
                              <p:cond delay="1000"/>
                            </p:stCondLst>
                            <p:childTnLst>
                              <p:par>
                                <p:cTn id="15" presetID="53" presetClass="exit" presetSubtype="0" fill="hold" grpId="0" nodeType="afterEffect">
                                  <p:stCondLst>
                                    <p:cond delay="0"/>
                                  </p:stCondLst>
                                  <p:childTnLst>
                                    <p:anim calcmode="lin" valueType="num">
                                      <p:cBhvr>
                                        <p:cTn id="16" dur="1000"/>
                                        <p:tgtEl>
                                          <p:spTgt spid="11"/>
                                        </p:tgtEl>
                                        <p:attrNameLst>
                                          <p:attrName>ppt_w</p:attrName>
                                        </p:attrNameLst>
                                      </p:cBhvr>
                                      <p:tavLst>
                                        <p:tav tm="0">
                                          <p:val>
                                            <p:strVal val="ppt_w"/>
                                          </p:val>
                                        </p:tav>
                                        <p:tav tm="100000">
                                          <p:val>
                                            <p:fltVal val="0"/>
                                          </p:val>
                                        </p:tav>
                                      </p:tavLst>
                                    </p:anim>
                                    <p:anim calcmode="lin" valueType="num">
                                      <p:cBhvr>
                                        <p:cTn id="17" dur="1000"/>
                                        <p:tgtEl>
                                          <p:spTgt spid="11"/>
                                        </p:tgtEl>
                                        <p:attrNameLst>
                                          <p:attrName>ppt_h</p:attrName>
                                        </p:attrNameLst>
                                      </p:cBhvr>
                                      <p:tavLst>
                                        <p:tav tm="0">
                                          <p:val>
                                            <p:strVal val="ppt_h"/>
                                          </p:val>
                                        </p:tav>
                                        <p:tav tm="100000">
                                          <p:val>
                                            <p:fltVal val="0"/>
                                          </p:val>
                                        </p:tav>
                                      </p:tavLst>
                                    </p:anim>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8"/>
                                        </p:tgtEl>
                                      </p:cBhvr>
                                    </p:animEffect>
                                    <p:set>
                                      <p:cBhvr>
                                        <p:cTn id="22" dur="1" fill="hold">
                                          <p:stCondLst>
                                            <p:cond delay="999"/>
                                          </p:stCondLst>
                                        </p:cTn>
                                        <p:tgtEl>
                                          <p:spTgt spid="3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2"/>
                                        </p:tgtEl>
                                      </p:cBhvr>
                                    </p:animEffect>
                                    <p:set>
                                      <p:cBhvr>
                                        <p:cTn id="25" dur="1" fill="hold">
                                          <p:stCondLst>
                                            <p:cond delay="999"/>
                                          </p:stCondLst>
                                        </p:cTn>
                                        <p:tgtEl>
                                          <p:spTgt spid="32"/>
                                        </p:tgtEl>
                                        <p:attrNameLst>
                                          <p:attrName>style.visibility</p:attrName>
                                        </p:attrNameLst>
                                      </p:cBhvr>
                                      <p:to>
                                        <p:strVal val="hidden"/>
                                      </p:to>
                                    </p:set>
                                  </p:childTnLst>
                                </p:cTn>
                              </p:par>
                              <p:par>
                                <p:cTn id="26" presetID="9" presetClass="entr" presetSubtype="0"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Effect transition="in" filter="dissolve">
                                      <p:cBhvr>
                                        <p:cTn id="28" dur="1000"/>
                                        <p:tgtEl>
                                          <p:spTgt spid="4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35" presetClass="path" presetSubtype="0" accel="50000" decel="50000" fill="hold" grpId="0" nodeType="withEffect">
                                  <p:stCondLst>
                                    <p:cond delay="1000"/>
                                  </p:stCondLst>
                                  <p:childTnLst>
                                    <p:animMotion origin="layout" path="M 3.33333E-6 4.81481E-6 L -0.15834 0.00787 " pathEditMode="relative" rAng="0" ptsTypes="AA">
                                      <p:cBhvr>
                                        <p:cTn id="33" dur="1000" fill="hold"/>
                                        <p:tgtEl>
                                          <p:spTgt spid="19"/>
                                        </p:tgtEl>
                                        <p:attrNameLst>
                                          <p:attrName>ppt_x</p:attrName>
                                          <p:attrName>ppt_y</p:attrName>
                                        </p:attrNameLst>
                                      </p:cBhvr>
                                      <p:rCtr x="-79" y="4"/>
                                    </p:animMotion>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1000" fill="hold"/>
                                        <p:tgtEl>
                                          <p:spTgt spid="46"/>
                                        </p:tgtEl>
                                        <p:attrNameLst>
                                          <p:attrName>ppt_w</p:attrName>
                                        </p:attrNameLst>
                                      </p:cBhvr>
                                      <p:tavLst>
                                        <p:tav tm="0">
                                          <p:val>
                                            <p:fltVal val="0"/>
                                          </p:val>
                                        </p:tav>
                                        <p:tav tm="100000">
                                          <p:val>
                                            <p:strVal val="#ppt_w"/>
                                          </p:val>
                                        </p:tav>
                                      </p:tavLst>
                                    </p:anim>
                                    <p:anim calcmode="lin" valueType="num">
                                      <p:cBhvr>
                                        <p:cTn id="39" dur="1000" fill="hold"/>
                                        <p:tgtEl>
                                          <p:spTgt spid="46"/>
                                        </p:tgtEl>
                                        <p:attrNameLst>
                                          <p:attrName>ppt_h</p:attrName>
                                        </p:attrNameLst>
                                      </p:cBhvr>
                                      <p:tavLst>
                                        <p:tav tm="0">
                                          <p:val>
                                            <p:fltVal val="0"/>
                                          </p:val>
                                        </p:tav>
                                        <p:tav tm="100000">
                                          <p:val>
                                            <p:strVal val="#ppt_h"/>
                                          </p:val>
                                        </p:tav>
                                      </p:tavLst>
                                    </p:anim>
                                    <p:animEffect transition="in" filter="fade">
                                      <p:cBhvr>
                                        <p:cTn id="40" dur="10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1000" fill="hold"/>
                                        <p:tgtEl>
                                          <p:spTgt spid="47"/>
                                        </p:tgtEl>
                                        <p:attrNameLst>
                                          <p:attrName>ppt_w</p:attrName>
                                        </p:attrNameLst>
                                      </p:cBhvr>
                                      <p:tavLst>
                                        <p:tav tm="0">
                                          <p:val>
                                            <p:fltVal val="0"/>
                                          </p:val>
                                        </p:tav>
                                        <p:tav tm="100000">
                                          <p:val>
                                            <p:strVal val="#ppt_w"/>
                                          </p:val>
                                        </p:tav>
                                      </p:tavLst>
                                    </p:anim>
                                    <p:anim calcmode="lin" valueType="num">
                                      <p:cBhvr>
                                        <p:cTn id="46" dur="1000" fill="hold"/>
                                        <p:tgtEl>
                                          <p:spTgt spid="47"/>
                                        </p:tgtEl>
                                        <p:attrNameLst>
                                          <p:attrName>ppt_h</p:attrName>
                                        </p:attrNameLst>
                                      </p:cBhvr>
                                      <p:tavLst>
                                        <p:tav tm="0">
                                          <p:val>
                                            <p:fltVal val="0"/>
                                          </p:val>
                                        </p:tav>
                                        <p:tav tm="100000">
                                          <p:val>
                                            <p:strVal val="#ppt_h"/>
                                          </p:val>
                                        </p:tav>
                                      </p:tavLst>
                                    </p:anim>
                                    <p:animEffect transition="in" filter="fade">
                                      <p:cBhvr>
                                        <p:cTn id="47" dur="10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46"/>
                                        </p:tgtEl>
                                      </p:cBhvr>
                                    </p:animEffect>
                                    <p:set>
                                      <p:cBhvr>
                                        <p:cTn id="52" dur="1" fill="hold">
                                          <p:stCondLst>
                                            <p:cond delay="999"/>
                                          </p:stCondLst>
                                        </p:cTn>
                                        <p:tgtEl>
                                          <p:spTgt spid="4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47"/>
                                        </p:tgtEl>
                                      </p:cBhvr>
                                    </p:animEffect>
                                    <p:set>
                                      <p:cBhvr>
                                        <p:cTn id="55" dur="1" fill="hold">
                                          <p:stCondLst>
                                            <p:cond delay="999"/>
                                          </p:stCondLst>
                                        </p:cTn>
                                        <p:tgtEl>
                                          <p:spTgt spid="47"/>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45"/>
                                        </p:tgtEl>
                                      </p:cBhvr>
                                    </p:animEffect>
                                    <p:set>
                                      <p:cBhvr>
                                        <p:cTn id="58" dur="1" fill="hold">
                                          <p:stCondLst>
                                            <p:cond delay="999"/>
                                          </p:stCondLst>
                                        </p:cTn>
                                        <p:tgtEl>
                                          <p:spTgt spid="4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9"/>
                                        </p:tgtEl>
                                      </p:cBhvr>
                                    </p:animEffect>
                                    <p:set>
                                      <p:cBhvr>
                                        <p:cTn id="61" dur="1" fill="hold">
                                          <p:stCondLst>
                                            <p:cond delay="9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7"/>
                                        </p:tgtEl>
                                      </p:cBhvr>
                                    </p:animEffect>
                                    <p:set>
                                      <p:cBhvr>
                                        <p:cTn id="64" dur="1" fill="hold">
                                          <p:stCondLst>
                                            <p:cond delay="999"/>
                                          </p:stCondLst>
                                        </p:cTn>
                                        <p:tgtEl>
                                          <p:spTgt spid="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44"/>
                                        </p:tgtEl>
                                      </p:cBhvr>
                                    </p:animEffect>
                                    <p:set>
                                      <p:cBhvr>
                                        <p:cTn id="67" dur="1" fill="hold">
                                          <p:stCondLst>
                                            <p:cond delay="999"/>
                                          </p:stCondLst>
                                        </p:cTn>
                                        <p:tgtEl>
                                          <p:spTgt spid="44"/>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31"/>
                                        </p:tgtEl>
                                      </p:cBhvr>
                                    </p:animEffect>
                                    <p:set>
                                      <p:cBhvr>
                                        <p:cTn id="70" dur="1" fill="hold">
                                          <p:stCondLst>
                                            <p:cond delay="999"/>
                                          </p:stCondLst>
                                        </p:cTn>
                                        <p:tgtEl>
                                          <p:spTgt spid="31"/>
                                        </p:tgtEl>
                                        <p:attrNameLst>
                                          <p:attrName>style.visibility</p:attrName>
                                        </p:attrNameLst>
                                      </p:cBhvr>
                                      <p:to>
                                        <p:strVal val="hidden"/>
                                      </p:to>
                                    </p:se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1" animBg="1"/>
      <p:bldP spid="31" grpId="0" animBg="1"/>
      <p:bldP spid="44" grpId="0"/>
      <p:bldP spid="32" grpId="0" animBg="1"/>
      <p:bldP spid="11" grpId="0" animBg="1"/>
      <p:bldP spid="38" grpId="0" animBg="1"/>
      <p:bldP spid="41" grpId="1" animBg="1"/>
      <p:bldP spid="43" grpId="0" animBg="1"/>
      <p:bldP spid="19" grpId="0"/>
      <p:bldP spid="19" grpId="1"/>
      <p:bldP spid="45" grpId="0" animBg="1"/>
      <p:bldP spid="46" grpId="0" animBg="1"/>
      <p:bldP spid="46" grpId="1" animBg="1"/>
      <p:bldP spid="47" grpId="0" animBg="1"/>
      <p:bldP spid="47" grpId="1" animBg="1"/>
      <p:bldP spid="4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671511"/>
            <a:ext cx="9756370" cy="6313951"/>
            <a:chOff x="0" y="671511"/>
            <a:chExt cx="9756370" cy="6313951"/>
          </a:xfrm>
        </p:grpSpPr>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993461" y="1329558"/>
              <a:ext cx="3976414" cy="4261945"/>
            </a:xfrm>
            <a:custGeom>
              <a:avLst/>
              <a:gdLst>
                <a:gd name="connsiteX0" fmla="*/ 2937641 w 3846786"/>
                <a:gd name="connsiteY0" fmla="*/ 1090449 h 4758559"/>
                <a:gd name="connsiteX1" fmla="*/ 2843048 w 3846786"/>
                <a:gd name="connsiteY1" fmla="*/ 1263870 h 4758559"/>
                <a:gd name="connsiteX2" fmla="*/ 3079531 w 3846786"/>
                <a:gd name="connsiteY2" fmla="*/ 1563415 h 4758559"/>
                <a:gd name="connsiteX3" fmla="*/ 3300248 w 3846786"/>
                <a:gd name="connsiteY3" fmla="*/ 1768366 h 4758559"/>
                <a:gd name="connsiteX4" fmla="*/ 3331779 w 3846786"/>
                <a:gd name="connsiteY4" fmla="*/ 1910256 h 4758559"/>
                <a:gd name="connsiteX5" fmla="*/ 3457903 w 3846786"/>
                <a:gd name="connsiteY5" fmla="*/ 2099442 h 4758559"/>
                <a:gd name="connsiteX6" fmla="*/ 3394841 w 3846786"/>
                <a:gd name="connsiteY6" fmla="*/ 2257097 h 4758559"/>
                <a:gd name="connsiteX7" fmla="*/ 3300248 w 3846786"/>
                <a:gd name="connsiteY7" fmla="*/ 2414753 h 4758559"/>
                <a:gd name="connsiteX8" fmla="*/ 3379076 w 3846786"/>
                <a:gd name="connsiteY8" fmla="*/ 2651235 h 4758559"/>
                <a:gd name="connsiteX9" fmla="*/ 3442138 w 3846786"/>
                <a:gd name="connsiteY9" fmla="*/ 2745828 h 4758559"/>
                <a:gd name="connsiteX10" fmla="*/ 3473669 w 3846786"/>
                <a:gd name="connsiteY10" fmla="*/ 2887718 h 4758559"/>
                <a:gd name="connsiteX11" fmla="*/ 3694386 w 3846786"/>
                <a:gd name="connsiteY11" fmla="*/ 3045373 h 4758559"/>
                <a:gd name="connsiteX12" fmla="*/ 3647089 w 3846786"/>
                <a:gd name="connsiteY12" fmla="*/ 3234559 h 4758559"/>
                <a:gd name="connsiteX13" fmla="*/ 3442138 w 3846786"/>
                <a:gd name="connsiteY13" fmla="*/ 3707525 h 4758559"/>
                <a:gd name="connsiteX14" fmla="*/ 3426372 w 3846786"/>
                <a:gd name="connsiteY14" fmla="*/ 4007070 h 4758559"/>
                <a:gd name="connsiteX15" fmla="*/ 3331779 w 3846786"/>
                <a:gd name="connsiteY15" fmla="*/ 4275084 h 4758559"/>
                <a:gd name="connsiteX16" fmla="*/ 3300248 w 3846786"/>
                <a:gd name="connsiteY16" fmla="*/ 4338146 h 4758559"/>
                <a:gd name="connsiteX17" fmla="*/ 3379076 w 3846786"/>
                <a:gd name="connsiteY17" fmla="*/ 4495801 h 4758559"/>
                <a:gd name="connsiteX18" fmla="*/ 3647089 w 3846786"/>
                <a:gd name="connsiteY18" fmla="*/ 4590394 h 4758559"/>
                <a:gd name="connsiteX19" fmla="*/ 3820510 w 3846786"/>
                <a:gd name="connsiteY19" fmla="*/ 4653456 h 4758559"/>
                <a:gd name="connsiteX20" fmla="*/ 3804744 w 3846786"/>
                <a:gd name="connsiteY20" fmla="*/ 4748049 h 4758559"/>
                <a:gd name="connsiteX21" fmla="*/ 3710151 w 3846786"/>
                <a:gd name="connsiteY21" fmla="*/ 4716518 h 4758559"/>
                <a:gd name="connsiteX22" fmla="*/ 3442138 w 3846786"/>
                <a:gd name="connsiteY22" fmla="*/ 4732284 h 4758559"/>
                <a:gd name="connsiteX23" fmla="*/ 3284482 w 3846786"/>
                <a:gd name="connsiteY23" fmla="*/ 4590394 h 4758559"/>
                <a:gd name="connsiteX24" fmla="*/ 3221420 w 3846786"/>
                <a:gd name="connsiteY24" fmla="*/ 4480035 h 4758559"/>
                <a:gd name="connsiteX25" fmla="*/ 3111062 w 3846786"/>
                <a:gd name="connsiteY25" fmla="*/ 4322380 h 4758559"/>
                <a:gd name="connsiteX26" fmla="*/ 2937641 w 3846786"/>
                <a:gd name="connsiteY26" fmla="*/ 4148959 h 4758559"/>
                <a:gd name="connsiteX27" fmla="*/ 2527738 w 3846786"/>
                <a:gd name="connsiteY27" fmla="*/ 3896711 h 4758559"/>
                <a:gd name="connsiteX28" fmla="*/ 2039007 w 3846786"/>
                <a:gd name="connsiteY28" fmla="*/ 3849415 h 4758559"/>
                <a:gd name="connsiteX29" fmla="*/ 1581807 w 3846786"/>
                <a:gd name="connsiteY29" fmla="*/ 3660228 h 4758559"/>
                <a:gd name="connsiteX30" fmla="*/ 1108841 w 3846786"/>
                <a:gd name="connsiteY30" fmla="*/ 3392215 h 4758559"/>
                <a:gd name="connsiteX31" fmla="*/ 1014248 w 3846786"/>
                <a:gd name="connsiteY31" fmla="*/ 3281856 h 4758559"/>
                <a:gd name="connsiteX32" fmla="*/ 1108841 w 3846786"/>
                <a:gd name="connsiteY32" fmla="*/ 3013842 h 4758559"/>
                <a:gd name="connsiteX33" fmla="*/ 966951 w 3846786"/>
                <a:gd name="connsiteY33" fmla="*/ 2903484 h 4758559"/>
                <a:gd name="connsiteX34" fmla="*/ 935420 w 3846786"/>
                <a:gd name="connsiteY34" fmla="*/ 2714297 h 4758559"/>
                <a:gd name="connsiteX35" fmla="*/ 1077310 w 3846786"/>
                <a:gd name="connsiteY35" fmla="*/ 2619704 h 4758559"/>
                <a:gd name="connsiteX36" fmla="*/ 1077310 w 3846786"/>
                <a:gd name="connsiteY36" fmla="*/ 2540877 h 4758559"/>
                <a:gd name="connsiteX37" fmla="*/ 966951 w 3846786"/>
                <a:gd name="connsiteY37" fmla="*/ 2462049 h 4758559"/>
                <a:gd name="connsiteX38" fmla="*/ 919655 w 3846786"/>
                <a:gd name="connsiteY38" fmla="*/ 2335925 h 4758559"/>
                <a:gd name="connsiteX39" fmla="*/ 762000 w 3846786"/>
                <a:gd name="connsiteY39" fmla="*/ 2067911 h 4758559"/>
                <a:gd name="connsiteX40" fmla="*/ 541282 w 3846786"/>
                <a:gd name="connsiteY40" fmla="*/ 1768366 h 4758559"/>
                <a:gd name="connsiteX41" fmla="*/ 430924 w 3846786"/>
                <a:gd name="connsiteY41" fmla="*/ 1610711 h 4758559"/>
                <a:gd name="connsiteX42" fmla="*/ 352096 w 3846786"/>
                <a:gd name="connsiteY42" fmla="*/ 1358463 h 4758559"/>
                <a:gd name="connsiteX43" fmla="*/ 178676 w 3846786"/>
                <a:gd name="connsiteY43" fmla="*/ 1437290 h 4758559"/>
                <a:gd name="connsiteX44" fmla="*/ 68317 w 3846786"/>
                <a:gd name="connsiteY44" fmla="*/ 1405759 h 4758559"/>
                <a:gd name="connsiteX45" fmla="*/ 5255 w 3846786"/>
                <a:gd name="connsiteY45" fmla="*/ 1263870 h 4758559"/>
                <a:gd name="connsiteX46" fmla="*/ 36786 w 3846786"/>
                <a:gd name="connsiteY46" fmla="*/ 1106215 h 4758559"/>
                <a:gd name="connsiteX47" fmla="*/ 131379 w 3846786"/>
                <a:gd name="connsiteY47" fmla="*/ 964325 h 4758559"/>
                <a:gd name="connsiteX48" fmla="*/ 210207 w 3846786"/>
                <a:gd name="connsiteY48" fmla="*/ 964325 h 4758559"/>
                <a:gd name="connsiteX49" fmla="*/ 257503 w 3846786"/>
                <a:gd name="connsiteY49" fmla="*/ 838201 h 4758559"/>
                <a:gd name="connsiteX50" fmla="*/ 162910 w 3846786"/>
                <a:gd name="connsiteY50" fmla="*/ 522890 h 4758559"/>
                <a:gd name="connsiteX51" fmla="*/ 84082 w 3846786"/>
                <a:gd name="connsiteY51" fmla="*/ 254877 h 4758559"/>
                <a:gd name="connsiteX52" fmla="*/ 84082 w 3846786"/>
                <a:gd name="connsiteY52" fmla="*/ 128753 h 4758559"/>
                <a:gd name="connsiteX53" fmla="*/ 415158 w 3846786"/>
                <a:gd name="connsiteY53" fmla="*/ 34159 h 4758559"/>
                <a:gd name="connsiteX54" fmla="*/ 825062 w 3846786"/>
                <a:gd name="connsiteY54" fmla="*/ 34159 h 4758559"/>
                <a:gd name="connsiteX55" fmla="*/ 1077310 w 3846786"/>
                <a:gd name="connsiteY55" fmla="*/ 239111 h 4758559"/>
                <a:gd name="connsiteX56" fmla="*/ 1345324 w 3846786"/>
                <a:gd name="connsiteY56" fmla="*/ 459828 h 4758559"/>
                <a:gd name="connsiteX57" fmla="*/ 1707931 w 3846786"/>
                <a:gd name="connsiteY57" fmla="*/ 680546 h 4758559"/>
                <a:gd name="connsiteX58" fmla="*/ 2023241 w 3846786"/>
                <a:gd name="connsiteY58" fmla="*/ 806670 h 4758559"/>
                <a:gd name="connsiteX59" fmla="*/ 2070538 w 3846786"/>
                <a:gd name="connsiteY59" fmla="*/ 869732 h 4758559"/>
                <a:gd name="connsiteX60" fmla="*/ 2243958 w 3846786"/>
                <a:gd name="connsiteY60" fmla="*/ 806670 h 4758559"/>
                <a:gd name="connsiteX61" fmla="*/ 2307020 w 3846786"/>
                <a:gd name="connsiteY61" fmla="*/ 932794 h 4758559"/>
                <a:gd name="connsiteX62" fmla="*/ 2322786 w 3846786"/>
                <a:gd name="connsiteY62" fmla="*/ 1074684 h 4758559"/>
                <a:gd name="connsiteX63" fmla="*/ 2417379 w 3846786"/>
                <a:gd name="connsiteY63" fmla="*/ 1232339 h 4758559"/>
                <a:gd name="connsiteX64" fmla="*/ 2527738 w 3846786"/>
                <a:gd name="connsiteY64" fmla="*/ 1232339 h 4758559"/>
                <a:gd name="connsiteX65" fmla="*/ 2606565 w 3846786"/>
                <a:gd name="connsiteY65" fmla="*/ 1058918 h 4758559"/>
                <a:gd name="connsiteX66" fmla="*/ 2669627 w 3846786"/>
                <a:gd name="connsiteY66" fmla="*/ 1011622 h 4758559"/>
                <a:gd name="connsiteX67" fmla="*/ 2764220 w 3846786"/>
                <a:gd name="connsiteY67" fmla="*/ 964325 h 4758559"/>
                <a:gd name="connsiteX68" fmla="*/ 2827282 w 3846786"/>
                <a:gd name="connsiteY68" fmla="*/ 1027387 h 4758559"/>
                <a:gd name="connsiteX69" fmla="*/ 2937641 w 3846786"/>
                <a:gd name="connsiteY69" fmla="*/ 1090449 h 4758559"/>
                <a:gd name="connsiteX0" fmla="*/ 2937641 w 3846786"/>
                <a:gd name="connsiteY0" fmla="*/ 1093076 h 4761186"/>
                <a:gd name="connsiteX1" fmla="*/ 2843048 w 3846786"/>
                <a:gd name="connsiteY1" fmla="*/ 1266497 h 4761186"/>
                <a:gd name="connsiteX2" fmla="*/ 3079531 w 3846786"/>
                <a:gd name="connsiteY2" fmla="*/ 1566042 h 4761186"/>
                <a:gd name="connsiteX3" fmla="*/ 3300248 w 3846786"/>
                <a:gd name="connsiteY3" fmla="*/ 1770993 h 4761186"/>
                <a:gd name="connsiteX4" fmla="*/ 3331779 w 3846786"/>
                <a:gd name="connsiteY4" fmla="*/ 1912883 h 4761186"/>
                <a:gd name="connsiteX5" fmla="*/ 3457903 w 3846786"/>
                <a:gd name="connsiteY5" fmla="*/ 2102069 h 4761186"/>
                <a:gd name="connsiteX6" fmla="*/ 3394841 w 3846786"/>
                <a:gd name="connsiteY6" fmla="*/ 2259724 h 4761186"/>
                <a:gd name="connsiteX7" fmla="*/ 3300248 w 3846786"/>
                <a:gd name="connsiteY7" fmla="*/ 2417380 h 4761186"/>
                <a:gd name="connsiteX8" fmla="*/ 3379076 w 3846786"/>
                <a:gd name="connsiteY8" fmla="*/ 2653862 h 4761186"/>
                <a:gd name="connsiteX9" fmla="*/ 3442138 w 3846786"/>
                <a:gd name="connsiteY9" fmla="*/ 2748455 h 4761186"/>
                <a:gd name="connsiteX10" fmla="*/ 3473669 w 3846786"/>
                <a:gd name="connsiteY10" fmla="*/ 2890345 h 4761186"/>
                <a:gd name="connsiteX11" fmla="*/ 3694386 w 3846786"/>
                <a:gd name="connsiteY11" fmla="*/ 3048000 h 4761186"/>
                <a:gd name="connsiteX12" fmla="*/ 3647089 w 3846786"/>
                <a:gd name="connsiteY12" fmla="*/ 3237186 h 4761186"/>
                <a:gd name="connsiteX13" fmla="*/ 3442138 w 3846786"/>
                <a:gd name="connsiteY13" fmla="*/ 3710152 h 4761186"/>
                <a:gd name="connsiteX14" fmla="*/ 3426372 w 3846786"/>
                <a:gd name="connsiteY14" fmla="*/ 4009697 h 4761186"/>
                <a:gd name="connsiteX15" fmla="*/ 3331779 w 3846786"/>
                <a:gd name="connsiteY15" fmla="*/ 4277711 h 4761186"/>
                <a:gd name="connsiteX16" fmla="*/ 3300248 w 3846786"/>
                <a:gd name="connsiteY16" fmla="*/ 4340773 h 4761186"/>
                <a:gd name="connsiteX17" fmla="*/ 3379076 w 3846786"/>
                <a:gd name="connsiteY17" fmla="*/ 4498428 h 4761186"/>
                <a:gd name="connsiteX18" fmla="*/ 3647089 w 3846786"/>
                <a:gd name="connsiteY18" fmla="*/ 4593021 h 4761186"/>
                <a:gd name="connsiteX19" fmla="*/ 3820510 w 3846786"/>
                <a:gd name="connsiteY19" fmla="*/ 4656083 h 4761186"/>
                <a:gd name="connsiteX20" fmla="*/ 3804744 w 3846786"/>
                <a:gd name="connsiteY20" fmla="*/ 4750676 h 4761186"/>
                <a:gd name="connsiteX21" fmla="*/ 3710151 w 3846786"/>
                <a:gd name="connsiteY21" fmla="*/ 4719145 h 4761186"/>
                <a:gd name="connsiteX22" fmla="*/ 3442138 w 3846786"/>
                <a:gd name="connsiteY22" fmla="*/ 4734911 h 4761186"/>
                <a:gd name="connsiteX23" fmla="*/ 3284482 w 3846786"/>
                <a:gd name="connsiteY23" fmla="*/ 4593021 h 4761186"/>
                <a:gd name="connsiteX24" fmla="*/ 3221420 w 3846786"/>
                <a:gd name="connsiteY24" fmla="*/ 4482662 h 4761186"/>
                <a:gd name="connsiteX25" fmla="*/ 3111062 w 3846786"/>
                <a:gd name="connsiteY25" fmla="*/ 4325007 h 4761186"/>
                <a:gd name="connsiteX26" fmla="*/ 2937641 w 3846786"/>
                <a:gd name="connsiteY26" fmla="*/ 4151586 h 4761186"/>
                <a:gd name="connsiteX27" fmla="*/ 2527738 w 3846786"/>
                <a:gd name="connsiteY27" fmla="*/ 3899338 h 4761186"/>
                <a:gd name="connsiteX28" fmla="*/ 2039007 w 3846786"/>
                <a:gd name="connsiteY28" fmla="*/ 3852042 h 4761186"/>
                <a:gd name="connsiteX29" fmla="*/ 1581807 w 3846786"/>
                <a:gd name="connsiteY29" fmla="*/ 3662855 h 4761186"/>
                <a:gd name="connsiteX30" fmla="*/ 1108841 w 3846786"/>
                <a:gd name="connsiteY30" fmla="*/ 3394842 h 4761186"/>
                <a:gd name="connsiteX31" fmla="*/ 1014248 w 3846786"/>
                <a:gd name="connsiteY31" fmla="*/ 3284483 h 4761186"/>
                <a:gd name="connsiteX32" fmla="*/ 1108841 w 3846786"/>
                <a:gd name="connsiteY32" fmla="*/ 3016469 h 4761186"/>
                <a:gd name="connsiteX33" fmla="*/ 966951 w 3846786"/>
                <a:gd name="connsiteY33" fmla="*/ 2906111 h 4761186"/>
                <a:gd name="connsiteX34" fmla="*/ 935420 w 3846786"/>
                <a:gd name="connsiteY34" fmla="*/ 2716924 h 4761186"/>
                <a:gd name="connsiteX35" fmla="*/ 1077310 w 3846786"/>
                <a:gd name="connsiteY35" fmla="*/ 2622331 h 4761186"/>
                <a:gd name="connsiteX36" fmla="*/ 1077310 w 3846786"/>
                <a:gd name="connsiteY36" fmla="*/ 2543504 h 4761186"/>
                <a:gd name="connsiteX37" fmla="*/ 966951 w 3846786"/>
                <a:gd name="connsiteY37" fmla="*/ 2464676 h 4761186"/>
                <a:gd name="connsiteX38" fmla="*/ 919655 w 3846786"/>
                <a:gd name="connsiteY38" fmla="*/ 2338552 h 4761186"/>
                <a:gd name="connsiteX39" fmla="*/ 762000 w 3846786"/>
                <a:gd name="connsiteY39" fmla="*/ 2070538 h 4761186"/>
                <a:gd name="connsiteX40" fmla="*/ 541282 w 3846786"/>
                <a:gd name="connsiteY40" fmla="*/ 1770993 h 4761186"/>
                <a:gd name="connsiteX41" fmla="*/ 430924 w 3846786"/>
                <a:gd name="connsiteY41" fmla="*/ 1613338 h 4761186"/>
                <a:gd name="connsiteX42" fmla="*/ 352096 w 3846786"/>
                <a:gd name="connsiteY42" fmla="*/ 1361090 h 4761186"/>
                <a:gd name="connsiteX43" fmla="*/ 178676 w 3846786"/>
                <a:gd name="connsiteY43" fmla="*/ 1439917 h 4761186"/>
                <a:gd name="connsiteX44" fmla="*/ 68317 w 3846786"/>
                <a:gd name="connsiteY44" fmla="*/ 1408386 h 4761186"/>
                <a:gd name="connsiteX45" fmla="*/ 5255 w 3846786"/>
                <a:gd name="connsiteY45" fmla="*/ 1266497 h 4761186"/>
                <a:gd name="connsiteX46" fmla="*/ 36786 w 3846786"/>
                <a:gd name="connsiteY46" fmla="*/ 1108842 h 4761186"/>
                <a:gd name="connsiteX47" fmla="*/ 131379 w 3846786"/>
                <a:gd name="connsiteY47" fmla="*/ 966952 h 4761186"/>
                <a:gd name="connsiteX48" fmla="*/ 210207 w 3846786"/>
                <a:gd name="connsiteY48" fmla="*/ 966952 h 4761186"/>
                <a:gd name="connsiteX49" fmla="*/ 257503 w 3846786"/>
                <a:gd name="connsiteY49" fmla="*/ 840828 h 4761186"/>
                <a:gd name="connsiteX50" fmla="*/ 162910 w 3846786"/>
                <a:gd name="connsiteY50" fmla="*/ 525517 h 4761186"/>
                <a:gd name="connsiteX51" fmla="*/ 84082 w 3846786"/>
                <a:gd name="connsiteY51" fmla="*/ 257504 h 4761186"/>
                <a:gd name="connsiteX52" fmla="*/ 415158 w 3846786"/>
                <a:gd name="connsiteY52" fmla="*/ 36786 h 4761186"/>
                <a:gd name="connsiteX53" fmla="*/ 825062 w 3846786"/>
                <a:gd name="connsiteY53" fmla="*/ 36786 h 4761186"/>
                <a:gd name="connsiteX54" fmla="*/ 1077310 w 3846786"/>
                <a:gd name="connsiteY54" fmla="*/ 241738 h 4761186"/>
                <a:gd name="connsiteX55" fmla="*/ 1345324 w 3846786"/>
                <a:gd name="connsiteY55" fmla="*/ 462455 h 4761186"/>
                <a:gd name="connsiteX56" fmla="*/ 1707931 w 3846786"/>
                <a:gd name="connsiteY56" fmla="*/ 683173 h 4761186"/>
                <a:gd name="connsiteX57" fmla="*/ 2023241 w 3846786"/>
                <a:gd name="connsiteY57" fmla="*/ 809297 h 4761186"/>
                <a:gd name="connsiteX58" fmla="*/ 2070538 w 3846786"/>
                <a:gd name="connsiteY58" fmla="*/ 872359 h 4761186"/>
                <a:gd name="connsiteX59" fmla="*/ 2243958 w 3846786"/>
                <a:gd name="connsiteY59" fmla="*/ 809297 h 4761186"/>
                <a:gd name="connsiteX60" fmla="*/ 2307020 w 3846786"/>
                <a:gd name="connsiteY60" fmla="*/ 935421 h 4761186"/>
                <a:gd name="connsiteX61" fmla="*/ 2322786 w 3846786"/>
                <a:gd name="connsiteY61" fmla="*/ 1077311 h 4761186"/>
                <a:gd name="connsiteX62" fmla="*/ 2417379 w 3846786"/>
                <a:gd name="connsiteY62" fmla="*/ 1234966 h 4761186"/>
                <a:gd name="connsiteX63" fmla="*/ 2527738 w 3846786"/>
                <a:gd name="connsiteY63" fmla="*/ 1234966 h 4761186"/>
                <a:gd name="connsiteX64" fmla="*/ 2606565 w 3846786"/>
                <a:gd name="connsiteY64" fmla="*/ 1061545 h 4761186"/>
                <a:gd name="connsiteX65" fmla="*/ 2669627 w 3846786"/>
                <a:gd name="connsiteY65" fmla="*/ 1014249 h 4761186"/>
                <a:gd name="connsiteX66" fmla="*/ 2764220 w 3846786"/>
                <a:gd name="connsiteY66" fmla="*/ 966952 h 4761186"/>
                <a:gd name="connsiteX67" fmla="*/ 2827282 w 3846786"/>
                <a:gd name="connsiteY67" fmla="*/ 1030014 h 4761186"/>
                <a:gd name="connsiteX68" fmla="*/ 2937641 w 3846786"/>
                <a:gd name="connsiteY68" fmla="*/ 1093076 h 4761186"/>
                <a:gd name="connsiteX0" fmla="*/ 2963917 w 3873062"/>
                <a:gd name="connsiteY0" fmla="*/ 1056290 h 4724400"/>
                <a:gd name="connsiteX1" fmla="*/ 2869324 w 3873062"/>
                <a:gd name="connsiteY1" fmla="*/ 1229711 h 4724400"/>
                <a:gd name="connsiteX2" fmla="*/ 3105807 w 3873062"/>
                <a:gd name="connsiteY2" fmla="*/ 1529256 h 4724400"/>
                <a:gd name="connsiteX3" fmla="*/ 3326524 w 3873062"/>
                <a:gd name="connsiteY3" fmla="*/ 1734207 h 4724400"/>
                <a:gd name="connsiteX4" fmla="*/ 3358055 w 3873062"/>
                <a:gd name="connsiteY4" fmla="*/ 1876097 h 4724400"/>
                <a:gd name="connsiteX5" fmla="*/ 3484179 w 3873062"/>
                <a:gd name="connsiteY5" fmla="*/ 2065283 h 4724400"/>
                <a:gd name="connsiteX6" fmla="*/ 3421117 w 3873062"/>
                <a:gd name="connsiteY6" fmla="*/ 2222938 h 4724400"/>
                <a:gd name="connsiteX7" fmla="*/ 3326524 w 3873062"/>
                <a:gd name="connsiteY7" fmla="*/ 2380594 h 4724400"/>
                <a:gd name="connsiteX8" fmla="*/ 3405352 w 3873062"/>
                <a:gd name="connsiteY8" fmla="*/ 2617076 h 4724400"/>
                <a:gd name="connsiteX9" fmla="*/ 3468414 w 3873062"/>
                <a:gd name="connsiteY9" fmla="*/ 2711669 h 4724400"/>
                <a:gd name="connsiteX10" fmla="*/ 3499945 w 3873062"/>
                <a:gd name="connsiteY10" fmla="*/ 2853559 h 4724400"/>
                <a:gd name="connsiteX11" fmla="*/ 3720662 w 3873062"/>
                <a:gd name="connsiteY11" fmla="*/ 3011214 h 4724400"/>
                <a:gd name="connsiteX12" fmla="*/ 3673365 w 3873062"/>
                <a:gd name="connsiteY12" fmla="*/ 3200400 h 4724400"/>
                <a:gd name="connsiteX13" fmla="*/ 3468414 w 3873062"/>
                <a:gd name="connsiteY13" fmla="*/ 3673366 h 4724400"/>
                <a:gd name="connsiteX14" fmla="*/ 3452648 w 3873062"/>
                <a:gd name="connsiteY14" fmla="*/ 3972911 h 4724400"/>
                <a:gd name="connsiteX15" fmla="*/ 3358055 w 3873062"/>
                <a:gd name="connsiteY15" fmla="*/ 4240925 h 4724400"/>
                <a:gd name="connsiteX16" fmla="*/ 3326524 w 3873062"/>
                <a:gd name="connsiteY16" fmla="*/ 4303987 h 4724400"/>
                <a:gd name="connsiteX17" fmla="*/ 3405352 w 3873062"/>
                <a:gd name="connsiteY17" fmla="*/ 4461642 h 4724400"/>
                <a:gd name="connsiteX18" fmla="*/ 3673365 w 3873062"/>
                <a:gd name="connsiteY18" fmla="*/ 4556235 h 4724400"/>
                <a:gd name="connsiteX19" fmla="*/ 3846786 w 3873062"/>
                <a:gd name="connsiteY19" fmla="*/ 4619297 h 4724400"/>
                <a:gd name="connsiteX20" fmla="*/ 3831020 w 3873062"/>
                <a:gd name="connsiteY20" fmla="*/ 4713890 h 4724400"/>
                <a:gd name="connsiteX21" fmla="*/ 3736427 w 3873062"/>
                <a:gd name="connsiteY21" fmla="*/ 4682359 h 4724400"/>
                <a:gd name="connsiteX22" fmla="*/ 3468414 w 3873062"/>
                <a:gd name="connsiteY22" fmla="*/ 4698125 h 4724400"/>
                <a:gd name="connsiteX23" fmla="*/ 3310758 w 3873062"/>
                <a:gd name="connsiteY23" fmla="*/ 4556235 h 4724400"/>
                <a:gd name="connsiteX24" fmla="*/ 3247696 w 3873062"/>
                <a:gd name="connsiteY24" fmla="*/ 4445876 h 4724400"/>
                <a:gd name="connsiteX25" fmla="*/ 3137338 w 3873062"/>
                <a:gd name="connsiteY25" fmla="*/ 4288221 h 4724400"/>
                <a:gd name="connsiteX26" fmla="*/ 2963917 w 3873062"/>
                <a:gd name="connsiteY26" fmla="*/ 4114800 h 4724400"/>
                <a:gd name="connsiteX27" fmla="*/ 2554014 w 3873062"/>
                <a:gd name="connsiteY27" fmla="*/ 3862552 h 4724400"/>
                <a:gd name="connsiteX28" fmla="*/ 2065283 w 3873062"/>
                <a:gd name="connsiteY28" fmla="*/ 3815256 h 4724400"/>
                <a:gd name="connsiteX29" fmla="*/ 1608083 w 3873062"/>
                <a:gd name="connsiteY29" fmla="*/ 3626069 h 4724400"/>
                <a:gd name="connsiteX30" fmla="*/ 1135117 w 3873062"/>
                <a:gd name="connsiteY30" fmla="*/ 3358056 h 4724400"/>
                <a:gd name="connsiteX31" fmla="*/ 1040524 w 3873062"/>
                <a:gd name="connsiteY31" fmla="*/ 3247697 h 4724400"/>
                <a:gd name="connsiteX32" fmla="*/ 1135117 w 3873062"/>
                <a:gd name="connsiteY32" fmla="*/ 2979683 h 4724400"/>
                <a:gd name="connsiteX33" fmla="*/ 993227 w 3873062"/>
                <a:gd name="connsiteY33" fmla="*/ 2869325 h 4724400"/>
                <a:gd name="connsiteX34" fmla="*/ 961696 w 3873062"/>
                <a:gd name="connsiteY34" fmla="*/ 2680138 h 4724400"/>
                <a:gd name="connsiteX35" fmla="*/ 1103586 w 3873062"/>
                <a:gd name="connsiteY35" fmla="*/ 2585545 h 4724400"/>
                <a:gd name="connsiteX36" fmla="*/ 1103586 w 3873062"/>
                <a:gd name="connsiteY36" fmla="*/ 2506718 h 4724400"/>
                <a:gd name="connsiteX37" fmla="*/ 993227 w 3873062"/>
                <a:gd name="connsiteY37" fmla="*/ 2427890 h 4724400"/>
                <a:gd name="connsiteX38" fmla="*/ 945931 w 3873062"/>
                <a:gd name="connsiteY38" fmla="*/ 2301766 h 4724400"/>
                <a:gd name="connsiteX39" fmla="*/ 788276 w 3873062"/>
                <a:gd name="connsiteY39" fmla="*/ 2033752 h 4724400"/>
                <a:gd name="connsiteX40" fmla="*/ 567558 w 3873062"/>
                <a:gd name="connsiteY40" fmla="*/ 1734207 h 4724400"/>
                <a:gd name="connsiteX41" fmla="*/ 457200 w 3873062"/>
                <a:gd name="connsiteY41" fmla="*/ 1576552 h 4724400"/>
                <a:gd name="connsiteX42" fmla="*/ 378372 w 3873062"/>
                <a:gd name="connsiteY42" fmla="*/ 1324304 h 4724400"/>
                <a:gd name="connsiteX43" fmla="*/ 204952 w 3873062"/>
                <a:gd name="connsiteY43" fmla="*/ 1403131 h 4724400"/>
                <a:gd name="connsiteX44" fmla="*/ 94593 w 3873062"/>
                <a:gd name="connsiteY44" fmla="*/ 1371600 h 4724400"/>
                <a:gd name="connsiteX45" fmla="*/ 31531 w 3873062"/>
                <a:gd name="connsiteY45" fmla="*/ 1229711 h 4724400"/>
                <a:gd name="connsiteX46" fmla="*/ 63062 w 3873062"/>
                <a:gd name="connsiteY46" fmla="*/ 1072056 h 4724400"/>
                <a:gd name="connsiteX47" fmla="*/ 157655 w 3873062"/>
                <a:gd name="connsiteY47" fmla="*/ 930166 h 4724400"/>
                <a:gd name="connsiteX48" fmla="*/ 236483 w 3873062"/>
                <a:gd name="connsiteY48" fmla="*/ 930166 h 4724400"/>
                <a:gd name="connsiteX49" fmla="*/ 283779 w 3873062"/>
                <a:gd name="connsiteY49" fmla="*/ 804042 h 4724400"/>
                <a:gd name="connsiteX50" fmla="*/ 189186 w 3873062"/>
                <a:gd name="connsiteY50" fmla="*/ 488731 h 4724400"/>
                <a:gd name="connsiteX51" fmla="*/ 110358 w 3873062"/>
                <a:gd name="connsiteY51" fmla="*/ 220718 h 4724400"/>
                <a:gd name="connsiteX52" fmla="*/ 851338 w 3873062"/>
                <a:gd name="connsiteY52" fmla="*/ 0 h 4724400"/>
                <a:gd name="connsiteX53" fmla="*/ 1103586 w 3873062"/>
                <a:gd name="connsiteY53" fmla="*/ 204952 h 4724400"/>
                <a:gd name="connsiteX54" fmla="*/ 1371600 w 3873062"/>
                <a:gd name="connsiteY54" fmla="*/ 425669 h 4724400"/>
                <a:gd name="connsiteX55" fmla="*/ 1734207 w 3873062"/>
                <a:gd name="connsiteY55" fmla="*/ 646387 h 4724400"/>
                <a:gd name="connsiteX56" fmla="*/ 2049517 w 3873062"/>
                <a:gd name="connsiteY56" fmla="*/ 772511 h 4724400"/>
                <a:gd name="connsiteX57" fmla="*/ 2096814 w 3873062"/>
                <a:gd name="connsiteY57" fmla="*/ 835573 h 4724400"/>
                <a:gd name="connsiteX58" fmla="*/ 2270234 w 3873062"/>
                <a:gd name="connsiteY58" fmla="*/ 772511 h 4724400"/>
                <a:gd name="connsiteX59" fmla="*/ 2333296 w 3873062"/>
                <a:gd name="connsiteY59" fmla="*/ 898635 h 4724400"/>
                <a:gd name="connsiteX60" fmla="*/ 2349062 w 3873062"/>
                <a:gd name="connsiteY60" fmla="*/ 1040525 h 4724400"/>
                <a:gd name="connsiteX61" fmla="*/ 2443655 w 3873062"/>
                <a:gd name="connsiteY61" fmla="*/ 1198180 h 4724400"/>
                <a:gd name="connsiteX62" fmla="*/ 2554014 w 3873062"/>
                <a:gd name="connsiteY62" fmla="*/ 1198180 h 4724400"/>
                <a:gd name="connsiteX63" fmla="*/ 2632841 w 3873062"/>
                <a:gd name="connsiteY63" fmla="*/ 1024759 h 4724400"/>
                <a:gd name="connsiteX64" fmla="*/ 2695903 w 3873062"/>
                <a:gd name="connsiteY64" fmla="*/ 977463 h 4724400"/>
                <a:gd name="connsiteX65" fmla="*/ 2790496 w 3873062"/>
                <a:gd name="connsiteY65" fmla="*/ 930166 h 4724400"/>
                <a:gd name="connsiteX66" fmla="*/ 2853558 w 3873062"/>
                <a:gd name="connsiteY66" fmla="*/ 993228 h 4724400"/>
                <a:gd name="connsiteX67" fmla="*/ 2963917 w 3873062"/>
                <a:gd name="connsiteY67" fmla="*/ 1056290 h 4724400"/>
                <a:gd name="connsiteX0" fmla="*/ 3005959 w 3915104"/>
                <a:gd name="connsiteY0" fmla="*/ 885496 h 4553606"/>
                <a:gd name="connsiteX1" fmla="*/ 2911366 w 3915104"/>
                <a:gd name="connsiteY1" fmla="*/ 1058917 h 4553606"/>
                <a:gd name="connsiteX2" fmla="*/ 3147849 w 3915104"/>
                <a:gd name="connsiteY2" fmla="*/ 1358462 h 4553606"/>
                <a:gd name="connsiteX3" fmla="*/ 3368566 w 3915104"/>
                <a:gd name="connsiteY3" fmla="*/ 1563413 h 4553606"/>
                <a:gd name="connsiteX4" fmla="*/ 3400097 w 3915104"/>
                <a:gd name="connsiteY4" fmla="*/ 1705303 h 4553606"/>
                <a:gd name="connsiteX5" fmla="*/ 3526221 w 3915104"/>
                <a:gd name="connsiteY5" fmla="*/ 1894489 h 4553606"/>
                <a:gd name="connsiteX6" fmla="*/ 3463159 w 3915104"/>
                <a:gd name="connsiteY6" fmla="*/ 2052144 h 4553606"/>
                <a:gd name="connsiteX7" fmla="*/ 3368566 w 3915104"/>
                <a:gd name="connsiteY7" fmla="*/ 2209800 h 4553606"/>
                <a:gd name="connsiteX8" fmla="*/ 3447394 w 3915104"/>
                <a:gd name="connsiteY8" fmla="*/ 2446282 h 4553606"/>
                <a:gd name="connsiteX9" fmla="*/ 3510456 w 3915104"/>
                <a:gd name="connsiteY9" fmla="*/ 2540875 h 4553606"/>
                <a:gd name="connsiteX10" fmla="*/ 3541987 w 3915104"/>
                <a:gd name="connsiteY10" fmla="*/ 2682765 h 4553606"/>
                <a:gd name="connsiteX11" fmla="*/ 3762704 w 3915104"/>
                <a:gd name="connsiteY11" fmla="*/ 2840420 h 4553606"/>
                <a:gd name="connsiteX12" fmla="*/ 3715407 w 3915104"/>
                <a:gd name="connsiteY12" fmla="*/ 3029606 h 4553606"/>
                <a:gd name="connsiteX13" fmla="*/ 3510456 w 3915104"/>
                <a:gd name="connsiteY13" fmla="*/ 3502572 h 4553606"/>
                <a:gd name="connsiteX14" fmla="*/ 3494690 w 3915104"/>
                <a:gd name="connsiteY14" fmla="*/ 3802117 h 4553606"/>
                <a:gd name="connsiteX15" fmla="*/ 3400097 w 3915104"/>
                <a:gd name="connsiteY15" fmla="*/ 4070131 h 4553606"/>
                <a:gd name="connsiteX16" fmla="*/ 3368566 w 3915104"/>
                <a:gd name="connsiteY16" fmla="*/ 4133193 h 4553606"/>
                <a:gd name="connsiteX17" fmla="*/ 3447394 w 3915104"/>
                <a:gd name="connsiteY17" fmla="*/ 4290848 h 4553606"/>
                <a:gd name="connsiteX18" fmla="*/ 3715407 w 3915104"/>
                <a:gd name="connsiteY18" fmla="*/ 4385441 h 4553606"/>
                <a:gd name="connsiteX19" fmla="*/ 3888828 w 3915104"/>
                <a:gd name="connsiteY19" fmla="*/ 4448503 h 4553606"/>
                <a:gd name="connsiteX20" fmla="*/ 3873062 w 3915104"/>
                <a:gd name="connsiteY20" fmla="*/ 4543096 h 4553606"/>
                <a:gd name="connsiteX21" fmla="*/ 3778469 w 3915104"/>
                <a:gd name="connsiteY21" fmla="*/ 4511565 h 4553606"/>
                <a:gd name="connsiteX22" fmla="*/ 3510456 w 3915104"/>
                <a:gd name="connsiteY22" fmla="*/ 4527331 h 4553606"/>
                <a:gd name="connsiteX23" fmla="*/ 3352800 w 3915104"/>
                <a:gd name="connsiteY23" fmla="*/ 4385441 h 4553606"/>
                <a:gd name="connsiteX24" fmla="*/ 3289738 w 3915104"/>
                <a:gd name="connsiteY24" fmla="*/ 4275082 h 4553606"/>
                <a:gd name="connsiteX25" fmla="*/ 3179380 w 3915104"/>
                <a:gd name="connsiteY25" fmla="*/ 4117427 h 4553606"/>
                <a:gd name="connsiteX26" fmla="*/ 3005959 w 3915104"/>
                <a:gd name="connsiteY26" fmla="*/ 3944006 h 4553606"/>
                <a:gd name="connsiteX27" fmla="*/ 2596056 w 3915104"/>
                <a:gd name="connsiteY27" fmla="*/ 3691758 h 4553606"/>
                <a:gd name="connsiteX28" fmla="*/ 2107325 w 3915104"/>
                <a:gd name="connsiteY28" fmla="*/ 3644462 h 4553606"/>
                <a:gd name="connsiteX29" fmla="*/ 1650125 w 3915104"/>
                <a:gd name="connsiteY29" fmla="*/ 3455275 h 4553606"/>
                <a:gd name="connsiteX30" fmla="*/ 1177159 w 3915104"/>
                <a:gd name="connsiteY30" fmla="*/ 3187262 h 4553606"/>
                <a:gd name="connsiteX31" fmla="*/ 1082566 w 3915104"/>
                <a:gd name="connsiteY31" fmla="*/ 3076903 h 4553606"/>
                <a:gd name="connsiteX32" fmla="*/ 1177159 w 3915104"/>
                <a:gd name="connsiteY32" fmla="*/ 2808889 h 4553606"/>
                <a:gd name="connsiteX33" fmla="*/ 1035269 w 3915104"/>
                <a:gd name="connsiteY33" fmla="*/ 2698531 h 4553606"/>
                <a:gd name="connsiteX34" fmla="*/ 1003738 w 3915104"/>
                <a:gd name="connsiteY34" fmla="*/ 2509344 h 4553606"/>
                <a:gd name="connsiteX35" fmla="*/ 1145628 w 3915104"/>
                <a:gd name="connsiteY35" fmla="*/ 2414751 h 4553606"/>
                <a:gd name="connsiteX36" fmla="*/ 1145628 w 3915104"/>
                <a:gd name="connsiteY36" fmla="*/ 2335924 h 4553606"/>
                <a:gd name="connsiteX37" fmla="*/ 1035269 w 3915104"/>
                <a:gd name="connsiteY37" fmla="*/ 2257096 h 4553606"/>
                <a:gd name="connsiteX38" fmla="*/ 987973 w 3915104"/>
                <a:gd name="connsiteY38" fmla="*/ 2130972 h 4553606"/>
                <a:gd name="connsiteX39" fmla="*/ 830318 w 3915104"/>
                <a:gd name="connsiteY39" fmla="*/ 1862958 h 4553606"/>
                <a:gd name="connsiteX40" fmla="*/ 609600 w 3915104"/>
                <a:gd name="connsiteY40" fmla="*/ 1563413 h 4553606"/>
                <a:gd name="connsiteX41" fmla="*/ 499242 w 3915104"/>
                <a:gd name="connsiteY41" fmla="*/ 1405758 h 4553606"/>
                <a:gd name="connsiteX42" fmla="*/ 420414 w 3915104"/>
                <a:gd name="connsiteY42" fmla="*/ 1153510 h 4553606"/>
                <a:gd name="connsiteX43" fmla="*/ 246994 w 3915104"/>
                <a:gd name="connsiteY43" fmla="*/ 1232337 h 4553606"/>
                <a:gd name="connsiteX44" fmla="*/ 136635 w 3915104"/>
                <a:gd name="connsiteY44" fmla="*/ 1200806 h 4553606"/>
                <a:gd name="connsiteX45" fmla="*/ 73573 w 3915104"/>
                <a:gd name="connsiteY45" fmla="*/ 1058917 h 4553606"/>
                <a:gd name="connsiteX46" fmla="*/ 105104 w 3915104"/>
                <a:gd name="connsiteY46" fmla="*/ 901262 h 4553606"/>
                <a:gd name="connsiteX47" fmla="*/ 199697 w 3915104"/>
                <a:gd name="connsiteY47" fmla="*/ 759372 h 4553606"/>
                <a:gd name="connsiteX48" fmla="*/ 278525 w 3915104"/>
                <a:gd name="connsiteY48" fmla="*/ 759372 h 4553606"/>
                <a:gd name="connsiteX49" fmla="*/ 325821 w 3915104"/>
                <a:gd name="connsiteY49" fmla="*/ 633248 h 4553606"/>
                <a:gd name="connsiteX50" fmla="*/ 231228 w 3915104"/>
                <a:gd name="connsiteY50" fmla="*/ 317937 h 4553606"/>
                <a:gd name="connsiteX51" fmla="*/ 152400 w 3915104"/>
                <a:gd name="connsiteY51" fmla="*/ 49924 h 4553606"/>
                <a:gd name="connsiteX52" fmla="*/ 1145628 w 3915104"/>
                <a:gd name="connsiteY52" fmla="*/ 34158 h 4553606"/>
                <a:gd name="connsiteX53" fmla="*/ 1413642 w 3915104"/>
                <a:gd name="connsiteY53" fmla="*/ 254875 h 4553606"/>
                <a:gd name="connsiteX54" fmla="*/ 1776249 w 3915104"/>
                <a:gd name="connsiteY54" fmla="*/ 475593 h 4553606"/>
                <a:gd name="connsiteX55" fmla="*/ 2091559 w 3915104"/>
                <a:gd name="connsiteY55" fmla="*/ 601717 h 4553606"/>
                <a:gd name="connsiteX56" fmla="*/ 2138856 w 3915104"/>
                <a:gd name="connsiteY56" fmla="*/ 664779 h 4553606"/>
                <a:gd name="connsiteX57" fmla="*/ 2312276 w 3915104"/>
                <a:gd name="connsiteY57" fmla="*/ 601717 h 4553606"/>
                <a:gd name="connsiteX58" fmla="*/ 2375338 w 3915104"/>
                <a:gd name="connsiteY58" fmla="*/ 727841 h 4553606"/>
                <a:gd name="connsiteX59" fmla="*/ 2391104 w 3915104"/>
                <a:gd name="connsiteY59" fmla="*/ 869731 h 4553606"/>
                <a:gd name="connsiteX60" fmla="*/ 2485697 w 3915104"/>
                <a:gd name="connsiteY60" fmla="*/ 1027386 h 4553606"/>
                <a:gd name="connsiteX61" fmla="*/ 2596056 w 3915104"/>
                <a:gd name="connsiteY61" fmla="*/ 1027386 h 4553606"/>
                <a:gd name="connsiteX62" fmla="*/ 2674883 w 3915104"/>
                <a:gd name="connsiteY62" fmla="*/ 853965 h 4553606"/>
                <a:gd name="connsiteX63" fmla="*/ 2737945 w 3915104"/>
                <a:gd name="connsiteY63" fmla="*/ 806669 h 4553606"/>
                <a:gd name="connsiteX64" fmla="*/ 2832538 w 3915104"/>
                <a:gd name="connsiteY64" fmla="*/ 759372 h 4553606"/>
                <a:gd name="connsiteX65" fmla="*/ 2895600 w 3915104"/>
                <a:gd name="connsiteY65" fmla="*/ 822434 h 4553606"/>
                <a:gd name="connsiteX66" fmla="*/ 3005959 w 3915104"/>
                <a:gd name="connsiteY66" fmla="*/ 885496 h 4553606"/>
                <a:gd name="connsiteX0" fmla="*/ 3050628 w 3959773"/>
                <a:gd name="connsiteY0" fmla="*/ 846082 h 4514192"/>
                <a:gd name="connsiteX1" fmla="*/ 2956035 w 3959773"/>
                <a:gd name="connsiteY1" fmla="*/ 1019503 h 4514192"/>
                <a:gd name="connsiteX2" fmla="*/ 3192518 w 3959773"/>
                <a:gd name="connsiteY2" fmla="*/ 1319048 h 4514192"/>
                <a:gd name="connsiteX3" fmla="*/ 3413235 w 3959773"/>
                <a:gd name="connsiteY3" fmla="*/ 1523999 h 4514192"/>
                <a:gd name="connsiteX4" fmla="*/ 3444766 w 3959773"/>
                <a:gd name="connsiteY4" fmla="*/ 1665889 h 4514192"/>
                <a:gd name="connsiteX5" fmla="*/ 3570890 w 3959773"/>
                <a:gd name="connsiteY5" fmla="*/ 1855075 h 4514192"/>
                <a:gd name="connsiteX6" fmla="*/ 3507828 w 3959773"/>
                <a:gd name="connsiteY6" fmla="*/ 2012730 h 4514192"/>
                <a:gd name="connsiteX7" fmla="*/ 3413235 w 3959773"/>
                <a:gd name="connsiteY7" fmla="*/ 2170386 h 4514192"/>
                <a:gd name="connsiteX8" fmla="*/ 3492063 w 3959773"/>
                <a:gd name="connsiteY8" fmla="*/ 2406868 h 4514192"/>
                <a:gd name="connsiteX9" fmla="*/ 3555125 w 3959773"/>
                <a:gd name="connsiteY9" fmla="*/ 2501461 h 4514192"/>
                <a:gd name="connsiteX10" fmla="*/ 3586656 w 3959773"/>
                <a:gd name="connsiteY10" fmla="*/ 2643351 h 4514192"/>
                <a:gd name="connsiteX11" fmla="*/ 3807373 w 3959773"/>
                <a:gd name="connsiteY11" fmla="*/ 2801006 h 4514192"/>
                <a:gd name="connsiteX12" fmla="*/ 3760076 w 3959773"/>
                <a:gd name="connsiteY12" fmla="*/ 2990192 h 4514192"/>
                <a:gd name="connsiteX13" fmla="*/ 3555125 w 3959773"/>
                <a:gd name="connsiteY13" fmla="*/ 3463158 h 4514192"/>
                <a:gd name="connsiteX14" fmla="*/ 3539359 w 3959773"/>
                <a:gd name="connsiteY14" fmla="*/ 3762703 h 4514192"/>
                <a:gd name="connsiteX15" fmla="*/ 3444766 w 3959773"/>
                <a:gd name="connsiteY15" fmla="*/ 4030717 h 4514192"/>
                <a:gd name="connsiteX16" fmla="*/ 3413235 w 3959773"/>
                <a:gd name="connsiteY16" fmla="*/ 4093779 h 4514192"/>
                <a:gd name="connsiteX17" fmla="*/ 3492063 w 3959773"/>
                <a:gd name="connsiteY17" fmla="*/ 4251434 h 4514192"/>
                <a:gd name="connsiteX18" fmla="*/ 3760076 w 3959773"/>
                <a:gd name="connsiteY18" fmla="*/ 4346027 h 4514192"/>
                <a:gd name="connsiteX19" fmla="*/ 3933497 w 3959773"/>
                <a:gd name="connsiteY19" fmla="*/ 4409089 h 4514192"/>
                <a:gd name="connsiteX20" fmla="*/ 3917731 w 3959773"/>
                <a:gd name="connsiteY20" fmla="*/ 4503682 h 4514192"/>
                <a:gd name="connsiteX21" fmla="*/ 3823138 w 3959773"/>
                <a:gd name="connsiteY21" fmla="*/ 4472151 h 4514192"/>
                <a:gd name="connsiteX22" fmla="*/ 3555125 w 3959773"/>
                <a:gd name="connsiteY22" fmla="*/ 4487917 h 4514192"/>
                <a:gd name="connsiteX23" fmla="*/ 3397469 w 3959773"/>
                <a:gd name="connsiteY23" fmla="*/ 4346027 h 4514192"/>
                <a:gd name="connsiteX24" fmla="*/ 3334407 w 3959773"/>
                <a:gd name="connsiteY24" fmla="*/ 4235668 h 4514192"/>
                <a:gd name="connsiteX25" fmla="*/ 3224049 w 3959773"/>
                <a:gd name="connsiteY25" fmla="*/ 4078013 h 4514192"/>
                <a:gd name="connsiteX26" fmla="*/ 3050628 w 3959773"/>
                <a:gd name="connsiteY26" fmla="*/ 3904592 h 4514192"/>
                <a:gd name="connsiteX27" fmla="*/ 2640725 w 3959773"/>
                <a:gd name="connsiteY27" fmla="*/ 3652344 h 4514192"/>
                <a:gd name="connsiteX28" fmla="*/ 2151994 w 3959773"/>
                <a:gd name="connsiteY28" fmla="*/ 3605048 h 4514192"/>
                <a:gd name="connsiteX29" fmla="*/ 1694794 w 3959773"/>
                <a:gd name="connsiteY29" fmla="*/ 3415861 h 4514192"/>
                <a:gd name="connsiteX30" fmla="*/ 1221828 w 3959773"/>
                <a:gd name="connsiteY30" fmla="*/ 3147848 h 4514192"/>
                <a:gd name="connsiteX31" fmla="*/ 1127235 w 3959773"/>
                <a:gd name="connsiteY31" fmla="*/ 3037489 h 4514192"/>
                <a:gd name="connsiteX32" fmla="*/ 1221828 w 3959773"/>
                <a:gd name="connsiteY32" fmla="*/ 2769475 h 4514192"/>
                <a:gd name="connsiteX33" fmla="*/ 1079938 w 3959773"/>
                <a:gd name="connsiteY33" fmla="*/ 2659117 h 4514192"/>
                <a:gd name="connsiteX34" fmla="*/ 1048407 w 3959773"/>
                <a:gd name="connsiteY34" fmla="*/ 2469930 h 4514192"/>
                <a:gd name="connsiteX35" fmla="*/ 1190297 w 3959773"/>
                <a:gd name="connsiteY35" fmla="*/ 2375337 h 4514192"/>
                <a:gd name="connsiteX36" fmla="*/ 1190297 w 3959773"/>
                <a:gd name="connsiteY36" fmla="*/ 2296510 h 4514192"/>
                <a:gd name="connsiteX37" fmla="*/ 1079938 w 3959773"/>
                <a:gd name="connsiteY37" fmla="*/ 2217682 h 4514192"/>
                <a:gd name="connsiteX38" fmla="*/ 1032642 w 3959773"/>
                <a:gd name="connsiteY38" fmla="*/ 2091558 h 4514192"/>
                <a:gd name="connsiteX39" fmla="*/ 874987 w 3959773"/>
                <a:gd name="connsiteY39" fmla="*/ 1823544 h 4514192"/>
                <a:gd name="connsiteX40" fmla="*/ 654269 w 3959773"/>
                <a:gd name="connsiteY40" fmla="*/ 1523999 h 4514192"/>
                <a:gd name="connsiteX41" fmla="*/ 543911 w 3959773"/>
                <a:gd name="connsiteY41" fmla="*/ 1366344 h 4514192"/>
                <a:gd name="connsiteX42" fmla="*/ 465083 w 3959773"/>
                <a:gd name="connsiteY42" fmla="*/ 1114096 h 4514192"/>
                <a:gd name="connsiteX43" fmla="*/ 291663 w 3959773"/>
                <a:gd name="connsiteY43" fmla="*/ 1192923 h 4514192"/>
                <a:gd name="connsiteX44" fmla="*/ 181304 w 3959773"/>
                <a:gd name="connsiteY44" fmla="*/ 1161392 h 4514192"/>
                <a:gd name="connsiteX45" fmla="*/ 118242 w 3959773"/>
                <a:gd name="connsiteY45" fmla="*/ 1019503 h 4514192"/>
                <a:gd name="connsiteX46" fmla="*/ 149773 w 3959773"/>
                <a:gd name="connsiteY46" fmla="*/ 861848 h 4514192"/>
                <a:gd name="connsiteX47" fmla="*/ 244366 w 3959773"/>
                <a:gd name="connsiteY47" fmla="*/ 719958 h 4514192"/>
                <a:gd name="connsiteX48" fmla="*/ 323194 w 3959773"/>
                <a:gd name="connsiteY48" fmla="*/ 719958 h 4514192"/>
                <a:gd name="connsiteX49" fmla="*/ 370490 w 3959773"/>
                <a:gd name="connsiteY49" fmla="*/ 593834 h 4514192"/>
                <a:gd name="connsiteX50" fmla="*/ 275897 w 3959773"/>
                <a:gd name="connsiteY50" fmla="*/ 278523 h 4514192"/>
                <a:gd name="connsiteX51" fmla="*/ 197069 w 3959773"/>
                <a:gd name="connsiteY51" fmla="*/ 10510 h 4514192"/>
                <a:gd name="connsiteX52" fmla="*/ 1458311 w 3959773"/>
                <a:gd name="connsiteY52" fmla="*/ 215461 h 4514192"/>
                <a:gd name="connsiteX53" fmla="*/ 1820918 w 3959773"/>
                <a:gd name="connsiteY53" fmla="*/ 436179 h 4514192"/>
                <a:gd name="connsiteX54" fmla="*/ 2136228 w 3959773"/>
                <a:gd name="connsiteY54" fmla="*/ 562303 h 4514192"/>
                <a:gd name="connsiteX55" fmla="*/ 2183525 w 3959773"/>
                <a:gd name="connsiteY55" fmla="*/ 625365 h 4514192"/>
                <a:gd name="connsiteX56" fmla="*/ 2356945 w 3959773"/>
                <a:gd name="connsiteY56" fmla="*/ 562303 h 4514192"/>
                <a:gd name="connsiteX57" fmla="*/ 2420007 w 3959773"/>
                <a:gd name="connsiteY57" fmla="*/ 688427 h 4514192"/>
                <a:gd name="connsiteX58" fmla="*/ 2435773 w 3959773"/>
                <a:gd name="connsiteY58" fmla="*/ 830317 h 4514192"/>
                <a:gd name="connsiteX59" fmla="*/ 2530366 w 3959773"/>
                <a:gd name="connsiteY59" fmla="*/ 987972 h 4514192"/>
                <a:gd name="connsiteX60" fmla="*/ 2640725 w 3959773"/>
                <a:gd name="connsiteY60" fmla="*/ 987972 h 4514192"/>
                <a:gd name="connsiteX61" fmla="*/ 2719552 w 3959773"/>
                <a:gd name="connsiteY61" fmla="*/ 814551 h 4514192"/>
                <a:gd name="connsiteX62" fmla="*/ 2782614 w 3959773"/>
                <a:gd name="connsiteY62" fmla="*/ 767255 h 4514192"/>
                <a:gd name="connsiteX63" fmla="*/ 2877207 w 3959773"/>
                <a:gd name="connsiteY63" fmla="*/ 719958 h 4514192"/>
                <a:gd name="connsiteX64" fmla="*/ 2940269 w 3959773"/>
                <a:gd name="connsiteY64" fmla="*/ 783020 h 4514192"/>
                <a:gd name="connsiteX65" fmla="*/ 3050628 w 3959773"/>
                <a:gd name="connsiteY65" fmla="*/ 846082 h 4514192"/>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243959 w 4020207"/>
                <a:gd name="connsiteY54" fmla="*/ 6411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015359 w 4020207"/>
                <a:gd name="connsiteY54" fmla="*/ 4125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0442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095063 w 4071008"/>
                <a:gd name="connsiteY53" fmla="*/ 578069 h 4529958"/>
                <a:gd name="connsiteX54" fmla="*/ 2468180 w 4071008"/>
                <a:gd name="connsiteY54" fmla="*/ 578069 h 4529958"/>
                <a:gd name="connsiteX55" fmla="*/ 2531242 w 4071008"/>
                <a:gd name="connsiteY55" fmla="*/ 704193 h 4529958"/>
                <a:gd name="connsiteX56" fmla="*/ 2547008 w 4071008"/>
                <a:gd name="connsiteY56" fmla="*/ 846083 h 4529958"/>
                <a:gd name="connsiteX57" fmla="*/ 2641601 w 4071008"/>
                <a:gd name="connsiteY57" fmla="*/ 1003738 h 4529958"/>
                <a:gd name="connsiteX58" fmla="*/ 2751960 w 4071008"/>
                <a:gd name="connsiteY58" fmla="*/ 1003738 h 4529958"/>
                <a:gd name="connsiteX59" fmla="*/ 2830787 w 4071008"/>
                <a:gd name="connsiteY59" fmla="*/ 830317 h 4529958"/>
                <a:gd name="connsiteX60" fmla="*/ 2893849 w 4071008"/>
                <a:gd name="connsiteY60" fmla="*/ 783021 h 4529958"/>
                <a:gd name="connsiteX61" fmla="*/ 2988442 w 4071008"/>
                <a:gd name="connsiteY61" fmla="*/ 735724 h 4529958"/>
                <a:gd name="connsiteX62" fmla="*/ 3051504 w 4071008"/>
                <a:gd name="connsiteY62" fmla="*/ 798786 h 4529958"/>
                <a:gd name="connsiteX63" fmla="*/ 3161863 w 4071008"/>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468180 w 4071008"/>
                <a:gd name="connsiteY53" fmla="*/ 578069 h 4529958"/>
                <a:gd name="connsiteX54" fmla="*/ 2531242 w 4071008"/>
                <a:gd name="connsiteY54" fmla="*/ 704193 h 4529958"/>
                <a:gd name="connsiteX55" fmla="*/ 2547008 w 4071008"/>
                <a:gd name="connsiteY55" fmla="*/ 846083 h 4529958"/>
                <a:gd name="connsiteX56" fmla="*/ 2641601 w 4071008"/>
                <a:gd name="connsiteY56" fmla="*/ 1003738 h 4529958"/>
                <a:gd name="connsiteX57" fmla="*/ 2751960 w 4071008"/>
                <a:gd name="connsiteY57" fmla="*/ 1003738 h 4529958"/>
                <a:gd name="connsiteX58" fmla="*/ 2830787 w 4071008"/>
                <a:gd name="connsiteY58" fmla="*/ 830317 h 4529958"/>
                <a:gd name="connsiteX59" fmla="*/ 2893849 w 4071008"/>
                <a:gd name="connsiteY59" fmla="*/ 783021 h 4529958"/>
                <a:gd name="connsiteX60" fmla="*/ 2988442 w 4071008"/>
                <a:gd name="connsiteY60" fmla="*/ 735724 h 4529958"/>
                <a:gd name="connsiteX61" fmla="*/ 3051504 w 4071008"/>
                <a:gd name="connsiteY61" fmla="*/ 798786 h 4529958"/>
                <a:gd name="connsiteX62" fmla="*/ 3161863 w 4071008"/>
                <a:gd name="connsiteY62" fmla="*/ 861848 h 4529958"/>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76414" h="4261945">
                  <a:moveTo>
                    <a:pt x="3067269" y="593835"/>
                  </a:moveTo>
                  <a:cubicBezTo>
                    <a:pt x="3069897" y="633249"/>
                    <a:pt x="2949028" y="688428"/>
                    <a:pt x="2972676" y="767256"/>
                  </a:cubicBezTo>
                  <a:cubicBezTo>
                    <a:pt x="2996324" y="846084"/>
                    <a:pt x="3132959" y="982718"/>
                    <a:pt x="3209159" y="1066801"/>
                  </a:cubicBezTo>
                  <a:cubicBezTo>
                    <a:pt x="3285359" y="1150884"/>
                    <a:pt x="3387835" y="1213945"/>
                    <a:pt x="3429876" y="1271752"/>
                  </a:cubicBezTo>
                  <a:cubicBezTo>
                    <a:pt x="3471917" y="1329559"/>
                    <a:pt x="3435131" y="1358463"/>
                    <a:pt x="3461407" y="1413642"/>
                  </a:cubicBezTo>
                  <a:cubicBezTo>
                    <a:pt x="3487683" y="1468821"/>
                    <a:pt x="3577021" y="1545021"/>
                    <a:pt x="3587531" y="1602828"/>
                  </a:cubicBezTo>
                  <a:cubicBezTo>
                    <a:pt x="3598041" y="1660635"/>
                    <a:pt x="3550745" y="1707931"/>
                    <a:pt x="3524469" y="1760483"/>
                  </a:cubicBezTo>
                  <a:cubicBezTo>
                    <a:pt x="3498193" y="1813035"/>
                    <a:pt x="3432503" y="1852449"/>
                    <a:pt x="3429876" y="1918139"/>
                  </a:cubicBezTo>
                  <a:cubicBezTo>
                    <a:pt x="3427249" y="1983829"/>
                    <a:pt x="3485056" y="2099442"/>
                    <a:pt x="3508704" y="2154621"/>
                  </a:cubicBezTo>
                  <a:cubicBezTo>
                    <a:pt x="3532352" y="2209800"/>
                    <a:pt x="3556001" y="2209800"/>
                    <a:pt x="3571766" y="2249214"/>
                  </a:cubicBezTo>
                  <a:cubicBezTo>
                    <a:pt x="3587531" y="2288628"/>
                    <a:pt x="3561256" y="2341180"/>
                    <a:pt x="3603297" y="2391104"/>
                  </a:cubicBezTo>
                  <a:cubicBezTo>
                    <a:pt x="3645338" y="2441028"/>
                    <a:pt x="3795111" y="2490952"/>
                    <a:pt x="3824014" y="2548759"/>
                  </a:cubicBezTo>
                  <a:cubicBezTo>
                    <a:pt x="3852917" y="2606566"/>
                    <a:pt x="3818758" y="2627586"/>
                    <a:pt x="3776717" y="2737945"/>
                  </a:cubicBezTo>
                  <a:cubicBezTo>
                    <a:pt x="3734676" y="2848304"/>
                    <a:pt x="3608552" y="3082159"/>
                    <a:pt x="3571766" y="3210911"/>
                  </a:cubicBezTo>
                  <a:cubicBezTo>
                    <a:pt x="3534980" y="3339663"/>
                    <a:pt x="3574393" y="3415863"/>
                    <a:pt x="3556000" y="3510456"/>
                  </a:cubicBezTo>
                  <a:cubicBezTo>
                    <a:pt x="3537607" y="3605049"/>
                    <a:pt x="3482428" y="3723291"/>
                    <a:pt x="3461407" y="3778470"/>
                  </a:cubicBezTo>
                  <a:cubicBezTo>
                    <a:pt x="3440386" y="3833649"/>
                    <a:pt x="3421993" y="3804746"/>
                    <a:pt x="3429876" y="3841532"/>
                  </a:cubicBezTo>
                  <a:cubicBezTo>
                    <a:pt x="3437759" y="3878318"/>
                    <a:pt x="3450897" y="3957146"/>
                    <a:pt x="3508704" y="3999187"/>
                  </a:cubicBezTo>
                  <a:cubicBezTo>
                    <a:pt x="3566511" y="4041228"/>
                    <a:pt x="3776717" y="4093780"/>
                    <a:pt x="3776717" y="4093780"/>
                  </a:cubicBezTo>
                  <a:cubicBezTo>
                    <a:pt x="3850289" y="4120056"/>
                    <a:pt x="3923862" y="4130566"/>
                    <a:pt x="3950138" y="4156842"/>
                  </a:cubicBezTo>
                  <a:cubicBezTo>
                    <a:pt x="3976414" y="4183118"/>
                    <a:pt x="3952765" y="4240925"/>
                    <a:pt x="3934372" y="4251435"/>
                  </a:cubicBezTo>
                  <a:cubicBezTo>
                    <a:pt x="3915979" y="4261945"/>
                    <a:pt x="3900213" y="4222531"/>
                    <a:pt x="3839779" y="4219904"/>
                  </a:cubicBezTo>
                  <a:cubicBezTo>
                    <a:pt x="3779345" y="4217277"/>
                    <a:pt x="3642711" y="4256691"/>
                    <a:pt x="3571766" y="4235670"/>
                  </a:cubicBezTo>
                  <a:cubicBezTo>
                    <a:pt x="3500821" y="4214649"/>
                    <a:pt x="3450896" y="4135822"/>
                    <a:pt x="3414110" y="4093780"/>
                  </a:cubicBezTo>
                  <a:cubicBezTo>
                    <a:pt x="3377324" y="4051738"/>
                    <a:pt x="3379951" y="4028090"/>
                    <a:pt x="3351048" y="3983421"/>
                  </a:cubicBezTo>
                  <a:cubicBezTo>
                    <a:pt x="3322145" y="3938752"/>
                    <a:pt x="3287986" y="3880945"/>
                    <a:pt x="3240690" y="3825766"/>
                  </a:cubicBezTo>
                  <a:cubicBezTo>
                    <a:pt x="3193394" y="3770587"/>
                    <a:pt x="3164490" y="3723290"/>
                    <a:pt x="3067269" y="3652345"/>
                  </a:cubicBezTo>
                  <a:cubicBezTo>
                    <a:pt x="2970048" y="3581400"/>
                    <a:pt x="2807138" y="3450021"/>
                    <a:pt x="2657366" y="3400097"/>
                  </a:cubicBezTo>
                  <a:cubicBezTo>
                    <a:pt x="2507594" y="3350173"/>
                    <a:pt x="2326290" y="3392215"/>
                    <a:pt x="2168635" y="3352801"/>
                  </a:cubicBezTo>
                  <a:cubicBezTo>
                    <a:pt x="2010980" y="3313387"/>
                    <a:pt x="1866463" y="3239814"/>
                    <a:pt x="1711435" y="3163614"/>
                  </a:cubicBezTo>
                  <a:cubicBezTo>
                    <a:pt x="1556407" y="3087414"/>
                    <a:pt x="1333062" y="2958663"/>
                    <a:pt x="1238469" y="2895601"/>
                  </a:cubicBezTo>
                  <a:cubicBezTo>
                    <a:pt x="1143876" y="2832539"/>
                    <a:pt x="1143876" y="2848304"/>
                    <a:pt x="1143876" y="2785242"/>
                  </a:cubicBezTo>
                  <a:cubicBezTo>
                    <a:pt x="1143876" y="2722180"/>
                    <a:pt x="1246352" y="2580290"/>
                    <a:pt x="1238469" y="2517228"/>
                  </a:cubicBezTo>
                  <a:cubicBezTo>
                    <a:pt x="1230586" y="2454166"/>
                    <a:pt x="1125482" y="2456794"/>
                    <a:pt x="1096579" y="2406870"/>
                  </a:cubicBezTo>
                  <a:cubicBezTo>
                    <a:pt x="1067676" y="2356946"/>
                    <a:pt x="1046655" y="2264980"/>
                    <a:pt x="1065048" y="2217683"/>
                  </a:cubicBezTo>
                  <a:cubicBezTo>
                    <a:pt x="1083441" y="2170386"/>
                    <a:pt x="1183290" y="2151993"/>
                    <a:pt x="1206938" y="2123090"/>
                  </a:cubicBezTo>
                  <a:cubicBezTo>
                    <a:pt x="1230586" y="2094187"/>
                    <a:pt x="1225331" y="2070539"/>
                    <a:pt x="1206938" y="2044263"/>
                  </a:cubicBezTo>
                  <a:cubicBezTo>
                    <a:pt x="1188545" y="2017987"/>
                    <a:pt x="1122855" y="1999594"/>
                    <a:pt x="1096579" y="1965435"/>
                  </a:cubicBezTo>
                  <a:cubicBezTo>
                    <a:pt x="1070303" y="1931276"/>
                    <a:pt x="1083441" y="1905000"/>
                    <a:pt x="1049283" y="1839311"/>
                  </a:cubicBezTo>
                  <a:cubicBezTo>
                    <a:pt x="1015125" y="1773622"/>
                    <a:pt x="954690" y="1665890"/>
                    <a:pt x="891628" y="1571297"/>
                  </a:cubicBezTo>
                  <a:cubicBezTo>
                    <a:pt x="828566" y="1476704"/>
                    <a:pt x="726089" y="1347952"/>
                    <a:pt x="670910" y="1271752"/>
                  </a:cubicBezTo>
                  <a:cubicBezTo>
                    <a:pt x="615731" y="1195552"/>
                    <a:pt x="592083" y="1182414"/>
                    <a:pt x="560552" y="1114097"/>
                  </a:cubicBezTo>
                  <a:cubicBezTo>
                    <a:pt x="529021" y="1045780"/>
                    <a:pt x="523765" y="890752"/>
                    <a:pt x="481724" y="861849"/>
                  </a:cubicBezTo>
                  <a:cubicBezTo>
                    <a:pt x="439683" y="832946"/>
                    <a:pt x="355600" y="932793"/>
                    <a:pt x="308304" y="940676"/>
                  </a:cubicBezTo>
                  <a:cubicBezTo>
                    <a:pt x="261008" y="948559"/>
                    <a:pt x="226848" y="938048"/>
                    <a:pt x="197945" y="909145"/>
                  </a:cubicBezTo>
                  <a:cubicBezTo>
                    <a:pt x="169042" y="880242"/>
                    <a:pt x="140138" y="817180"/>
                    <a:pt x="134883" y="767256"/>
                  </a:cubicBezTo>
                  <a:cubicBezTo>
                    <a:pt x="129628" y="717332"/>
                    <a:pt x="145393" y="659525"/>
                    <a:pt x="166414" y="609601"/>
                  </a:cubicBezTo>
                  <a:cubicBezTo>
                    <a:pt x="187435" y="559677"/>
                    <a:pt x="232104" y="491359"/>
                    <a:pt x="261007" y="467711"/>
                  </a:cubicBezTo>
                  <a:cubicBezTo>
                    <a:pt x="289910" y="444063"/>
                    <a:pt x="318814" y="488732"/>
                    <a:pt x="339835" y="467711"/>
                  </a:cubicBezTo>
                  <a:cubicBezTo>
                    <a:pt x="360856" y="446690"/>
                    <a:pt x="395014" y="415160"/>
                    <a:pt x="387131" y="341587"/>
                  </a:cubicBezTo>
                  <a:cubicBezTo>
                    <a:pt x="379248" y="268015"/>
                    <a:pt x="0" y="52552"/>
                    <a:pt x="292538" y="26276"/>
                  </a:cubicBezTo>
                  <a:cubicBezTo>
                    <a:pt x="585076" y="0"/>
                    <a:pt x="1795518" y="136635"/>
                    <a:pt x="2142359" y="183932"/>
                  </a:cubicBezTo>
                  <a:cubicBezTo>
                    <a:pt x="2489200" y="231229"/>
                    <a:pt x="2324538" y="268015"/>
                    <a:pt x="2373586" y="310056"/>
                  </a:cubicBezTo>
                  <a:cubicBezTo>
                    <a:pt x="2422634" y="352097"/>
                    <a:pt x="2423510" y="391511"/>
                    <a:pt x="2436648" y="436180"/>
                  </a:cubicBezTo>
                  <a:cubicBezTo>
                    <a:pt x="2449786" y="480849"/>
                    <a:pt x="2434021" y="528146"/>
                    <a:pt x="2452414" y="578070"/>
                  </a:cubicBezTo>
                  <a:cubicBezTo>
                    <a:pt x="2470807" y="627994"/>
                    <a:pt x="2512848" y="709449"/>
                    <a:pt x="2547007" y="735725"/>
                  </a:cubicBezTo>
                  <a:cubicBezTo>
                    <a:pt x="2581166" y="762001"/>
                    <a:pt x="2625835" y="764628"/>
                    <a:pt x="2657366" y="735725"/>
                  </a:cubicBezTo>
                  <a:cubicBezTo>
                    <a:pt x="2688897" y="706822"/>
                    <a:pt x="2712545" y="599090"/>
                    <a:pt x="2736193" y="562304"/>
                  </a:cubicBezTo>
                  <a:cubicBezTo>
                    <a:pt x="2759841" y="525518"/>
                    <a:pt x="2772979" y="530773"/>
                    <a:pt x="2799255" y="515008"/>
                  </a:cubicBezTo>
                  <a:cubicBezTo>
                    <a:pt x="2825531" y="499243"/>
                    <a:pt x="2867572" y="465084"/>
                    <a:pt x="2893848" y="467711"/>
                  </a:cubicBezTo>
                  <a:cubicBezTo>
                    <a:pt x="2920124" y="470339"/>
                    <a:pt x="2930634" y="517635"/>
                    <a:pt x="2956910" y="530773"/>
                  </a:cubicBezTo>
                  <a:cubicBezTo>
                    <a:pt x="2983186" y="543911"/>
                    <a:pt x="3064641" y="554421"/>
                    <a:pt x="3067269" y="59383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770120" y="1752600"/>
              <a:ext cx="1025236" cy="3657600"/>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 name="connsiteX0" fmla="*/ 0 w 1025236"/>
                <a:gd name="connsiteY0" fmla="*/ 0 h 3657600"/>
                <a:gd name="connsiteX1" fmla="*/ 182880 w 1025236"/>
                <a:gd name="connsiteY1" fmla="*/ 83127 h 3657600"/>
                <a:gd name="connsiteX2" fmla="*/ 232756 w 1025236"/>
                <a:gd name="connsiteY2" fmla="*/ 133004 h 3657600"/>
                <a:gd name="connsiteX3" fmla="*/ 266007 w 1025236"/>
                <a:gd name="connsiteY3" fmla="*/ 199506 h 3657600"/>
                <a:gd name="connsiteX4" fmla="*/ 216131 w 1025236"/>
                <a:gd name="connsiteY4" fmla="*/ 249382 h 3657600"/>
                <a:gd name="connsiteX5" fmla="*/ 133004 w 1025236"/>
                <a:gd name="connsiteY5" fmla="*/ 432262 h 3657600"/>
                <a:gd name="connsiteX6" fmla="*/ 332509 w 1025236"/>
                <a:gd name="connsiteY6" fmla="*/ 548640 h 3657600"/>
                <a:gd name="connsiteX7" fmla="*/ 565265 w 1025236"/>
                <a:gd name="connsiteY7" fmla="*/ 731520 h 3657600"/>
                <a:gd name="connsiteX8" fmla="*/ 631767 w 1025236"/>
                <a:gd name="connsiteY8" fmla="*/ 847898 h 3657600"/>
                <a:gd name="connsiteX9" fmla="*/ 648393 w 1025236"/>
                <a:gd name="connsiteY9" fmla="*/ 1030778 h 3657600"/>
                <a:gd name="connsiteX10" fmla="*/ 764771 w 1025236"/>
                <a:gd name="connsiteY10" fmla="*/ 1097280 h 3657600"/>
                <a:gd name="connsiteX11" fmla="*/ 781396 w 1025236"/>
                <a:gd name="connsiteY11" fmla="*/ 1230284 h 3657600"/>
                <a:gd name="connsiteX12" fmla="*/ 665018 w 1025236"/>
                <a:gd name="connsiteY12" fmla="*/ 1379913 h 3657600"/>
                <a:gd name="connsiteX13" fmla="*/ 615142 w 1025236"/>
                <a:gd name="connsiteY13" fmla="*/ 1512917 h 3657600"/>
                <a:gd name="connsiteX14" fmla="*/ 681644 w 1025236"/>
                <a:gd name="connsiteY14" fmla="*/ 1745673 h 3657600"/>
                <a:gd name="connsiteX15" fmla="*/ 831273 w 1025236"/>
                <a:gd name="connsiteY15" fmla="*/ 1828800 h 3657600"/>
                <a:gd name="connsiteX16" fmla="*/ 831273 w 1025236"/>
                <a:gd name="connsiteY16" fmla="*/ 1961804 h 3657600"/>
                <a:gd name="connsiteX17" fmla="*/ 931025 w 1025236"/>
                <a:gd name="connsiteY17" fmla="*/ 2094807 h 3657600"/>
                <a:gd name="connsiteX18" fmla="*/ 1014153 w 1025236"/>
                <a:gd name="connsiteY18" fmla="*/ 2294313 h 3657600"/>
                <a:gd name="connsiteX19" fmla="*/ 864524 w 1025236"/>
                <a:gd name="connsiteY19" fmla="*/ 2576946 h 3657600"/>
                <a:gd name="connsiteX20" fmla="*/ 764771 w 1025236"/>
                <a:gd name="connsiteY20" fmla="*/ 2942706 h 3657600"/>
                <a:gd name="connsiteX21" fmla="*/ 764771 w 1025236"/>
                <a:gd name="connsiteY21" fmla="*/ 3059084 h 3657600"/>
                <a:gd name="connsiteX22" fmla="*/ 731520 w 1025236"/>
                <a:gd name="connsiteY22" fmla="*/ 3225338 h 3657600"/>
                <a:gd name="connsiteX23" fmla="*/ 665018 w 1025236"/>
                <a:gd name="connsiteY23" fmla="*/ 3358342 h 3657600"/>
                <a:gd name="connsiteX24" fmla="*/ 698269 w 1025236"/>
                <a:gd name="connsiteY24" fmla="*/ 3524597 h 3657600"/>
                <a:gd name="connsiteX25" fmla="*/ 847898 w 1025236"/>
                <a:gd name="connsiteY25" fmla="*/ 3607724 h 3657600"/>
                <a:gd name="connsiteX26" fmla="*/ 1014153 w 1025236"/>
                <a:gd name="connsiteY2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5236" h="3657600">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path>
              </a:pathLst>
            </a:custGeom>
            <a:ln w="254000">
              <a:solidFill>
                <a:srgbClr val="FFC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Rectangle 48"/>
          <p:cNvSpPr/>
          <p:nvPr/>
        </p:nvSpPr>
        <p:spPr>
          <a:xfrm>
            <a:off x="7543800" y="2590800"/>
            <a:ext cx="7620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1841" name="Picture 1"/>
          <p:cNvPicPr>
            <a:picLocks noChangeAspect="1" noChangeArrowheads="1"/>
          </p:cNvPicPr>
          <p:nvPr/>
        </p:nvPicPr>
        <p:blipFill>
          <a:blip r:embed="rId4"/>
          <a:srcRect/>
          <a:stretch>
            <a:fillRect/>
          </a:stretch>
        </p:blipFill>
        <p:spPr bwMode="auto">
          <a:xfrm>
            <a:off x="2819400" y="54864"/>
            <a:ext cx="9207700" cy="6019800"/>
          </a:xfrm>
          <a:prstGeom prst="rect">
            <a:avLst/>
          </a:prstGeom>
          <a:noFill/>
          <a:ln w="9525">
            <a:noFill/>
            <a:miter lim="800000"/>
            <a:headEnd/>
            <a:tailEnd/>
          </a:ln>
          <a:effectLst/>
        </p:spPr>
      </p:pic>
      <p:sp useBgFill="1">
        <p:nvSpPr>
          <p:cNvPr id="4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91841"/>
                                        </p:tgtEl>
                                        <p:attrNameLst>
                                          <p:attrName>style.visibility</p:attrName>
                                        </p:attrNameLst>
                                      </p:cBhvr>
                                      <p:to>
                                        <p:strVal val="visible"/>
                                      </p:to>
                                    </p:set>
                                    <p:anim calcmode="lin" valueType="num">
                                      <p:cBhvr>
                                        <p:cTn id="12" dur="1000" fill="hold"/>
                                        <p:tgtEl>
                                          <p:spTgt spid="291841"/>
                                        </p:tgtEl>
                                        <p:attrNameLst>
                                          <p:attrName>ppt_w</p:attrName>
                                        </p:attrNameLst>
                                      </p:cBhvr>
                                      <p:tavLst>
                                        <p:tav tm="0">
                                          <p:val>
                                            <p:fltVal val="0"/>
                                          </p:val>
                                        </p:tav>
                                        <p:tav tm="100000">
                                          <p:val>
                                            <p:strVal val="#ppt_w"/>
                                          </p:val>
                                        </p:tav>
                                      </p:tavLst>
                                    </p:anim>
                                    <p:anim calcmode="lin" valueType="num">
                                      <p:cBhvr>
                                        <p:cTn id="13" dur="1000" fill="hold"/>
                                        <p:tgtEl>
                                          <p:spTgt spid="291841"/>
                                        </p:tgtEl>
                                        <p:attrNameLst>
                                          <p:attrName>ppt_h</p:attrName>
                                        </p:attrNameLst>
                                      </p:cBhvr>
                                      <p:tavLst>
                                        <p:tav tm="0">
                                          <p:val>
                                            <p:fltVal val="0"/>
                                          </p:val>
                                        </p:tav>
                                        <p:tav tm="100000">
                                          <p:val>
                                            <p:strVal val="#ppt_h"/>
                                          </p:val>
                                        </p:tav>
                                      </p:tavLst>
                                    </p:anim>
                                    <p:animEffect transition="in" filter="fade">
                                      <p:cBhvr>
                                        <p:cTn id="14" dur="1000"/>
                                        <p:tgtEl>
                                          <p:spTgt spid="291841"/>
                                        </p:tgtEl>
                                      </p:cBhvr>
                                    </p:animEffect>
                                  </p:childTnLst>
                                </p:cTn>
                              </p:par>
                              <p:par>
                                <p:cTn id="15" presetID="42" presetClass="path" presetSubtype="0" accel="50000" decel="50000" fill="hold" nodeType="withEffect">
                                  <p:stCondLst>
                                    <p:cond delay="0"/>
                                  </p:stCondLst>
                                  <p:childTnLst>
                                    <p:animMotion origin="layout" path="M 4.44444E-6 1.11111E-6 L -0.31181 0.11667 " pathEditMode="relative" rAng="0" ptsTypes="AA">
                                      <p:cBhvr>
                                        <p:cTn id="16" dur="1000" fill="hold"/>
                                        <p:tgtEl>
                                          <p:spTgt spid="291841"/>
                                        </p:tgtEl>
                                        <p:attrNameLst>
                                          <p:attrName>ppt_x</p:attrName>
                                          <p:attrName>ppt_y</p:attrName>
                                        </p:attrNameLst>
                                      </p:cBhvr>
                                      <p:rCtr x="-156" y="58"/>
                                    </p:animMotion>
                                  </p:childTnLst>
                                </p:cTn>
                              </p:par>
                              <p:par>
                                <p:cTn id="17" presetID="10" presetClass="exit" presetSubtype="0" fill="hold" nodeType="withEffect">
                                  <p:stCondLst>
                                    <p:cond delay="500"/>
                                  </p:stCondLst>
                                  <p:childTnLst>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par>
                                <p:cTn id="20" presetID="10" presetClass="exit" presetSubtype="0" fill="hold" grpId="1" nodeType="withEffect">
                                  <p:stCondLst>
                                    <p:cond delay="500"/>
                                  </p:stCondLst>
                                  <p:childTnLst>
                                    <p:animEffect transition="out" filter="fade">
                                      <p:cBhvr>
                                        <p:cTn id="21" dur="1000"/>
                                        <p:tgtEl>
                                          <p:spTgt spid="49"/>
                                        </p:tgtEl>
                                      </p:cBhvr>
                                    </p:animEffect>
                                    <p:set>
                                      <p:cBhvr>
                                        <p:cTn id="22"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pic>
        <p:nvPicPr>
          <p:cNvPr id="24" name="Picture 2" descr="Artist's rendering of workmen crafting and assembling muskets in one of the Harpers Ferry Armory workshops. Arms manufacture in the early 1800s required skilled craftsmen who used both hand and water-powered tools to fashion a musket's lock, mounting, stock, and barrel. Artist: Carol Stuart Watson Credit: Harpers Ferry Center Commissioned Art Collection (IMS 02853)"/>
          <p:cNvPicPr>
            <a:picLocks noChangeAspect="1" noChangeArrowheads="1"/>
          </p:cNvPicPr>
          <p:nvPr/>
        </p:nvPicPr>
        <p:blipFill>
          <a:blip r:embed="rId3"/>
          <a:srcRect l="16978" t="20089" r="-1203"/>
          <a:stretch>
            <a:fillRect/>
          </a:stretch>
        </p:blipFill>
        <p:spPr bwMode="auto">
          <a:xfrm>
            <a:off x="3810000" y="1371600"/>
            <a:ext cx="5334000" cy="3352800"/>
          </a:xfrm>
          <a:prstGeom prst="rect">
            <a:avLst/>
          </a:prstGeom>
          <a:noFill/>
          <a:ln w="50800">
            <a:solidFill>
              <a:schemeClr val="tx1"/>
            </a:solidFill>
          </a:ln>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TextBox 5"/>
          <p:cNvSpPr txBox="1"/>
          <p:nvPr/>
        </p:nvSpPr>
        <p:spPr>
          <a:xfrm>
            <a:off x="3886200" y="5334000"/>
            <a:ext cx="2846741"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Washington DC</a:t>
            </a:r>
            <a:endParaRPr lang="en-US" sz="2800" b="1" dirty="0">
              <a:latin typeface="Arial" pitchFamily="34" charset="0"/>
              <a:cs typeface="Arial" pitchFamily="34" charset="0"/>
            </a:endParaRPr>
          </a:p>
        </p:txBody>
      </p:sp>
      <p:sp>
        <p:nvSpPr>
          <p:cNvPr id="5" name="5-Point Star 4"/>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5105400"/>
            <a:ext cx="2542684"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Harpers Ferry</a:t>
            </a:r>
            <a:endParaRPr lang="en-US" sz="2800" b="1" dirty="0">
              <a:latin typeface="Arial" pitchFamily="34" charset="0"/>
              <a:cs typeface="Arial" pitchFamily="34" charset="0"/>
            </a:endParaRPr>
          </a:p>
        </p:txBody>
      </p:sp>
      <p:sp>
        <p:nvSpPr>
          <p:cNvPr id="9" name="Freeform 8"/>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1064"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a:off x="3962400" y="5638800"/>
            <a:ext cx="1470371" cy="933120"/>
          </a:xfrm>
          <a:prstGeom prst="rect">
            <a:avLst/>
          </a:prstGeom>
          <a:noFill/>
        </p:spPr>
      </p:pic>
      <p:sp>
        <p:nvSpPr>
          <p:cNvPr id="8" name="5-Point Star 7"/>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21" name="Freeform 20"/>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pic>
        <p:nvPicPr>
          <p:cNvPr id="18"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flipH="1">
            <a:off x="1905000" y="3791280"/>
            <a:ext cx="1577629" cy="933120"/>
          </a:xfrm>
          <a:prstGeom prst="rect">
            <a:avLst/>
          </a:prstGeom>
          <a:noFill/>
        </p:spPr>
      </p:pic>
      <p:sp>
        <p:nvSpPr>
          <p:cNvPr id="27" name="Rectangle 26"/>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b="1" dirty="0" smtClean="0"/>
              <a:t>      - Andrew Ellicott </a:t>
            </a:r>
            <a:r>
              <a:rPr lang="en-US" sz="2800" dirty="0" smtClean="0"/>
              <a:t>teaches Lewis map making and surveying</a:t>
            </a:r>
            <a:endParaRPr lang="en-US" sz="2800" dirty="0"/>
          </a:p>
        </p:txBody>
      </p:sp>
      <p:sp>
        <p:nvSpPr>
          <p:cNvPr id="23" name="Rectangle 22"/>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19" name="5-Point Star 18"/>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76200" y="4038600"/>
            <a:ext cx="1767841" cy="2231136"/>
            <a:chOff x="5998269" y="3247345"/>
            <a:chExt cx="2498038" cy="3163662"/>
          </a:xfrm>
        </p:grpSpPr>
        <p:pic>
          <p:nvPicPr>
            <p:cNvPr id="26" name="Picture 4" descr="Andrew Ellicott.jpg"/>
            <p:cNvPicPr>
              <a:picLocks noChangeAspect="1" noChangeArrowheads="1"/>
            </p:cNvPicPr>
            <p:nvPr/>
          </p:nvPicPr>
          <p:blipFill>
            <a:blip r:embed="rId5"/>
            <a:srcRect t="-7143"/>
            <a:stretch>
              <a:fillRect/>
            </a:stretch>
          </p:blipFill>
          <p:spPr bwMode="auto">
            <a:xfrm>
              <a:off x="6019805" y="3247345"/>
              <a:ext cx="2476502" cy="3163662"/>
            </a:xfrm>
            <a:prstGeom prst="rect">
              <a:avLst/>
            </a:prstGeom>
            <a:noFill/>
            <a:ln w="50800">
              <a:solidFill>
                <a:schemeClr val="tx1"/>
              </a:solidFill>
            </a:ln>
          </p:spPr>
        </p:pic>
        <p:sp>
          <p:nvSpPr>
            <p:cNvPr id="28" name="Rectangle 27"/>
            <p:cNvSpPr/>
            <p:nvPr/>
          </p:nvSpPr>
          <p:spPr>
            <a:xfrm>
              <a:off x="5998269" y="3247345"/>
              <a:ext cx="2467887" cy="511129"/>
            </a:xfrm>
            <a:prstGeom prst="rect">
              <a:avLst/>
            </a:prstGeom>
            <a:solidFill>
              <a:schemeClr val="bg1"/>
            </a:solidFill>
          </p:spPr>
          <p:txBody>
            <a:bodyPr wrap="square">
              <a:spAutoFit/>
            </a:bodyPr>
            <a:lstStyle/>
            <a:p>
              <a:pPr algn="ctr"/>
              <a:r>
                <a:rPr lang="en-US" b="1" dirty="0" smtClean="0"/>
                <a:t>Andrew Ellicott</a:t>
              </a:r>
            </a:p>
          </p:txBody>
        </p:sp>
      </p:grpSp>
      <p:sp>
        <p:nvSpPr>
          <p:cNvPr id="30" name="Rectangle 29"/>
          <p:cNvSpPr/>
          <p:nvPr/>
        </p:nvSpPr>
        <p:spPr>
          <a:xfrm>
            <a:off x="0" y="1295401"/>
            <a:ext cx="5105400" cy="523220"/>
          </a:xfrm>
          <a:prstGeom prst="rect">
            <a:avLst/>
          </a:prstGeom>
          <a:solidFill>
            <a:schemeClr val="accent5">
              <a:lumMod val="20000"/>
              <a:lumOff val="80000"/>
            </a:schemeClr>
          </a:solidFill>
        </p:spPr>
        <p:txBody>
          <a:bodyPr wrap="square">
            <a:spAutoFit/>
          </a:bodyPr>
          <a:lstStyle/>
          <a:p>
            <a:r>
              <a:rPr lang="en-US" sz="2800" dirty="0" smtClean="0"/>
              <a:t>     &amp; collapsible iron boat frame</a:t>
            </a:r>
            <a:endParaRPr lang="en-US" sz="2800" dirty="0"/>
          </a:p>
        </p:txBody>
      </p:sp>
      <p:pic>
        <p:nvPicPr>
          <p:cNvPr id="29" name="Picture 2"/>
          <p:cNvPicPr>
            <a:picLocks noChangeAspect="1" noChangeArrowheads="1"/>
          </p:cNvPicPr>
          <p:nvPr/>
        </p:nvPicPr>
        <p:blipFill>
          <a:blip r:embed="rId6"/>
          <a:srcRect t="11953" r="3774" b="9502"/>
          <a:stretch>
            <a:fillRect/>
          </a:stretch>
        </p:blipFill>
        <p:spPr bwMode="auto">
          <a:xfrm>
            <a:off x="4800600" y="1295400"/>
            <a:ext cx="3886200" cy="35052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par>
                                <p:cTn id="11" presetID="53"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1000"/>
                                        <p:tgtEl>
                                          <p:spTgt spid="17"/>
                                        </p:tgtEl>
                                      </p:cBhvr>
                                    </p:animEffect>
                                  </p:childTnLst>
                                </p:cTn>
                              </p:par>
                            </p:childTnLst>
                          </p:cTn>
                        </p:par>
                        <p:par>
                          <p:cTn id="21" fill="hold">
                            <p:stCondLst>
                              <p:cond delay="1000"/>
                            </p:stCondLst>
                            <p:childTnLst>
                              <p:par>
                                <p:cTn id="22" presetID="30" presetClass="entr" presetSubtype="0" fill="hold" nodeType="afterEffect">
                                  <p:stCondLst>
                                    <p:cond delay="0"/>
                                  </p:stCondLst>
                                  <p:iterate type="lt">
                                    <p:tmPct val="0"/>
                                  </p:iterate>
                                  <p:childTnLst>
                                    <p:set>
                                      <p:cBhvr>
                                        <p:cTn id="23" dur="1" fill="hold">
                                          <p:stCondLst>
                                            <p:cond delay="0"/>
                                          </p:stCondLst>
                                        </p:cTn>
                                        <p:tgtEl>
                                          <p:spTgt spid="301064"/>
                                        </p:tgtEl>
                                        <p:attrNameLst>
                                          <p:attrName>style.visibility</p:attrName>
                                        </p:attrNameLst>
                                      </p:cBhvr>
                                      <p:to>
                                        <p:strVal val="visible"/>
                                      </p:to>
                                    </p:set>
                                    <p:animEffect transition="in" filter="fade">
                                      <p:cBhvr>
                                        <p:cTn id="24" dur="800" decel="100000"/>
                                        <p:tgtEl>
                                          <p:spTgt spid="301064"/>
                                        </p:tgtEl>
                                      </p:cBhvr>
                                    </p:animEffect>
                                    <p:anim calcmode="lin" valueType="num">
                                      <p:cBhvr>
                                        <p:cTn id="25" dur="800" decel="100000" fill="hold"/>
                                        <p:tgtEl>
                                          <p:spTgt spid="301064"/>
                                        </p:tgtEl>
                                        <p:attrNameLst>
                                          <p:attrName>style.rotation</p:attrName>
                                        </p:attrNameLst>
                                      </p:cBhvr>
                                      <p:tavLst>
                                        <p:tav tm="0">
                                          <p:val>
                                            <p:fltVal val="-90"/>
                                          </p:val>
                                        </p:tav>
                                        <p:tav tm="100000">
                                          <p:val>
                                            <p:fltVal val="0"/>
                                          </p:val>
                                        </p:tav>
                                      </p:tavLst>
                                    </p:anim>
                                    <p:anim calcmode="lin" valueType="num">
                                      <p:cBhvr>
                                        <p:cTn id="26" dur="800" decel="100000" fill="hold"/>
                                        <p:tgtEl>
                                          <p:spTgt spid="301064"/>
                                        </p:tgtEl>
                                        <p:attrNameLst>
                                          <p:attrName>ppt_x</p:attrName>
                                        </p:attrNameLst>
                                      </p:cBhvr>
                                      <p:tavLst>
                                        <p:tav tm="0">
                                          <p:val>
                                            <p:strVal val="#ppt_x+0.4"/>
                                          </p:val>
                                        </p:tav>
                                        <p:tav tm="100000">
                                          <p:val>
                                            <p:strVal val="#ppt_x-0.05"/>
                                          </p:val>
                                        </p:tav>
                                      </p:tavLst>
                                    </p:anim>
                                    <p:anim calcmode="lin" valueType="num">
                                      <p:cBhvr>
                                        <p:cTn id="27" dur="800" decel="100000" fill="hold"/>
                                        <p:tgtEl>
                                          <p:spTgt spid="30106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0106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01064"/>
                                        </p:tgtEl>
                                        <p:attrNameLst>
                                          <p:attrName>ppt_y</p:attrName>
                                        </p:attrNameLst>
                                      </p:cBhvr>
                                      <p:tavLst>
                                        <p:tav tm="0">
                                          <p:val>
                                            <p:strVal val="#ppt_y+0.1"/>
                                          </p:val>
                                        </p:tav>
                                        <p:tav tm="100000">
                                          <p:val>
                                            <p:strVal val="#ppt_y"/>
                                          </p:val>
                                        </p:tav>
                                      </p:tavLst>
                                    </p:anim>
                                  </p:childTnLst>
                                </p:cTn>
                              </p:par>
                            </p:childTnLst>
                          </p:cTn>
                        </p:par>
                        <p:par>
                          <p:cTn id="30" fill="hold">
                            <p:stCondLst>
                              <p:cond delay="2000"/>
                            </p:stCondLst>
                            <p:childTnLst>
                              <p:par>
                                <p:cTn id="31" presetID="0" presetClass="path" presetSubtype="0" accel="50000" decel="50000" fill="hold" nodeType="afterEffect">
                                  <p:stCondLst>
                                    <p:cond delay="0"/>
                                  </p:stCondLst>
                                  <p:iterate type="lt">
                                    <p:tmPct val="0"/>
                                  </p:iterate>
                                  <p:childTnLst>
                                    <p:animMotion origin="layout" path="M -4.72222E-6 -9.82659E-7 L -0.025 -0.13318 L -0.05 -0.19977 L -0.1 -0.23306 L -0.14167 -0.24416 L -0.19167 -0.18867 " pathEditMode="relative" ptsTypes="AAAAAA">
                                      <p:cBhvr>
                                        <p:cTn id="32" dur="2000" fill="hold"/>
                                        <p:tgtEl>
                                          <p:spTgt spid="301064"/>
                                        </p:tgtEl>
                                        <p:attrNameLst>
                                          <p:attrName>ppt_x</p:attrName>
                                          <p:attrName>ppt_y</p:attrName>
                                        </p:attrNameLst>
                                      </p:cBhvr>
                                    </p:animMotion>
                                  </p:childTnLst>
                                </p:cTn>
                              </p:par>
                              <p:par>
                                <p:cTn id="33" presetID="2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2000"/>
                                        <p:tgtEl>
                                          <p:spTgt spid="9"/>
                                        </p:tgtEl>
                                      </p:cBhvr>
                                    </p:animEffect>
                                  </p:childTnLst>
                                </p:cTn>
                              </p:par>
                            </p:childTnLst>
                          </p:cTn>
                        </p:par>
                        <p:par>
                          <p:cTn id="36" fill="hold">
                            <p:stCondLst>
                              <p:cond delay="4000"/>
                            </p:stCondLst>
                            <p:childTnLst>
                              <p:par>
                                <p:cTn id="37" presetID="53"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Effect transition="in" filter="fade">
                                      <p:cBhvr>
                                        <p:cTn id="41" dur="1000"/>
                                        <p:tgtEl>
                                          <p:spTgt spid="7"/>
                                        </p:tgtEl>
                                      </p:cBhvr>
                                    </p:animEffect>
                                  </p:childTnLst>
                                </p:cTn>
                              </p:par>
                              <p:par>
                                <p:cTn id="42" presetID="49" presetClass="entr" presetSubtype="0" decel="100000" fill="hold" grpId="1"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style.rotation</p:attrName>
                                        </p:attrNameLst>
                                      </p:cBhvr>
                                      <p:tavLst>
                                        <p:tav tm="0">
                                          <p:val>
                                            <p:fltVal val="360"/>
                                          </p:val>
                                        </p:tav>
                                        <p:tav tm="100000">
                                          <p:val>
                                            <p:fltVal val="0"/>
                                          </p:val>
                                        </p:tav>
                                      </p:tavLst>
                                    </p:anim>
                                    <p:animEffect transition="in" filter="fade">
                                      <p:cBhvr>
                                        <p:cTn id="47" dur="1000"/>
                                        <p:tgtEl>
                                          <p:spTgt spid="8"/>
                                        </p:tgtEl>
                                      </p:cBhvr>
                                    </p:animEffect>
                                  </p:childTnLst>
                                </p:cTn>
                              </p:par>
                            </p:childTnLst>
                          </p:cTn>
                        </p:par>
                        <p:par>
                          <p:cTn id="48" fill="hold">
                            <p:stCondLst>
                              <p:cond delay="5000"/>
                            </p:stCondLst>
                            <p:childTnLst>
                              <p:par>
                                <p:cTn id="49" presetID="10" presetClass="exit" presetSubtype="0" fill="hold" nodeType="afterEffect">
                                  <p:stCondLst>
                                    <p:cond delay="0"/>
                                  </p:stCondLst>
                                  <p:iterate type="lt">
                                    <p:tmPct val="0"/>
                                  </p:iterate>
                                  <p:childTnLst>
                                    <p:animEffect transition="out" filter="fade">
                                      <p:cBhvr>
                                        <p:cTn id="50" dur="1000"/>
                                        <p:tgtEl>
                                          <p:spTgt spid="301064"/>
                                        </p:tgtEl>
                                      </p:cBhvr>
                                    </p:animEffect>
                                    <p:set>
                                      <p:cBhvr>
                                        <p:cTn id="51" dur="1" fill="hold">
                                          <p:stCondLst>
                                            <p:cond delay="999"/>
                                          </p:stCondLst>
                                        </p:cTn>
                                        <p:tgtEl>
                                          <p:spTgt spid="301064"/>
                                        </p:tgtEl>
                                        <p:attrNameLst>
                                          <p:attrName>style.visibility</p:attrName>
                                        </p:attrNameLst>
                                      </p:cBhvr>
                                      <p:to>
                                        <p:strVal val="hidden"/>
                                      </p:to>
                                    </p:se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1000"/>
                                        <p:tgtEl>
                                          <p:spTgt spid="6"/>
                                        </p:tgtEl>
                                      </p:cBhvr>
                                    </p:animEffect>
                                    <p:set>
                                      <p:cBhvr>
                                        <p:cTn id="60" dur="1" fill="hold">
                                          <p:stCondLst>
                                            <p:cond delay="9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24"/>
                                        </p:tgtEl>
                                      </p:cBhvr>
                                    </p:animEffect>
                                    <p:set>
                                      <p:cBhvr>
                                        <p:cTn id="63" dur="1" fill="hold">
                                          <p:stCondLst>
                                            <p:cond delay="999"/>
                                          </p:stCondLst>
                                        </p:cTn>
                                        <p:tgtEl>
                                          <p:spTgt spid="24"/>
                                        </p:tgtEl>
                                        <p:attrNameLst>
                                          <p:attrName>style.visibility</p:attrName>
                                        </p:attrNameLst>
                                      </p:cBhvr>
                                      <p:to>
                                        <p:strVal val="hidden"/>
                                      </p:to>
                                    </p:se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1000"/>
                                        <p:tgtEl>
                                          <p:spTgt spid="30"/>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29"/>
                                        </p:tgtEl>
                                      </p:cBhvr>
                                    </p:animEffect>
                                    <p:set>
                                      <p:cBhvr>
                                        <p:cTn id="76" dur="1" fill="hold">
                                          <p:stCondLst>
                                            <p:cond delay="999"/>
                                          </p:stCondLst>
                                        </p:cTn>
                                        <p:tgtEl>
                                          <p:spTgt spid="2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0"/>
                                        </p:tgtEl>
                                      </p:cBhvr>
                                    </p:animEffect>
                                    <p:set>
                                      <p:cBhvr>
                                        <p:cTn id="79" dur="1" fill="hold">
                                          <p:stCondLst>
                                            <p:cond delay="999"/>
                                          </p:stCondLst>
                                        </p:cTn>
                                        <p:tgtEl>
                                          <p:spTgt spid="30"/>
                                        </p:tgtEl>
                                        <p:attrNameLst>
                                          <p:attrName>style.visibility</p:attrName>
                                        </p:attrNameLst>
                                      </p:cBhvr>
                                      <p:to>
                                        <p:strVal val="hidden"/>
                                      </p:to>
                                    </p:se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1000"/>
                                        <p:tgtEl>
                                          <p:spTgt spid="23"/>
                                        </p:tgtEl>
                                      </p:cBhvr>
                                    </p:animEffect>
                                  </p:childTnLst>
                                </p:cTn>
                              </p:par>
                            </p:childTnLst>
                          </p:cTn>
                        </p:par>
                        <p:par>
                          <p:cTn id="84" fill="hold">
                            <p:stCondLst>
                              <p:cond delay="2000"/>
                            </p:stCondLst>
                            <p:childTnLst>
                              <p:par>
                                <p:cTn id="85" presetID="10" presetClass="exit" presetSubtype="0" fill="hold" grpId="1" nodeType="afterEffect">
                                  <p:stCondLst>
                                    <p:cond delay="0"/>
                                  </p:stCondLst>
                                  <p:childTnLst>
                                    <p:animEffect transition="out" filter="fade">
                                      <p:cBhvr>
                                        <p:cTn id="86" dur="1000"/>
                                        <p:tgtEl>
                                          <p:spTgt spid="7"/>
                                        </p:tgtEl>
                                      </p:cBhvr>
                                    </p:animEffect>
                                    <p:set>
                                      <p:cBhvr>
                                        <p:cTn id="87" dur="1" fill="hold">
                                          <p:stCondLst>
                                            <p:cond delay="999"/>
                                          </p:stCondLst>
                                        </p:cTn>
                                        <p:tgtEl>
                                          <p:spTgt spid="7"/>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1000"/>
                                        <p:tgtEl>
                                          <p:spTgt spid="18"/>
                                        </p:tgtEl>
                                      </p:cBhvr>
                                    </p:animEffect>
                                  </p:childTnLst>
                                </p:cTn>
                              </p:par>
                              <p:par>
                                <p:cTn id="91" presetID="0" presetClass="path" presetSubtype="0" accel="50000" decel="50000" fill="hold" nodeType="withEffect">
                                  <p:stCondLst>
                                    <p:cond delay="0"/>
                                  </p:stCondLst>
                                  <p:childTnLst>
                                    <p:animMotion origin="layout" path="M 0.03594 0.12208 L 0.0816 0.05665 L 0.13594 -0.02474 L 0.17153 -0.10381 L 0.21389 -0.11954 L 0.26979 -0.1489 " pathEditMode="relative" rAng="0" ptsTypes="AAAAAA">
                                      <p:cBhvr>
                                        <p:cTn id="92" dur="2000" fill="hold"/>
                                        <p:tgtEl>
                                          <p:spTgt spid="18"/>
                                        </p:tgtEl>
                                        <p:attrNameLst>
                                          <p:attrName>ppt_x</p:attrName>
                                          <p:attrName>ppt_y</p:attrName>
                                        </p:attrNameLst>
                                      </p:cBhvr>
                                      <p:rCtr x="117" y="-135"/>
                                    </p:animMotion>
                                  </p:childTnLst>
                                </p:cTn>
                              </p:par>
                              <p:par>
                                <p:cTn id="93" presetID="2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down)">
                                      <p:cBhvr>
                                        <p:cTn id="95" dur="2000"/>
                                        <p:tgtEl>
                                          <p:spTgt spid="21"/>
                                        </p:tgtEl>
                                      </p:cBhvr>
                                    </p:animEffect>
                                  </p:childTnLst>
                                </p:cTn>
                              </p:par>
                            </p:childTnLst>
                          </p:cTn>
                        </p:par>
                        <p:par>
                          <p:cTn id="96" fill="hold">
                            <p:stCondLst>
                              <p:cond delay="4000"/>
                            </p:stCondLst>
                            <p:childTnLst>
                              <p:par>
                                <p:cTn id="97" presetID="49" presetClass="entr" presetSubtype="0" decel="100000" fill="hold" grpId="1" nodeType="after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p:cTn id="99" dur="1000" fill="hold"/>
                                        <p:tgtEl>
                                          <p:spTgt spid="19"/>
                                        </p:tgtEl>
                                        <p:attrNameLst>
                                          <p:attrName>ppt_w</p:attrName>
                                        </p:attrNameLst>
                                      </p:cBhvr>
                                      <p:tavLst>
                                        <p:tav tm="0">
                                          <p:val>
                                            <p:fltVal val="0"/>
                                          </p:val>
                                        </p:tav>
                                        <p:tav tm="100000">
                                          <p:val>
                                            <p:strVal val="#ppt_w"/>
                                          </p:val>
                                        </p:tav>
                                      </p:tavLst>
                                    </p:anim>
                                    <p:anim calcmode="lin" valueType="num">
                                      <p:cBhvr>
                                        <p:cTn id="100" dur="1000" fill="hold"/>
                                        <p:tgtEl>
                                          <p:spTgt spid="19"/>
                                        </p:tgtEl>
                                        <p:attrNameLst>
                                          <p:attrName>ppt_h</p:attrName>
                                        </p:attrNameLst>
                                      </p:cBhvr>
                                      <p:tavLst>
                                        <p:tav tm="0">
                                          <p:val>
                                            <p:fltVal val="0"/>
                                          </p:val>
                                        </p:tav>
                                        <p:tav tm="100000">
                                          <p:val>
                                            <p:strVal val="#ppt_h"/>
                                          </p:val>
                                        </p:tav>
                                      </p:tavLst>
                                    </p:anim>
                                    <p:anim calcmode="lin" valueType="num">
                                      <p:cBhvr>
                                        <p:cTn id="101" dur="1000" fill="hold"/>
                                        <p:tgtEl>
                                          <p:spTgt spid="19"/>
                                        </p:tgtEl>
                                        <p:attrNameLst>
                                          <p:attrName>style.rotation</p:attrName>
                                        </p:attrNameLst>
                                      </p:cBhvr>
                                      <p:tavLst>
                                        <p:tav tm="0">
                                          <p:val>
                                            <p:fltVal val="360"/>
                                          </p:val>
                                        </p:tav>
                                        <p:tav tm="100000">
                                          <p:val>
                                            <p:fltVal val="0"/>
                                          </p:val>
                                        </p:tav>
                                      </p:tavLst>
                                    </p:anim>
                                    <p:animEffect transition="in" filter="fade">
                                      <p:cBhvr>
                                        <p:cTn id="102" dur="1000"/>
                                        <p:tgtEl>
                                          <p:spTgt spid="19"/>
                                        </p:tgtEl>
                                      </p:cBhvr>
                                    </p:animEffect>
                                  </p:childTnLst>
                                </p:cTn>
                              </p:par>
                            </p:childTnLst>
                          </p:cTn>
                        </p:par>
                        <p:par>
                          <p:cTn id="103" fill="hold">
                            <p:stCondLst>
                              <p:cond delay="5000"/>
                            </p:stCondLst>
                            <p:childTnLst>
                              <p:par>
                                <p:cTn id="104" presetID="53" presetClass="entr" presetSubtype="0"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1000" fill="hold"/>
                                        <p:tgtEl>
                                          <p:spTgt spid="22"/>
                                        </p:tgtEl>
                                        <p:attrNameLst>
                                          <p:attrName>ppt_w</p:attrName>
                                        </p:attrNameLst>
                                      </p:cBhvr>
                                      <p:tavLst>
                                        <p:tav tm="0">
                                          <p:val>
                                            <p:fltVal val="0"/>
                                          </p:val>
                                        </p:tav>
                                        <p:tav tm="100000">
                                          <p:val>
                                            <p:strVal val="#ppt_w"/>
                                          </p:val>
                                        </p:tav>
                                      </p:tavLst>
                                    </p:anim>
                                    <p:anim calcmode="lin" valueType="num">
                                      <p:cBhvr>
                                        <p:cTn id="107" dur="1000" fill="hold"/>
                                        <p:tgtEl>
                                          <p:spTgt spid="22"/>
                                        </p:tgtEl>
                                        <p:attrNameLst>
                                          <p:attrName>ppt_h</p:attrName>
                                        </p:attrNameLst>
                                      </p:cBhvr>
                                      <p:tavLst>
                                        <p:tav tm="0">
                                          <p:val>
                                            <p:fltVal val="0"/>
                                          </p:val>
                                        </p:tav>
                                        <p:tav tm="100000">
                                          <p:val>
                                            <p:strVal val="#ppt_h"/>
                                          </p:val>
                                        </p:tav>
                                      </p:tavLst>
                                    </p:anim>
                                    <p:animEffect transition="in" filter="fade">
                                      <p:cBhvr>
                                        <p:cTn id="108" dur="1000"/>
                                        <p:tgtEl>
                                          <p:spTgt spid="22"/>
                                        </p:tgtEl>
                                      </p:cBhvr>
                                    </p:animEffect>
                                  </p:childTnLst>
                                </p:cTn>
                              </p:par>
                              <p:par>
                                <p:cTn id="109" presetID="10" presetClass="exit" presetSubtype="0" fill="hold" nodeType="withEffect">
                                  <p:stCondLst>
                                    <p:cond delay="0"/>
                                  </p:stCondLst>
                                  <p:childTnLst>
                                    <p:animEffect transition="out" filter="fade">
                                      <p:cBhvr>
                                        <p:cTn id="110" dur="1000"/>
                                        <p:tgtEl>
                                          <p:spTgt spid="18"/>
                                        </p:tgtEl>
                                      </p:cBhvr>
                                    </p:animEffect>
                                    <p:set>
                                      <p:cBhvr>
                                        <p:cTn id="111" dur="1" fill="hold">
                                          <p:stCondLst>
                                            <p:cond delay="999"/>
                                          </p:stCondLst>
                                        </p:cTn>
                                        <p:tgtEl>
                                          <p:spTgt spid="1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left)">
                                      <p:cBhvr>
                                        <p:cTn id="116" dur="1000"/>
                                        <p:tgtEl>
                                          <p:spTgt spid="27"/>
                                        </p:tgtEl>
                                      </p:cBhvr>
                                    </p:animEffect>
                                  </p:childTnLst>
                                </p:cTn>
                              </p:par>
                              <p:par>
                                <p:cTn id="117" presetID="10" presetClass="entr" presetSubtype="0" fill="hold"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fade">
                                      <p:cBhvr>
                                        <p:cTn id="1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1" animBg="1"/>
      <p:bldP spid="7" grpId="0" animBg="1"/>
      <p:bldP spid="7" grpId="1" animBg="1"/>
      <p:bldP spid="9" grpId="0" animBg="1"/>
      <p:bldP spid="8" grpId="1" animBg="1"/>
      <p:bldP spid="17" grpId="0" animBg="1"/>
      <p:bldP spid="21" grpId="0" animBg="1"/>
      <p:bldP spid="22" grpId="0" animBg="1"/>
      <p:bldP spid="27" grpId="0" animBg="1"/>
      <p:bldP spid="23" grpId="0" animBg="1"/>
      <p:bldP spid="19" grpId="1" animBg="1"/>
      <p:bldP spid="30" grpId="0" animBg="1"/>
      <p:bldP spid="30"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1143000"/>
            <a:ext cx="9144000" cy="4893647"/>
          </a:xfrm>
          <a:prstGeom prst="rect">
            <a:avLst/>
          </a:prstGeom>
          <a:noFill/>
        </p:spPr>
        <p:txBody>
          <a:bodyPr wrap="square" rtlCol="0">
            <a:spAutoFit/>
          </a:bodyPr>
          <a:lstStyle/>
          <a:p>
            <a:r>
              <a:rPr lang="en-US" sz="2400" dirty="0" smtClean="0"/>
              <a:t>Missouri River flows over/cuts the Ogallala  formation</a:t>
            </a:r>
          </a:p>
          <a:p>
            <a:r>
              <a:rPr lang="en-US" sz="2400" dirty="0" smtClean="0"/>
              <a:t>29-5mya – Ogallala formations – Rocky Mt </a:t>
            </a:r>
            <a:r>
              <a:rPr lang="en-US" sz="2400" dirty="0" err="1" smtClean="0"/>
              <a:t>erosional</a:t>
            </a:r>
            <a:r>
              <a:rPr lang="en-US" sz="2400" dirty="0" smtClean="0"/>
              <a:t> deposits</a:t>
            </a:r>
          </a:p>
          <a:p>
            <a:r>
              <a:rPr lang="en-US" sz="2400" dirty="0" smtClean="0"/>
              <a:t>29-19mya – </a:t>
            </a:r>
            <a:r>
              <a:rPr lang="en-US" sz="2400" dirty="0" err="1" smtClean="0"/>
              <a:t>Arikaree</a:t>
            </a:r>
            <a:r>
              <a:rPr lang="en-US" sz="2400" dirty="0" smtClean="0"/>
              <a:t> formation (channel sandstones, overbank deposits</a:t>
            </a:r>
          </a:p>
          <a:p>
            <a:r>
              <a:rPr lang="en-US" sz="2400" dirty="0" smtClean="0"/>
              <a:t>35-29mya – White River formation (</a:t>
            </a:r>
            <a:r>
              <a:rPr lang="en-US" sz="2400" dirty="0" err="1" smtClean="0"/>
              <a:t>claystone</a:t>
            </a:r>
            <a:r>
              <a:rPr lang="en-US" sz="2400" dirty="0" smtClean="0"/>
              <a:t>, sandstone, limestone)</a:t>
            </a:r>
          </a:p>
          <a:p>
            <a:r>
              <a:rPr lang="en-US" sz="2400" dirty="0" smtClean="0"/>
              <a:t>40-75mya – </a:t>
            </a:r>
            <a:r>
              <a:rPr lang="en-US" sz="2400" dirty="0" err="1" smtClean="0"/>
              <a:t>Larimide</a:t>
            </a:r>
            <a:r>
              <a:rPr lang="en-US" sz="2400" dirty="0" smtClean="0"/>
              <a:t> </a:t>
            </a:r>
            <a:r>
              <a:rPr lang="en-US" sz="2400" dirty="0" err="1" smtClean="0"/>
              <a:t>Orogeny</a:t>
            </a:r>
            <a:endParaRPr lang="en-US" sz="2400" dirty="0" smtClean="0"/>
          </a:p>
          <a:p>
            <a:r>
              <a:rPr lang="en-US" sz="2400" dirty="0" smtClean="0"/>
              <a:t>		- uplifted rocks  on western side of WIS</a:t>
            </a:r>
          </a:p>
          <a:p>
            <a:r>
              <a:rPr lang="en-US" sz="2400" dirty="0" smtClean="0"/>
              <a:t>		- caused WIS to retreat</a:t>
            </a:r>
          </a:p>
          <a:p>
            <a:r>
              <a:rPr lang="en-US" sz="2400" dirty="0" smtClean="0"/>
              <a:t>		- laid framework for great plains drainage from Rockies &amp; </a:t>
            </a:r>
          </a:p>
          <a:p>
            <a:r>
              <a:rPr lang="en-US" sz="2400" dirty="0" smtClean="0"/>
              <a:t>		   Appalachian</a:t>
            </a:r>
          </a:p>
          <a:p>
            <a:r>
              <a:rPr lang="en-US" sz="2400" dirty="0" smtClean="0"/>
              <a:t>80-55mya – formation of Rocky </a:t>
            </a:r>
            <a:r>
              <a:rPr lang="en-US" sz="2400" dirty="0" err="1" smtClean="0"/>
              <a:t>Mts</a:t>
            </a:r>
            <a:r>
              <a:rPr lang="en-US" sz="2400" dirty="0" smtClean="0"/>
              <a:t> during </a:t>
            </a:r>
            <a:r>
              <a:rPr lang="en-US" sz="2400" dirty="0" err="1" smtClean="0"/>
              <a:t>Larimide</a:t>
            </a:r>
            <a:r>
              <a:rPr lang="en-US" sz="2400" dirty="0" smtClean="0"/>
              <a:t> </a:t>
            </a:r>
            <a:r>
              <a:rPr lang="en-US" sz="2400" dirty="0" err="1" smtClean="0"/>
              <a:t>Orogeny</a:t>
            </a:r>
            <a:endParaRPr lang="en-US" sz="2400" dirty="0" smtClean="0"/>
          </a:p>
          <a:p>
            <a:r>
              <a:rPr lang="en-US" sz="2400" dirty="0" smtClean="0"/>
              <a:t>100-???</a:t>
            </a:r>
            <a:r>
              <a:rPr lang="en-US" sz="2400" dirty="0" err="1" smtClean="0"/>
              <a:t>mya</a:t>
            </a:r>
            <a:r>
              <a:rPr lang="en-US" sz="2400" dirty="0" smtClean="0"/>
              <a:t> – Western Interior Seaway (WIS)</a:t>
            </a:r>
          </a:p>
          <a:p>
            <a:r>
              <a:rPr lang="en-US" sz="2400" dirty="0" smtClean="0"/>
              <a:t>325-260mya – </a:t>
            </a:r>
            <a:r>
              <a:rPr lang="en-US" sz="2400" dirty="0" err="1" smtClean="0"/>
              <a:t>Alleghanian</a:t>
            </a:r>
            <a:r>
              <a:rPr lang="en-US" sz="2400" dirty="0" smtClean="0"/>
              <a:t> or Appalachian </a:t>
            </a:r>
            <a:r>
              <a:rPr lang="en-US" sz="2400" dirty="0" err="1" smtClean="0"/>
              <a:t>Oregony</a:t>
            </a:r>
            <a:r>
              <a:rPr lang="en-US" sz="2400" dirty="0" smtClean="0"/>
              <a:t> (mountain building)</a:t>
            </a:r>
          </a:p>
          <a:p>
            <a:r>
              <a:rPr lang="en-US" sz="2400" dirty="0" smtClean="0"/>
              <a:t>480mya – formation of Appalachian </a:t>
            </a:r>
            <a:r>
              <a:rPr lang="en-US" sz="2400" dirty="0" err="1" smtClean="0"/>
              <a:t>Mts</a:t>
            </a:r>
            <a:endParaRPr lang="en-US" sz="2400" dirty="0"/>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1906" name="Picture 2" descr="Artist's rendering of workmen crafting and assembling muskets in one of the Harpers Ferry Armory workshops. Arms manufacture in the early 1800s required skilled craftsmen who used both hand and water-powered tools to fashion a musket's lock, mounting, stock, and barrel. Artist: Carol Stuart Watson Credit: Harpers Ferry Center Commissioned Art Collection (IMS 02853)"/>
          <p:cNvPicPr>
            <a:picLocks noChangeAspect="1" noChangeArrowheads="1"/>
          </p:cNvPicPr>
          <p:nvPr/>
        </p:nvPicPr>
        <p:blipFill>
          <a:blip r:embed="rId2"/>
          <a:srcRect/>
          <a:stretch>
            <a:fillRect/>
          </a:stretch>
        </p:blipFill>
        <p:spPr bwMode="auto">
          <a:xfrm>
            <a:off x="1295400" y="812482"/>
            <a:ext cx="6019800" cy="3988118"/>
          </a:xfrm>
          <a:prstGeom prst="rect">
            <a:avLst/>
          </a:prstGeom>
          <a:noFill/>
        </p:spPr>
      </p:pic>
      <p:sp>
        <p:nvSpPr>
          <p:cNvPr id="3" name="Rectangle 2"/>
          <p:cNvSpPr/>
          <p:nvPr/>
        </p:nvSpPr>
        <p:spPr>
          <a:xfrm>
            <a:off x="0" y="0"/>
            <a:ext cx="9144000" cy="830997"/>
          </a:xfrm>
          <a:prstGeom prst="rect">
            <a:avLst/>
          </a:prstGeom>
        </p:spPr>
        <p:txBody>
          <a:bodyPr wrap="square">
            <a:spAutoFit/>
          </a:bodyPr>
          <a:lstStyle/>
          <a:p>
            <a:r>
              <a:rPr lang="en-US" sz="1600" dirty="0" smtClean="0">
                <a:hlinkClick r:id="rId3"/>
              </a:rPr>
              <a:t>https://www.nps.gov/media/photo/gallery.htm?id=2A7D3A84-1DD8-B71C-0704CA9F144A0AB9</a:t>
            </a:r>
            <a:endParaRPr lang="en-US" sz="1600" dirty="0" smtClean="0"/>
          </a:p>
          <a:p>
            <a:r>
              <a:rPr lang="en-US" sz="1600" dirty="0" err="1" smtClean="0"/>
              <a:t>HarpersFerry</a:t>
            </a:r>
            <a:r>
              <a:rPr lang="en-US" sz="1600" dirty="0" smtClean="0"/>
              <a:t> Armory workshops. Arms manufacture in the early 1800s required skilled craftsmen who used both hand and water-powered tools to fashion a musket's lock, mounting, stock, and barrel. </a:t>
            </a:r>
            <a:endParaRPr lang="en-US" sz="1600" dirty="0"/>
          </a:p>
        </p:txBody>
      </p:sp>
      <p:sp>
        <p:nvSpPr>
          <p:cNvPr id="4" name="Rectangle 3"/>
          <p:cNvSpPr/>
          <p:nvPr/>
        </p:nvSpPr>
        <p:spPr>
          <a:xfrm>
            <a:off x="0" y="4795897"/>
            <a:ext cx="9144000" cy="2062103"/>
          </a:xfrm>
          <a:prstGeom prst="rect">
            <a:avLst/>
          </a:prstGeom>
        </p:spPr>
        <p:txBody>
          <a:bodyPr wrap="square">
            <a:spAutoFit/>
          </a:bodyPr>
          <a:lstStyle/>
          <a:p>
            <a:r>
              <a:rPr lang="en-US" sz="1600" dirty="0" smtClean="0">
                <a:hlinkClick r:id="rId4"/>
              </a:rPr>
              <a:t>http://lewisandclarktrail.com/index.html</a:t>
            </a:r>
            <a:endParaRPr lang="en-US" sz="1600" dirty="0" smtClean="0"/>
          </a:p>
          <a:p>
            <a:r>
              <a:rPr lang="en-US" sz="1600" dirty="0" smtClean="0"/>
              <a:t>On March 16, 1803, Lewis arrived in Harpers Ferry with a letter from Secretary of War Henry Dearborn addressed to Armory superintendent Joseph Perkins:  </a:t>
            </a:r>
            <a:br>
              <a:rPr lang="en-US" sz="1600" dirty="0" smtClean="0"/>
            </a:br>
            <a:r>
              <a:rPr lang="en-US" sz="1600" dirty="0" smtClean="0"/>
              <a:t>Sir: You will be pleased to make such arms &amp; Iron work, as requested by the Bearer Captain Meriwether Lewis and to have them completed with the least possible delay.  In addition to procuring 15 rifles, 15 powder horns, 30 bullet molds, 30 ball screws, extra rifle and musket locks, gunsmith's repair tools, several dozen tomahawks, and 24 large knives, Lewis also attended to the construction of a collapsible iron boat frame</a:t>
            </a:r>
            <a:r>
              <a:rPr lang="en-US" sz="1600" u="sng" dirty="0" smtClean="0"/>
              <a:t> </a:t>
            </a:r>
            <a:r>
              <a:rPr lang="en-US" sz="1600" dirty="0" smtClean="0"/>
              <a:t>of his own design.</a:t>
            </a:r>
            <a:endParaRPr lang="en-US" sz="1600" dirty="0"/>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https://www.nps.gov/media/photo/gallery.htm?id=2A7D3A84-1DD8-B71C-0704CA9F144A0AB9</a:t>
            </a:r>
            <a:endParaRPr lang="en-US" dirty="0" smtClean="0"/>
          </a:p>
          <a:p>
            <a:r>
              <a:rPr lang="en-US" dirty="0" smtClean="0"/>
              <a:t>Artist's rendering of Armory superintendent Joseph Perkins (left) and Captain Meriwether Lewis inspecting the assembled iron boat frame at Harpers Ferry. The strange craft was comprised of an iron frame which came apart in sections, over which was stretched a covering of hide. Lewis expected that a light, substitute boat of some kind would be needed when the Missouri River got too shallow for the heavy wooden boats to navigate. The Armory mechanics assigned to the project, however, had considerable difficulty assembling the iron frame, and Lewis was forced to prolong his Harpers Ferry stay from the week he had planned to over a month. Artist: Keith Rocco/Tradition Studios Year: November 2002</a:t>
            </a:r>
            <a:endParaRPr lang="en-US" dirty="0"/>
          </a:p>
        </p:txBody>
      </p:sp>
      <p:pic>
        <p:nvPicPr>
          <p:cNvPr id="1026" name="Picture 2"/>
          <p:cNvPicPr>
            <a:picLocks noChangeAspect="1" noChangeArrowheads="1"/>
          </p:cNvPicPr>
          <p:nvPr/>
        </p:nvPicPr>
        <p:blipFill>
          <a:blip r:embed="rId3"/>
          <a:srcRect/>
          <a:stretch>
            <a:fillRect/>
          </a:stretch>
        </p:blipFill>
        <p:spPr bwMode="auto">
          <a:xfrm>
            <a:off x="4495800" y="2319147"/>
            <a:ext cx="4038600" cy="4462653"/>
          </a:xfrm>
          <a:prstGeom prst="rect">
            <a:avLst/>
          </a:prstGeom>
          <a:noFill/>
          <a:ln w="508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5-Point Star 4"/>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5-Point Star 7"/>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21" name="Freeform 20"/>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sp>
        <p:nvSpPr>
          <p:cNvPr id="23" name="Rectangle 22"/>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19" name="5-Point Star 18"/>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114441" y="3254644"/>
            <a:ext cx="1270861" cy="77492"/>
          </a:xfrm>
          <a:custGeom>
            <a:avLst/>
            <a:gdLst>
              <a:gd name="connsiteX0" fmla="*/ 0 w 1270861"/>
              <a:gd name="connsiteY0" fmla="*/ 0 h 77492"/>
              <a:gd name="connsiteX1" fmla="*/ 371959 w 1270861"/>
              <a:gd name="connsiteY1" fmla="*/ 30997 h 77492"/>
              <a:gd name="connsiteX2" fmla="*/ 681925 w 1270861"/>
              <a:gd name="connsiteY2" fmla="*/ 30997 h 77492"/>
              <a:gd name="connsiteX3" fmla="*/ 1270861 w 1270861"/>
              <a:gd name="connsiteY3" fmla="*/ 77492 h 77492"/>
            </a:gdLst>
            <a:ahLst/>
            <a:cxnLst>
              <a:cxn ang="0">
                <a:pos x="connsiteX0" y="connsiteY0"/>
              </a:cxn>
              <a:cxn ang="0">
                <a:pos x="connsiteX1" y="connsiteY1"/>
              </a:cxn>
              <a:cxn ang="0">
                <a:pos x="connsiteX2" y="connsiteY2"/>
              </a:cxn>
              <a:cxn ang="0">
                <a:pos x="connsiteX3" y="connsiteY3"/>
              </a:cxn>
            </a:cxnLst>
            <a:rect l="l" t="t" r="r" b="b"/>
            <a:pathLst>
              <a:path w="1270861" h="77492">
                <a:moveTo>
                  <a:pt x="0" y="0"/>
                </a:moveTo>
                <a:cubicBezTo>
                  <a:pt x="123986" y="10332"/>
                  <a:pt x="258305" y="25831"/>
                  <a:pt x="371959" y="30997"/>
                </a:cubicBezTo>
                <a:cubicBezTo>
                  <a:pt x="485613" y="36163"/>
                  <a:pt x="532108" y="23248"/>
                  <a:pt x="681925" y="30997"/>
                </a:cubicBezTo>
                <a:cubicBezTo>
                  <a:pt x="831742" y="38746"/>
                  <a:pt x="1051301" y="58119"/>
                  <a:pt x="1270861" y="77492"/>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8" descr="C:\Users\Sandra\AppData\Local\Microsoft\Windows\INetCache\IE\RXELTGZ5\HorseAndRiderSilhouette[1].png"/>
          <p:cNvPicPr>
            <a:picLocks noChangeAspect="1" noChangeArrowheads="1"/>
          </p:cNvPicPr>
          <p:nvPr/>
        </p:nvPicPr>
        <p:blipFill>
          <a:blip r:embed="rId3" cstate="print"/>
          <a:srcRect r="-1163" b="21429"/>
          <a:stretch>
            <a:fillRect/>
          </a:stretch>
        </p:blipFill>
        <p:spPr bwMode="auto">
          <a:xfrm flipH="1">
            <a:off x="4114800" y="2876880"/>
            <a:ext cx="1577629" cy="933120"/>
          </a:xfrm>
          <a:prstGeom prst="rect">
            <a:avLst/>
          </a:prstGeom>
          <a:noFill/>
        </p:spPr>
      </p:pic>
      <p:sp>
        <p:nvSpPr>
          <p:cNvPr id="31" name="Rectangle 30"/>
          <p:cNvSpPr/>
          <p:nvPr/>
        </p:nvSpPr>
        <p:spPr>
          <a:xfrm>
            <a:off x="0" y="2133600"/>
            <a:ext cx="9144000" cy="523220"/>
          </a:xfrm>
          <a:prstGeom prst="rect">
            <a:avLst/>
          </a:prstGeom>
          <a:solidFill>
            <a:schemeClr val="accent5">
              <a:lumMod val="20000"/>
              <a:lumOff val="80000"/>
            </a:schemeClr>
          </a:solidFill>
        </p:spPr>
        <p:txBody>
          <a:bodyPr wrap="square">
            <a:spAutoFit/>
          </a:bodyPr>
          <a:lstStyle/>
          <a:p>
            <a:r>
              <a:rPr lang="en-US" sz="2800" b="1" dirty="0" smtClean="0"/>
              <a:t>      - Benjamin Smith Barton</a:t>
            </a:r>
            <a:r>
              <a:rPr lang="en-US" sz="2800" dirty="0" smtClean="0"/>
              <a:t> tutored Lewis in botany</a:t>
            </a:r>
            <a:endParaRPr lang="en-US" sz="2800" dirty="0"/>
          </a:p>
        </p:txBody>
      </p:sp>
      <p:grpSp>
        <p:nvGrpSpPr>
          <p:cNvPr id="33" name="Group 32"/>
          <p:cNvGrpSpPr/>
          <p:nvPr/>
        </p:nvGrpSpPr>
        <p:grpSpPr>
          <a:xfrm>
            <a:off x="1920240" y="4038600"/>
            <a:ext cx="1827613" cy="2228525"/>
            <a:chOff x="88900" y="3276600"/>
            <a:chExt cx="2814525" cy="3550925"/>
          </a:xfrm>
        </p:grpSpPr>
        <p:pic>
          <p:nvPicPr>
            <p:cNvPr id="34" name="Picture 2" descr="BenjaminSmithBarton.jpg"/>
            <p:cNvPicPr>
              <a:picLocks noChangeAspect="1" noChangeArrowheads="1"/>
            </p:cNvPicPr>
            <p:nvPr/>
          </p:nvPicPr>
          <p:blipFill>
            <a:blip r:embed="rId4"/>
            <a:srcRect l="12000" r="28000" b="35969"/>
            <a:stretch>
              <a:fillRect/>
            </a:stretch>
          </p:blipFill>
          <p:spPr bwMode="auto">
            <a:xfrm>
              <a:off x="117348" y="3314700"/>
              <a:ext cx="2725357" cy="3512825"/>
            </a:xfrm>
            <a:prstGeom prst="rect">
              <a:avLst/>
            </a:prstGeom>
            <a:noFill/>
            <a:ln w="50800">
              <a:solidFill>
                <a:schemeClr val="tx1"/>
              </a:solidFill>
            </a:ln>
          </p:spPr>
        </p:pic>
        <p:sp>
          <p:nvSpPr>
            <p:cNvPr id="35" name="Rectangle 34"/>
            <p:cNvSpPr/>
            <p:nvPr/>
          </p:nvSpPr>
          <p:spPr>
            <a:xfrm>
              <a:off x="88900" y="3276600"/>
              <a:ext cx="2814525" cy="534165"/>
            </a:xfrm>
            <a:prstGeom prst="rect">
              <a:avLst/>
            </a:prstGeom>
            <a:ln w="50800">
              <a:solidFill>
                <a:schemeClr val="tx1"/>
              </a:solidFill>
            </a:ln>
          </p:spPr>
          <p:txBody>
            <a:bodyPr wrap="none">
              <a:spAutoFit/>
            </a:bodyPr>
            <a:lstStyle/>
            <a:p>
              <a:r>
                <a:rPr lang="en-US" b="1" dirty="0" smtClean="0">
                  <a:solidFill>
                    <a:schemeClr val="bg1"/>
                  </a:solidFill>
                </a:rPr>
                <a:t>Benjamin Barton</a:t>
              </a:r>
              <a:r>
                <a:rPr lang="en-US" dirty="0" smtClean="0">
                  <a:solidFill>
                    <a:schemeClr val="bg1"/>
                  </a:solidFill>
                </a:rPr>
                <a:t> </a:t>
              </a:r>
              <a:endParaRPr lang="en-US" dirty="0">
                <a:solidFill>
                  <a:schemeClr val="bg1"/>
                </a:solidFill>
              </a:endParaRPr>
            </a:p>
          </p:txBody>
        </p:sp>
      </p:grpSp>
      <p:sp>
        <p:nvSpPr>
          <p:cNvPr id="36" name="Rectangle 35"/>
          <p:cNvSpPr/>
          <p:nvPr/>
        </p:nvSpPr>
        <p:spPr>
          <a:xfrm>
            <a:off x="0" y="2611160"/>
            <a:ext cx="9144000" cy="523220"/>
          </a:xfrm>
          <a:prstGeom prst="rect">
            <a:avLst/>
          </a:prstGeom>
          <a:solidFill>
            <a:schemeClr val="accent5">
              <a:lumMod val="20000"/>
              <a:lumOff val="80000"/>
            </a:schemeClr>
          </a:solidFill>
        </p:spPr>
        <p:txBody>
          <a:bodyPr wrap="square">
            <a:spAutoFit/>
          </a:bodyPr>
          <a:lstStyle/>
          <a:p>
            <a:r>
              <a:rPr lang="en-US" sz="2800" b="1" dirty="0" smtClean="0"/>
              <a:t>      - Robert Patterson </a:t>
            </a:r>
            <a:r>
              <a:rPr lang="en-US" sz="2800" dirty="0" smtClean="0"/>
              <a:t>in mathematics</a:t>
            </a:r>
            <a:endParaRPr lang="en-US" sz="2800" dirty="0"/>
          </a:p>
        </p:txBody>
      </p:sp>
      <p:sp>
        <p:nvSpPr>
          <p:cNvPr id="37" name="Rectangle 36"/>
          <p:cNvSpPr/>
          <p:nvPr/>
        </p:nvSpPr>
        <p:spPr>
          <a:xfrm>
            <a:off x="0" y="3068360"/>
            <a:ext cx="9144000" cy="523220"/>
          </a:xfrm>
          <a:prstGeom prst="rect">
            <a:avLst/>
          </a:prstGeom>
          <a:solidFill>
            <a:schemeClr val="accent5">
              <a:lumMod val="20000"/>
              <a:lumOff val="80000"/>
            </a:schemeClr>
          </a:solidFill>
        </p:spPr>
        <p:txBody>
          <a:bodyPr wrap="square">
            <a:spAutoFit/>
          </a:bodyPr>
          <a:lstStyle/>
          <a:p>
            <a:r>
              <a:rPr lang="en-US" sz="2800" b="1" dirty="0" smtClean="0"/>
              <a:t>      - Caspar </a:t>
            </a:r>
            <a:r>
              <a:rPr lang="en-US" sz="2800" b="1" dirty="0" err="1" smtClean="0"/>
              <a:t>Wistar</a:t>
            </a:r>
            <a:r>
              <a:rPr lang="en-US" sz="2800" b="1" dirty="0" smtClean="0"/>
              <a:t> </a:t>
            </a:r>
            <a:r>
              <a:rPr lang="en-US" sz="2800" dirty="0" smtClean="0"/>
              <a:t>in anatomy and fossils</a:t>
            </a:r>
            <a:endParaRPr lang="en-US" sz="2800" dirty="0"/>
          </a:p>
        </p:txBody>
      </p:sp>
      <p:sp>
        <p:nvSpPr>
          <p:cNvPr id="38" name="Rectangle 37"/>
          <p:cNvSpPr/>
          <p:nvPr/>
        </p:nvSpPr>
        <p:spPr>
          <a:xfrm>
            <a:off x="0" y="3505200"/>
            <a:ext cx="9144000" cy="523220"/>
          </a:xfrm>
          <a:prstGeom prst="rect">
            <a:avLst/>
          </a:prstGeom>
          <a:solidFill>
            <a:schemeClr val="accent5">
              <a:lumMod val="20000"/>
              <a:lumOff val="80000"/>
            </a:schemeClr>
          </a:solidFill>
        </p:spPr>
        <p:txBody>
          <a:bodyPr wrap="square">
            <a:spAutoFit/>
          </a:bodyPr>
          <a:lstStyle/>
          <a:p>
            <a:r>
              <a:rPr lang="en-US" sz="2800" b="1" dirty="0" smtClean="0"/>
              <a:t>      - Benjamin Rush </a:t>
            </a:r>
            <a:r>
              <a:rPr lang="en-US" sz="2800" dirty="0" smtClean="0"/>
              <a:t>in medicine</a:t>
            </a:r>
            <a:r>
              <a:rPr lang="en-US" sz="2800" b="1" dirty="0" smtClean="0"/>
              <a:t>  </a:t>
            </a:r>
            <a:endParaRPr lang="en-US" sz="2800" dirty="0"/>
          </a:p>
        </p:txBody>
      </p:sp>
      <p:grpSp>
        <p:nvGrpSpPr>
          <p:cNvPr id="45" name="Group 44"/>
          <p:cNvGrpSpPr/>
          <p:nvPr/>
        </p:nvGrpSpPr>
        <p:grpSpPr>
          <a:xfrm>
            <a:off x="3810000" y="4050792"/>
            <a:ext cx="1752600" cy="2209800"/>
            <a:chOff x="6119188" y="3585722"/>
            <a:chExt cx="2339757" cy="2995593"/>
          </a:xfrm>
        </p:grpSpPr>
        <p:pic>
          <p:nvPicPr>
            <p:cNvPr id="46" name="Picture 3"/>
            <p:cNvPicPr>
              <a:picLocks noChangeAspect="1" noChangeArrowheads="1"/>
            </p:cNvPicPr>
            <p:nvPr/>
          </p:nvPicPr>
          <p:blipFill>
            <a:blip r:embed="rId5"/>
            <a:srcRect l="11002" t="-9759" r="10543" b="5816"/>
            <a:stretch>
              <a:fillRect/>
            </a:stretch>
          </p:blipFill>
          <p:spPr bwMode="auto">
            <a:xfrm>
              <a:off x="6119188" y="3585722"/>
              <a:ext cx="2339008" cy="2995593"/>
            </a:xfrm>
            <a:prstGeom prst="rect">
              <a:avLst/>
            </a:prstGeom>
            <a:noFill/>
            <a:ln w="50800">
              <a:solidFill>
                <a:schemeClr val="tx1"/>
              </a:solidFill>
              <a:miter lim="800000"/>
              <a:headEnd/>
              <a:tailEnd/>
            </a:ln>
            <a:effectLst/>
          </p:spPr>
        </p:pic>
        <p:sp>
          <p:nvSpPr>
            <p:cNvPr id="47" name="Rectangle 46"/>
            <p:cNvSpPr/>
            <p:nvPr/>
          </p:nvSpPr>
          <p:spPr>
            <a:xfrm>
              <a:off x="6119188" y="3585722"/>
              <a:ext cx="2339757" cy="515867"/>
            </a:xfrm>
            <a:prstGeom prst="rect">
              <a:avLst/>
            </a:prstGeom>
            <a:solidFill>
              <a:schemeClr val="bg1"/>
            </a:solidFill>
          </p:spPr>
          <p:txBody>
            <a:bodyPr wrap="square">
              <a:spAutoFit/>
            </a:bodyPr>
            <a:lstStyle/>
            <a:p>
              <a:r>
                <a:rPr lang="en-US" sz="1700" b="1" dirty="0" smtClean="0"/>
                <a:t>Robert Patterson</a:t>
              </a:r>
              <a:endParaRPr lang="en-US" sz="1700" dirty="0"/>
            </a:p>
          </p:txBody>
        </p:sp>
      </p:grpSp>
      <p:grpSp>
        <p:nvGrpSpPr>
          <p:cNvPr id="39" name="Group 38"/>
          <p:cNvGrpSpPr/>
          <p:nvPr/>
        </p:nvGrpSpPr>
        <p:grpSpPr>
          <a:xfrm>
            <a:off x="5638800" y="4038600"/>
            <a:ext cx="1694180" cy="2209798"/>
            <a:chOff x="2216847" y="2559513"/>
            <a:chExt cx="2311995" cy="3125007"/>
          </a:xfrm>
        </p:grpSpPr>
        <p:pic>
          <p:nvPicPr>
            <p:cNvPr id="40" name="Picture 2" descr="Caspar Wistar"/>
            <p:cNvPicPr>
              <a:picLocks noChangeAspect="1" noChangeArrowheads="1"/>
            </p:cNvPicPr>
            <p:nvPr/>
          </p:nvPicPr>
          <p:blipFill>
            <a:blip r:embed="rId6"/>
            <a:srcRect l="5882" t="-7257" r="8824" b="20000"/>
            <a:stretch>
              <a:fillRect/>
            </a:stretch>
          </p:blipFill>
          <p:spPr bwMode="auto">
            <a:xfrm>
              <a:off x="2216847" y="2559513"/>
              <a:ext cx="2311995" cy="3125007"/>
            </a:xfrm>
            <a:prstGeom prst="rect">
              <a:avLst/>
            </a:prstGeom>
            <a:noFill/>
            <a:ln w="50800">
              <a:solidFill>
                <a:schemeClr val="tx1"/>
              </a:solidFill>
            </a:ln>
          </p:spPr>
        </p:pic>
        <p:sp>
          <p:nvSpPr>
            <p:cNvPr id="41" name="Rectangle 40"/>
            <p:cNvSpPr/>
            <p:nvPr/>
          </p:nvSpPr>
          <p:spPr>
            <a:xfrm>
              <a:off x="2216847" y="2559513"/>
              <a:ext cx="2308529" cy="538793"/>
            </a:xfrm>
            <a:prstGeom prst="rect">
              <a:avLst/>
            </a:prstGeom>
            <a:solidFill>
              <a:schemeClr val="tx1">
                <a:lumMod val="85000"/>
                <a:lumOff val="15000"/>
              </a:schemeClr>
            </a:solidFill>
          </p:spPr>
          <p:txBody>
            <a:bodyPr wrap="square">
              <a:spAutoFit/>
            </a:bodyPr>
            <a:lstStyle/>
            <a:p>
              <a:r>
                <a:rPr lang="en-US" b="1" dirty="0" smtClean="0">
                  <a:solidFill>
                    <a:schemeClr val="bg1"/>
                  </a:solidFill>
                </a:rPr>
                <a:t>Caspar </a:t>
              </a:r>
              <a:r>
                <a:rPr lang="en-US" b="1" dirty="0" err="1" smtClean="0">
                  <a:solidFill>
                    <a:schemeClr val="bg1"/>
                  </a:solidFill>
                </a:rPr>
                <a:t>Wistar</a:t>
              </a:r>
              <a:r>
                <a:rPr lang="en-US" b="1" dirty="0" smtClean="0">
                  <a:solidFill>
                    <a:schemeClr val="bg1"/>
                  </a:solidFill>
                </a:rPr>
                <a:t> </a:t>
              </a:r>
              <a:endParaRPr lang="en-US" dirty="0">
                <a:solidFill>
                  <a:schemeClr val="bg1"/>
                </a:solidFill>
              </a:endParaRPr>
            </a:p>
          </p:txBody>
        </p:sp>
      </p:grpSp>
      <p:grpSp>
        <p:nvGrpSpPr>
          <p:cNvPr id="42" name="Group 41"/>
          <p:cNvGrpSpPr/>
          <p:nvPr/>
        </p:nvGrpSpPr>
        <p:grpSpPr>
          <a:xfrm>
            <a:off x="7406640" y="4038600"/>
            <a:ext cx="1676402" cy="2209800"/>
            <a:chOff x="3836504" y="3170642"/>
            <a:chExt cx="2186609" cy="2992029"/>
          </a:xfrm>
        </p:grpSpPr>
        <p:pic>
          <p:nvPicPr>
            <p:cNvPr id="43" name="Picture 4" descr="Benjamin Rush Painting by Peale.jpg"/>
            <p:cNvPicPr>
              <a:picLocks noChangeAspect="1" noChangeArrowheads="1"/>
            </p:cNvPicPr>
            <p:nvPr/>
          </p:nvPicPr>
          <p:blipFill>
            <a:blip r:embed="rId7"/>
            <a:srcRect l="3953" t="-14159" r="9091" b="15044"/>
            <a:stretch>
              <a:fillRect/>
            </a:stretch>
          </p:blipFill>
          <p:spPr bwMode="auto">
            <a:xfrm>
              <a:off x="3836504" y="3273815"/>
              <a:ext cx="2186609" cy="2888856"/>
            </a:xfrm>
            <a:prstGeom prst="rect">
              <a:avLst/>
            </a:prstGeom>
            <a:noFill/>
            <a:ln w="50800">
              <a:solidFill>
                <a:schemeClr val="tx1"/>
              </a:solidFill>
            </a:ln>
          </p:spPr>
        </p:pic>
        <p:sp>
          <p:nvSpPr>
            <p:cNvPr id="44" name="Rectangle 43"/>
            <p:cNvSpPr/>
            <p:nvPr/>
          </p:nvSpPr>
          <p:spPr>
            <a:xfrm>
              <a:off x="3836507" y="3170642"/>
              <a:ext cx="2186606" cy="569517"/>
            </a:xfrm>
            <a:prstGeom prst="rect">
              <a:avLst/>
            </a:prstGeom>
            <a:solidFill>
              <a:schemeClr val="tx1"/>
            </a:solidFill>
          </p:spPr>
          <p:txBody>
            <a:bodyPr wrap="square">
              <a:spAutoFit/>
            </a:bodyPr>
            <a:lstStyle/>
            <a:p>
              <a:r>
                <a:rPr lang="en-US" b="1" dirty="0" smtClean="0">
                  <a:solidFill>
                    <a:schemeClr val="bg1"/>
                  </a:solidFill>
                </a:rPr>
                <a:t>Benjamin Rush </a:t>
              </a:r>
              <a:endParaRPr lang="en-US" dirty="0">
                <a:solidFill>
                  <a:schemeClr val="bg1"/>
                </a:solidFill>
              </a:endParaRPr>
            </a:p>
          </p:txBody>
        </p:sp>
      </p:grpSp>
      <p:sp>
        <p:nvSpPr>
          <p:cNvPr id="25" name="TextBox 24"/>
          <p:cNvSpPr txBox="1"/>
          <p:nvPr/>
        </p:nvSpPr>
        <p:spPr>
          <a:xfrm>
            <a:off x="6400800" y="2971800"/>
            <a:ext cx="2300630"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Philadelphia</a:t>
            </a:r>
            <a:endParaRPr lang="en-US" sz="2800" b="1" dirty="0">
              <a:latin typeface="Arial" pitchFamily="34" charset="0"/>
              <a:cs typeface="Arial" pitchFamily="34" charset="0"/>
            </a:endParaRPr>
          </a:p>
        </p:txBody>
      </p:sp>
      <p:sp>
        <p:nvSpPr>
          <p:cNvPr id="26" name="5-Point Star 25"/>
          <p:cNvSpPr/>
          <p:nvPr/>
        </p:nvSpPr>
        <p:spPr>
          <a:xfrm>
            <a:off x="6096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0" y="6248400"/>
            <a:ext cx="9144000" cy="584775"/>
          </a:xfrm>
          <a:prstGeom prst="rect">
            <a:avLst/>
          </a:prstGeom>
          <a:solidFill>
            <a:schemeClr val="tx1"/>
          </a:solidFill>
        </p:spPr>
        <p:txBody>
          <a:bodyPr wrap="square">
            <a:spAutoFit/>
          </a:bodyPr>
          <a:lstStyle/>
          <a:p>
            <a:pPr algn="ctr"/>
            <a:r>
              <a:rPr lang="en-US" sz="3200" b="1" dirty="0" smtClean="0">
                <a:solidFill>
                  <a:schemeClr val="bg1"/>
                </a:solidFill>
              </a:rPr>
              <a:t>five leading scientists of the day     </a:t>
            </a:r>
            <a:endParaRPr lang="en-US" sz="3200" dirty="0">
              <a:solidFill>
                <a:schemeClr val="bg1"/>
              </a:solidFill>
            </a:endParaRPr>
          </a:p>
        </p:txBody>
      </p:sp>
      <p:sp>
        <p:nvSpPr>
          <p:cNvPr id="52" name="Rectangle 51"/>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dirty="0" smtClean="0"/>
              <a:t> June 1,1803:  Lewis returns to Washington DC</a:t>
            </a:r>
            <a:endParaRPr lang="en-US" sz="2800" dirty="0"/>
          </a:p>
        </p:txBody>
      </p:sp>
      <p:sp>
        <p:nvSpPr>
          <p:cNvPr id="27" name="Rectangle 26"/>
          <p:cNvSpPr/>
          <p:nvPr/>
        </p:nvSpPr>
        <p:spPr>
          <a:xfrm>
            <a:off x="0" y="1686580"/>
            <a:ext cx="9144000" cy="523220"/>
          </a:xfrm>
          <a:prstGeom prst="rect">
            <a:avLst/>
          </a:prstGeom>
          <a:solidFill>
            <a:schemeClr val="accent5">
              <a:lumMod val="20000"/>
              <a:lumOff val="80000"/>
            </a:schemeClr>
          </a:solidFill>
        </p:spPr>
        <p:txBody>
          <a:bodyPr wrap="square">
            <a:spAutoFit/>
          </a:bodyPr>
          <a:lstStyle/>
          <a:p>
            <a:r>
              <a:rPr lang="en-US" sz="2800" b="1" dirty="0" smtClean="0"/>
              <a:t>      - Andrew Ellicott </a:t>
            </a:r>
            <a:r>
              <a:rPr lang="en-US" sz="2800" dirty="0" smtClean="0"/>
              <a:t>teaches Lewis map making and surveying</a:t>
            </a:r>
            <a:endParaRPr lang="en-US" sz="2800" dirty="0"/>
          </a:p>
        </p:txBody>
      </p:sp>
      <p:grpSp>
        <p:nvGrpSpPr>
          <p:cNvPr id="48" name="Group 47"/>
          <p:cNvGrpSpPr/>
          <p:nvPr/>
        </p:nvGrpSpPr>
        <p:grpSpPr>
          <a:xfrm>
            <a:off x="76199" y="4038600"/>
            <a:ext cx="1767841" cy="2231136"/>
            <a:chOff x="5998269" y="3247345"/>
            <a:chExt cx="2498038" cy="3163662"/>
          </a:xfrm>
        </p:grpSpPr>
        <p:pic>
          <p:nvPicPr>
            <p:cNvPr id="49" name="Picture 4" descr="Andrew Ellicott.jpg"/>
            <p:cNvPicPr>
              <a:picLocks noChangeAspect="1" noChangeArrowheads="1"/>
            </p:cNvPicPr>
            <p:nvPr/>
          </p:nvPicPr>
          <p:blipFill>
            <a:blip r:embed="rId8"/>
            <a:srcRect t="-7143"/>
            <a:stretch>
              <a:fillRect/>
            </a:stretch>
          </p:blipFill>
          <p:spPr bwMode="auto">
            <a:xfrm>
              <a:off x="6019805" y="3247345"/>
              <a:ext cx="2476502" cy="3163662"/>
            </a:xfrm>
            <a:prstGeom prst="rect">
              <a:avLst/>
            </a:prstGeom>
            <a:noFill/>
            <a:ln w="50800">
              <a:solidFill>
                <a:schemeClr val="tx1"/>
              </a:solidFill>
            </a:ln>
          </p:spPr>
        </p:pic>
        <p:sp>
          <p:nvSpPr>
            <p:cNvPr id="50" name="Rectangle 49"/>
            <p:cNvSpPr/>
            <p:nvPr/>
          </p:nvSpPr>
          <p:spPr>
            <a:xfrm>
              <a:off x="5998269" y="3247345"/>
              <a:ext cx="2467887" cy="511129"/>
            </a:xfrm>
            <a:prstGeom prst="rect">
              <a:avLst/>
            </a:prstGeom>
            <a:solidFill>
              <a:schemeClr val="bg1"/>
            </a:solidFill>
          </p:spPr>
          <p:txBody>
            <a:bodyPr wrap="square">
              <a:spAutoFit/>
            </a:bodyPr>
            <a:lstStyle/>
            <a:p>
              <a:pPr algn="ctr"/>
              <a:r>
                <a:rPr lang="en-US" b="1" dirty="0" smtClean="0"/>
                <a:t>Andrew Ellicott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0" presetClass="path" presetSubtype="0" accel="50000" decel="50000" fill="hold" nodeType="withEffect">
                                  <p:stCondLst>
                                    <p:cond delay="0"/>
                                  </p:stCondLst>
                                  <p:childTnLst>
                                    <p:animMotion origin="layout" path="M -0.03038 7.51445E-7 L 0.00469 -0.00578 L 0.0467 -0.01295 L 0.07413 -0.01989 L 0.1066 -0.02104 L 0.15 -0.02358 " pathEditMode="relative" rAng="0" ptsTypes="AAAAAA">
                                      <p:cBhvr>
                                        <p:cTn id="9" dur="2000" fill="hold"/>
                                        <p:tgtEl>
                                          <p:spTgt spid="18"/>
                                        </p:tgtEl>
                                        <p:attrNameLst>
                                          <p:attrName>ppt_x</p:attrName>
                                          <p:attrName>ppt_y</p:attrName>
                                        </p:attrNameLst>
                                      </p:cBhvr>
                                      <p:rCtr x="90" y="-12"/>
                                    </p:animMotion>
                                  </p:childTnLst>
                                </p:cTn>
                              </p:par>
                              <p:par>
                                <p:cTn id="10" presetID="22" presetClass="entr" presetSubtype="8"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2000"/>
                                        <p:tgtEl>
                                          <p:spTgt spid="28"/>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Effect transition="in" filter="fade">
                                      <p:cBhvr>
                                        <p:cTn id="18" dur="1000"/>
                                        <p:tgtEl>
                                          <p:spTgt spid="25"/>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fltVal val="0"/>
                                          </p:val>
                                        </p:tav>
                                        <p:tav tm="100000">
                                          <p:val>
                                            <p:strVal val="#ppt_w"/>
                                          </p:val>
                                        </p:tav>
                                      </p:tavLst>
                                    </p:anim>
                                    <p:anim calcmode="lin" valueType="num">
                                      <p:cBhvr>
                                        <p:cTn id="22" dur="1000" fill="hold"/>
                                        <p:tgtEl>
                                          <p:spTgt spid="26"/>
                                        </p:tgtEl>
                                        <p:attrNameLst>
                                          <p:attrName>ppt_h</p:attrName>
                                        </p:attrNameLst>
                                      </p:cBhvr>
                                      <p:tavLst>
                                        <p:tav tm="0">
                                          <p:val>
                                            <p:fltVal val="0"/>
                                          </p:val>
                                        </p:tav>
                                        <p:tav tm="100000">
                                          <p:val>
                                            <p:strVal val="#ppt_h"/>
                                          </p:val>
                                        </p:tav>
                                      </p:tavLst>
                                    </p:anim>
                                    <p:anim calcmode="lin" valueType="num">
                                      <p:cBhvr>
                                        <p:cTn id="23" dur="1000" fill="hold"/>
                                        <p:tgtEl>
                                          <p:spTgt spid="26"/>
                                        </p:tgtEl>
                                        <p:attrNameLst>
                                          <p:attrName>style.rotation</p:attrName>
                                        </p:attrNameLst>
                                      </p:cBhvr>
                                      <p:tavLst>
                                        <p:tav tm="0">
                                          <p:val>
                                            <p:fltVal val="360"/>
                                          </p:val>
                                        </p:tav>
                                        <p:tav tm="100000">
                                          <p:val>
                                            <p:fltVal val="0"/>
                                          </p:val>
                                        </p:tav>
                                      </p:tavLst>
                                    </p:anim>
                                    <p:animEffect transition="in" filter="fade">
                                      <p:cBhvr>
                                        <p:cTn id="24" dur="1000"/>
                                        <p:tgtEl>
                                          <p:spTgt spid="26"/>
                                        </p:tgtEl>
                                      </p:cBhvr>
                                    </p:animEffect>
                                  </p:childTnLst>
                                </p:cTn>
                              </p:par>
                              <p:par>
                                <p:cTn id="25" presetID="10" presetClass="exit" presetSubtype="0" fill="hold" grpId="0" nodeType="withEffect">
                                  <p:stCondLst>
                                    <p:cond delay="0"/>
                                  </p:stCondLst>
                                  <p:childTnLst>
                                    <p:animEffect transition="out" filter="fade">
                                      <p:cBhvr>
                                        <p:cTn id="26" dur="1000"/>
                                        <p:tgtEl>
                                          <p:spTgt spid="22"/>
                                        </p:tgtEl>
                                      </p:cBhvr>
                                    </p:animEffect>
                                    <p:set>
                                      <p:cBhvr>
                                        <p:cTn id="27" dur="1" fill="hold">
                                          <p:stCondLst>
                                            <p:cond delay="999"/>
                                          </p:stCondLst>
                                        </p:cTn>
                                        <p:tgtEl>
                                          <p:spTgt spid="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10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10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10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0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10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10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31"/>
                                        </p:tgtEl>
                                      </p:cBhvr>
                                    </p:animEffect>
                                    <p:set>
                                      <p:cBhvr>
                                        <p:cTn id="74" dur="1" fill="hold">
                                          <p:stCondLst>
                                            <p:cond delay="9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36"/>
                                        </p:tgtEl>
                                      </p:cBhvr>
                                    </p:animEffect>
                                    <p:set>
                                      <p:cBhvr>
                                        <p:cTn id="77" dur="1" fill="hold">
                                          <p:stCondLst>
                                            <p:cond delay="999"/>
                                          </p:stCondLst>
                                        </p:cTn>
                                        <p:tgtEl>
                                          <p:spTgt spid="3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37"/>
                                        </p:tgtEl>
                                      </p:cBhvr>
                                    </p:animEffect>
                                    <p:set>
                                      <p:cBhvr>
                                        <p:cTn id="80" dur="1" fill="hold">
                                          <p:stCondLst>
                                            <p:cond delay="999"/>
                                          </p:stCondLst>
                                        </p:cTn>
                                        <p:tgtEl>
                                          <p:spTgt spid="3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8"/>
                                        </p:tgtEl>
                                      </p:cBhvr>
                                    </p:animEffect>
                                    <p:set>
                                      <p:cBhvr>
                                        <p:cTn id="83" dur="1" fill="hold">
                                          <p:stCondLst>
                                            <p:cond delay="9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48"/>
                                        </p:tgtEl>
                                      </p:cBhvr>
                                    </p:animEffect>
                                    <p:set>
                                      <p:cBhvr>
                                        <p:cTn id="86" dur="1" fill="hold">
                                          <p:stCondLst>
                                            <p:cond delay="999"/>
                                          </p:stCondLst>
                                        </p:cTn>
                                        <p:tgtEl>
                                          <p:spTgt spid="4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33"/>
                                        </p:tgtEl>
                                      </p:cBhvr>
                                    </p:animEffect>
                                    <p:set>
                                      <p:cBhvr>
                                        <p:cTn id="89" dur="1" fill="hold">
                                          <p:stCondLst>
                                            <p:cond delay="999"/>
                                          </p:stCondLst>
                                        </p:cTn>
                                        <p:tgtEl>
                                          <p:spTgt spid="3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45"/>
                                        </p:tgtEl>
                                      </p:cBhvr>
                                    </p:animEffect>
                                    <p:set>
                                      <p:cBhvr>
                                        <p:cTn id="92" dur="1" fill="hold">
                                          <p:stCondLst>
                                            <p:cond delay="999"/>
                                          </p:stCondLst>
                                        </p:cTn>
                                        <p:tgtEl>
                                          <p:spTgt spid="4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39"/>
                                        </p:tgtEl>
                                      </p:cBhvr>
                                    </p:animEffect>
                                    <p:set>
                                      <p:cBhvr>
                                        <p:cTn id="95" dur="1" fill="hold">
                                          <p:stCondLst>
                                            <p:cond delay="999"/>
                                          </p:stCondLst>
                                        </p:cTn>
                                        <p:tgtEl>
                                          <p:spTgt spid="3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42"/>
                                        </p:tgtEl>
                                      </p:cBhvr>
                                    </p:animEffect>
                                    <p:set>
                                      <p:cBhvr>
                                        <p:cTn id="98" dur="1" fill="hold">
                                          <p:stCondLst>
                                            <p:cond delay="999"/>
                                          </p:stCondLst>
                                        </p:cTn>
                                        <p:tgtEl>
                                          <p:spTgt spid="4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51"/>
                                        </p:tgtEl>
                                      </p:cBhvr>
                                    </p:animEffect>
                                    <p:set>
                                      <p:cBhvr>
                                        <p:cTn id="101" dur="1" fill="hold">
                                          <p:stCondLst>
                                            <p:cond delay="999"/>
                                          </p:stCondLst>
                                        </p:cTn>
                                        <p:tgtEl>
                                          <p:spTgt spid="51"/>
                                        </p:tgtEl>
                                        <p:attrNameLst>
                                          <p:attrName>style.visibility</p:attrName>
                                        </p:attrNameLst>
                                      </p:cBhvr>
                                      <p:to>
                                        <p:strVal val="hidden"/>
                                      </p:to>
                                    </p:se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left)">
                                      <p:cBhvr>
                                        <p:cTn id="10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P spid="31" grpId="1" animBg="1"/>
      <p:bldP spid="36" grpId="0" animBg="1"/>
      <p:bldP spid="36" grpId="1" animBg="1"/>
      <p:bldP spid="37" grpId="0" animBg="1"/>
      <p:bldP spid="37" grpId="1" animBg="1"/>
      <p:bldP spid="38" grpId="0" animBg="1"/>
      <p:bldP spid="38" grpId="1" animBg="1"/>
      <p:bldP spid="25" grpId="0" animBg="1"/>
      <p:bldP spid="26" grpId="0" animBg="1"/>
      <p:bldP spid="51" grpId="0" animBg="1"/>
      <p:bldP spid="51" grpId="1" animBg="1"/>
      <p:bldP spid="52" grpId="0" animBg="1"/>
      <p:bldP spid="27"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Freeform 8"/>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21" name="Freeform 20"/>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28" name="Freeform 27"/>
          <p:cNvSpPr/>
          <p:nvPr/>
        </p:nvSpPr>
        <p:spPr>
          <a:xfrm>
            <a:off x="5114441" y="3254644"/>
            <a:ext cx="1270861" cy="77492"/>
          </a:xfrm>
          <a:custGeom>
            <a:avLst/>
            <a:gdLst>
              <a:gd name="connsiteX0" fmla="*/ 0 w 1270861"/>
              <a:gd name="connsiteY0" fmla="*/ 0 h 77492"/>
              <a:gd name="connsiteX1" fmla="*/ 371959 w 1270861"/>
              <a:gd name="connsiteY1" fmla="*/ 30997 h 77492"/>
              <a:gd name="connsiteX2" fmla="*/ 681925 w 1270861"/>
              <a:gd name="connsiteY2" fmla="*/ 30997 h 77492"/>
              <a:gd name="connsiteX3" fmla="*/ 1270861 w 1270861"/>
              <a:gd name="connsiteY3" fmla="*/ 77492 h 77492"/>
            </a:gdLst>
            <a:ahLst/>
            <a:cxnLst>
              <a:cxn ang="0">
                <a:pos x="connsiteX0" y="connsiteY0"/>
              </a:cxn>
              <a:cxn ang="0">
                <a:pos x="connsiteX1" y="connsiteY1"/>
              </a:cxn>
              <a:cxn ang="0">
                <a:pos x="connsiteX2" y="connsiteY2"/>
              </a:cxn>
              <a:cxn ang="0">
                <a:pos x="connsiteX3" y="connsiteY3"/>
              </a:cxn>
            </a:cxnLst>
            <a:rect l="l" t="t" r="r" b="b"/>
            <a:pathLst>
              <a:path w="1270861" h="77492">
                <a:moveTo>
                  <a:pt x="0" y="0"/>
                </a:moveTo>
                <a:cubicBezTo>
                  <a:pt x="123986" y="10332"/>
                  <a:pt x="258305" y="25831"/>
                  <a:pt x="371959" y="30997"/>
                </a:cubicBezTo>
                <a:cubicBezTo>
                  <a:pt x="485613" y="36163"/>
                  <a:pt x="532108" y="23248"/>
                  <a:pt x="681925" y="30997"/>
                </a:cubicBezTo>
                <a:cubicBezTo>
                  <a:pt x="831742" y="38746"/>
                  <a:pt x="1051301" y="58119"/>
                  <a:pt x="1270861" y="77492"/>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3886200" y="3382505"/>
            <a:ext cx="2590800" cy="2027695"/>
          </a:xfrm>
          <a:custGeom>
            <a:avLst/>
            <a:gdLst>
              <a:gd name="connsiteX0" fmla="*/ 2665708 w 2665708"/>
              <a:gd name="connsiteY0" fmla="*/ 0 h 1875295"/>
              <a:gd name="connsiteX1" fmla="*/ 2278251 w 2665708"/>
              <a:gd name="connsiteY1" fmla="*/ 216976 h 1875295"/>
              <a:gd name="connsiteX2" fmla="*/ 1410345 w 2665708"/>
              <a:gd name="connsiteY2" fmla="*/ 666427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410346 w 2665708"/>
              <a:gd name="connsiteY2" fmla="*/ 877846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175137 w 2665708"/>
              <a:gd name="connsiteY2" fmla="*/ 877846 h 1875295"/>
              <a:gd name="connsiteX3" fmla="*/ 557939 w 2665708"/>
              <a:gd name="connsiteY3" fmla="*/ 1348352 h 1875295"/>
              <a:gd name="connsiteX4" fmla="*/ 0 w 2665708"/>
              <a:gd name="connsiteY4" fmla="*/ 1875295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708" h="1875295">
                <a:moveTo>
                  <a:pt x="2665708" y="0"/>
                </a:moveTo>
                <a:cubicBezTo>
                  <a:pt x="2576593" y="52952"/>
                  <a:pt x="2526680" y="70668"/>
                  <a:pt x="2278251" y="216976"/>
                </a:cubicBezTo>
                <a:cubicBezTo>
                  <a:pt x="2029823" y="363284"/>
                  <a:pt x="1461856" y="689283"/>
                  <a:pt x="1175137" y="877846"/>
                </a:cubicBezTo>
                <a:cubicBezTo>
                  <a:pt x="888418" y="1066409"/>
                  <a:pt x="753795" y="1182111"/>
                  <a:pt x="557939" y="1348352"/>
                </a:cubicBezTo>
                <a:cubicBezTo>
                  <a:pt x="362083" y="1514593"/>
                  <a:pt x="105905" y="1787471"/>
                  <a:pt x="0" y="1875295"/>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6400800" y="2971800"/>
            <a:ext cx="2300630"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Philadelphia</a:t>
            </a:r>
            <a:endParaRPr lang="en-US" sz="2800" b="1" dirty="0">
              <a:latin typeface="Arial" pitchFamily="34" charset="0"/>
              <a:cs typeface="Arial" pitchFamily="34" charset="0"/>
            </a:endParaRPr>
          </a:p>
        </p:txBody>
      </p:sp>
      <p:sp>
        <p:nvSpPr>
          <p:cNvPr id="26" name="5-Point Star 25"/>
          <p:cNvSpPr/>
          <p:nvPr/>
        </p:nvSpPr>
        <p:spPr>
          <a:xfrm>
            <a:off x="6096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886200" y="5334000"/>
            <a:ext cx="2846741"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Washington DC</a:t>
            </a:r>
            <a:endParaRPr lang="en-US" sz="2800" b="1" dirty="0">
              <a:latin typeface="Arial" pitchFamily="34" charset="0"/>
              <a:cs typeface="Arial" pitchFamily="34" charset="0"/>
            </a:endParaRPr>
          </a:p>
        </p:txBody>
      </p:sp>
      <p:pic>
        <p:nvPicPr>
          <p:cNvPr id="18" name="Picture 8" descr="C:\Users\Sandra\AppData\Local\Microsoft\Windows\INetCache\IE\RXELTGZ5\HorseAndRiderSilhouette[1].png"/>
          <p:cNvPicPr>
            <a:picLocks noChangeAspect="1" noChangeArrowheads="1"/>
          </p:cNvPicPr>
          <p:nvPr/>
        </p:nvPicPr>
        <p:blipFill>
          <a:blip r:embed="rId3" cstate="print"/>
          <a:srcRect r="-1163" b="21429"/>
          <a:stretch>
            <a:fillRect/>
          </a:stretch>
        </p:blipFill>
        <p:spPr bwMode="auto">
          <a:xfrm rot="20411098">
            <a:off x="5515101" y="2868081"/>
            <a:ext cx="1798930" cy="933120"/>
          </a:xfrm>
          <a:prstGeom prst="rect">
            <a:avLst/>
          </a:prstGeom>
          <a:noFill/>
        </p:spPr>
      </p:pic>
      <p:sp>
        <p:nvSpPr>
          <p:cNvPr id="48" name="TextBox 47"/>
          <p:cNvSpPr txBox="1"/>
          <p:nvPr/>
        </p:nvSpPr>
        <p:spPr>
          <a:xfrm>
            <a:off x="914400" y="5105400"/>
            <a:ext cx="2542684"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Harpers Ferry</a:t>
            </a:r>
            <a:endParaRPr lang="en-US" sz="2800" b="1" dirty="0">
              <a:latin typeface="Arial" pitchFamily="34" charset="0"/>
              <a:cs typeface="Arial" pitchFamily="34" charset="0"/>
            </a:endParaRPr>
          </a:p>
        </p:txBody>
      </p:sp>
      <p:sp>
        <p:nvSpPr>
          <p:cNvPr id="52" name="TextBox 51"/>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sp>
        <p:nvSpPr>
          <p:cNvPr id="5" name="5-Point Star 4"/>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dirty="0" smtClean="0"/>
              <a:t> June 1,1803:  Lewis returns to Washington DC</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0" presetClass="path" presetSubtype="0" accel="50000" decel="50000" fill="hold" nodeType="withEffect">
                                  <p:stCondLst>
                                    <p:cond delay="0"/>
                                  </p:stCondLst>
                                  <p:childTnLst>
                                    <p:animMotion origin="layout" path="M 0.00469 -0.00832 L -0.04913 0.06035 L -0.13056 0.12231 L -0.1882 0.17665 L -0.23906 0.24416 L -0.27639 0.29156 " pathEditMode="relative" rAng="0" ptsTypes="AAAAAA">
                                      <p:cBhvr>
                                        <p:cTn id="9" dur="2000" fill="hold"/>
                                        <p:tgtEl>
                                          <p:spTgt spid="18"/>
                                        </p:tgtEl>
                                        <p:attrNameLst>
                                          <p:attrName>ppt_x</p:attrName>
                                          <p:attrName>ppt_y</p:attrName>
                                        </p:attrNameLst>
                                      </p:cBhvr>
                                      <p:rCtr x="-141" y="150"/>
                                    </p:animMotion>
                                  </p:childTnLst>
                                </p:cTn>
                              </p:par>
                              <p:par>
                                <p:cTn id="10" presetID="10" presetClass="exit" presetSubtype="0" fill="hold" grpId="0" nodeType="withEffect">
                                  <p:stCondLst>
                                    <p:cond delay="0"/>
                                  </p:stCondLst>
                                  <p:childTnLst>
                                    <p:animEffect transition="out" filter="fade">
                                      <p:cBhvr>
                                        <p:cTn id="11" dur="1000"/>
                                        <p:tgtEl>
                                          <p:spTgt spid="25"/>
                                        </p:tgtEl>
                                      </p:cBhvr>
                                    </p:animEffect>
                                    <p:set>
                                      <p:cBhvr>
                                        <p:cTn id="12" dur="1" fill="hold">
                                          <p:stCondLst>
                                            <p:cond delay="999"/>
                                          </p:stCondLst>
                                        </p:cTn>
                                        <p:tgtEl>
                                          <p:spTgt spid="25"/>
                                        </p:tgtEl>
                                        <p:attrNameLst>
                                          <p:attrName>style.visibility</p:attrName>
                                        </p:attrNameLst>
                                      </p:cBhvr>
                                      <p:to>
                                        <p:strVal val="hidden"/>
                                      </p:to>
                                    </p:set>
                                  </p:childTnLst>
                                </p:cTn>
                              </p:par>
                              <p:par>
                                <p:cTn id="13" presetID="22" presetClass="entr" presetSubtype="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up)">
                                      <p:cBhvr>
                                        <p:cTn id="15" dur="2000"/>
                                        <p:tgtEl>
                                          <p:spTgt spid="45"/>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Effect transition="in" filter="fade">
                                      <p:cBhvr>
                                        <p:cTn id="21" dur="1000"/>
                                        <p:tgtEl>
                                          <p:spTgt spid="39"/>
                                        </p:tgtEl>
                                      </p:cBhvr>
                                    </p:animEffect>
                                  </p:childTnLst>
                                </p:cTn>
                              </p:par>
                              <p:par>
                                <p:cTn id="22" presetID="8" presetClass="emph" presetSubtype="0" fill="hold" grpId="0" nodeType="withEffect">
                                  <p:stCondLst>
                                    <p:cond delay="0"/>
                                  </p:stCondLst>
                                  <p:childTnLst>
                                    <p:animRot by="21600000">
                                      <p:cBhvr>
                                        <p:cTn id="23" dur="1000" fill="hold"/>
                                        <p:tgtEl>
                                          <p:spTgt spid="5"/>
                                        </p:tgtEl>
                                        <p:attrNameLst>
                                          <p:attrName>r</p:attrName>
                                        </p:attrNameLst>
                                      </p:cBhvr>
                                    </p:animRot>
                                  </p:childTnLst>
                                </p:cTn>
                              </p:par>
                              <p:par>
                                <p:cTn id="24" presetID="10" presetClass="exit" presetSubtype="0" fill="hold" nodeType="with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par>
                          <p:cTn id="27" fill="hold">
                            <p:stCondLst>
                              <p:cond delay="3000"/>
                            </p:stCondLst>
                            <p:childTnLst>
                              <p:par>
                                <p:cTn id="28" presetID="53" presetClass="entr" presetSubtype="0"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fltVal val="0"/>
                                          </p:val>
                                        </p:tav>
                                        <p:tav tm="100000">
                                          <p:val>
                                            <p:strVal val="#ppt_w"/>
                                          </p:val>
                                        </p:tav>
                                      </p:tavLst>
                                    </p:anim>
                                    <p:anim calcmode="lin" valueType="num">
                                      <p:cBhvr>
                                        <p:cTn id="31" dur="1000" fill="hold"/>
                                        <p:tgtEl>
                                          <p:spTgt spid="48"/>
                                        </p:tgtEl>
                                        <p:attrNameLst>
                                          <p:attrName>ppt_h</p:attrName>
                                        </p:attrNameLst>
                                      </p:cBhvr>
                                      <p:tavLst>
                                        <p:tav tm="0">
                                          <p:val>
                                            <p:fltVal val="0"/>
                                          </p:val>
                                        </p:tav>
                                        <p:tav tm="100000">
                                          <p:val>
                                            <p:strVal val="#ppt_h"/>
                                          </p:val>
                                        </p:tav>
                                      </p:tavLst>
                                    </p:anim>
                                    <p:animEffect transition="in" filter="fade">
                                      <p:cBhvr>
                                        <p:cTn id="32" dur="1000"/>
                                        <p:tgtEl>
                                          <p:spTgt spid="48"/>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fltVal val="0"/>
                                          </p:val>
                                        </p:tav>
                                        <p:tav tm="100000">
                                          <p:val>
                                            <p:strVal val="#ppt_w"/>
                                          </p:val>
                                        </p:tav>
                                      </p:tavLst>
                                    </p:anim>
                                    <p:anim calcmode="lin" valueType="num">
                                      <p:cBhvr>
                                        <p:cTn id="36" dur="1000" fill="hold"/>
                                        <p:tgtEl>
                                          <p:spTgt spid="52"/>
                                        </p:tgtEl>
                                        <p:attrNameLst>
                                          <p:attrName>ppt_h</p:attrName>
                                        </p:attrNameLst>
                                      </p:cBhvr>
                                      <p:tavLst>
                                        <p:tav tm="0">
                                          <p:val>
                                            <p:fltVal val="0"/>
                                          </p:val>
                                        </p:tav>
                                        <p:tav tm="100000">
                                          <p:val>
                                            <p:strVal val="#ppt_h"/>
                                          </p:val>
                                        </p:tav>
                                      </p:tavLst>
                                    </p:anim>
                                    <p:animEffect transition="in" filter="fade">
                                      <p:cBhvr>
                                        <p:cTn id="37" dur="1000"/>
                                        <p:tgtEl>
                                          <p:spTgt spid="52"/>
                                        </p:tgtEl>
                                      </p:cBhvr>
                                    </p:animEffect>
                                  </p:childTnLst>
                                </p:cTn>
                              </p:par>
                              <p:par>
                                <p:cTn id="38" presetID="53" presetClass="entr" presetSubtype="0" fill="hold" grpId="1"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fltVal val="0"/>
                                          </p:val>
                                        </p:tav>
                                        <p:tav tm="100000">
                                          <p:val>
                                            <p:strVal val="#ppt_w"/>
                                          </p:val>
                                        </p:tav>
                                      </p:tavLst>
                                    </p:anim>
                                    <p:anim calcmode="lin" valueType="num">
                                      <p:cBhvr>
                                        <p:cTn id="41" dur="1000" fill="hold"/>
                                        <p:tgtEl>
                                          <p:spTgt spid="25"/>
                                        </p:tgtEl>
                                        <p:attrNameLst>
                                          <p:attrName>ppt_h</p:attrName>
                                        </p:attrNameLst>
                                      </p:cBhvr>
                                      <p:tavLst>
                                        <p:tav tm="0">
                                          <p:val>
                                            <p:fltVal val="0"/>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5" grpId="0" animBg="1"/>
      <p:bldP spid="25" grpId="1" animBg="1"/>
      <p:bldP spid="39" grpId="0" animBg="1"/>
      <p:bldP spid="48" grpId="0" animBg="1"/>
      <p:bldP spid="52" grpId="0" animBg="1"/>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4674" name="Picture 2" descr="Leaving Washington DC on March 15, 1803, Meriwether Lewis traveled via horseback (route in gold)  through the eastern towns preparing himself for the western expedition.   Lewis attended crash courses on botany, paleontology, navigation and field medicine.  Purchased guns, tomahawks and knives and sent an invitation to William Clark to co-command the expedition"/>
          <p:cNvPicPr>
            <a:picLocks noChangeAspect="1" noChangeArrowheads="1"/>
          </p:cNvPicPr>
          <p:nvPr/>
        </p:nvPicPr>
        <p:blipFill>
          <a:blip r:embed="rId2"/>
          <a:srcRect/>
          <a:stretch>
            <a:fillRect/>
          </a:stretch>
        </p:blipFill>
        <p:spPr bwMode="auto">
          <a:xfrm>
            <a:off x="2057400" y="3581400"/>
            <a:ext cx="5013761" cy="3276600"/>
          </a:xfrm>
          <a:prstGeom prst="rect">
            <a:avLst/>
          </a:prstGeom>
          <a:noFill/>
        </p:spPr>
      </p:pic>
      <p:sp>
        <p:nvSpPr>
          <p:cNvPr id="3" name="Rectangle 2"/>
          <p:cNvSpPr/>
          <p:nvPr/>
        </p:nvSpPr>
        <p:spPr>
          <a:xfrm>
            <a:off x="0" y="0"/>
            <a:ext cx="9144000" cy="3539430"/>
          </a:xfrm>
          <a:prstGeom prst="rect">
            <a:avLst/>
          </a:prstGeom>
        </p:spPr>
        <p:txBody>
          <a:bodyPr wrap="square">
            <a:spAutoFit/>
          </a:bodyPr>
          <a:lstStyle/>
          <a:p>
            <a:r>
              <a:rPr lang="en-US" sz="1600" dirty="0" smtClean="0">
                <a:hlinkClick r:id="rId3"/>
              </a:rPr>
              <a:t>http://lewisandclarktrail.com/index.html</a:t>
            </a:r>
            <a:endParaRPr lang="en-US" sz="1600" dirty="0" smtClean="0"/>
          </a:p>
          <a:p>
            <a:r>
              <a:rPr lang="en-US" sz="1600" dirty="0" smtClean="0"/>
              <a:t>Field Notes: Leaving Washington DC on March 15, 1803, Meriwether Lewis traveled via horseback (route in gold)  through the eastern towns preparing himself for the western expedition.   Lewis attended crash courses on botany, paleontology, navigation and field medicine.  Purchased guns, tomahawks and knives and sent an invitation to William Clark to co-command the expedition.</a:t>
            </a:r>
          </a:p>
          <a:p>
            <a:r>
              <a:rPr lang="en-US" sz="1600" dirty="0" smtClean="0"/>
              <a:t>POINT OF INTEREST: Philadelphia, PA. - Academy of Natural Sciences of Philadelphia, Lewis and Clark Herbarium. More than 200 dried, preserved plant specimens were brought back by the explorers. </a:t>
            </a:r>
          </a:p>
          <a:p>
            <a:r>
              <a:rPr lang="en-US" sz="1600" dirty="0" smtClean="0"/>
              <a:t>POINT OF INTEREST Lancaster, PA - </a:t>
            </a:r>
            <a:r>
              <a:rPr lang="en-US" sz="1600" dirty="0" err="1" smtClean="0"/>
              <a:t>Sehner</a:t>
            </a:r>
            <a:r>
              <a:rPr lang="en-US" sz="1600" dirty="0" smtClean="0"/>
              <a:t>-Ellicott -von Hess </a:t>
            </a:r>
            <a:r>
              <a:rPr lang="en-US" sz="1600" dirty="0" err="1" smtClean="0"/>
              <a:t>House,Andrew</a:t>
            </a:r>
            <a:r>
              <a:rPr lang="en-US" sz="1600" dirty="0" smtClean="0"/>
              <a:t> Ellicott's former home. Lewis conferred with astronomer Andrew Ellicott to learn to plot latitude and longitude before leading the expedition.  </a:t>
            </a:r>
          </a:p>
          <a:p>
            <a:r>
              <a:rPr lang="en-US" sz="1600" dirty="0" smtClean="0"/>
              <a:t>Gettysburg, PA- On June 10, 1803, a Conestoga wagon loaded to capacity with 3500 pounds of supplies and equipment destined for the western expedition left Philadelphia. At a rate of ten to twelve miles a day it traveled through the towns of Lancaster, York, Gettysburg and arrived at Harper's Ferry on June 28. Crossing the Appalachian Mountains the Conestoga wagon arrived at Pittsburgh on July 22. </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2893100"/>
          </a:xfrm>
          <a:prstGeom prst="rect">
            <a:avLst/>
          </a:prstGeom>
        </p:spPr>
        <p:txBody>
          <a:bodyPr wrap="square">
            <a:spAutoFit/>
          </a:bodyPr>
          <a:lstStyle/>
          <a:p>
            <a:r>
              <a:rPr lang="en-US" sz="1300" dirty="0" smtClean="0">
                <a:hlinkClick r:id="rId2"/>
              </a:rPr>
              <a:t>https://www.monticello.org/site/jefferson/preparing-expedition</a:t>
            </a:r>
            <a:endParaRPr lang="en-US" sz="1300" dirty="0" smtClean="0"/>
          </a:p>
          <a:p>
            <a:endParaRPr lang="en-US" sz="1300" dirty="0" smtClean="0"/>
          </a:p>
          <a:p>
            <a:pPr fontAlgn="base"/>
            <a:r>
              <a:rPr lang="en-US" sz="1300" dirty="0" smtClean="0"/>
              <a:t>President Jefferson's choice to lead an expedition was Meriwether Lewis, his former secretary and a fellow native of Albemarle County, Virginia. Having reached the rank of captain in the U.S. Army, Lewis possessed military discipline and experience that would prove invaluable. While in the Army, Lewis had served in a rifle company commanded by William Clark. It was Clark whom Lewis chose to assist him in leading this U.S. Army expedition, commonly known today as the "Corps of Discovery." On February 28, 1803, Congress appropriated funds for the Expedition, and Jefferson's dream came closer to becoming a reality.</a:t>
            </a:r>
          </a:p>
          <a:p>
            <a:pPr fontAlgn="base"/>
            <a:r>
              <a:rPr lang="en-US" sz="1300" dirty="0" smtClean="0"/>
              <a:t>It was important for Lewis to gain certain scientific skills and to buy equipment that would be needed on the journey. In the spring of 1803, Lewis traveled to Philadelphia to study with the leading scientists of the day. </a:t>
            </a:r>
            <a:r>
              <a:rPr lang="en-US" sz="1300" b="1" dirty="0" smtClean="0"/>
              <a:t>Andrew Ellicott </a:t>
            </a:r>
            <a:r>
              <a:rPr lang="en-US" sz="1300" dirty="0" smtClean="0"/>
              <a:t>taught Lewis map making and surveying. </a:t>
            </a:r>
            <a:r>
              <a:rPr lang="en-US" sz="1300" b="1" dirty="0" smtClean="0"/>
              <a:t>Benjamin Smith Barton</a:t>
            </a:r>
            <a:r>
              <a:rPr lang="en-US" sz="1300" dirty="0" smtClean="0"/>
              <a:t> tutored Lewis in botany, </a:t>
            </a:r>
            <a:r>
              <a:rPr lang="en-US" sz="1300" b="1" dirty="0" smtClean="0"/>
              <a:t>Robert Patterson </a:t>
            </a:r>
            <a:r>
              <a:rPr lang="en-US" sz="1300" dirty="0" smtClean="0"/>
              <a:t>in mathematics, </a:t>
            </a:r>
            <a:r>
              <a:rPr lang="en-US" sz="1300" b="1" dirty="0" smtClean="0"/>
              <a:t>Caspar </a:t>
            </a:r>
            <a:r>
              <a:rPr lang="en-US" sz="1300" b="1" dirty="0" err="1" smtClean="0"/>
              <a:t>Wistar</a:t>
            </a:r>
            <a:r>
              <a:rPr lang="en-US" sz="1300" b="1" dirty="0" smtClean="0"/>
              <a:t> </a:t>
            </a:r>
            <a:r>
              <a:rPr lang="en-US" sz="1300" dirty="0" smtClean="0"/>
              <a:t>in anatomy and fossils, and </a:t>
            </a:r>
            <a:r>
              <a:rPr lang="en-US" sz="1300" b="1" dirty="0" smtClean="0"/>
              <a:t>Benjamin Rush </a:t>
            </a:r>
            <a:r>
              <a:rPr lang="en-US" sz="1300" dirty="0" smtClean="0"/>
              <a:t>in medicine. During this time, he also twice visited the arsenal at Harpers Ferry to obtain rifles and other supplies that he had shipped to Pittsburgh, Pennsylvania, where he was to recruit men and make last-minute purchases before setting off on the Ohio River to meet Clark.</a:t>
            </a:r>
          </a:p>
          <a:p>
            <a:endParaRPr lang="en-US" sz="1300" dirty="0"/>
          </a:p>
        </p:txBody>
      </p:sp>
      <p:sp useBgFill="1">
        <p:nvSpPr>
          <p:cNvPr id="4" name="Rectangle 3"/>
          <p:cNvSpPr/>
          <p:nvPr/>
        </p:nvSpPr>
        <p:spPr>
          <a:xfrm>
            <a:off x="0" y="2667000"/>
            <a:ext cx="9144000" cy="4093428"/>
          </a:xfrm>
          <a:prstGeom prst="rect">
            <a:avLst/>
          </a:prstGeom>
        </p:spPr>
        <p:txBody>
          <a:bodyPr wrap="square">
            <a:spAutoFit/>
          </a:bodyPr>
          <a:lstStyle/>
          <a:p>
            <a:r>
              <a:rPr lang="en-US" sz="1300" dirty="0" smtClean="0">
                <a:hlinkClick r:id="rId3"/>
              </a:rPr>
              <a:t>https://www.nps.gov/nr/travel/lewisandclark/preparing.htm</a:t>
            </a:r>
            <a:endParaRPr lang="en-US" sz="1300" dirty="0" smtClean="0"/>
          </a:p>
          <a:p>
            <a:r>
              <a:rPr lang="en-US" sz="1300" dirty="0" smtClean="0"/>
              <a:t>On about March 15, 1803, Lewis arrived in Harpers Ferry, Virginia (today's West Virginia), to obtain rifles and other equipment for the expedition, including an iron boat frame. The construction of the boat detained him longer than he had expected, and he stayed in Harpers Ferry for about a month. The boat was made in two sections, each weighing 22 pounds, which could be fitted together to form the skeleton of a boat of 40 feet in length, and would be covered with animal hides and sealed together with pitch. This special boat could be used high in the mountains if they were unable to make dugout canoes.  </a:t>
            </a:r>
          </a:p>
          <a:p>
            <a:r>
              <a:rPr lang="en-US" sz="1300" dirty="0" smtClean="0"/>
              <a:t>Lewis was also expected to take crash courses in several disciplines to round out his training as leader of the expedition. With only the precedent of the voyages of James Cook, Lewis was instructed to compile scientific data on every aspect of the terrain through which he would pass. He was prepared for this by Jefferson during the period he served as the President's personal secretary, and during the Spring of 1803 by astronomer Andrew Ellicott, botanist Dr. Benjamin Smith Barton, surveyor and mathematician Robert Patterson, physician Dr. Benjamin Rush, and anatomist Dr. Caspar </a:t>
            </a:r>
            <a:r>
              <a:rPr lang="en-US" sz="1300" dirty="0" err="1" smtClean="0"/>
              <a:t>Wistar</a:t>
            </a:r>
            <a:r>
              <a:rPr lang="en-US" sz="1300" dirty="0" smtClean="0"/>
              <a:t> . Lewis also spent his time in Philadelphia procuring supplies, such items as "portable soup," medicine, special uniforms made of drab cloth, tents, tools, kettles, tobacco, corn mills, wine, gunpowder in lead canisters, medical and surgical supplies, and presents.</a:t>
            </a:r>
          </a:p>
          <a:p>
            <a:r>
              <a:rPr lang="en-US" sz="1300" dirty="0" smtClean="0"/>
              <a:t>Lewis left Washington on July 5 for Harpers Ferry, where he picked up the more than 3,500 pounds of supplies and equipment he had amassed to take overland to the Pittsburgh area. The Harpers Ferry-made items probably included 15 rifles, 24 pipe tomahawks, 36 tomahawks for American Indian presents, 24 large knives, 15 powder horns and pouches, 15 pairs of bullet molds, 15 wipers or gun worms, 15 ball screws, 15 gun slings, extra parts of locks and tools for replacing arms, 40 fish </a:t>
            </a:r>
            <a:r>
              <a:rPr lang="en-US" sz="1300" dirty="0" err="1" smtClean="0"/>
              <a:t>giggs</a:t>
            </a:r>
            <a:r>
              <a:rPr lang="en-US" sz="1300" dirty="0" smtClean="0"/>
              <a:t> such as the Indians use with a single barb point, 1 small grindstone and the collapsible iron frame for a canoe. Lewis left Harpers Ferry for the West on July 8. He hired a man named William </a:t>
            </a:r>
            <a:r>
              <a:rPr lang="en-US" sz="1300" dirty="0" err="1" smtClean="0"/>
              <a:t>Linnard</a:t>
            </a:r>
            <a:r>
              <a:rPr lang="en-US" sz="1300" dirty="0" smtClean="0"/>
              <a:t> with a Conestoga Wagon to haul the supplies to Pittsburgh. The items were so heavy that </a:t>
            </a:r>
            <a:r>
              <a:rPr lang="en-US" sz="1300" dirty="0" err="1" smtClean="0"/>
              <a:t>Linnard</a:t>
            </a:r>
            <a:r>
              <a:rPr lang="en-US" sz="1300" dirty="0" smtClean="0"/>
              <a:t> had to obtain another wagon. </a:t>
            </a:r>
            <a:endParaRPr lang="en-US" sz="1300" dirty="0"/>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169551"/>
          </a:xfrm>
          <a:prstGeom prst="rect">
            <a:avLst/>
          </a:prstGeom>
        </p:spPr>
        <p:txBody>
          <a:bodyPr wrap="square">
            <a:spAutoFit/>
          </a:bodyPr>
          <a:lstStyle/>
          <a:p>
            <a:r>
              <a:rPr lang="en-US" sz="1400" dirty="0" smtClean="0">
                <a:hlinkClick r:id="rId2"/>
              </a:rPr>
              <a:t>https://en.wikipedia.org/wiki/Andrew_Ellicott</a:t>
            </a:r>
            <a:r>
              <a:rPr lang="en-US" sz="1400" dirty="0" smtClean="0"/>
              <a:t>		</a:t>
            </a:r>
            <a:r>
              <a:rPr lang="en-US" sz="1400" b="1" dirty="0" smtClean="0"/>
              <a:t>Andrew Ellicott</a:t>
            </a:r>
          </a:p>
          <a:p>
            <a:r>
              <a:rPr lang="en-US" sz="1400" dirty="0" smtClean="0"/>
              <a:t>In 1803, Jefferson engaged Ellicott as a mentor and teacher for Meriwether Lewis,  one of the leaders of the Lewis and Clark Expedition that was to start the following year. From </a:t>
            </a:r>
            <a:r>
              <a:rPr lang="en-US" sz="1400" b="1" dirty="0" smtClean="0"/>
              <a:t>April to May 1803</a:t>
            </a:r>
            <a:r>
              <a:rPr lang="en-US" sz="1400" dirty="0" smtClean="0"/>
              <a:t>, Lewis stayed at Ellicott's home (in Lancaster, PA) and </a:t>
            </a:r>
            <a:r>
              <a:rPr lang="en-US" sz="1400" b="1" dirty="0" smtClean="0"/>
              <a:t>studied survey techniques,</a:t>
            </a:r>
            <a:r>
              <a:rPr lang="en-US" sz="1400" dirty="0" smtClean="0"/>
              <a:t> and Ellicott made many recommendations on the expedition's equipment and survey procedures that were later followed. The two men apparently got along well.</a:t>
            </a:r>
            <a:endParaRPr lang="en-US" sz="1400" dirty="0"/>
          </a:p>
        </p:txBody>
      </p:sp>
      <p:grpSp>
        <p:nvGrpSpPr>
          <p:cNvPr id="8" name="Group 7"/>
          <p:cNvGrpSpPr/>
          <p:nvPr/>
        </p:nvGrpSpPr>
        <p:grpSpPr>
          <a:xfrm>
            <a:off x="2895600" y="3505200"/>
            <a:ext cx="2514600" cy="3352800"/>
            <a:chOff x="0" y="3276600"/>
            <a:chExt cx="2933700" cy="3581400"/>
          </a:xfrm>
        </p:grpSpPr>
        <p:pic>
          <p:nvPicPr>
            <p:cNvPr id="1026" name="Picture 2" descr="BenjaminSmithBarton.jpg"/>
            <p:cNvPicPr>
              <a:picLocks noChangeAspect="1" noChangeArrowheads="1"/>
            </p:cNvPicPr>
            <p:nvPr/>
          </p:nvPicPr>
          <p:blipFill>
            <a:blip r:embed="rId3"/>
            <a:srcRect/>
            <a:stretch>
              <a:fillRect/>
            </a:stretch>
          </p:blipFill>
          <p:spPr bwMode="auto">
            <a:xfrm>
              <a:off x="0" y="3314700"/>
              <a:ext cx="2933700" cy="3543300"/>
            </a:xfrm>
            <a:prstGeom prst="rect">
              <a:avLst/>
            </a:prstGeom>
            <a:noFill/>
          </p:spPr>
        </p:pic>
        <p:sp>
          <p:nvSpPr>
            <p:cNvPr id="5" name="Rectangle 4"/>
            <p:cNvSpPr/>
            <p:nvPr/>
          </p:nvSpPr>
          <p:spPr>
            <a:xfrm>
              <a:off x="88900" y="3276600"/>
              <a:ext cx="2458686" cy="369332"/>
            </a:xfrm>
            <a:prstGeom prst="rect">
              <a:avLst/>
            </a:prstGeom>
          </p:spPr>
          <p:txBody>
            <a:bodyPr wrap="none">
              <a:spAutoFit/>
            </a:bodyPr>
            <a:lstStyle/>
            <a:p>
              <a:r>
                <a:rPr lang="en-US" b="1" dirty="0" smtClean="0">
                  <a:solidFill>
                    <a:schemeClr val="bg1"/>
                  </a:solidFill>
                </a:rPr>
                <a:t>Benjamin Smith Barton</a:t>
              </a:r>
              <a:r>
                <a:rPr lang="en-US" dirty="0" smtClean="0">
                  <a:solidFill>
                    <a:schemeClr val="bg1"/>
                  </a:solidFill>
                </a:rPr>
                <a:t> </a:t>
              </a:r>
              <a:endParaRPr lang="en-US" dirty="0">
                <a:solidFill>
                  <a:schemeClr val="bg1"/>
                </a:solidFill>
              </a:endParaRPr>
            </a:p>
          </p:txBody>
        </p:sp>
      </p:grpSp>
      <p:sp>
        <p:nvSpPr>
          <p:cNvPr id="10" name="Rectangle 9"/>
          <p:cNvSpPr/>
          <p:nvPr/>
        </p:nvSpPr>
        <p:spPr>
          <a:xfrm>
            <a:off x="0" y="1143000"/>
            <a:ext cx="9144000" cy="1169551"/>
          </a:xfrm>
          <a:prstGeom prst="rect">
            <a:avLst/>
          </a:prstGeom>
        </p:spPr>
        <p:txBody>
          <a:bodyPr wrap="square">
            <a:spAutoFit/>
          </a:bodyPr>
          <a:lstStyle/>
          <a:p>
            <a:r>
              <a:rPr lang="en-US" sz="1400" dirty="0" smtClean="0">
                <a:hlinkClick r:id="rId4"/>
              </a:rPr>
              <a:t>https://en.wikipedia.org/wiki/Benjamin_Smith_Barton</a:t>
            </a:r>
            <a:r>
              <a:rPr lang="en-US" sz="1400" dirty="0" smtClean="0"/>
              <a:t>	</a:t>
            </a:r>
            <a:r>
              <a:rPr lang="en-US" sz="1400" b="1" dirty="0" smtClean="0"/>
              <a:t>Benjamin Smith Barton</a:t>
            </a:r>
            <a:r>
              <a:rPr lang="en-US" sz="1400" dirty="0" smtClean="0"/>
              <a:t> </a:t>
            </a:r>
          </a:p>
          <a:p>
            <a:r>
              <a:rPr lang="en-US" sz="1400" dirty="0" smtClean="0"/>
              <a:t>Barton corresponded with naturalists throughout the United States and Europe, and made significant contributions to the scientific literature of his day. In 1803 Barton published </a:t>
            </a:r>
            <a:r>
              <a:rPr lang="en-US" sz="1400" i="1" dirty="0" smtClean="0"/>
              <a:t>Elements of botany, or Outlines of the natural history of vegetables</a:t>
            </a:r>
            <a:r>
              <a:rPr lang="en-US" sz="1400" dirty="0" smtClean="0"/>
              <a:t>, the first American textbook on botany.. From 1798-1804, Barton published a work on medicinal plants. Lived in Philadelphia.</a:t>
            </a:r>
          </a:p>
        </p:txBody>
      </p:sp>
      <p:grpSp>
        <p:nvGrpSpPr>
          <p:cNvPr id="13" name="Group 12"/>
          <p:cNvGrpSpPr/>
          <p:nvPr/>
        </p:nvGrpSpPr>
        <p:grpSpPr>
          <a:xfrm>
            <a:off x="228600" y="3752849"/>
            <a:ext cx="2476500" cy="2952751"/>
            <a:chOff x="6019800" y="3352800"/>
            <a:chExt cx="2476500" cy="2952751"/>
          </a:xfrm>
        </p:grpSpPr>
        <p:pic>
          <p:nvPicPr>
            <p:cNvPr id="1028" name="Picture 4" descr="Andrew Ellicott.jpg"/>
            <p:cNvPicPr>
              <a:picLocks noChangeAspect="1" noChangeArrowheads="1"/>
            </p:cNvPicPr>
            <p:nvPr/>
          </p:nvPicPr>
          <p:blipFill>
            <a:blip r:embed="rId5"/>
            <a:srcRect/>
            <a:stretch>
              <a:fillRect/>
            </a:stretch>
          </p:blipFill>
          <p:spPr bwMode="auto">
            <a:xfrm>
              <a:off x="6019800" y="3352800"/>
              <a:ext cx="2476500" cy="2952751"/>
            </a:xfrm>
            <a:prstGeom prst="rect">
              <a:avLst/>
            </a:prstGeom>
            <a:noFill/>
          </p:spPr>
        </p:pic>
        <p:sp>
          <p:nvSpPr>
            <p:cNvPr id="9" name="Rectangle 8"/>
            <p:cNvSpPr/>
            <p:nvPr/>
          </p:nvSpPr>
          <p:spPr>
            <a:xfrm>
              <a:off x="6400800" y="5936219"/>
              <a:ext cx="1645450" cy="369332"/>
            </a:xfrm>
            <a:prstGeom prst="rect">
              <a:avLst/>
            </a:prstGeom>
            <a:solidFill>
              <a:schemeClr val="bg1"/>
            </a:solidFill>
          </p:spPr>
          <p:txBody>
            <a:bodyPr wrap="none">
              <a:spAutoFit/>
            </a:bodyPr>
            <a:lstStyle/>
            <a:p>
              <a:pPr algn="ctr"/>
              <a:r>
                <a:rPr lang="en-US" b="1" dirty="0" smtClean="0"/>
                <a:t>Andrew Ellicott</a:t>
              </a:r>
            </a:p>
          </p:txBody>
        </p:sp>
      </p:grpSp>
      <p:sp>
        <p:nvSpPr>
          <p:cNvPr id="14" name="Rectangle 13"/>
          <p:cNvSpPr/>
          <p:nvPr/>
        </p:nvSpPr>
        <p:spPr>
          <a:xfrm>
            <a:off x="0" y="2362200"/>
            <a:ext cx="9144000" cy="1384995"/>
          </a:xfrm>
          <a:prstGeom prst="rect">
            <a:avLst/>
          </a:prstGeom>
        </p:spPr>
        <p:txBody>
          <a:bodyPr wrap="square">
            <a:spAutoFit/>
          </a:bodyPr>
          <a:lstStyle/>
          <a:p>
            <a:r>
              <a:rPr lang="en-US" sz="1400" dirty="0" smtClean="0">
                <a:hlinkClick r:id="rId6"/>
              </a:rPr>
              <a:t>https://en.wikipedia.org/wiki/Robert_Patterson_(educator)</a:t>
            </a:r>
            <a:r>
              <a:rPr lang="en-US" sz="1400" dirty="0" smtClean="0"/>
              <a:t>	</a:t>
            </a:r>
            <a:r>
              <a:rPr lang="en-US" sz="1400" b="1" dirty="0" smtClean="0"/>
              <a:t>Robert Patterson</a:t>
            </a:r>
          </a:p>
          <a:p>
            <a:r>
              <a:rPr lang="en-US" sz="1400" dirty="0" smtClean="0"/>
              <a:t>From 1779 to 1814, he was professor of mathematics in the University of Pennsylvania, being also serving as vice provost from 1810 to 1813. In 1805, without solicitation, President Jefferson appointed him director of the </a:t>
            </a:r>
            <a:r>
              <a:rPr lang="en-US" sz="1400" dirty="0" err="1" smtClean="0"/>
              <a:t>mint,which</a:t>
            </a:r>
            <a:r>
              <a:rPr lang="en-US" sz="1400" dirty="0" smtClean="0"/>
              <a:t> position he held until a short time before his death. Always actively interested in the American Philosophical Society, he was its president from 1819 until his death. He published </a:t>
            </a:r>
            <a:r>
              <a:rPr lang="en-US" sz="1400" i="1" dirty="0" smtClean="0"/>
              <a:t>The Newtonian System</a:t>
            </a:r>
            <a:r>
              <a:rPr lang="en-US" sz="1400" dirty="0" smtClean="0"/>
              <a:t> (1808) and edited various works on mathematics and physics. </a:t>
            </a:r>
            <a:endParaRPr lang="en-US" sz="1400" dirty="0"/>
          </a:p>
        </p:txBody>
      </p:sp>
      <p:grpSp>
        <p:nvGrpSpPr>
          <p:cNvPr id="17" name="Group 16"/>
          <p:cNvGrpSpPr/>
          <p:nvPr/>
        </p:nvGrpSpPr>
        <p:grpSpPr>
          <a:xfrm>
            <a:off x="5867400" y="3876675"/>
            <a:ext cx="2743200" cy="2981325"/>
            <a:chOff x="5867400" y="3876675"/>
            <a:chExt cx="2743200" cy="2981325"/>
          </a:xfrm>
        </p:grpSpPr>
        <p:pic>
          <p:nvPicPr>
            <p:cNvPr id="16" name="Picture 3"/>
            <p:cNvPicPr>
              <a:picLocks noChangeAspect="1" noChangeArrowheads="1"/>
            </p:cNvPicPr>
            <p:nvPr/>
          </p:nvPicPr>
          <p:blipFill>
            <a:blip r:embed="rId7"/>
            <a:srcRect l="2556" r="5431"/>
            <a:stretch>
              <a:fillRect/>
            </a:stretch>
          </p:blipFill>
          <p:spPr bwMode="auto">
            <a:xfrm>
              <a:off x="5867400" y="3876675"/>
              <a:ext cx="2743200" cy="2981325"/>
            </a:xfrm>
            <a:prstGeom prst="rect">
              <a:avLst/>
            </a:prstGeom>
            <a:noFill/>
            <a:ln w="9525">
              <a:noFill/>
              <a:miter lim="800000"/>
              <a:headEnd/>
              <a:tailEnd/>
            </a:ln>
            <a:effectLst/>
          </p:spPr>
        </p:pic>
        <p:sp>
          <p:nvSpPr>
            <p:cNvPr id="15" name="Rectangle 14"/>
            <p:cNvSpPr/>
            <p:nvPr/>
          </p:nvSpPr>
          <p:spPr>
            <a:xfrm>
              <a:off x="6248400" y="6488668"/>
              <a:ext cx="1805559" cy="369332"/>
            </a:xfrm>
            <a:prstGeom prst="rect">
              <a:avLst/>
            </a:prstGeom>
          </p:spPr>
          <p:txBody>
            <a:bodyPr wrap="none">
              <a:spAutoFit/>
            </a:bodyPr>
            <a:lstStyle/>
            <a:p>
              <a:r>
                <a:rPr lang="en-US" b="1" dirty="0" smtClean="0"/>
                <a:t>Robert Patterson</a:t>
              </a:r>
              <a:endParaRPr lang="en-US" dirty="0"/>
            </a:p>
          </p:txBody>
        </p:sp>
      </p:gr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4" name="Rectangle 3"/>
          <p:cNvSpPr/>
          <p:nvPr/>
        </p:nvSpPr>
        <p:spPr>
          <a:xfrm>
            <a:off x="0" y="0"/>
            <a:ext cx="9144000" cy="1600438"/>
          </a:xfrm>
          <a:prstGeom prst="rect">
            <a:avLst/>
          </a:prstGeom>
        </p:spPr>
        <p:txBody>
          <a:bodyPr wrap="square">
            <a:spAutoFit/>
          </a:bodyPr>
          <a:lstStyle/>
          <a:p>
            <a:r>
              <a:rPr lang="en-US" sz="1400" dirty="0" smtClean="0">
                <a:hlinkClick r:id="rId2"/>
              </a:rPr>
              <a:t>https://en.wikipedia.org/wiki/Caspar_Wistar_(physician)</a:t>
            </a:r>
            <a:r>
              <a:rPr lang="en-US" sz="1400" dirty="0" smtClean="0"/>
              <a:t>	</a:t>
            </a:r>
            <a:r>
              <a:rPr lang="en-US" sz="1400" b="1" dirty="0" smtClean="0"/>
              <a:t>Caspar </a:t>
            </a:r>
            <a:r>
              <a:rPr lang="en-US" sz="1400" b="1" dirty="0" err="1" smtClean="0"/>
              <a:t>Wistar</a:t>
            </a:r>
            <a:r>
              <a:rPr lang="en-US" sz="1400" b="1" dirty="0" smtClean="0"/>
              <a:t> </a:t>
            </a:r>
          </a:p>
          <a:p>
            <a:r>
              <a:rPr lang="en-US" sz="1400" b="1" dirty="0" smtClean="0"/>
              <a:t>Caspar </a:t>
            </a:r>
            <a:r>
              <a:rPr lang="en-US" sz="1400" b="1" dirty="0" err="1" smtClean="0"/>
              <a:t>Wistar</a:t>
            </a:r>
            <a:r>
              <a:rPr lang="en-US" sz="1400" dirty="0" smtClean="0"/>
              <a:t> was an American physician and anatomist. He was professor of chemistry and the institutes of medicine in the College of Philadelphia.  For his teaching at the University of Pennsylvania, he developed a set of anatomical models — human remains preserved by injecting them with wax — to assist with the teaching of anatomy. He was an early promoter of vaccination. During the yellow fever epidemic of 1793, he suffered an attack of the disease contracted while caring for his patients. </a:t>
            </a:r>
          </a:p>
          <a:p>
            <a:endParaRPr lang="en-US" sz="1400" dirty="0"/>
          </a:p>
        </p:txBody>
      </p:sp>
      <p:grpSp>
        <p:nvGrpSpPr>
          <p:cNvPr id="6" name="Group 5"/>
          <p:cNvGrpSpPr/>
          <p:nvPr/>
        </p:nvGrpSpPr>
        <p:grpSpPr>
          <a:xfrm>
            <a:off x="685800" y="3505200"/>
            <a:ext cx="2209800" cy="2743200"/>
            <a:chOff x="2216847" y="2819400"/>
            <a:chExt cx="2311995" cy="2865120"/>
          </a:xfrm>
        </p:grpSpPr>
        <p:pic>
          <p:nvPicPr>
            <p:cNvPr id="79874" name="Picture 2" descr="Caspar Wistar"/>
            <p:cNvPicPr>
              <a:picLocks noChangeAspect="1" noChangeArrowheads="1"/>
            </p:cNvPicPr>
            <p:nvPr/>
          </p:nvPicPr>
          <p:blipFill>
            <a:blip r:embed="rId3"/>
            <a:srcRect l="5882" r="8824" b="20000"/>
            <a:stretch>
              <a:fillRect/>
            </a:stretch>
          </p:blipFill>
          <p:spPr bwMode="auto">
            <a:xfrm>
              <a:off x="2216847" y="2819400"/>
              <a:ext cx="2311995" cy="2865120"/>
            </a:xfrm>
            <a:prstGeom prst="rect">
              <a:avLst/>
            </a:prstGeom>
            <a:noFill/>
          </p:spPr>
        </p:pic>
        <p:sp>
          <p:nvSpPr>
            <p:cNvPr id="7" name="Rectangle 6"/>
            <p:cNvSpPr/>
            <p:nvPr/>
          </p:nvSpPr>
          <p:spPr>
            <a:xfrm>
              <a:off x="2590800" y="2819400"/>
              <a:ext cx="1564852" cy="369332"/>
            </a:xfrm>
            <a:prstGeom prst="rect">
              <a:avLst/>
            </a:prstGeom>
          </p:spPr>
          <p:txBody>
            <a:bodyPr wrap="none">
              <a:spAutoFit/>
            </a:bodyPr>
            <a:lstStyle/>
            <a:p>
              <a:r>
                <a:rPr lang="en-US" b="1" dirty="0" smtClean="0">
                  <a:solidFill>
                    <a:schemeClr val="bg1"/>
                  </a:solidFill>
                </a:rPr>
                <a:t>Caspar </a:t>
              </a:r>
              <a:r>
                <a:rPr lang="en-US" b="1" dirty="0" err="1" smtClean="0">
                  <a:solidFill>
                    <a:schemeClr val="bg1"/>
                  </a:solidFill>
                </a:rPr>
                <a:t>Wistar</a:t>
              </a:r>
              <a:r>
                <a:rPr lang="en-US" b="1" dirty="0" smtClean="0">
                  <a:solidFill>
                    <a:schemeClr val="bg1"/>
                  </a:solidFill>
                </a:rPr>
                <a:t> </a:t>
              </a:r>
              <a:endParaRPr lang="en-US" dirty="0">
                <a:solidFill>
                  <a:schemeClr val="bg1"/>
                </a:solidFill>
              </a:endParaRPr>
            </a:p>
          </p:txBody>
        </p:sp>
      </p:grpSp>
      <p:sp>
        <p:nvSpPr>
          <p:cNvPr id="10" name="Rectangle 9"/>
          <p:cNvSpPr/>
          <p:nvPr/>
        </p:nvSpPr>
        <p:spPr>
          <a:xfrm>
            <a:off x="0" y="1524000"/>
            <a:ext cx="9144000" cy="1600438"/>
          </a:xfrm>
          <a:prstGeom prst="rect">
            <a:avLst/>
          </a:prstGeom>
        </p:spPr>
        <p:txBody>
          <a:bodyPr wrap="square">
            <a:spAutoFit/>
          </a:bodyPr>
          <a:lstStyle/>
          <a:p>
            <a:r>
              <a:rPr lang="en-US" sz="1400" dirty="0" smtClean="0">
                <a:hlinkClick r:id="rId4"/>
              </a:rPr>
              <a:t>https://en.wikipedia.org/wiki/Benjamin_Rush</a:t>
            </a:r>
            <a:r>
              <a:rPr lang="en-US" sz="1400" dirty="0" smtClean="0"/>
              <a:t>		</a:t>
            </a:r>
            <a:r>
              <a:rPr lang="en-US" sz="1400" b="1" dirty="0" smtClean="0"/>
              <a:t>Benjamin Rush </a:t>
            </a:r>
            <a:endParaRPr lang="en-US" sz="1400" dirty="0" smtClean="0"/>
          </a:p>
          <a:p>
            <a:r>
              <a:rPr lang="en-US" sz="1400" dirty="0" smtClean="0"/>
              <a:t>Rush was a civic leader in Philadelphia, where he was a physician, politician, social reformer, educator and humanitarian and a professor of chemistry, medical theory, and clinical practice at the University of Pennsylvania. As a leading physician, Rush had a major impact on the emerging medical profession. He was committed to organizing all medical knowledge around explanatory theories, rather than rely on empirical methods. Rush argued that illness was the result of imbalances in the body's physical system and was caused by malfunctions in the brain. His approach prepared the way for later medical research.</a:t>
            </a:r>
            <a:endParaRPr lang="en-US" sz="1400" dirty="0"/>
          </a:p>
        </p:txBody>
      </p:sp>
      <p:grpSp>
        <p:nvGrpSpPr>
          <p:cNvPr id="13" name="Group 12"/>
          <p:cNvGrpSpPr/>
          <p:nvPr/>
        </p:nvGrpSpPr>
        <p:grpSpPr>
          <a:xfrm>
            <a:off x="5029200" y="3248026"/>
            <a:ext cx="2286000" cy="2914650"/>
            <a:chOff x="5029200" y="3248026"/>
            <a:chExt cx="2286000" cy="2914650"/>
          </a:xfrm>
        </p:grpSpPr>
        <p:pic>
          <p:nvPicPr>
            <p:cNvPr id="79876" name="Picture 4" descr="Benjamin Rush Painting by Peale.jpg">
              <a:hlinkClick r:id="rId5"/>
            </p:cNvPr>
            <p:cNvPicPr>
              <a:picLocks noChangeAspect="1" noChangeArrowheads="1"/>
            </p:cNvPicPr>
            <p:nvPr/>
          </p:nvPicPr>
          <p:blipFill>
            <a:blip r:embed="rId6"/>
            <a:srcRect r="9091"/>
            <a:stretch>
              <a:fillRect/>
            </a:stretch>
          </p:blipFill>
          <p:spPr bwMode="auto">
            <a:xfrm>
              <a:off x="5029200" y="3248026"/>
              <a:ext cx="2286000" cy="2914650"/>
            </a:xfrm>
            <a:prstGeom prst="rect">
              <a:avLst/>
            </a:prstGeom>
            <a:noFill/>
          </p:spPr>
        </p:pic>
        <p:sp>
          <p:nvSpPr>
            <p:cNvPr id="8" name="Rectangle 7"/>
            <p:cNvSpPr/>
            <p:nvPr/>
          </p:nvSpPr>
          <p:spPr>
            <a:xfrm>
              <a:off x="5342956" y="5715000"/>
              <a:ext cx="1667444" cy="369332"/>
            </a:xfrm>
            <a:prstGeom prst="rect">
              <a:avLst/>
            </a:prstGeom>
          </p:spPr>
          <p:txBody>
            <a:bodyPr wrap="none">
              <a:spAutoFit/>
            </a:bodyPr>
            <a:lstStyle/>
            <a:p>
              <a:r>
                <a:rPr lang="en-US" b="1" dirty="0" smtClean="0">
                  <a:solidFill>
                    <a:schemeClr val="bg1"/>
                  </a:solidFill>
                </a:rPr>
                <a:t>Benjamin Rush </a:t>
              </a:r>
              <a:endParaRPr lang="en-US" dirty="0">
                <a:solidFill>
                  <a:schemeClr val="bg1"/>
                </a:solidFill>
              </a:endParaRPr>
            </a:p>
          </p:txBody>
        </p:sp>
      </p:gr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7432" y="762000"/>
            <a:ext cx="9207700" cy="6108192"/>
            <a:chOff x="-27432" y="762000"/>
            <a:chExt cx="9207700" cy="6108192"/>
          </a:xfrm>
        </p:grpSpPr>
        <p:pic>
          <p:nvPicPr>
            <p:cNvPr id="1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sp>
          <p:nvSpPr>
            <p:cNvPr id="14" name="Freeform 13"/>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16" name="Freeform 15"/>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18" name="Freeform 17"/>
            <p:cNvSpPr/>
            <p:nvPr/>
          </p:nvSpPr>
          <p:spPr>
            <a:xfrm>
              <a:off x="5114441" y="3254644"/>
              <a:ext cx="1270861" cy="77492"/>
            </a:xfrm>
            <a:custGeom>
              <a:avLst/>
              <a:gdLst>
                <a:gd name="connsiteX0" fmla="*/ 0 w 1270861"/>
                <a:gd name="connsiteY0" fmla="*/ 0 h 77492"/>
                <a:gd name="connsiteX1" fmla="*/ 371959 w 1270861"/>
                <a:gd name="connsiteY1" fmla="*/ 30997 h 77492"/>
                <a:gd name="connsiteX2" fmla="*/ 681925 w 1270861"/>
                <a:gd name="connsiteY2" fmla="*/ 30997 h 77492"/>
                <a:gd name="connsiteX3" fmla="*/ 1270861 w 1270861"/>
                <a:gd name="connsiteY3" fmla="*/ 77492 h 77492"/>
              </a:gdLst>
              <a:ahLst/>
              <a:cxnLst>
                <a:cxn ang="0">
                  <a:pos x="connsiteX0" y="connsiteY0"/>
                </a:cxn>
                <a:cxn ang="0">
                  <a:pos x="connsiteX1" y="connsiteY1"/>
                </a:cxn>
                <a:cxn ang="0">
                  <a:pos x="connsiteX2" y="connsiteY2"/>
                </a:cxn>
                <a:cxn ang="0">
                  <a:pos x="connsiteX3" y="connsiteY3"/>
                </a:cxn>
              </a:cxnLst>
              <a:rect l="l" t="t" r="r" b="b"/>
              <a:pathLst>
                <a:path w="1270861" h="77492">
                  <a:moveTo>
                    <a:pt x="0" y="0"/>
                  </a:moveTo>
                  <a:cubicBezTo>
                    <a:pt x="123986" y="10332"/>
                    <a:pt x="258305" y="25831"/>
                    <a:pt x="371959" y="30997"/>
                  </a:cubicBezTo>
                  <a:cubicBezTo>
                    <a:pt x="485613" y="36163"/>
                    <a:pt x="532108" y="23248"/>
                    <a:pt x="681925" y="30997"/>
                  </a:cubicBezTo>
                  <a:cubicBezTo>
                    <a:pt x="831742" y="38746"/>
                    <a:pt x="1051301" y="58119"/>
                    <a:pt x="1270861" y="77492"/>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886200" y="3382505"/>
              <a:ext cx="2590800" cy="2027695"/>
            </a:xfrm>
            <a:custGeom>
              <a:avLst/>
              <a:gdLst>
                <a:gd name="connsiteX0" fmla="*/ 2665708 w 2665708"/>
                <a:gd name="connsiteY0" fmla="*/ 0 h 1875295"/>
                <a:gd name="connsiteX1" fmla="*/ 2278251 w 2665708"/>
                <a:gd name="connsiteY1" fmla="*/ 216976 h 1875295"/>
                <a:gd name="connsiteX2" fmla="*/ 1410345 w 2665708"/>
                <a:gd name="connsiteY2" fmla="*/ 666427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410346 w 2665708"/>
                <a:gd name="connsiteY2" fmla="*/ 877846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175137 w 2665708"/>
                <a:gd name="connsiteY2" fmla="*/ 877846 h 1875295"/>
                <a:gd name="connsiteX3" fmla="*/ 557939 w 2665708"/>
                <a:gd name="connsiteY3" fmla="*/ 1348352 h 1875295"/>
                <a:gd name="connsiteX4" fmla="*/ 0 w 2665708"/>
                <a:gd name="connsiteY4" fmla="*/ 1875295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708" h="1875295">
                  <a:moveTo>
                    <a:pt x="2665708" y="0"/>
                  </a:moveTo>
                  <a:cubicBezTo>
                    <a:pt x="2576593" y="52952"/>
                    <a:pt x="2526680" y="70668"/>
                    <a:pt x="2278251" y="216976"/>
                  </a:cubicBezTo>
                  <a:cubicBezTo>
                    <a:pt x="2029823" y="363284"/>
                    <a:pt x="1461856" y="689283"/>
                    <a:pt x="1175137" y="877846"/>
                  </a:cubicBezTo>
                  <a:cubicBezTo>
                    <a:pt x="888418" y="1066409"/>
                    <a:pt x="753795" y="1182111"/>
                    <a:pt x="557939" y="1348352"/>
                  </a:cubicBezTo>
                  <a:cubicBezTo>
                    <a:pt x="362083" y="1514593"/>
                    <a:pt x="105905" y="1787471"/>
                    <a:pt x="0" y="1875295"/>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400800" y="2971800"/>
              <a:ext cx="2300630"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Philadelphia</a:t>
              </a:r>
              <a:endParaRPr lang="en-US" sz="2800" b="1" dirty="0">
                <a:latin typeface="Arial" pitchFamily="34" charset="0"/>
                <a:cs typeface="Arial" pitchFamily="34" charset="0"/>
              </a:endParaRPr>
            </a:p>
          </p:txBody>
        </p:sp>
        <p:sp>
          <p:nvSpPr>
            <p:cNvPr id="21" name="5-Point Star 20"/>
            <p:cNvSpPr/>
            <p:nvPr/>
          </p:nvSpPr>
          <p:spPr>
            <a:xfrm>
              <a:off x="6096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86200" y="5334000"/>
              <a:ext cx="2846741"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Washington DC</a:t>
              </a:r>
              <a:endParaRPr lang="en-US" sz="2800" b="1" dirty="0">
                <a:latin typeface="Arial" pitchFamily="34" charset="0"/>
                <a:cs typeface="Arial" pitchFamily="34" charset="0"/>
              </a:endParaRPr>
            </a:p>
          </p:txBody>
        </p:sp>
        <p:sp>
          <p:nvSpPr>
            <p:cNvPr id="29" name="TextBox 28"/>
            <p:cNvSpPr txBox="1"/>
            <p:nvPr/>
          </p:nvSpPr>
          <p:spPr>
            <a:xfrm>
              <a:off x="914400" y="5105400"/>
              <a:ext cx="2542684"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Harpers Ferry</a:t>
              </a:r>
              <a:endParaRPr lang="en-US" sz="2800" b="1" dirty="0">
                <a:latin typeface="Arial" pitchFamily="34" charset="0"/>
                <a:cs typeface="Arial" pitchFamily="34" charset="0"/>
              </a:endParaRPr>
            </a:p>
          </p:txBody>
        </p:sp>
        <p:sp>
          <p:nvSpPr>
            <p:cNvPr id="30" name="TextBox 29"/>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sp>
          <p:nvSpPr>
            <p:cNvPr id="32" name="5-Point Star 31"/>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dirty="0" smtClean="0"/>
                <a:t> June 1,1803:  Lewis returns to Washington DC</a:t>
              </a:r>
              <a:endParaRPr lang="en-US" sz="2800" dirty="0"/>
            </a:p>
          </p:txBody>
        </p:sp>
      </p:grpSp>
      <p:pic>
        <p:nvPicPr>
          <p:cNvPr id="37" name="Picture 2" descr="http://www.rebeccaspen.com/wp-content/uploads/2012/08/New-Picture-6-362x290.png"/>
          <p:cNvPicPr>
            <a:picLocks noChangeAspect="1" noChangeArrowheads="1"/>
          </p:cNvPicPr>
          <p:nvPr/>
        </p:nvPicPr>
        <p:blipFill>
          <a:blip r:embed="rId3"/>
          <a:srcRect t="10171" b="4464"/>
          <a:stretch>
            <a:fillRect/>
          </a:stretch>
        </p:blipFill>
        <p:spPr bwMode="auto">
          <a:xfrm>
            <a:off x="0" y="685800"/>
            <a:ext cx="9144000" cy="6172200"/>
          </a:xfrm>
          <a:prstGeom prst="rect">
            <a:avLst/>
          </a:prstGeom>
          <a:noFill/>
        </p:spPr>
      </p:pic>
      <p:grpSp>
        <p:nvGrpSpPr>
          <p:cNvPr id="23" name="Group 22"/>
          <p:cNvGrpSpPr/>
          <p:nvPr/>
        </p:nvGrpSpPr>
        <p:grpSpPr>
          <a:xfrm>
            <a:off x="712060" y="6019800"/>
            <a:ext cx="8431940" cy="21126792"/>
            <a:chOff x="762000" y="-1066800"/>
            <a:chExt cx="3810000" cy="9546210"/>
          </a:xfrm>
          <a:solidFill>
            <a:srgbClr val="CBCBCB"/>
          </a:solidFill>
        </p:grpSpPr>
        <p:pic>
          <p:nvPicPr>
            <p:cNvPr id="24" name="Picture 4"/>
            <p:cNvPicPr>
              <a:picLocks noChangeAspect="1" noChangeArrowheads="1"/>
            </p:cNvPicPr>
            <p:nvPr/>
          </p:nvPicPr>
          <p:blipFill>
            <a:blip r:embed="rId4">
              <a:lum bright="-20000"/>
            </a:blip>
            <a:srcRect/>
            <a:stretch>
              <a:fillRect/>
            </a:stretch>
          </p:blipFill>
          <p:spPr bwMode="auto">
            <a:xfrm>
              <a:off x="762000" y="-1066800"/>
              <a:ext cx="3796632" cy="4297363"/>
            </a:xfrm>
            <a:prstGeom prst="rect">
              <a:avLst/>
            </a:prstGeom>
            <a:grpFill/>
            <a:ln w="9525">
              <a:noFill/>
              <a:miter lim="800000"/>
              <a:headEnd/>
              <a:tailEnd/>
            </a:ln>
            <a:effectLst/>
          </p:spPr>
        </p:pic>
        <p:pic>
          <p:nvPicPr>
            <p:cNvPr id="25" name="Picture 5"/>
            <p:cNvPicPr>
              <a:picLocks noChangeAspect="1" noChangeArrowheads="1"/>
            </p:cNvPicPr>
            <p:nvPr/>
          </p:nvPicPr>
          <p:blipFill>
            <a:blip r:embed="rId5">
              <a:lum bright="-20000"/>
            </a:blip>
            <a:srcRect/>
            <a:stretch>
              <a:fillRect/>
            </a:stretch>
          </p:blipFill>
          <p:spPr bwMode="auto">
            <a:xfrm>
              <a:off x="762000" y="3200400"/>
              <a:ext cx="3810000" cy="5279010"/>
            </a:xfrm>
            <a:prstGeom prst="rect">
              <a:avLst/>
            </a:prstGeom>
            <a:grpFill/>
            <a:ln w="9525">
              <a:noFill/>
              <a:miter lim="800000"/>
              <a:headEnd/>
              <a:tailEnd/>
            </a:ln>
            <a:effectLst/>
          </p:spPr>
        </p:pic>
      </p:grpSp>
      <p:grpSp>
        <p:nvGrpSpPr>
          <p:cNvPr id="26" name="Group 26"/>
          <p:cNvGrpSpPr/>
          <p:nvPr/>
        </p:nvGrpSpPr>
        <p:grpSpPr>
          <a:xfrm>
            <a:off x="358790" y="4343400"/>
            <a:ext cx="8785210" cy="19899380"/>
            <a:chOff x="963295" y="3733800"/>
            <a:chExt cx="3969626" cy="8991600"/>
          </a:xfrm>
          <a:solidFill>
            <a:srgbClr val="CBCBCB"/>
          </a:solidFill>
        </p:grpSpPr>
        <p:pic>
          <p:nvPicPr>
            <p:cNvPr id="28" name="Picture 6"/>
            <p:cNvPicPr>
              <a:picLocks noChangeAspect="1" noChangeArrowheads="1"/>
            </p:cNvPicPr>
            <p:nvPr/>
          </p:nvPicPr>
          <p:blipFill>
            <a:blip r:embed="rId6">
              <a:lum bright="-20000"/>
            </a:blip>
            <a:srcRect/>
            <a:stretch>
              <a:fillRect/>
            </a:stretch>
          </p:blipFill>
          <p:spPr bwMode="auto">
            <a:xfrm>
              <a:off x="963295" y="3733800"/>
              <a:ext cx="3969626" cy="4572000"/>
            </a:xfrm>
            <a:prstGeom prst="rect">
              <a:avLst/>
            </a:prstGeom>
            <a:grpFill/>
            <a:ln w="9525">
              <a:noFill/>
              <a:miter lim="800000"/>
              <a:headEnd/>
              <a:tailEnd/>
            </a:ln>
            <a:effectLst/>
          </p:spPr>
        </p:pic>
        <p:pic>
          <p:nvPicPr>
            <p:cNvPr id="31" name="Picture 7"/>
            <p:cNvPicPr>
              <a:picLocks noChangeAspect="1" noChangeArrowheads="1"/>
            </p:cNvPicPr>
            <p:nvPr/>
          </p:nvPicPr>
          <p:blipFill>
            <a:blip r:embed="rId7">
              <a:lum bright="-20000"/>
            </a:blip>
            <a:srcRect/>
            <a:stretch>
              <a:fillRect/>
            </a:stretch>
          </p:blipFill>
          <p:spPr bwMode="auto">
            <a:xfrm>
              <a:off x="990600" y="8305800"/>
              <a:ext cx="3904626" cy="4419600"/>
            </a:xfrm>
            <a:prstGeom prst="rect">
              <a:avLst/>
            </a:prstGeom>
            <a:grpFill/>
            <a:ln w="9525">
              <a:noFill/>
              <a:miter lim="800000"/>
              <a:headEnd/>
              <a:tailEnd/>
            </a:ln>
            <a:effectLst/>
          </p:spPr>
        </p:pic>
      </p:grpSp>
      <p:pic>
        <p:nvPicPr>
          <p:cNvPr id="34" name="Picture 9"/>
          <p:cNvPicPr>
            <a:picLocks noChangeAspect="1" noChangeArrowheads="1"/>
          </p:cNvPicPr>
          <p:nvPr/>
        </p:nvPicPr>
        <p:blipFill>
          <a:blip r:embed="rId8">
            <a:lum bright="-20000"/>
          </a:blip>
          <a:srcRect/>
          <a:stretch>
            <a:fillRect/>
          </a:stretch>
        </p:blipFill>
        <p:spPr bwMode="auto">
          <a:xfrm>
            <a:off x="543421" y="3962400"/>
            <a:ext cx="8600579" cy="9734895"/>
          </a:xfrm>
          <a:prstGeom prst="rect">
            <a:avLst/>
          </a:prstGeom>
          <a:solidFill>
            <a:srgbClr val="CBCBCB"/>
          </a:solidFill>
          <a:ln w="9525">
            <a:noFill/>
            <a:miter lim="800000"/>
            <a:headEnd/>
            <a:tailEnd/>
          </a:ln>
          <a:effectLst/>
        </p:spPr>
      </p:pic>
      <p:sp useBgFill="1">
        <p:nvSpPr>
          <p:cNvPr id="4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8" name="Picture 2"/>
          <p:cNvPicPr>
            <a:picLocks noChangeAspect="1" noChangeArrowheads="1"/>
          </p:cNvPicPr>
          <p:nvPr/>
        </p:nvPicPr>
        <p:blipFill>
          <a:blip r:embed="rId9" cstate="print"/>
          <a:srcRect/>
          <a:stretch>
            <a:fillRect/>
          </a:stretch>
        </p:blipFill>
        <p:spPr bwMode="auto">
          <a:xfrm rot="1335988">
            <a:off x="1562504" y="4032262"/>
            <a:ext cx="1795285" cy="2740173"/>
          </a:xfrm>
          <a:prstGeom prst="rect">
            <a:avLst/>
          </a:prstGeom>
          <a:noFill/>
          <a:ln w="25400">
            <a:solidFill>
              <a:schemeClr val="tx1"/>
            </a:solidFill>
            <a:miter lim="800000"/>
            <a:headEnd/>
            <a:tailEnd/>
          </a:ln>
          <a:effectLst/>
        </p:spPr>
      </p:pic>
      <p:pic>
        <p:nvPicPr>
          <p:cNvPr id="39" name="Picture 5"/>
          <p:cNvPicPr>
            <a:picLocks noChangeAspect="1" noChangeArrowheads="1"/>
          </p:cNvPicPr>
          <p:nvPr/>
        </p:nvPicPr>
        <p:blipFill>
          <a:blip r:embed="rId10"/>
          <a:srcRect/>
          <a:stretch>
            <a:fillRect/>
          </a:stretch>
        </p:blipFill>
        <p:spPr bwMode="auto">
          <a:xfrm>
            <a:off x="119695" y="3829493"/>
            <a:ext cx="1814970" cy="2842535"/>
          </a:xfrm>
          <a:prstGeom prst="rect">
            <a:avLst/>
          </a:prstGeom>
          <a:noFill/>
          <a:ln w="9525">
            <a:noFill/>
            <a:miter lim="800000"/>
            <a:headEnd/>
            <a:tailEnd/>
          </a:ln>
          <a:effectLst/>
        </p:spPr>
      </p:pic>
      <p:sp>
        <p:nvSpPr>
          <p:cNvPr id="22" name="Rectangle 1"/>
          <p:cNvSpPr>
            <a:spLocks noChangeArrowheads="1"/>
          </p:cNvSpPr>
          <p:nvPr/>
        </p:nvSpPr>
        <p:spPr bwMode="auto">
          <a:xfrm>
            <a:off x="4902133" y="762000"/>
            <a:ext cx="4241867" cy="4401205"/>
          </a:xfrm>
          <a:prstGeom prst="rect">
            <a:avLst/>
          </a:prstGeom>
          <a:solidFill>
            <a:schemeClr val="bg1">
              <a:alpha val="5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w="12700">
                  <a:solidFill>
                    <a:schemeClr val="tx2">
                      <a:lumMod val="75000"/>
                    </a:schemeClr>
                  </a:solidFill>
                </a:ln>
                <a:latin typeface="Bradley Hand ITC" pitchFamily="66" charset="0"/>
                <a:ea typeface="Times New Roman" pitchFamily="18" charset="0"/>
                <a:cs typeface="Times New Roman" pitchFamily="18" charset="0"/>
              </a:rPr>
              <a:t>Mathematical Instruments</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Arms &amp; Accoutrements</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Ammunition</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Clothing</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Camp Equipage</a:t>
            </a:r>
          </a:p>
          <a:p>
            <a:pPr algn="ctr" fontAlgn="base">
              <a:spcBef>
                <a:spcPct val="0"/>
              </a:spcBef>
              <a:spcAft>
                <a:spcPct val="0"/>
              </a:spcAft>
            </a:pPr>
            <a:r>
              <a:rPr lang="en-US" sz="2800" b="1" dirty="0" smtClean="0">
                <a:ln w="12700">
                  <a:solidFill>
                    <a:schemeClr val="tx2">
                      <a:lumMod val="75000"/>
                    </a:schemeClr>
                  </a:solidFill>
                </a:ln>
                <a:latin typeface="Bradley Hand ITC" pitchFamily="66" charset="0"/>
              </a:rPr>
              <a:t>Provisions &amp; </a:t>
            </a:r>
          </a:p>
          <a:p>
            <a:pPr algn="ctr" fontAlgn="base">
              <a:spcBef>
                <a:spcPct val="0"/>
              </a:spcBef>
              <a:spcAft>
                <a:spcPct val="0"/>
              </a:spcAft>
            </a:pPr>
            <a:r>
              <a:rPr lang="en-US" sz="2800" b="1" dirty="0" smtClean="0">
                <a:ln w="12700">
                  <a:solidFill>
                    <a:schemeClr val="tx2">
                      <a:lumMod val="75000"/>
                    </a:schemeClr>
                  </a:solidFill>
                </a:ln>
                <a:latin typeface="Bradley Hand ITC" pitchFamily="66" charset="0"/>
              </a:rPr>
              <a:t>Means of Subsistence</a:t>
            </a:r>
            <a:endParaRPr lang="en-US" sz="2800" dirty="0" smtClean="0">
              <a:ln w="12700">
                <a:solidFill>
                  <a:schemeClr val="tx2">
                    <a:lumMod val="75000"/>
                  </a:schemeClr>
                </a:solidFill>
              </a:ln>
              <a:latin typeface="Bradley Hand ITC" pitchFamily="66" charset="0"/>
            </a:endParaRP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Indian Presents</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Means of Transportation</a:t>
            </a:r>
          </a:p>
          <a:p>
            <a:pPr algn="ctr" fontAlgn="base">
              <a:spcBef>
                <a:spcPct val="0"/>
              </a:spcBef>
              <a:spcAft>
                <a:spcPct val="0"/>
              </a:spcAft>
            </a:pPr>
            <a:r>
              <a:rPr lang="en-US" sz="2800" b="1" dirty="0" smtClean="0">
                <a:ln w="12700">
                  <a:solidFill>
                    <a:schemeClr val="tx2">
                      <a:lumMod val="75000"/>
                    </a:schemeClr>
                  </a:solidFill>
                </a:ln>
                <a:latin typeface="Bradley Hand ITC" pitchFamily="66" charset="0"/>
              </a:rPr>
              <a:t>Medicine</a:t>
            </a:r>
            <a:endParaRPr lang="en-US" sz="2800" dirty="0" smtClean="0">
              <a:ln w="12700">
                <a:solidFill>
                  <a:schemeClr val="tx2">
                    <a:lumMod val="75000"/>
                  </a:schemeClr>
                </a:solidFill>
              </a:ln>
              <a:latin typeface="Bradley Hand ITC"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anim calcmode="lin" valueType="num">
                                      <p:cBhvr>
                                        <p:cTn id="16" dur="2000" fill="hold"/>
                                        <p:tgtEl>
                                          <p:spTgt spid="23"/>
                                        </p:tgtEl>
                                        <p:attrNameLst>
                                          <p:attrName>ppt_x</p:attrName>
                                        </p:attrNameLst>
                                      </p:cBhvr>
                                      <p:tavLst>
                                        <p:tav tm="0">
                                          <p:val>
                                            <p:strVal val="#ppt_x"/>
                                          </p:val>
                                        </p:tav>
                                        <p:tav tm="100000">
                                          <p:val>
                                            <p:strVal val="#ppt_x"/>
                                          </p:val>
                                        </p:tav>
                                      </p:tavLst>
                                    </p:anim>
                                    <p:anim calcmode="lin" valueType="num">
                                      <p:cBhvr>
                                        <p:cTn id="17" dur="2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64" presetClass="path" presetSubtype="0" accel="50000" fill="hold" nodeType="afterEffect">
                                  <p:stCondLst>
                                    <p:cond delay="0"/>
                                  </p:stCondLst>
                                  <p:childTnLst>
                                    <p:animMotion origin="layout" path="M 1.11111E-6 -3.77706E-6 L -0.01389 -3.66605 " pathEditMode="relative" rAng="0" ptsTypes="AA">
                                      <p:cBhvr>
                                        <p:cTn id="20" dur="5000" fill="hold"/>
                                        <p:tgtEl>
                                          <p:spTgt spid="23"/>
                                        </p:tgtEl>
                                        <p:attrNameLst>
                                          <p:attrName>ppt_x</p:attrName>
                                          <p:attrName>ppt_y</p:attrName>
                                        </p:attrNameLst>
                                      </p:cBhvr>
                                      <p:rCtr x="-7" y="-1833"/>
                                    </p:animMotion>
                                  </p:childTnLst>
                                </p:cTn>
                              </p:par>
                              <p:par>
                                <p:cTn id="21" presetID="42" presetClass="entr" presetSubtype="0" fill="hold" nodeType="withEffect">
                                  <p:stCondLst>
                                    <p:cond delay="3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64" presetClass="path" presetSubtype="0" fill="hold" nodeType="withEffect">
                                  <p:stCondLst>
                                    <p:cond delay="3500"/>
                                  </p:stCondLst>
                                  <p:childTnLst>
                                    <p:animMotion origin="layout" path="M 0.02205 1.55228E-6 L 0.00243 -3.52856 " pathEditMode="relative" rAng="0" ptsTypes="AA">
                                      <p:cBhvr>
                                        <p:cTn id="27" dur="5000" fill="hold"/>
                                        <p:tgtEl>
                                          <p:spTgt spid="26"/>
                                        </p:tgtEl>
                                        <p:attrNameLst>
                                          <p:attrName>ppt_x</p:attrName>
                                          <p:attrName>ppt_y</p:attrName>
                                        </p:attrNameLst>
                                      </p:cBhvr>
                                      <p:rCtr x="-10" y="-1764"/>
                                    </p:animMotion>
                                  </p:childTnLst>
                                </p:cTn>
                              </p:par>
                              <p:par>
                                <p:cTn id="28" presetID="42" presetClass="entr" presetSubtype="0" fill="hold" nodeType="withEffect">
                                  <p:stCondLst>
                                    <p:cond delay="65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64" presetClass="path" presetSubtype="0" decel="50000" fill="hold" nodeType="withEffect">
                                  <p:stCondLst>
                                    <p:cond delay="7000"/>
                                  </p:stCondLst>
                                  <p:childTnLst>
                                    <p:animMotion origin="layout" path="M 2.5E-6 -2.22045E-16 L -0.02136 -0.95417 " pathEditMode="relative" rAng="0" ptsTypes="AA">
                                      <p:cBhvr>
                                        <p:cTn id="34" dur="3000" fill="hold"/>
                                        <p:tgtEl>
                                          <p:spTgt spid="34"/>
                                        </p:tgtEl>
                                        <p:attrNameLst>
                                          <p:attrName>ppt_x</p:attrName>
                                          <p:attrName>ppt_y</p:attrName>
                                        </p:attrNameLst>
                                      </p:cBhvr>
                                      <p:rCtr x="-11" y="-477"/>
                                    </p:animMotion>
                                  </p:childTnLst>
                                </p:cTn>
                              </p:par>
                            </p:childTnLst>
                          </p:cTn>
                        </p:par>
                        <p:par>
                          <p:cTn id="35" fill="hold">
                            <p:stCondLst>
                              <p:cond delay="12000"/>
                            </p:stCondLst>
                            <p:childTnLst>
                              <p:par>
                                <p:cTn id="36" presetID="10" presetClass="exit" presetSubtype="0" fill="hold" nodeType="afterEffect">
                                  <p:stCondLst>
                                    <p:cond delay="0"/>
                                  </p:stCondLst>
                                  <p:childTnLst>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26"/>
                                        </p:tgtEl>
                                      </p:cBhvr>
                                    </p:animEffect>
                                    <p:set>
                                      <p:cBhvr>
                                        <p:cTn id="41" dur="1" fill="hold">
                                          <p:stCondLst>
                                            <p:cond delay="999"/>
                                          </p:stCondLst>
                                        </p:cTn>
                                        <p:tgtEl>
                                          <p:spTgt spid="26"/>
                                        </p:tgtEl>
                                        <p:attrNameLst>
                                          <p:attrName>style.visibility</p:attrName>
                                        </p:attrNameLst>
                                      </p:cBhvr>
                                      <p:to>
                                        <p:strVal val="hidden"/>
                                      </p:to>
                                    </p:set>
                                  </p:childTnLst>
                                </p:cTn>
                              </p:par>
                            </p:childTnLst>
                          </p:cTn>
                        </p:par>
                        <p:par>
                          <p:cTn id="42" fill="hold">
                            <p:stCondLst>
                              <p:cond delay="13000"/>
                            </p:stCondLst>
                            <p:childTnLst>
                              <p:par>
                                <p:cTn id="43" presetID="10" presetClass="exit" presetSubtype="0" fill="hold" nodeType="afterEffect">
                                  <p:stCondLst>
                                    <p:cond delay="0"/>
                                  </p:stCondLst>
                                  <p:childTnLst>
                                    <p:animEffect transition="out" filter="fade">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bg/>
                                          </p:spTgt>
                                        </p:tgtEl>
                                        <p:attrNameLst>
                                          <p:attrName>style.visibility</p:attrName>
                                        </p:attrNameLst>
                                      </p:cBhvr>
                                      <p:to>
                                        <p:strVal val="visible"/>
                                      </p:to>
                                    </p:set>
                                    <p:animEffect transition="in" filter="fade">
                                      <p:cBhvr>
                                        <p:cTn id="50" dur="5000"/>
                                        <p:tgtEl>
                                          <p:spTgt spid="22">
                                            <p:bg/>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animEffect transition="in" filter="fade">
                                      <p:cBhvr>
                                        <p:cTn id="53" dur="1000"/>
                                        <p:tgtEl>
                                          <p:spTgt spid="22">
                                            <p:txEl>
                                              <p:pRg st="0" end="0"/>
                                            </p:txEl>
                                          </p:spTgt>
                                        </p:tgtEl>
                                      </p:cBhvr>
                                    </p:animEffect>
                                  </p:childTnLst>
                                </p:cTn>
                              </p:par>
                              <p:par>
                                <p:cTn id="54" presetID="10" presetClass="entr" presetSubtype="0" fill="hold" nodeType="withEffect">
                                  <p:stCondLst>
                                    <p:cond delay="1000"/>
                                  </p:stCondLst>
                                  <p:childTnLst>
                                    <p:set>
                                      <p:cBhvr>
                                        <p:cTn id="55" dur="1" fill="hold">
                                          <p:stCondLst>
                                            <p:cond delay="0"/>
                                          </p:stCondLst>
                                        </p:cTn>
                                        <p:tgtEl>
                                          <p:spTgt spid="22">
                                            <p:txEl>
                                              <p:pRg st="1" end="1"/>
                                            </p:txEl>
                                          </p:spTgt>
                                        </p:tgtEl>
                                        <p:attrNameLst>
                                          <p:attrName>style.visibility</p:attrName>
                                        </p:attrNameLst>
                                      </p:cBhvr>
                                      <p:to>
                                        <p:strVal val="visible"/>
                                      </p:to>
                                    </p:set>
                                    <p:animEffect transition="in" filter="fade">
                                      <p:cBhvr>
                                        <p:cTn id="56" dur="1000"/>
                                        <p:tgtEl>
                                          <p:spTgt spid="22">
                                            <p:txEl>
                                              <p:pRg st="1" end="1"/>
                                            </p:txEl>
                                          </p:spTgt>
                                        </p:tgtEl>
                                      </p:cBhvr>
                                    </p:animEffect>
                                  </p:childTnLst>
                                </p:cTn>
                              </p:par>
                              <p:par>
                                <p:cTn id="57" presetID="31" presetClass="entr" presetSubtype="0" fill="hold" nodeType="withEffect">
                                  <p:stCondLst>
                                    <p:cond delay="1000"/>
                                  </p:stCondLst>
                                  <p:iterate type="lt">
                                    <p:tmPct val="5000"/>
                                  </p:iterate>
                                  <p:childTnLst>
                                    <p:set>
                                      <p:cBhvr>
                                        <p:cTn id="58" dur="1" fill="hold">
                                          <p:stCondLst>
                                            <p:cond delay="0"/>
                                          </p:stCondLst>
                                        </p:cTn>
                                        <p:tgtEl>
                                          <p:spTgt spid="38"/>
                                        </p:tgtEl>
                                        <p:attrNameLst>
                                          <p:attrName>style.visibility</p:attrName>
                                        </p:attrNameLst>
                                      </p:cBhvr>
                                      <p:to>
                                        <p:strVal val="visible"/>
                                      </p:to>
                                    </p:set>
                                    <p:anim calcmode="lin" valueType="num">
                                      <p:cBhvr>
                                        <p:cTn id="59" dur="1000" fill="hold"/>
                                        <p:tgtEl>
                                          <p:spTgt spid="38"/>
                                        </p:tgtEl>
                                        <p:attrNameLst>
                                          <p:attrName>ppt_w</p:attrName>
                                        </p:attrNameLst>
                                      </p:cBhvr>
                                      <p:tavLst>
                                        <p:tav tm="0">
                                          <p:val>
                                            <p:fltVal val="0"/>
                                          </p:val>
                                        </p:tav>
                                        <p:tav tm="100000">
                                          <p:val>
                                            <p:strVal val="#ppt_w"/>
                                          </p:val>
                                        </p:tav>
                                      </p:tavLst>
                                    </p:anim>
                                    <p:anim calcmode="lin" valueType="num">
                                      <p:cBhvr>
                                        <p:cTn id="60" dur="1000" fill="hold"/>
                                        <p:tgtEl>
                                          <p:spTgt spid="38"/>
                                        </p:tgtEl>
                                        <p:attrNameLst>
                                          <p:attrName>ppt_h</p:attrName>
                                        </p:attrNameLst>
                                      </p:cBhvr>
                                      <p:tavLst>
                                        <p:tav tm="0">
                                          <p:val>
                                            <p:fltVal val="0"/>
                                          </p:val>
                                        </p:tav>
                                        <p:tav tm="100000">
                                          <p:val>
                                            <p:strVal val="#ppt_h"/>
                                          </p:val>
                                        </p:tav>
                                      </p:tavLst>
                                    </p:anim>
                                    <p:anim calcmode="lin" valueType="num">
                                      <p:cBhvr>
                                        <p:cTn id="61" dur="1000" fill="hold"/>
                                        <p:tgtEl>
                                          <p:spTgt spid="38"/>
                                        </p:tgtEl>
                                        <p:attrNameLst>
                                          <p:attrName>style.rotation</p:attrName>
                                        </p:attrNameLst>
                                      </p:cBhvr>
                                      <p:tavLst>
                                        <p:tav tm="0">
                                          <p:val>
                                            <p:fltVal val="90"/>
                                          </p:val>
                                        </p:tav>
                                        <p:tav tm="100000">
                                          <p:val>
                                            <p:fltVal val="0"/>
                                          </p:val>
                                        </p:tav>
                                      </p:tavLst>
                                    </p:anim>
                                    <p:animEffect transition="in" filter="fade">
                                      <p:cBhvr>
                                        <p:cTn id="62" dur="1000"/>
                                        <p:tgtEl>
                                          <p:spTgt spid="38"/>
                                        </p:tgtEl>
                                      </p:cBhvr>
                                    </p:animEffect>
                                  </p:childTnLst>
                                </p:cTn>
                              </p:par>
                              <p:par>
                                <p:cTn id="63" presetID="10" presetClass="entr" presetSubtype="0" fill="hold" nodeType="withEffect">
                                  <p:stCondLst>
                                    <p:cond delay="2000"/>
                                  </p:stCondLst>
                                  <p:childTnLst>
                                    <p:set>
                                      <p:cBhvr>
                                        <p:cTn id="64" dur="1" fill="hold">
                                          <p:stCondLst>
                                            <p:cond delay="0"/>
                                          </p:stCondLst>
                                        </p:cTn>
                                        <p:tgtEl>
                                          <p:spTgt spid="22">
                                            <p:txEl>
                                              <p:pRg st="2" end="2"/>
                                            </p:txEl>
                                          </p:spTgt>
                                        </p:tgtEl>
                                        <p:attrNameLst>
                                          <p:attrName>style.visibility</p:attrName>
                                        </p:attrNameLst>
                                      </p:cBhvr>
                                      <p:to>
                                        <p:strVal val="visible"/>
                                      </p:to>
                                    </p:set>
                                    <p:animEffect transition="in" filter="fade">
                                      <p:cBhvr>
                                        <p:cTn id="65" dur="1000"/>
                                        <p:tgtEl>
                                          <p:spTgt spid="22">
                                            <p:txEl>
                                              <p:pRg st="2" end="2"/>
                                            </p:txEl>
                                          </p:spTgt>
                                        </p:tgtEl>
                                      </p:cBhvr>
                                    </p:animEffect>
                                  </p:childTnLst>
                                </p:cTn>
                              </p:par>
                              <p:par>
                                <p:cTn id="66" presetID="10" presetClass="entr" presetSubtype="0" fill="hold" nodeType="withEffect">
                                  <p:stCondLst>
                                    <p:cond delay="3000"/>
                                  </p:stCondLst>
                                  <p:childTnLst>
                                    <p:set>
                                      <p:cBhvr>
                                        <p:cTn id="67" dur="1" fill="hold">
                                          <p:stCondLst>
                                            <p:cond delay="0"/>
                                          </p:stCondLst>
                                        </p:cTn>
                                        <p:tgtEl>
                                          <p:spTgt spid="22">
                                            <p:txEl>
                                              <p:pRg st="3" end="3"/>
                                            </p:txEl>
                                          </p:spTgt>
                                        </p:tgtEl>
                                        <p:attrNameLst>
                                          <p:attrName>style.visibility</p:attrName>
                                        </p:attrNameLst>
                                      </p:cBhvr>
                                      <p:to>
                                        <p:strVal val="visible"/>
                                      </p:to>
                                    </p:set>
                                    <p:animEffect transition="in" filter="fade">
                                      <p:cBhvr>
                                        <p:cTn id="68" dur="1000"/>
                                        <p:tgtEl>
                                          <p:spTgt spid="22">
                                            <p:txEl>
                                              <p:pRg st="3" end="3"/>
                                            </p:txEl>
                                          </p:spTgt>
                                        </p:tgtEl>
                                      </p:cBhvr>
                                    </p:animEffect>
                                  </p:childTnLst>
                                </p:cTn>
                              </p:par>
                              <p:par>
                                <p:cTn id="69" presetID="10" presetClass="entr" presetSubtype="0" fill="hold" nodeType="withEffect">
                                  <p:stCondLst>
                                    <p:cond delay="4000"/>
                                  </p:stCondLst>
                                  <p:childTnLst>
                                    <p:set>
                                      <p:cBhvr>
                                        <p:cTn id="70" dur="1" fill="hold">
                                          <p:stCondLst>
                                            <p:cond delay="0"/>
                                          </p:stCondLst>
                                        </p:cTn>
                                        <p:tgtEl>
                                          <p:spTgt spid="22">
                                            <p:txEl>
                                              <p:pRg st="4" end="4"/>
                                            </p:txEl>
                                          </p:spTgt>
                                        </p:tgtEl>
                                        <p:attrNameLst>
                                          <p:attrName>style.visibility</p:attrName>
                                        </p:attrNameLst>
                                      </p:cBhvr>
                                      <p:to>
                                        <p:strVal val="visible"/>
                                      </p:to>
                                    </p:set>
                                    <p:animEffect transition="in" filter="fade">
                                      <p:cBhvr>
                                        <p:cTn id="71" dur="1000"/>
                                        <p:tgtEl>
                                          <p:spTgt spid="22">
                                            <p:txEl>
                                              <p:pRg st="4" end="4"/>
                                            </p:txEl>
                                          </p:spTgt>
                                        </p:tgtEl>
                                      </p:cBhvr>
                                    </p:animEffect>
                                  </p:childTnLst>
                                </p:cTn>
                              </p:par>
                              <p:par>
                                <p:cTn id="72" presetID="10" presetClass="entr" presetSubtype="0" fill="hold" nodeType="withEffect">
                                  <p:stCondLst>
                                    <p:cond delay="5000"/>
                                  </p:stCondLst>
                                  <p:childTnLst>
                                    <p:set>
                                      <p:cBhvr>
                                        <p:cTn id="73" dur="1" fill="hold">
                                          <p:stCondLst>
                                            <p:cond delay="0"/>
                                          </p:stCondLst>
                                        </p:cTn>
                                        <p:tgtEl>
                                          <p:spTgt spid="22">
                                            <p:txEl>
                                              <p:pRg st="5" end="5"/>
                                            </p:txEl>
                                          </p:spTgt>
                                        </p:tgtEl>
                                        <p:attrNameLst>
                                          <p:attrName>style.visibility</p:attrName>
                                        </p:attrNameLst>
                                      </p:cBhvr>
                                      <p:to>
                                        <p:strVal val="visible"/>
                                      </p:to>
                                    </p:set>
                                    <p:animEffect transition="in" filter="fade">
                                      <p:cBhvr>
                                        <p:cTn id="74" dur="1000"/>
                                        <p:tgtEl>
                                          <p:spTgt spid="22">
                                            <p:txEl>
                                              <p:pRg st="5" end="5"/>
                                            </p:txEl>
                                          </p:spTgt>
                                        </p:tgtEl>
                                      </p:cBhvr>
                                    </p:animEffect>
                                  </p:childTnLst>
                                </p:cTn>
                              </p:par>
                              <p:par>
                                <p:cTn id="75" presetID="10" presetClass="entr" presetSubtype="0" fill="hold" nodeType="withEffect">
                                  <p:stCondLst>
                                    <p:cond delay="5000"/>
                                  </p:stCondLst>
                                  <p:childTnLst>
                                    <p:set>
                                      <p:cBhvr>
                                        <p:cTn id="76" dur="1" fill="hold">
                                          <p:stCondLst>
                                            <p:cond delay="0"/>
                                          </p:stCondLst>
                                        </p:cTn>
                                        <p:tgtEl>
                                          <p:spTgt spid="22">
                                            <p:txEl>
                                              <p:pRg st="6" end="6"/>
                                            </p:txEl>
                                          </p:spTgt>
                                        </p:tgtEl>
                                        <p:attrNameLst>
                                          <p:attrName>style.visibility</p:attrName>
                                        </p:attrNameLst>
                                      </p:cBhvr>
                                      <p:to>
                                        <p:strVal val="visible"/>
                                      </p:to>
                                    </p:set>
                                    <p:animEffect transition="in" filter="fade">
                                      <p:cBhvr>
                                        <p:cTn id="77" dur="1000"/>
                                        <p:tgtEl>
                                          <p:spTgt spid="22">
                                            <p:txEl>
                                              <p:pRg st="6" end="6"/>
                                            </p:txEl>
                                          </p:spTgt>
                                        </p:tgtEl>
                                      </p:cBhvr>
                                    </p:animEffect>
                                  </p:childTnLst>
                                </p:cTn>
                              </p:par>
                              <p:par>
                                <p:cTn id="78" presetID="10" presetClass="entr" presetSubtype="0" fill="hold" nodeType="withEffect">
                                  <p:stCondLst>
                                    <p:cond delay="6000"/>
                                  </p:stCondLst>
                                  <p:childTnLst>
                                    <p:set>
                                      <p:cBhvr>
                                        <p:cTn id="79" dur="1" fill="hold">
                                          <p:stCondLst>
                                            <p:cond delay="0"/>
                                          </p:stCondLst>
                                        </p:cTn>
                                        <p:tgtEl>
                                          <p:spTgt spid="22">
                                            <p:txEl>
                                              <p:pRg st="7" end="7"/>
                                            </p:txEl>
                                          </p:spTgt>
                                        </p:tgtEl>
                                        <p:attrNameLst>
                                          <p:attrName>style.visibility</p:attrName>
                                        </p:attrNameLst>
                                      </p:cBhvr>
                                      <p:to>
                                        <p:strVal val="visible"/>
                                      </p:to>
                                    </p:set>
                                    <p:animEffect transition="in" filter="fade">
                                      <p:cBhvr>
                                        <p:cTn id="80" dur="1000"/>
                                        <p:tgtEl>
                                          <p:spTgt spid="22">
                                            <p:txEl>
                                              <p:pRg st="7" end="7"/>
                                            </p:txEl>
                                          </p:spTgt>
                                        </p:tgtEl>
                                      </p:cBhvr>
                                    </p:animEffect>
                                  </p:childTnLst>
                                </p:cTn>
                              </p:par>
                              <p:par>
                                <p:cTn id="81" presetID="31" presetClass="entr" presetSubtype="0" fill="hold" nodeType="withEffect">
                                  <p:stCondLst>
                                    <p:cond delay="6000"/>
                                  </p:stCondLst>
                                  <p:iterate type="lt">
                                    <p:tmPct val="5000"/>
                                  </p:iterate>
                                  <p:childTnLst>
                                    <p:set>
                                      <p:cBhvr>
                                        <p:cTn id="82" dur="1" fill="hold">
                                          <p:stCondLst>
                                            <p:cond delay="0"/>
                                          </p:stCondLst>
                                        </p:cTn>
                                        <p:tgtEl>
                                          <p:spTgt spid="39"/>
                                        </p:tgtEl>
                                        <p:attrNameLst>
                                          <p:attrName>style.visibility</p:attrName>
                                        </p:attrNameLst>
                                      </p:cBhvr>
                                      <p:to>
                                        <p:strVal val="visible"/>
                                      </p:to>
                                    </p:set>
                                    <p:anim calcmode="lin" valueType="num">
                                      <p:cBhvr>
                                        <p:cTn id="83" dur="1000" fill="hold"/>
                                        <p:tgtEl>
                                          <p:spTgt spid="39"/>
                                        </p:tgtEl>
                                        <p:attrNameLst>
                                          <p:attrName>ppt_w</p:attrName>
                                        </p:attrNameLst>
                                      </p:cBhvr>
                                      <p:tavLst>
                                        <p:tav tm="0">
                                          <p:val>
                                            <p:fltVal val="0"/>
                                          </p:val>
                                        </p:tav>
                                        <p:tav tm="100000">
                                          <p:val>
                                            <p:strVal val="#ppt_w"/>
                                          </p:val>
                                        </p:tav>
                                      </p:tavLst>
                                    </p:anim>
                                    <p:anim calcmode="lin" valueType="num">
                                      <p:cBhvr>
                                        <p:cTn id="84" dur="1000" fill="hold"/>
                                        <p:tgtEl>
                                          <p:spTgt spid="39"/>
                                        </p:tgtEl>
                                        <p:attrNameLst>
                                          <p:attrName>ppt_h</p:attrName>
                                        </p:attrNameLst>
                                      </p:cBhvr>
                                      <p:tavLst>
                                        <p:tav tm="0">
                                          <p:val>
                                            <p:fltVal val="0"/>
                                          </p:val>
                                        </p:tav>
                                        <p:tav tm="100000">
                                          <p:val>
                                            <p:strVal val="#ppt_h"/>
                                          </p:val>
                                        </p:tav>
                                      </p:tavLst>
                                    </p:anim>
                                    <p:anim calcmode="lin" valueType="num">
                                      <p:cBhvr>
                                        <p:cTn id="85" dur="1000" fill="hold"/>
                                        <p:tgtEl>
                                          <p:spTgt spid="39"/>
                                        </p:tgtEl>
                                        <p:attrNameLst>
                                          <p:attrName>style.rotation</p:attrName>
                                        </p:attrNameLst>
                                      </p:cBhvr>
                                      <p:tavLst>
                                        <p:tav tm="0">
                                          <p:val>
                                            <p:fltVal val="90"/>
                                          </p:val>
                                        </p:tav>
                                        <p:tav tm="100000">
                                          <p:val>
                                            <p:fltVal val="0"/>
                                          </p:val>
                                        </p:tav>
                                      </p:tavLst>
                                    </p:anim>
                                    <p:animEffect transition="in" filter="fade">
                                      <p:cBhvr>
                                        <p:cTn id="86" dur="1000"/>
                                        <p:tgtEl>
                                          <p:spTgt spid="39"/>
                                        </p:tgtEl>
                                      </p:cBhvr>
                                    </p:animEffect>
                                  </p:childTnLst>
                                </p:cTn>
                              </p:par>
                              <p:par>
                                <p:cTn id="87" presetID="10" presetClass="entr" presetSubtype="0" fill="hold" nodeType="withEffect">
                                  <p:stCondLst>
                                    <p:cond delay="7000"/>
                                  </p:stCondLst>
                                  <p:childTnLst>
                                    <p:set>
                                      <p:cBhvr>
                                        <p:cTn id="88" dur="1" fill="hold">
                                          <p:stCondLst>
                                            <p:cond delay="0"/>
                                          </p:stCondLst>
                                        </p:cTn>
                                        <p:tgtEl>
                                          <p:spTgt spid="22">
                                            <p:txEl>
                                              <p:pRg st="8" end="8"/>
                                            </p:txEl>
                                          </p:spTgt>
                                        </p:tgtEl>
                                        <p:attrNameLst>
                                          <p:attrName>style.visibility</p:attrName>
                                        </p:attrNameLst>
                                      </p:cBhvr>
                                      <p:to>
                                        <p:strVal val="visible"/>
                                      </p:to>
                                    </p:set>
                                    <p:animEffect transition="in" filter="fade">
                                      <p:cBhvr>
                                        <p:cTn id="89" dur="1000"/>
                                        <p:tgtEl>
                                          <p:spTgt spid="22">
                                            <p:txEl>
                                              <p:pRg st="8" end="8"/>
                                            </p:txEl>
                                          </p:spTgt>
                                        </p:tgtEl>
                                      </p:cBhvr>
                                    </p:animEffect>
                                  </p:childTnLst>
                                </p:cTn>
                              </p:par>
                              <p:par>
                                <p:cTn id="90" presetID="10" presetClass="entr" presetSubtype="0" fill="hold" nodeType="withEffect">
                                  <p:stCondLst>
                                    <p:cond delay="8000"/>
                                  </p:stCondLst>
                                  <p:childTnLst>
                                    <p:set>
                                      <p:cBhvr>
                                        <p:cTn id="91" dur="1" fill="hold">
                                          <p:stCondLst>
                                            <p:cond delay="0"/>
                                          </p:stCondLst>
                                        </p:cTn>
                                        <p:tgtEl>
                                          <p:spTgt spid="22">
                                            <p:txEl>
                                              <p:pRg st="9" end="9"/>
                                            </p:txEl>
                                          </p:spTgt>
                                        </p:tgtEl>
                                        <p:attrNameLst>
                                          <p:attrName>style.visibility</p:attrName>
                                        </p:attrNameLst>
                                      </p:cBhvr>
                                      <p:to>
                                        <p:strVal val="visible"/>
                                      </p:to>
                                    </p:set>
                                    <p:animEffect transition="in" filter="fade">
                                      <p:cBhvr>
                                        <p:cTn id="92" dur="1000"/>
                                        <p:tgtEl>
                                          <p:spTgt spid="22">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2000"/>
                                        <p:tgtEl>
                                          <p:spTgt spid="22">
                                            <p:txEl>
                                              <p:pRg st="0" end="0"/>
                                            </p:txEl>
                                          </p:spTgt>
                                        </p:tgtEl>
                                      </p:cBhvr>
                                    </p:animEffect>
                                    <p:set>
                                      <p:cBhvr>
                                        <p:cTn id="97" dur="1" fill="hold">
                                          <p:stCondLst>
                                            <p:cond delay="1999"/>
                                          </p:stCondLst>
                                        </p:cTn>
                                        <p:tgtEl>
                                          <p:spTgt spid="22">
                                            <p:txEl>
                                              <p:pRg st="0" end="0"/>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000"/>
                                        <p:tgtEl>
                                          <p:spTgt spid="22">
                                            <p:txEl>
                                              <p:pRg st="1" end="1"/>
                                            </p:txEl>
                                          </p:spTgt>
                                        </p:tgtEl>
                                      </p:cBhvr>
                                    </p:animEffect>
                                    <p:set>
                                      <p:cBhvr>
                                        <p:cTn id="100" dur="1" fill="hold">
                                          <p:stCondLst>
                                            <p:cond delay="1999"/>
                                          </p:stCondLst>
                                        </p:cTn>
                                        <p:tgtEl>
                                          <p:spTgt spid="22">
                                            <p:txEl>
                                              <p:pRg st="1" end="1"/>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2000"/>
                                        <p:tgtEl>
                                          <p:spTgt spid="22">
                                            <p:txEl>
                                              <p:pRg st="2" end="2"/>
                                            </p:txEl>
                                          </p:spTgt>
                                        </p:tgtEl>
                                      </p:cBhvr>
                                    </p:animEffect>
                                    <p:set>
                                      <p:cBhvr>
                                        <p:cTn id="103" dur="1" fill="hold">
                                          <p:stCondLst>
                                            <p:cond delay="1999"/>
                                          </p:stCondLst>
                                        </p:cTn>
                                        <p:tgtEl>
                                          <p:spTgt spid="22">
                                            <p:txEl>
                                              <p:pRg st="2" end="2"/>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000"/>
                                        <p:tgtEl>
                                          <p:spTgt spid="22">
                                            <p:txEl>
                                              <p:pRg st="3" end="3"/>
                                            </p:txEl>
                                          </p:spTgt>
                                        </p:tgtEl>
                                      </p:cBhvr>
                                    </p:animEffect>
                                    <p:set>
                                      <p:cBhvr>
                                        <p:cTn id="106" dur="1" fill="hold">
                                          <p:stCondLst>
                                            <p:cond delay="1999"/>
                                          </p:stCondLst>
                                        </p:cTn>
                                        <p:tgtEl>
                                          <p:spTgt spid="22">
                                            <p:txEl>
                                              <p:pRg st="3" end="3"/>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2000"/>
                                        <p:tgtEl>
                                          <p:spTgt spid="22">
                                            <p:txEl>
                                              <p:pRg st="4" end="4"/>
                                            </p:txEl>
                                          </p:spTgt>
                                        </p:tgtEl>
                                      </p:cBhvr>
                                    </p:animEffect>
                                    <p:set>
                                      <p:cBhvr>
                                        <p:cTn id="109" dur="1" fill="hold">
                                          <p:stCondLst>
                                            <p:cond delay="1999"/>
                                          </p:stCondLst>
                                        </p:cTn>
                                        <p:tgtEl>
                                          <p:spTgt spid="22">
                                            <p:txEl>
                                              <p:pRg st="4" end="4"/>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2000"/>
                                        <p:tgtEl>
                                          <p:spTgt spid="22">
                                            <p:txEl>
                                              <p:pRg st="5" end="5"/>
                                            </p:txEl>
                                          </p:spTgt>
                                        </p:tgtEl>
                                      </p:cBhvr>
                                    </p:animEffect>
                                    <p:set>
                                      <p:cBhvr>
                                        <p:cTn id="112" dur="1" fill="hold">
                                          <p:stCondLst>
                                            <p:cond delay="1999"/>
                                          </p:stCondLst>
                                        </p:cTn>
                                        <p:tgtEl>
                                          <p:spTgt spid="22">
                                            <p:txEl>
                                              <p:pRg st="5" end="5"/>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000"/>
                                        <p:tgtEl>
                                          <p:spTgt spid="22">
                                            <p:txEl>
                                              <p:pRg st="6" end="6"/>
                                            </p:txEl>
                                          </p:spTgt>
                                        </p:tgtEl>
                                      </p:cBhvr>
                                    </p:animEffect>
                                    <p:set>
                                      <p:cBhvr>
                                        <p:cTn id="115" dur="1" fill="hold">
                                          <p:stCondLst>
                                            <p:cond delay="1999"/>
                                          </p:stCondLst>
                                        </p:cTn>
                                        <p:tgtEl>
                                          <p:spTgt spid="22">
                                            <p:txEl>
                                              <p:pRg st="6" end="6"/>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000"/>
                                        <p:tgtEl>
                                          <p:spTgt spid="22">
                                            <p:txEl>
                                              <p:pRg st="7" end="7"/>
                                            </p:txEl>
                                          </p:spTgt>
                                        </p:tgtEl>
                                      </p:cBhvr>
                                    </p:animEffect>
                                    <p:set>
                                      <p:cBhvr>
                                        <p:cTn id="118" dur="1" fill="hold">
                                          <p:stCondLst>
                                            <p:cond delay="1999"/>
                                          </p:stCondLst>
                                        </p:cTn>
                                        <p:tgtEl>
                                          <p:spTgt spid="22">
                                            <p:txEl>
                                              <p:pRg st="7" end="7"/>
                                            </p:txEl>
                                          </p:spTgt>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1000"/>
                                        <p:tgtEl>
                                          <p:spTgt spid="39"/>
                                        </p:tgtEl>
                                      </p:cBhvr>
                                    </p:animEffect>
                                    <p:set>
                                      <p:cBhvr>
                                        <p:cTn id="121" dur="1" fill="hold">
                                          <p:stCondLst>
                                            <p:cond delay="999"/>
                                          </p:stCondLst>
                                        </p:cTn>
                                        <p:tgtEl>
                                          <p:spTgt spid="3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000"/>
                                        <p:tgtEl>
                                          <p:spTgt spid="22">
                                            <p:txEl>
                                              <p:pRg st="8" end="8"/>
                                            </p:txEl>
                                          </p:spTgt>
                                        </p:tgtEl>
                                      </p:cBhvr>
                                    </p:animEffect>
                                    <p:set>
                                      <p:cBhvr>
                                        <p:cTn id="124" dur="1" fill="hold">
                                          <p:stCondLst>
                                            <p:cond delay="1999"/>
                                          </p:stCondLst>
                                        </p:cTn>
                                        <p:tgtEl>
                                          <p:spTgt spid="22">
                                            <p:txEl>
                                              <p:pRg st="8" end="8"/>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2000"/>
                                        <p:tgtEl>
                                          <p:spTgt spid="22">
                                            <p:txEl>
                                              <p:pRg st="9" end="9"/>
                                            </p:txEl>
                                          </p:spTgt>
                                        </p:tgtEl>
                                      </p:cBhvr>
                                    </p:animEffect>
                                    <p:set>
                                      <p:cBhvr>
                                        <p:cTn id="127" dur="1" fill="hold">
                                          <p:stCondLst>
                                            <p:cond delay="1999"/>
                                          </p:stCondLst>
                                        </p:cTn>
                                        <p:tgtEl>
                                          <p:spTgt spid="22">
                                            <p:txEl>
                                              <p:pRg st="9" end="9"/>
                                            </p:txEl>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000"/>
                                        <p:tgtEl>
                                          <p:spTgt spid="22">
                                            <p:bg/>
                                          </p:spTgt>
                                        </p:tgtEl>
                                      </p:cBhvr>
                                    </p:animEffect>
                                    <p:set>
                                      <p:cBhvr>
                                        <p:cTn id="130" dur="1" fill="hold">
                                          <p:stCondLst>
                                            <p:cond delay="1999"/>
                                          </p:stCondLst>
                                        </p:cTn>
                                        <p:tgtEl>
                                          <p:spTgt spid="22">
                                            <p:bg/>
                                          </p:spTgt>
                                        </p:tgtEl>
                                        <p:attrNameLst>
                                          <p:attrName>style.visibility</p:attrName>
                                        </p:attrNameLst>
                                      </p:cBhvr>
                                      <p:to>
                                        <p:strVal val="hidden"/>
                                      </p:to>
                                    </p:set>
                                  </p:childTnLst>
                                </p:cTn>
                              </p:par>
                              <p:par>
                                <p:cTn id="131" presetID="10" presetClass="exit" presetSubtype="0" fill="hold" nodeType="withEffect">
                                  <p:stCondLst>
                                    <p:cond delay="0"/>
                                  </p:stCondLst>
                                  <p:iterate type="lt">
                                    <p:tmPct val="0"/>
                                  </p:iterate>
                                  <p:childTnLst>
                                    <p:animEffect transition="out" filter="fade">
                                      <p:cBhvr>
                                        <p:cTn id="132" dur="1000"/>
                                        <p:tgtEl>
                                          <p:spTgt spid="38"/>
                                        </p:tgtEl>
                                      </p:cBhvr>
                                    </p:animEffect>
                                    <p:set>
                                      <p:cBhvr>
                                        <p:cTn id="133"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allAtOnce" animBg="1"/>
      <p:bldP spid="22" grpId="1" uiExpand="1" build="allAtOnce"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638825"/>
            <a:ext cx="5029200" cy="6219175"/>
            <a:chOff x="0" y="638825"/>
            <a:chExt cx="5029200" cy="6219175"/>
          </a:xfrm>
        </p:grpSpPr>
        <p:pic>
          <p:nvPicPr>
            <p:cNvPr id="6" name="Picture 1"/>
            <p:cNvPicPr>
              <a:picLocks noChangeAspect="1" noChangeArrowheads="1"/>
            </p:cNvPicPr>
            <p:nvPr/>
          </p:nvPicPr>
          <p:blipFill>
            <a:blip r:embed="rId2"/>
            <a:srcRect/>
            <a:stretch>
              <a:fillRect/>
            </a:stretch>
          </p:blipFill>
          <p:spPr bwMode="auto">
            <a:xfrm>
              <a:off x="0" y="638825"/>
              <a:ext cx="5029200" cy="6219175"/>
            </a:xfrm>
            <a:prstGeom prst="rect">
              <a:avLst/>
            </a:prstGeom>
            <a:noFill/>
            <a:ln w="9525">
              <a:noFill/>
              <a:miter lim="800000"/>
              <a:headEnd/>
              <a:tailEnd/>
            </a:ln>
            <a:effectLst/>
          </p:spPr>
        </p:pic>
        <p:pic>
          <p:nvPicPr>
            <p:cNvPr id="7" name="Picture 1"/>
            <p:cNvPicPr>
              <a:picLocks noChangeAspect="1" noChangeArrowheads="1"/>
            </p:cNvPicPr>
            <p:nvPr/>
          </p:nvPicPr>
          <p:blipFill>
            <a:blip r:embed="rId2"/>
            <a:srcRect l="75758" t="3206" r="13636" b="89443"/>
            <a:stretch>
              <a:fillRect/>
            </a:stretch>
          </p:blipFill>
          <p:spPr bwMode="auto">
            <a:xfrm>
              <a:off x="4241800" y="762000"/>
              <a:ext cx="711200" cy="533400"/>
            </a:xfrm>
            <a:prstGeom prst="rect">
              <a:avLst/>
            </a:prstGeom>
            <a:noFill/>
            <a:ln w="9525">
              <a:noFill/>
              <a:miter lim="800000"/>
              <a:headEnd/>
              <a:tailEnd/>
            </a:ln>
            <a:effectLst/>
          </p:spPr>
        </p:pic>
      </p:grpSp>
      <p:pic>
        <p:nvPicPr>
          <p:cNvPr id="3" name="Picture 2" descr="http://www.rebeccaspen.com/wp-content/uploads/2012/08/New-Picture-6-362x290.png"/>
          <p:cNvPicPr>
            <a:picLocks noChangeAspect="1" noChangeArrowheads="1"/>
          </p:cNvPicPr>
          <p:nvPr/>
        </p:nvPicPr>
        <p:blipFill>
          <a:blip r:embed="rId3"/>
          <a:srcRect t="10171" b="4464"/>
          <a:stretch>
            <a:fillRect/>
          </a:stretch>
        </p:blipFill>
        <p:spPr bwMode="auto">
          <a:xfrm>
            <a:off x="0" y="685800"/>
            <a:ext cx="9144000" cy="6172200"/>
          </a:xfrm>
          <a:prstGeom prst="rect">
            <a:avLst/>
          </a:prstGeom>
          <a:noFill/>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 name="TextBox 4"/>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6" presetClass="emph" presetSubtype="0" fill="hold" nodeType="withEffect">
                                  <p:stCondLst>
                                    <p:cond delay="0"/>
                                  </p:stCondLst>
                                  <p:childTnLst>
                                    <p:animScale>
                                      <p:cBhvr>
                                        <p:cTn id="12" dur="2000" fill="hold"/>
                                        <p:tgtEl>
                                          <p:spTgt spid="3"/>
                                        </p:tgtEl>
                                      </p:cBhvr>
                                      <p:by x="200000" y="200000"/>
                                    </p:animScale>
                                  </p:childTnLst>
                                </p:cTn>
                              </p:par>
                              <p:par>
                                <p:cTn id="13" presetID="35" presetClass="path" presetSubtype="0" fill="hold" nodeType="withEffect">
                                  <p:stCondLst>
                                    <p:cond delay="0"/>
                                  </p:stCondLst>
                                  <p:childTnLst>
                                    <p:animMotion origin="layout" path="M 0 -4.16185E-6 L -0.46667 0.42729 " pathEditMode="relative" rAng="0" ptsTypes="AA">
                                      <p:cBhvr>
                                        <p:cTn id="14" dur="2000" fill="hold"/>
                                        <p:tgtEl>
                                          <p:spTgt spid="3"/>
                                        </p:tgtEl>
                                        <p:attrNameLst>
                                          <p:attrName>ppt_x</p:attrName>
                                          <p:attrName>ppt_y</p:attrName>
                                        </p:attrNameLst>
                                      </p:cBhvr>
                                      <p:rCtr x="-233" y="214"/>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2619"/>
          <a:stretch>
            <a:fillRect/>
          </a:stretch>
        </p:blipFill>
        <p:spPr bwMode="auto">
          <a:xfrm>
            <a:off x="0" y="0"/>
            <a:ext cx="9144000" cy="6858000"/>
          </a:xfrm>
          <a:prstGeom prst="rect">
            <a:avLst/>
          </a:prstGeom>
          <a:solidFill>
            <a:schemeClr val="accent1">
              <a:lumMod val="75000"/>
              <a:alpha val="29000"/>
            </a:schemeClr>
          </a:solidFill>
        </p:spPr>
      </p:pic>
      <p:sp>
        <p:nvSpPr>
          <p:cNvPr id="46" name="Rectangle 3"/>
          <p:cNvSpPr>
            <a:spLocks noChangeArrowheads="1"/>
          </p:cNvSpPr>
          <p:nvPr/>
        </p:nvSpPr>
        <p:spPr bwMode="auto">
          <a:xfrm>
            <a:off x="-64008" y="18288"/>
            <a:ext cx="9208008" cy="584775"/>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5" name="TextBox 14"/>
          <p:cNvSpPr txBox="1"/>
          <p:nvPr/>
        </p:nvSpPr>
        <p:spPr>
          <a:xfrm>
            <a:off x="0" y="0"/>
            <a:ext cx="9144000" cy="769441"/>
          </a:xfrm>
          <a:prstGeom prst="rect">
            <a:avLst/>
          </a:prstGeom>
          <a:solidFill>
            <a:schemeClr val="accent1">
              <a:lumMod val="20000"/>
              <a:lumOff val="80000"/>
              <a:alpha val="60000"/>
            </a:schemeClr>
          </a:solidFill>
        </p:spPr>
        <p:txBody>
          <a:bodyPr wrap="square" rtlCol="0">
            <a:spAutoFit/>
          </a:bodyPr>
          <a:lstStyle/>
          <a:p>
            <a:pPr algn="ctr"/>
            <a:r>
              <a:rPr lang="en-US" sz="4400" dirty="0" smtClean="0">
                <a:solidFill>
                  <a:srgbClr val="FF0000"/>
                </a:solidFill>
                <a:effectLst>
                  <a:outerShdw dist="50800" dir="5400000" algn="ctr" rotWithShape="0">
                    <a:schemeClr val="tx1"/>
                  </a:outerShdw>
                </a:effectLst>
              </a:rPr>
              <a:t>Question from last week . . .</a:t>
            </a:r>
            <a:endParaRPr lang="en-US" sz="4400" dirty="0">
              <a:solidFill>
                <a:srgbClr val="FF0000"/>
              </a:solidFill>
              <a:effectLst>
                <a:outerShdw dist="50800" dir="5400000" algn="ctr" rotWithShape="0">
                  <a:schemeClr val="tx1"/>
                </a:outerShdw>
              </a:effectLst>
            </a:endParaRPr>
          </a:p>
        </p:txBody>
      </p:sp>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pic>
        <p:nvPicPr>
          <p:cNvPr id="19" name="Picture 3"/>
          <p:cNvPicPr>
            <a:picLocks noChangeAspect="1" noChangeArrowheads="1"/>
          </p:cNvPicPr>
          <p:nvPr/>
        </p:nvPicPr>
        <p:blipFill>
          <a:blip r:embed="rId4"/>
          <a:srcRect l="24826" t="26563" r="35066" b="15625"/>
          <a:stretch>
            <a:fillRect/>
          </a:stretch>
        </p:blipFill>
        <p:spPr bwMode="auto">
          <a:xfrm rot="21095399">
            <a:off x="1242886" y="1028828"/>
            <a:ext cx="6096000" cy="4940126"/>
          </a:xfrm>
          <a:prstGeom prst="rect">
            <a:avLst/>
          </a:prstGeom>
          <a:noFill/>
          <a:ln w="25400">
            <a:solidFill>
              <a:schemeClr val="tx1"/>
            </a:solidFill>
            <a:miter lim="800000"/>
            <a:headEnd/>
            <a:tailEnd/>
          </a:ln>
          <a:effectLst/>
        </p:spPr>
      </p:pic>
      <p:sp>
        <p:nvSpPr>
          <p:cNvPr id="20" name="Oval 19"/>
          <p:cNvSpPr/>
          <p:nvPr/>
        </p:nvSpPr>
        <p:spPr>
          <a:xfrm>
            <a:off x="4419600" y="1143001"/>
            <a:ext cx="2895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6088559"/>
            <a:ext cx="9144000" cy="769441"/>
          </a:xfrm>
          <a:prstGeom prst="rect">
            <a:avLst/>
          </a:prstGeom>
          <a:solidFill>
            <a:schemeClr val="accent1">
              <a:lumMod val="20000"/>
              <a:lumOff val="80000"/>
              <a:alpha val="60000"/>
            </a:schemeClr>
          </a:solidFill>
        </p:spPr>
        <p:txBody>
          <a:bodyPr wrap="square" rtlCol="0">
            <a:spAutoFit/>
          </a:bodyPr>
          <a:lstStyle/>
          <a:p>
            <a:pPr algn="ctr"/>
            <a:r>
              <a:rPr lang="en-US" sz="4400" dirty="0" smtClean="0">
                <a:ln>
                  <a:solidFill>
                    <a:srgbClr val="FF0000"/>
                  </a:solidFill>
                </a:ln>
                <a:solidFill>
                  <a:srgbClr val="FF0000"/>
                </a:solidFill>
                <a:effectLst>
                  <a:outerShdw dist="50800" dir="5400000" algn="ctr" rotWithShape="0">
                    <a:schemeClr val="tx1"/>
                  </a:outerShdw>
                </a:effectLst>
                <a:latin typeface="Tempus Sans ITC" pitchFamily="82" charset="0"/>
              </a:rPr>
              <a:t>Was cotton used in making textiles?</a:t>
            </a:r>
            <a:endParaRPr lang="en-US" sz="4400" dirty="0">
              <a:ln>
                <a:solidFill>
                  <a:srgbClr val="FF0000"/>
                </a:solidFill>
              </a:ln>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4"/>
                                        </p:tgtEl>
                                      </p:cBhvr>
                                    </p:animEffect>
                                    <p:set>
                                      <p:cBhvr>
                                        <p:cTn id="10" dur="1" fill="hold">
                                          <p:stCondLst>
                                            <p:cond delay="999"/>
                                          </p:stCondLst>
                                        </p:cTn>
                                        <p:tgtEl>
                                          <p:spTgt spid="44"/>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10" presetClass="exit" presetSubtype="0" fill="hold" nodeType="withEffect">
                                  <p:stCondLst>
                                    <p:cond delay="0"/>
                                  </p:stCondLst>
                                  <p:childTnLst>
                                    <p:animEffect transition="out" filter="fade">
                                      <p:cBhvr>
                                        <p:cTn id="16" dur="1000"/>
                                        <p:tgtEl>
                                          <p:spTgt spid="47"/>
                                        </p:tgtEl>
                                      </p:cBhvr>
                                    </p:animEffect>
                                    <p:set>
                                      <p:cBhvr>
                                        <p:cTn id="17" dur="1" fill="hold">
                                          <p:stCondLst>
                                            <p:cond delay="9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Effect transition="in" filter="fade">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480000">
                                      <p:cBhvr>
                                        <p:cTn id="28" dur="1000" fill="hold"/>
                                        <p:tgtEl>
                                          <p:spTgt spid="19"/>
                                        </p:tgtEl>
                                        <p:attrNameLst>
                                          <p:attrName>r</p:attrName>
                                        </p:attrNameLst>
                                      </p:cBhvr>
                                    </p:animRo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3.33333E-6 -1.84971E-6 L -0.34167 0.33295 " pathEditMode="relative" rAng="0" ptsTypes="AA">
                                      <p:cBhvr>
                                        <p:cTn id="36" dur="1000" fill="hold"/>
                                        <p:tgtEl>
                                          <p:spTgt spid="20"/>
                                        </p:tgtEl>
                                        <p:attrNameLst>
                                          <p:attrName>ppt_x</p:attrName>
                                          <p:attrName>ppt_y</p:attrName>
                                        </p:attrNameLst>
                                      </p:cBhvr>
                                      <p:rCtr x="-171" y="166"/>
                                    </p:animMotion>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5" grpId="0" animBg="1"/>
      <p:bldP spid="44" grpId="0"/>
      <p:bldP spid="20" grpId="0" animBg="1"/>
      <p:bldP spid="20" grpId="1"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11"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12"/>
              <p:cNvGrpSpPr/>
              <p:nvPr/>
            </p:nvGrpSpPr>
            <p:grpSpPr>
              <a:xfrm>
                <a:off x="32482" y="5336498"/>
                <a:ext cx="8806718" cy="1521502"/>
                <a:chOff x="32482" y="5336498"/>
                <a:chExt cx="8806718" cy="1521502"/>
              </a:xfrm>
            </p:grpSpPr>
            <p:sp>
              <p:nvSpPr>
                <p:cNvPr id="14" name="Rectangle 13"/>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sp>
        <p:nvSpPr>
          <p:cNvPr id="52" name="Rectangle 51"/>
          <p:cNvSpPr/>
          <p:nvPr/>
        </p:nvSpPr>
        <p:spPr>
          <a:xfrm>
            <a:off x="0" y="51816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0" y="0"/>
            <a:ext cx="9144000" cy="6858000"/>
            <a:chOff x="0" y="0"/>
            <a:chExt cx="9144000" cy="6858000"/>
          </a:xfrm>
        </p:grpSpPr>
        <p:sp>
          <p:nvSpPr>
            <p:cNvPr id="18" name="TextBox 1"/>
            <p:cNvSpPr txBox="1">
              <a:spLocks noChangeArrowheads="1"/>
            </p:cNvSpPr>
            <p:nvPr/>
          </p:nvSpPr>
          <p:spPr bwMode="auto">
            <a:xfrm>
              <a:off x="0" y="5103674"/>
              <a:ext cx="9144000" cy="1754326"/>
            </a:xfrm>
            <a:prstGeom prst="rect">
              <a:avLst/>
            </a:prstGeom>
            <a:noFill/>
            <a:ln w="9525">
              <a:noFill/>
              <a:miter lim="800000"/>
              <a:headEnd/>
              <a:tailEnd/>
            </a:ln>
          </p:spPr>
          <p:txBody>
            <a:bodyPr wrap="square">
              <a:spAutoFit/>
            </a:bodyPr>
            <a:lstStyle/>
            <a:p>
              <a:r>
                <a:rPr lang="en-US" sz="3600" b="1" dirty="0" smtClean="0"/>
                <a:t> 	As tectonic plates move, </a:t>
              </a:r>
            </a:p>
            <a:p>
              <a:r>
                <a:rPr lang="en-US" sz="3600" b="1" dirty="0" smtClean="0"/>
                <a:t>		continents collide . . . </a:t>
              </a:r>
            </a:p>
            <a:p>
              <a:r>
                <a:rPr lang="en-US" sz="3600" b="1" dirty="0" smtClean="0"/>
                <a:t>   			. . .  and mountains ranges form</a:t>
              </a:r>
              <a:endParaRPr lang="en-US" sz="3600" b="1" dirty="0"/>
            </a:p>
          </p:txBody>
        </p:sp>
        <p:sp>
          <p:nvSpPr>
            <p:cNvPr id="20" name="Freeform 19"/>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22" name="TextBox 21"/>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sp>
          <p:nvSpPr>
            <p:cNvPr id="24" name="Freeform 23"/>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2133600"/>
              <a:ext cx="744371" cy="369332"/>
            </a:xfrm>
            <a:prstGeom prst="rect">
              <a:avLst/>
            </a:prstGeom>
            <a:no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sp>
          <p:nvSpPr>
            <p:cNvPr id="26" name="Freeform 25"/>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486400" y="1295400"/>
              <a:ext cx="872098" cy="369332"/>
            </a:xfrm>
            <a:prstGeom prst="rect">
              <a:avLst/>
            </a:prstGeom>
            <a:no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sp>
          <p:nvSpPr>
            <p:cNvPr id="28" name="Freeform 27"/>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67600" y="3352800"/>
              <a:ext cx="538930" cy="369332"/>
            </a:xfrm>
            <a:prstGeom prst="rect">
              <a:avLst/>
            </a:prstGeom>
            <a:no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sp>
          <p:nvSpPr>
            <p:cNvPr id="30" name="Freeform 29"/>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sp>
          <p:nvSpPr>
            <p:cNvPr id="32" name="TextBox 1"/>
            <p:cNvSpPr txBox="1">
              <a:spLocks noChangeArrowheads="1"/>
            </p:cNvSpPr>
            <p:nvPr/>
          </p:nvSpPr>
          <p:spPr bwMode="auto">
            <a:xfrm>
              <a:off x="152400" y="0"/>
              <a:ext cx="6248400" cy="584775"/>
            </a:xfrm>
            <a:prstGeom prst="rect">
              <a:avLst/>
            </a:prstGeom>
            <a:noFill/>
            <a:ln w="9525">
              <a:noFill/>
              <a:miter lim="800000"/>
              <a:headEnd/>
              <a:tailEnd/>
            </a:ln>
          </p:spPr>
          <p:txBody>
            <a:bodyPr wrap="square">
              <a:spAutoFit/>
            </a:bodyPr>
            <a:lstStyle/>
            <a:p>
              <a:r>
                <a:rPr lang="en-US" sz="3200" b="1" dirty="0" smtClean="0"/>
                <a:t>. . . now focus on the tectonic plates</a:t>
              </a:r>
              <a:endParaRPr lang="en-US" sz="3200" b="1" dirty="0"/>
            </a:p>
          </p:txBody>
        </p:sp>
        <p:sp>
          <p:nvSpPr>
            <p:cNvPr id="33" name="Oval 32"/>
            <p:cNvSpPr/>
            <p:nvPr/>
          </p:nvSpPr>
          <p:spPr>
            <a:xfrm>
              <a:off x="7162800" y="2590800"/>
              <a:ext cx="304800" cy="3048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848600" y="2743200"/>
              <a:ext cx="304800" cy="3810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3067419">
              <a:off x="3960197" y="590108"/>
              <a:ext cx="266252" cy="661355"/>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1"/>
            <p:cNvGrpSpPr/>
            <p:nvPr/>
          </p:nvGrpSpPr>
          <p:grpSpPr>
            <a:xfrm>
              <a:off x="344774" y="655675"/>
              <a:ext cx="8499423" cy="3933814"/>
              <a:chOff x="344774" y="655675"/>
              <a:chExt cx="8499423" cy="3933814"/>
            </a:xfrm>
          </p:grpSpPr>
          <p:sp>
            <p:nvSpPr>
              <p:cNvPr id="37" name="Freeform 3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0"/>
              <p:cNvGrpSpPr/>
              <p:nvPr/>
            </p:nvGrpSpPr>
            <p:grpSpPr>
              <a:xfrm>
                <a:off x="344774" y="655675"/>
                <a:ext cx="8499423" cy="3933814"/>
                <a:chOff x="344774" y="655675"/>
                <a:chExt cx="8499423" cy="3933814"/>
              </a:xfrm>
            </p:grpSpPr>
            <p:sp>
              <p:nvSpPr>
                <p:cNvPr id="39" name="Freeform 38"/>
                <p:cNvSpPr/>
                <p:nvPr/>
              </p:nvSpPr>
              <p:spPr>
                <a:xfrm>
                  <a:off x="3481431" y="1633004"/>
                  <a:ext cx="2758580" cy="2720881"/>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2223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379723 w 2758580"/>
                    <a:gd name="connsiteY36" fmla="*/ 740048 h 2705501"/>
                    <a:gd name="connsiteX37" fmla="*/ 2214694 w 2758580"/>
                    <a:gd name="connsiteY37" fmla="*/ 679560 h 2705501"/>
                    <a:gd name="connsiteX38" fmla="*/ 1895041 w 2758580"/>
                    <a:gd name="connsiteY38" fmla="*/ 424005 h 2705501"/>
                    <a:gd name="connsiteX39" fmla="*/ 1921079 w 2758580"/>
                    <a:gd name="connsiteY39" fmla="*/ 62969 h 2705501"/>
                    <a:gd name="connsiteX40" fmla="*/ 1711354 w 2758580"/>
                    <a:gd name="connsiteY40" fmla="*/ 46191 h 2705501"/>
                    <a:gd name="connsiteX41" fmla="*/ 1501630 w 2758580"/>
                    <a:gd name="connsiteY41"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379723 w 2758580"/>
                    <a:gd name="connsiteY35" fmla="*/ 740048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83941 h 2718084"/>
                    <a:gd name="connsiteX1" fmla="*/ 1157681 w 2758580"/>
                    <a:gd name="connsiteY1" fmla="*/ 134275 h 2718084"/>
                    <a:gd name="connsiteX2" fmla="*/ 805343 w 2758580"/>
                    <a:gd name="connsiteY2" fmla="*/ 109108 h 2718084"/>
                    <a:gd name="connsiteX3" fmla="*/ 486562 w 2758580"/>
                    <a:gd name="connsiteY3" fmla="*/ 58774 h 2718084"/>
                    <a:gd name="connsiteX4" fmla="*/ 335560 w 2758580"/>
                    <a:gd name="connsiteY4" fmla="*/ 184609 h 2718084"/>
                    <a:gd name="connsiteX5" fmla="*/ 83890 w 2758580"/>
                    <a:gd name="connsiteY5" fmla="*/ 461446 h 2718084"/>
                    <a:gd name="connsiteX6" fmla="*/ 16778 w 2758580"/>
                    <a:gd name="connsiteY6" fmla="*/ 679559 h 2718084"/>
                    <a:gd name="connsiteX7" fmla="*/ 184558 w 2758580"/>
                    <a:gd name="connsiteY7" fmla="*/ 922840 h 2718084"/>
                    <a:gd name="connsiteX8" fmla="*/ 302004 w 2758580"/>
                    <a:gd name="connsiteY8" fmla="*/ 1023508 h 2718084"/>
                    <a:gd name="connsiteX9" fmla="*/ 461395 w 2758580"/>
                    <a:gd name="connsiteY9" fmla="*/ 1166121 h 2718084"/>
                    <a:gd name="connsiteX10" fmla="*/ 796954 w 2758580"/>
                    <a:gd name="connsiteY10" fmla="*/ 1191288 h 2718084"/>
                    <a:gd name="connsiteX11" fmla="*/ 813732 w 2758580"/>
                    <a:gd name="connsiteY11" fmla="*/ 1375846 h 2718084"/>
                    <a:gd name="connsiteX12" fmla="*/ 780176 w 2758580"/>
                    <a:gd name="connsiteY12" fmla="*/ 1593959 h 2718084"/>
                    <a:gd name="connsiteX13" fmla="*/ 813732 w 2758580"/>
                    <a:gd name="connsiteY13" fmla="*/ 1753350 h 2718084"/>
                    <a:gd name="connsiteX14" fmla="*/ 813732 w 2758580"/>
                    <a:gd name="connsiteY14" fmla="*/ 1979853 h 2718084"/>
                    <a:gd name="connsiteX15" fmla="*/ 771787 w 2758580"/>
                    <a:gd name="connsiteY15" fmla="*/ 2156022 h 2718084"/>
                    <a:gd name="connsiteX16" fmla="*/ 771787 w 2758580"/>
                    <a:gd name="connsiteY16" fmla="*/ 2315413 h 2718084"/>
                    <a:gd name="connsiteX17" fmla="*/ 939567 w 2758580"/>
                    <a:gd name="connsiteY17" fmla="*/ 2575471 h 2718084"/>
                    <a:gd name="connsiteX18" fmla="*/ 1040235 w 2758580"/>
                    <a:gd name="connsiteY18" fmla="*/ 2701306 h 2718084"/>
                    <a:gd name="connsiteX19" fmla="*/ 1249960 w 2758580"/>
                    <a:gd name="connsiteY19" fmla="*/ 2676139 h 2718084"/>
                    <a:gd name="connsiteX20" fmla="*/ 1493940 w 2758580"/>
                    <a:gd name="connsiteY20" fmla="*/ 2667750 h 2718084"/>
                    <a:gd name="connsiteX21" fmla="*/ 1602297 w 2758580"/>
                    <a:gd name="connsiteY21" fmla="*/ 2634194 h 2718084"/>
                    <a:gd name="connsiteX22" fmla="*/ 1862356 w 2758580"/>
                    <a:gd name="connsiteY22" fmla="*/ 2449637 h 2718084"/>
                    <a:gd name="connsiteX23" fmla="*/ 2114026 w 2758580"/>
                    <a:gd name="connsiteY23" fmla="*/ 2298635 h 2718084"/>
                    <a:gd name="connsiteX24" fmla="*/ 2315362 w 2758580"/>
                    <a:gd name="connsiteY24" fmla="*/ 2156022 h 2718084"/>
                    <a:gd name="connsiteX25" fmla="*/ 2491530 w 2758580"/>
                    <a:gd name="connsiteY25" fmla="*/ 1963075 h 2718084"/>
                    <a:gd name="connsiteX26" fmla="*/ 2718033 w 2758580"/>
                    <a:gd name="connsiteY26" fmla="*/ 1887574 h 2718084"/>
                    <a:gd name="connsiteX27" fmla="*/ 2676088 w 2758580"/>
                    <a:gd name="connsiteY27" fmla="*/ 1703016 h 2718084"/>
                    <a:gd name="connsiteX28" fmla="*/ 2743200 w 2758580"/>
                    <a:gd name="connsiteY28" fmla="*/ 1375846 h 2718084"/>
                    <a:gd name="connsiteX29" fmla="*/ 2743200 w 2758580"/>
                    <a:gd name="connsiteY29" fmla="*/ 1208066 h 2718084"/>
                    <a:gd name="connsiteX30" fmla="*/ 2650921 w 2758580"/>
                    <a:gd name="connsiteY30" fmla="*/ 1057064 h 2718084"/>
                    <a:gd name="connsiteX31" fmla="*/ 2508308 w 2758580"/>
                    <a:gd name="connsiteY31" fmla="*/ 931229 h 2718084"/>
                    <a:gd name="connsiteX32" fmla="*/ 2491530 w 2758580"/>
                    <a:gd name="connsiteY32" fmla="*/ 729893 h 2718084"/>
                    <a:gd name="connsiteX33" fmla="*/ 2541864 w 2758580"/>
                    <a:gd name="connsiteY33" fmla="*/ 520169 h 2718084"/>
                    <a:gd name="connsiteX34" fmla="*/ 2567031 w 2758580"/>
                    <a:gd name="connsiteY34" fmla="*/ 436279 h 2718084"/>
                    <a:gd name="connsiteX35" fmla="*/ 2379723 w 2758580"/>
                    <a:gd name="connsiteY35" fmla="*/ 752631 h 2718084"/>
                    <a:gd name="connsiteX36" fmla="*/ 2214694 w 2758580"/>
                    <a:gd name="connsiteY36" fmla="*/ 692143 h 2718084"/>
                    <a:gd name="connsiteX37" fmla="*/ 1895041 w 2758580"/>
                    <a:gd name="connsiteY37" fmla="*/ 436588 h 2718084"/>
                    <a:gd name="connsiteX38" fmla="*/ 1711354 w 2758580"/>
                    <a:gd name="connsiteY38" fmla="*/ 58774 h 2718084"/>
                    <a:gd name="connsiteX39" fmla="*/ 1501630 w 2758580"/>
                    <a:gd name="connsiteY39" fmla="*/ 83941 h 2718084"/>
                    <a:gd name="connsiteX0" fmla="*/ 1501630 w 2758580"/>
                    <a:gd name="connsiteY0" fmla="*/ 86738 h 2720881"/>
                    <a:gd name="connsiteX1" fmla="*/ 1157681 w 2758580"/>
                    <a:gd name="connsiteY1" fmla="*/ 137072 h 2720881"/>
                    <a:gd name="connsiteX2" fmla="*/ 805343 w 2758580"/>
                    <a:gd name="connsiteY2" fmla="*/ 111905 h 2720881"/>
                    <a:gd name="connsiteX3" fmla="*/ 486562 w 2758580"/>
                    <a:gd name="connsiteY3" fmla="*/ 61571 h 2720881"/>
                    <a:gd name="connsiteX4" fmla="*/ 335560 w 2758580"/>
                    <a:gd name="connsiteY4" fmla="*/ 187406 h 2720881"/>
                    <a:gd name="connsiteX5" fmla="*/ 83890 w 2758580"/>
                    <a:gd name="connsiteY5" fmla="*/ 464243 h 2720881"/>
                    <a:gd name="connsiteX6" fmla="*/ 16778 w 2758580"/>
                    <a:gd name="connsiteY6" fmla="*/ 682356 h 2720881"/>
                    <a:gd name="connsiteX7" fmla="*/ 184558 w 2758580"/>
                    <a:gd name="connsiteY7" fmla="*/ 925637 h 2720881"/>
                    <a:gd name="connsiteX8" fmla="*/ 302004 w 2758580"/>
                    <a:gd name="connsiteY8" fmla="*/ 1026305 h 2720881"/>
                    <a:gd name="connsiteX9" fmla="*/ 461395 w 2758580"/>
                    <a:gd name="connsiteY9" fmla="*/ 1168918 h 2720881"/>
                    <a:gd name="connsiteX10" fmla="*/ 796954 w 2758580"/>
                    <a:gd name="connsiteY10" fmla="*/ 1194085 h 2720881"/>
                    <a:gd name="connsiteX11" fmla="*/ 813732 w 2758580"/>
                    <a:gd name="connsiteY11" fmla="*/ 1378643 h 2720881"/>
                    <a:gd name="connsiteX12" fmla="*/ 780176 w 2758580"/>
                    <a:gd name="connsiteY12" fmla="*/ 1596756 h 2720881"/>
                    <a:gd name="connsiteX13" fmla="*/ 813732 w 2758580"/>
                    <a:gd name="connsiteY13" fmla="*/ 1756147 h 2720881"/>
                    <a:gd name="connsiteX14" fmla="*/ 813732 w 2758580"/>
                    <a:gd name="connsiteY14" fmla="*/ 1982650 h 2720881"/>
                    <a:gd name="connsiteX15" fmla="*/ 771787 w 2758580"/>
                    <a:gd name="connsiteY15" fmla="*/ 2158819 h 2720881"/>
                    <a:gd name="connsiteX16" fmla="*/ 771787 w 2758580"/>
                    <a:gd name="connsiteY16" fmla="*/ 2318210 h 2720881"/>
                    <a:gd name="connsiteX17" fmla="*/ 939567 w 2758580"/>
                    <a:gd name="connsiteY17" fmla="*/ 2578268 h 2720881"/>
                    <a:gd name="connsiteX18" fmla="*/ 1040235 w 2758580"/>
                    <a:gd name="connsiteY18" fmla="*/ 2704103 h 2720881"/>
                    <a:gd name="connsiteX19" fmla="*/ 1249960 w 2758580"/>
                    <a:gd name="connsiteY19" fmla="*/ 2678936 h 2720881"/>
                    <a:gd name="connsiteX20" fmla="*/ 1493940 w 2758580"/>
                    <a:gd name="connsiteY20" fmla="*/ 2670547 h 2720881"/>
                    <a:gd name="connsiteX21" fmla="*/ 1602297 w 2758580"/>
                    <a:gd name="connsiteY21" fmla="*/ 2636991 h 2720881"/>
                    <a:gd name="connsiteX22" fmla="*/ 1862356 w 2758580"/>
                    <a:gd name="connsiteY22" fmla="*/ 2452434 h 2720881"/>
                    <a:gd name="connsiteX23" fmla="*/ 2114026 w 2758580"/>
                    <a:gd name="connsiteY23" fmla="*/ 2301432 h 2720881"/>
                    <a:gd name="connsiteX24" fmla="*/ 2315362 w 2758580"/>
                    <a:gd name="connsiteY24" fmla="*/ 2158819 h 2720881"/>
                    <a:gd name="connsiteX25" fmla="*/ 2491530 w 2758580"/>
                    <a:gd name="connsiteY25" fmla="*/ 1965872 h 2720881"/>
                    <a:gd name="connsiteX26" fmla="*/ 2718033 w 2758580"/>
                    <a:gd name="connsiteY26" fmla="*/ 1890371 h 2720881"/>
                    <a:gd name="connsiteX27" fmla="*/ 2676088 w 2758580"/>
                    <a:gd name="connsiteY27" fmla="*/ 1705813 h 2720881"/>
                    <a:gd name="connsiteX28" fmla="*/ 2743200 w 2758580"/>
                    <a:gd name="connsiteY28" fmla="*/ 1378643 h 2720881"/>
                    <a:gd name="connsiteX29" fmla="*/ 2743200 w 2758580"/>
                    <a:gd name="connsiteY29" fmla="*/ 1210863 h 2720881"/>
                    <a:gd name="connsiteX30" fmla="*/ 2650921 w 2758580"/>
                    <a:gd name="connsiteY30" fmla="*/ 1059861 h 2720881"/>
                    <a:gd name="connsiteX31" fmla="*/ 2508308 w 2758580"/>
                    <a:gd name="connsiteY31" fmla="*/ 934026 h 2720881"/>
                    <a:gd name="connsiteX32" fmla="*/ 2491530 w 2758580"/>
                    <a:gd name="connsiteY32" fmla="*/ 732690 h 2720881"/>
                    <a:gd name="connsiteX33" fmla="*/ 2541864 w 2758580"/>
                    <a:gd name="connsiteY33" fmla="*/ 522966 h 2720881"/>
                    <a:gd name="connsiteX34" fmla="*/ 2567031 w 2758580"/>
                    <a:gd name="connsiteY34" fmla="*/ 439076 h 2720881"/>
                    <a:gd name="connsiteX35" fmla="*/ 2379723 w 2758580"/>
                    <a:gd name="connsiteY35" fmla="*/ 755428 h 2720881"/>
                    <a:gd name="connsiteX36" fmla="*/ 2214694 w 2758580"/>
                    <a:gd name="connsiteY36" fmla="*/ 694940 h 2720881"/>
                    <a:gd name="connsiteX37" fmla="*/ 1895041 w 2758580"/>
                    <a:gd name="connsiteY37" fmla="*/ 439385 h 2720881"/>
                    <a:gd name="connsiteX38" fmla="*/ 1711354 w 2758580"/>
                    <a:gd name="connsiteY38" fmla="*/ 61571 h 2720881"/>
                    <a:gd name="connsiteX39" fmla="*/ 1686187 w 2758580"/>
                    <a:gd name="connsiteY39" fmla="*/ 69960 h 2720881"/>
                    <a:gd name="connsiteX40" fmla="*/ 1501630 w 2758580"/>
                    <a:gd name="connsiteY40" fmla="*/ 86738 h 272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58580" h="2720881">
                      <a:moveTo>
                        <a:pt x="1501630" y="86738"/>
                      </a:moveTo>
                      <a:cubicBezTo>
                        <a:pt x="1409351" y="99321"/>
                        <a:pt x="1273729" y="132878"/>
                        <a:pt x="1157681" y="137072"/>
                      </a:cubicBezTo>
                      <a:cubicBezTo>
                        <a:pt x="1041633" y="141266"/>
                        <a:pt x="917196" y="124489"/>
                        <a:pt x="805343" y="111905"/>
                      </a:cubicBezTo>
                      <a:cubicBezTo>
                        <a:pt x="693490" y="99322"/>
                        <a:pt x="564859" y="48988"/>
                        <a:pt x="486562" y="61571"/>
                      </a:cubicBezTo>
                      <a:cubicBezTo>
                        <a:pt x="408265" y="74154"/>
                        <a:pt x="402672" y="120294"/>
                        <a:pt x="335560" y="187406"/>
                      </a:cubicBezTo>
                      <a:cubicBezTo>
                        <a:pt x="268448" y="254518"/>
                        <a:pt x="137020" y="381751"/>
                        <a:pt x="83890" y="464243"/>
                      </a:cubicBezTo>
                      <a:cubicBezTo>
                        <a:pt x="30760" y="546735"/>
                        <a:pt x="0" y="605457"/>
                        <a:pt x="16778" y="682356"/>
                      </a:cubicBezTo>
                      <a:cubicBezTo>
                        <a:pt x="33556" y="759255"/>
                        <a:pt x="137020" y="868312"/>
                        <a:pt x="184558" y="925637"/>
                      </a:cubicBezTo>
                      <a:cubicBezTo>
                        <a:pt x="232096" y="982962"/>
                        <a:pt x="255865" y="985758"/>
                        <a:pt x="302004" y="1026305"/>
                      </a:cubicBezTo>
                      <a:cubicBezTo>
                        <a:pt x="348143" y="1066852"/>
                        <a:pt x="378903" y="1140955"/>
                        <a:pt x="461395" y="1168918"/>
                      </a:cubicBezTo>
                      <a:cubicBezTo>
                        <a:pt x="543887" y="1196881"/>
                        <a:pt x="738231" y="1159131"/>
                        <a:pt x="796954" y="1194085"/>
                      </a:cubicBezTo>
                      <a:cubicBezTo>
                        <a:pt x="855677" y="1229039"/>
                        <a:pt x="816528" y="1311531"/>
                        <a:pt x="813732" y="1378643"/>
                      </a:cubicBezTo>
                      <a:cubicBezTo>
                        <a:pt x="810936" y="1445755"/>
                        <a:pt x="780176" y="1533839"/>
                        <a:pt x="780176" y="1596756"/>
                      </a:cubicBezTo>
                      <a:cubicBezTo>
                        <a:pt x="780176" y="1659673"/>
                        <a:pt x="808139" y="1691831"/>
                        <a:pt x="813732" y="1756147"/>
                      </a:cubicBezTo>
                      <a:cubicBezTo>
                        <a:pt x="819325" y="1820463"/>
                        <a:pt x="820723" y="1915538"/>
                        <a:pt x="813732" y="1982650"/>
                      </a:cubicBezTo>
                      <a:cubicBezTo>
                        <a:pt x="806741" y="2049762"/>
                        <a:pt x="778778" y="2102892"/>
                        <a:pt x="771787" y="2158819"/>
                      </a:cubicBezTo>
                      <a:cubicBezTo>
                        <a:pt x="764796" y="2214746"/>
                        <a:pt x="743824" y="2248302"/>
                        <a:pt x="771787" y="2318210"/>
                      </a:cubicBezTo>
                      <a:cubicBezTo>
                        <a:pt x="799750" y="2388118"/>
                        <a:pt x="894826" y="2513953"/>
                        <a:pt x="939567" y="2578268"/>
                      </a:cubicBezTo>
                      <a:cubicBezTo>
                        <a:pt x="984308" y="2642583"/>
                        <a:pt x="988503" y="2687325"/>
                        <a:pt x="1040235" y="2704103"/>
                      </a:cubicBezTo>
                      <a:cubicBezTo>
                        <a:pt x="1091967" y="2720881"/>
                        <a:pt x="1174343" y="2684529"/>
                        <a:pt x="1249960" y="2678936"/>
                      </a:cubicBezTo>
                      <a:cubicBezTo>
                        <a:pt x="1325577" y="2673343"/>
                        <a:pt x="1340318" y="2614428"/>
                        <a:pt x="1493940" y="2670547"/>
                      </a:cubicBezTo>
                      <a:cubicBezTo>
                        <a:pt x="1552663" y="2663556"/>
                        <a:pt x="1540894" y="2673343"/>
                        <a:pt x="1602297" y="2636991"/>
                      </a:cubicBezTo>
                      <a:cubicBezTo>
                        <a:pt x="1663700" y="2600639"/>
                        <a:pt x="1777068" y="2508360"/>
                        <a:pt x="1862356" y="2452434"/>
                      </a:cubicBezTo>
                      <a:cubicBezTo>
                        <a:pt x="1947644" y="2396508"/>
                        <a:pt x="2038525" y="2350368"/>
                        <a:pt x="2114026" y="2301432"/>
                      </a:cubicBezTo>
                      <a:cubicBezTo>
                        <a:pt x="2189527" y="2252496"/>
                        <a:pt x="2252445" y="2214746"/>
                        <a:pt x="2315362" y="2158819"/>
                      </a:cubicBezTo>
                      <a:cubicBezTo>
                        <a:pt x="2378279" y="2102892"/>
                        <a:pt x="2424418" y="2010613"/>
                        <a:pt x="2491530" y="1965872"/>
                      </a:cubicBezTo>
                      <a:cubicBezTo>
                        <a:pt x="2558642" y="1921131"/>
                        <a:pt x="2687273" y="1933714"/>
                        <a:pt x="2718033" y="1890371"/>
                      </a:cubicBezTo>
                      <a:cubicBezTo>
                        <a:pt x="2748793" y="1847028"/>
                        <a:pt x="2671894" y="1791101"/>
                        <a:pt x="2676088" y="1705813"/>
                      </a:cubicBezTo>
                      <a:cubicBezTo>
                        <a:pt x="2680283" y="1620525"/>
                        <a:pt x="2732015" y="1461135"/>
                        <a:pt x="2743200" y="1378643"/>
                      </a:cubicBezTo>
                      <a:cubicBezTo>
                        <a:pt x="2754385" y="1296151"/>
                        <a:pt x="2758580" y="1263993"/>
                        <a:pt x="2743200" y="1210863"/>
                      </a:cubicBezTo>
                      <a:cubicBezTo>
                        <a:pt x="2727820" y="1157733"/>
                        <a:pt x="2690070" y="1106000"/>
                        <a:pt x="2650921" y="1059861"/>
                      </a:cubicBezTo>
                      <a:cubicBezTo>
                        <a:pt x="2611772" y="1013722"/>
                        <a:pt x="2534873" y="988554"/>
                        <a:pt x="2508308" y="934026"/>
                      </a:cubicBezTo>
                      <a:cubicBezTo>
                        <a:pt x="2481743" y="879498"/>
                        <a:pt x="2485937" y="801200"/>
                        <a:pt x="2491530" y="732690"/>
                      </a:cubicBezTo>
                      <a:cubicBezTo>
                        <a:pt x="2497123" y="664180"/>
                        <a:pt x="2529281" y="571902"/>
                        <a:pt x="2541864" y="522966"/>
                      </a:cubicBezTo>
                      <a:cubicBezTo>
                        <a:pt x="2554447" y="474030"/>
                        <a:pt x="2594055" y="400332"/>
                        <a:pt x="2567031" y="439076"/>
                      </a:cubicBezTo>
                      <a:cubicBezTo>
                        <a:pt x="2540008" y="477820"/>
                        <a:pt x="2438446" y="712784"/>
                        <a:pt x="2379723" y="755428"/>
                      </a:cubicBezTo>
                      <a:cubicBezTo>
                        <a:pt x="2321000" y="798072"/>
                        <a:pt x="2295474" y="747614"/>
                        <a:pt x="2214694" y="694940"/>
                      </a:cubicBezTo>
                      <a:cubicBezTo>
                        <a:pt x="2133914" y="642266"/>
                        <a:pt x="1978931" y="544947"/>
                        <a:pt x="1895041" y="439385"/>
                      </a:cubicBezTo>
                      <a:cubicBezTo>
                        <a:pt x="1811151" y="333823"/>
                        <a:pt x="1746163" y="123142"/>
                        <a:pt x="1711354" y="61571"/>
                      </a:cubicBezTo>
                      <a:cubicBezTo>
                        <a:pt x="1676545" y="0"/>
                        <a:pt x="1721141" y="65766"/>
                        <a:pt x="1686187" y="69960"/>
                      </a:cubicBezTo>
                      <a:cubicBezTo>
                        <a:pt x="1651233" y="74154"/>
                        <a:pt x="1589714" y="75553"/>
                        <a:pt x="1501630" y="86738"/>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50" name="Freeform 49"/>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48" name="Freeform 47"/>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46"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sp>
        <p:nvSpPr>
          <p:cNvPr id="23" name="TextBox 1"/>
          <p:cNvSpPr txBox="1">
            <a:spLocks noChangeArrowheads="1"/>
          </p:cNvSpPr>
          <p:nvPr/>
        </p:nvSpPr>
        <p:spPr bwMode="auto">
          <a:xfrm>
            <a:off x="0" y="24825"/>
            <a:ext cx="9144000" cy="584775"/>
          </a:xfrm>
          <a:prstGeom prst="rect">
            <a:avLst/>
          </a:prstGeom>
          <a:solidFill>
            <a:schemeClr val="bg1"/>
          </a:solidFill>
          <a:ln w="9525">
            <a:noFill/>
            <a:miter lim="800000"/>
            <a:headEnd/>
            <a:tailEnd/>
          </a:ln>
        </p:spPr>
        <p:txBody>
          <a:bodyPr wrap="square">
            <a:spAutoFit/>
          </a:bodyPr>
          <a:lstStyle/>
          <a:p>
            <a:r>
              <a:rPr lang="en-US" sz="3200" b="1" dirty="0" smtClean="0"/>
              <a:t>    from today backward 400 million years . .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10" presetClass="exit" presetSubtype="0" fill="hold" grpId="0" nodeType="withEffect">
                                  <p:stCondLst>
                                    <p:cond delay="0"/>
                                  </p:stCondLst>
                                  <p:childTnLst>
                                    <p:animEffect transition="out" filter="fade">
                                      <p:cBhvr>
                                        <p:cTn id="13" dur="1000"/>
                                        <p:tgtEl>
                                          <p:spTgt spid="52"/>
                                        </p:tgtEl>
                                      </p:cBhvr>
                                    </p:animEffect>
                                    <p:set>
                                      <p:cBhvr>
                                        <p:cTn id="14"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638825"/>
            <a:ext cx="5029200" cy="6219175"/>
            <a:chOff x="0" y="638825"/>
            <a:chExt cx="5029200" cy="6219175"/>
          </a:xfrm>
        </p:grpSpPr>
        <p:pic>
          <p:nvPicPr>
            <p:cNvPr id="68609" name="Picture 1"/>
            <p:cNvPicPr>
              <a:picLocks noChangeAspect="1" noChangeArrowheads="1"/>
            </p:cNvPicPr>
            <p:nvPr/>
          </p:nvPicPr>
          <p:blipFill>
            <a:blip r:embed="rId2"/>
            <a:srcRect/>
            <a:stretch>
              <a:fillRect/>
            </a:stretch>
          </p:blipFill>
          <p:spPr bwMode="auto">
            <a:xfrm>
              <a:off x="0" y="638825"/>
              <a:ext cx="5029200" cy="6219175"/>
            </a:xfrm>
            <a:prstGeom prst="rect">
              <a:avLst/>
            </a:prstGeom>
            <a:noFill/>
            <a:ln w="9525">
              <a:noFill/>
              <a:miter lim="800000"/>
              <a:headEnd/>
              <a:tailEnd/>
            </a:ln>
            <a:effectLst/>
          </p:spPr>
        </p:pic>
        <p:pic>
          <p:nvPicPr>
            <p:cNvPr id="33" name="Picture 1"/>
            <p:cNvPicPr>
              <a:picLocks noChangeAspect="1" noChangeArrowheads="1"/>
            </p:cNvPicPr>
            <p:nvPr/>
          </p:nvPicPr>
          <p:blipFill>
            <a:blip r:embed="rId2"/>
            <a:srcRect l="75758" t="3206" r="13636" b="89443"/>
            <a:stretch>
              <a:fillRect/>
            </a:stretch>
          </p:blipFill>
          <p:spPr bwMode="auto">
            <a:xfrm>
              <a:off x="4241800" y="762000"/>
              <a:ext cx="711200" cy="533400"/>
            </a:xfrm>
            <a:prstGeom prst="rect">
              <a:avLst/>
            </a:prstGeom>
            <a:noFill/>
            <a:ln w="9525">
              <a:noFill/>
              <a:miter lim="800000"/>
              <a:headEnd/>
              <a:tailEnd/>
            </a:ln>
            <a:effectLst/>
          </p:spPr>
        </p:pic>
      </p:grpSp>
      <p:sp useBgFill="1">
        <p:nvSpPr>
          <p:cNvPr id="32" name="TextBox 31"/>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 name="Oval 2"/>
          <p:cNvSpPr/>
          <p:nvPr/>
        </p:nvSpPr>
        <p:spPr>
          <a:xfrm>
            <a:off x="457200" y="685800"/>
            <a:ext cx="3429000" cy="838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rot="20542958">
            <a:off x="4376950" y="2585707"/>
            <a:ext cx="1548501" cy="461665"/>
          </a:xfrm>
          <a:prstGeom prst="rect">
            <a:avLst/>
          </a:prstGeom>
        </p:spPr>
        <p:txBody>
          <a:bodyPr wrap="none" rtlCol="0">
            <a:spAutoFit/>
          </a:bodyPr>
          <a:lstStyle/>
          <a:p>
            <a:r>
              <a:rPr lang="en-US" sz="2400" dirty="0" smtClean="0"/>
              <a:t>NEW YORK</a:t>
            </a:r>
            <a:endParaRPr lang="en-US" sz="2400" dirty="0"/>
          </a:p>
        </p:txBody>
      </p:sp>
      <p:sp>
        <p:nvSpPr>
          <p:cNvPr id="5" name="5-Point Star 4"/>
          <p:cNvSpPr/>
          <p:nvPr/>
        </p:nvSpPr>
        <p:spPr>
          <a:xfrm>
            <a:off x="3886200" y="2819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838200" y="3657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97424" y="2665708"/>
            <a:ext cx="1518834" cy="3285641"/>
          </a:xfrm>
          <a:custGeom>
            <a:avLst/>
            <a:gdLst>
              <a:gd name="connsiteX0" fmla="*/ 1518834 w 1518834"/>
              <a:gd name="connsiteY0" fmla="*/ 0 h 3285641"/>
              <a:gd name="connsiteX1" fmla="*/ 1394847 w 1518834"/>
              <a:gd name="connsiteY1" fmla="*/ 449451 h 3285641"/>
              <a:gd name="connsiteX2" fmla="*/ 1255362 w 1518834"/>
              <a:gd name="connsiteY2" fmla="*/ 557939 h 3285641"/>
              <a:gd name="connsiteX3" fmla="*/ 1208868 w 1518834"/>
              <a:gd name="connsiteY3" fmla="*/ 759417 h 3285641"/>
              <a:gd name="connsiteX4" fmla="*/ 960895 w 1518834"/>
              <a:gd name="connsiteY4" fmla="*/ 960895 h 3285641"/>
              <a:gd name="connsiteX5" fmla="*/ 650929 w 1518834"/>
              <a:gd name="connsiteY5" fmla="*/ 1100380 h 3285641"/>
              <a:gd name="connsiteX6" fmla="*/ 495945 w 1518834"/>
              <a:gd name="connsiteY6" fmla="*/ 1348353 h 3285641"/>
              <a:gd name="connsiteX7" fmla="*/ 495945 w 1518834"/>
              <a:gd name="connsiteY7" fmla="*/ 1689316 h 3285641"/>
              <a:gd name="connsiteX8" fmla="*/ 542440 w 1518834"/>
              <a:gd name="connsiteY8" fmla="*/ 1782306 h 3285641"/>
              <a:gd name="connsiteX9" fmla="*/ 542440 w 1518834"/>
              <a:gd name="connsiteY9" fmla="*/ 1859797 h 3285641"/>
              <a:gd name="connsiteX10" fmla="*/ 635430 w 1518834"/>
              <a:gd name="connsiteY10" fmla="*/ 1937289 h 3285641"/>
              <a:gd name="connsiteX11" fmla="*/ 557939 w 1518834"/>
              <a:gd name="connsiteY11" fmla="*/ 1999282 h 3285641"/>
              <a:gd name="connsiteX12" fmla="*/ 650929 w 1518834"/>
              <a:gd name="connsiteY12" fmla="*/ 2123268 h 3285641"/>
              <a:gd name="connsiteX13" fmla="*/ 743918 w 1518834"/>
              <a:gd name="connsiteY13" fmla="*/ 2092272 h 3285641"/>
              <a:gd name="connsiteX14" fmla="*/ 759417 w 1518834"/>
              <a:gd name="connsiteY14" fmla="*/ 2231756 h 3285641"/>
              <a:gd name="connsiteX15" fmla="*/ 650929 w 1518834"/>
              <a:gd name="connsiteY15" fmla="*/ 2557221 h 3285641"/>
              <a:gd name="connsiteX16" fmla="*/ 1038386 w 1518834"/>
              <a:gd name="connsiteY16" fmla="*/ 2324746 h 3285641"/>
              <a:gd name="connsiteX17" fmla="*/ 1394847 w 1518834"/>
              <a:gd name="connsiteY17" fmla="*/ 2138767 h 3285641"/>
              <a:gd name="connsiteX18" fmla="*/ 1410345 w 1518834"/>
              <a:gd name="connsiteY18" fmla="*/ 2355743 h 3285641"/>
              <a:gd name="connsiteX19" fmla="*/ 1131376 w 1518834"/>
              <a:gd name="connsiteY19" fmla="*/ 2634712 h 3285641"/>
              <a:gd name="connsiteX20" fmla="*/ 852407 w 1518834"/>
              <a:gd name="connsiteY20" fmla="*/ 2774197 h 3285641"/>
              <a:gd name="connsiteX21" fmla="*/ 650929 w 1518834"/>
              <a:gd name="connsiteY21" fmla="*/ 2789695 h 3285641"/>
              <a:gd name="connsiteX22" fmla="*/ 371959 w 1518834"/>
              <a:gd name="connsiteY22" fmla="*/ 2820692 h 3285641"/>
              <a:gd name="connsiteX23" fmla="*/ 170481 w 1518834"/>
              <a:gd name="connsiteY23" fmla="*/ 2929180 h 3285641"/>
              <a:gd name="connsiteX24" fmla="*/ 0 w 1518834"/>
              <a:gd name="connsiteY24" fmla="*/ 3285641 h 32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8834" h="3285641">
                <a:moveTo>
                  <a:pt x="1518834" y="0"/>
                </a:moveTo>
                <a:cubicBezTo>
                  <a:pt x="1478796" y="178230"/>
                  <a:pt x="1438759" y="356461"/>
                  <a:pt x="1394847" y="449451"/>
                </a:cubicBezTo>
                <a:cubicBezTo>
                  <a:pt x="1350935" y="542441"/>
                  <a:pt x="1286359" y="506278"/>
                  <a:pt x="1255362" y="557939"/>
                </a:cubicBezTo>
                <a:cubicBezTo>
                  <a:pt x="1224365" y="609600"/>
                  <a:pt x="1257946" y="692258"/>
                  <a:pt x="1208868" y="759417"/>
                </a:cubicBezTo>
                <a:cubicBezTo>
                  <a:pt x="1159790" y="826576"/>
                  <a:pt x="1053885" y="904068"/>
                  <a:pt x="960895" y="960895"/>
                </a:cubicBezTo>
                <a:cubicBezTo>
                  <a:pt x="867905" y="1017722"/>
                  <a:pt x="728421" y="1035804"/>
                  <a:pt x="650929" y="1100380"/>
                </a:cubicBezTo>
                <a:cubicBezTo>
                  <a:pt x="573437" y="1164956"/>
                  <a:pt x="521776" y="1250197"/>
                  <a:pt x="495945" y="1348353"/>
                </a:cubicBezTo>
                <a:cubicBezTo>
                  <a:pt x="470114" y="1446509"/>
                  <a:pt x="488196" y="1616991"/>
                  <a:pt x="495945" y="1689316"/>
                </a:cubicBezTo>
                <a:cubicBezTo>
                  <a:pt x="503694" y="1761641"/>
                  <a:pt x="534691" y="1753893"/>
                  <a:pt x="542440" y="1782306"/>
                </a:cubicBezTo>
                <a:cubicBezTo>
                  <a:pt x="550189" y="1810719"/>
                  <a:pt x="526942" y="1833967"/>
                  <a:pt x="542440" y="1859797"/>
                </a:cubicBezTo>
                <a:cubicBezTo>
                  <a:pt x="557938" y="1885627"/>
                  <a:pt x="632847" y="1914042"/>
                  <a:pt x="635430" y="1937289"/>
                </a:cubicBezTo>
                <a:cubicBezTo>
                  <a:pt x="638013" y="1960537"/>
                  <a:pt x="555356" y="1968286"/>
                  <a:pt x="557939" y="1999282"/>
                </a:cubicBezTo>
                <a:cubicBezTo>
                  <a:pt x="560522" y="2030279"/>
                  <a:pt x="619933" y="2107770"/>
                  <a:pt x="650929" y="2123268"/>
                </a:cubicBezTo>
                <a:cubicBezTo>
                  <a:pt x="681925" y="2138766"/>
                  <a:pt x="725837" y="2074191"/>
                  <a:pt x="743918" y="2092272"/>
                </a:cubicBezTo>
                <a:cubicBezTo>
                  <a:pt x="761999" y="2110353"/>
                  <a:pt x="774915" y="2154265"/>
                  <a:pt x="759417" y="2231756"/>
                </a:cubicBezTo>
                <a:cubicBezTo>
                  <a:pt x="743919" y="2309247"/>
                  <a:pt x="604434" y="2541723"/>
                  <a:pt x="650929" y="2557221"/>
                </a:cubicBezTo>
                <a:cubicBezTo>
                  <a:pt x="697424" y="2572719"/>
                  <a:pt x="914400" y="2394488"/>
                  <a:pt x="1038386" y="2324746"/>
                </a:cubicBezTo>
                <a:cubicBezTo>
                  <a:pt x="1162372" y="2255004"/>
                  <a:pt x="1332854" y="2133601"/>
                  <a:pt x="1394847" y="2138767"/>
                </a:cubicBezTo>
                <a:cubicBezTo>
                  <a:pt x="1456840" y="2143933"/>
                  <a:pt x="1454257" y="2273086"/>
                  <a:pt x="1410345" y="2355743"/>
                </a:cubicBezTo>
                <a:cubicBezTo>
                  <a:pt x="1366433" y="2438401"/>
                  <a:pt x="1224366" y="2564970"/>
                  <a:pt x="1131376" y="2634712"/>
                </a:cubicBezTo>
                <a:cubicBezTo>
                  <a:pt x="1038386" y="2704454"/>
                  <a:pt x="932481" y="2748367"/>
                  <a:pt x="852407" y="2774197"/>
                </a:cubicBezTo>
                <a:cubicBezTo>
                  <a:pt x="772333" y="2800027"/>
                  <a:pt x="731004" y="2781946"/>
                  <a:pt x="650929" y="2789695"/>
                </a:cubicBezTo>
                <a:cubicBezTo>
                  <a:pt x="570854" y="2797444"/>
                  <a:pt x="452034" y="2797445"/>
                  <a:pt x="371959" y="2820692"/>
                </a:cubicBezTo>
                <a:cubicBezTo>
                  <a:pt x="291884" y="2843940"/>
                  <a:pt x="232474" y="2851689"/>
                  <a:pt x="170481" y="2929180"/>
                </a:cubicBezTo>
                <a:cubicBezTo>
                  <a:pt x="108488" y="3006671"/>
                  <a:pt x="54244" y="3146156"/>
                  <a:pt x="0" y="3285641"/>
                </a:cubicBezTo>
              </a:path>
            </a:pathLst>
          </a:custGeom>
          <a:ln w="635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rot="20542958">
            <a:off x="165255" y="3164688"/>
            <a:ext cx="1285095" cy="461665"/>
          </a:xfrm>
          <a:prstGeom prst="rect">
            <a:avLst/>
          </a:prstGeom>
          <a:solidFill>
            <a:srgbClr val="FFD685"/>
          </a:solidFill>
        </p:spPr>
        <p:txBody>
          <a:bodyPr wrap="none" rtlCol="0">
            <a:spAutoFit/>
          </a:bodyPr>
          <a:lstStyle/>
          <a:p>
            <a:r>
              <a:rPr lang="en-US" sz="2400" dirty="0" smtClean="0"/>
              <a:t>ST LOUIS</a:t>
            </a:r>
            <a:endParaRPr lang="en-US" sz="2400" dirty="0"/>
          </a:p>
        </p:txBody>
      </p:sp>
      <p:sp>
        <p:nvSpPr>
          <p:cNvPr id="9" name="TextBox 8"/>
          <p:cNvSpPr txBox="1"/>
          <p:nvPr/>
        </p:nvSpPr>
        <p:spPr>
          <a:xfrm rot="1059707">
            <a:off x="472832" y="6072578"/>
            <a:ext cx="1307409" cy="523220"/>
          </a:xfrm>
          <a:prstGeom prst="rect">
            <a:avLst/>
          </a:prstGeom>
          <a:solidFill>
            <a:srgbClr val="FFF3F3"/>
          </a:solidFill>
        </p:spPr>
        <p:txBody>
          <a:bodyPr wrap="none" rtlCol="0">
            <a:spAutoFit/>
          </a:bodyPr>
          <a:lstStyle/>
          <a:p>
            <a:r>
              <a:rPr lang="en-US" sz="2800" b="1" dirty="0" smtClean="0">
                <a:solidFill>
                  <a:srgbClr val="FF0000"/>
                </a:solidFill>
                <a:effectLst>
                  <a:outerShdw dist="38100" dir="5400000" algn="ctr" rotWithShape="0">
                    <a:schemeClr val="tx1"/>
                  </a:outerShdw>
                </a:effectLst>
              </a:rPr>
              <a:t>5weeks</a:t>
            </a:r>
            <a:endParaRPr lang="en-US" sz="2800" b="1" dirty="0">
              <a:solidFill>
                <a:srgbClr val="FF0000"/>
              </a:solidFill>
              <a:effectLst>
                <a:outerShdw dist="38100" dir="5400000" algn="ctr" rotWithShape="0">
                  <a:schemeClr val="tx1"/>
                </a:outerShdw>
              </a:effectLst>
            </a:endParaRPr>
          </a:p>
        </p:txBody>
      </p:sp>
      <p:sp>
        <p:nvSpPr>
          <p:cNvPr id="11" name="Rectangle 10"/>
          <p:cNvSpPr/>
          <p:nvPr/>
        </p:nvSpPr>
        <p:spPr>
          <a:xfrm>
            <a:off x="2667000" y="1905000"/>
            <a:ext cx="2133600" cy="3124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p:cNvPicPr>
            <a:picLocks noChangeAspect="1" noChangeArrowheads="1"/>
          </p:cNvPicPr>
          <p:nvPr/>
        </p:nvPicPr>
        <p:blipFill>
          <a:blip r:embed="rId2"/>
          <a:srcRect l="51515" t="20829" r="1515" b="30161"/>
          <a:stretch>
            <a:fillRect/>
          </a:stretch>
        </p:blipFill>
        <p:spPr bwMode="auto">
          <a:xfrm>
            <a:off x="1828800" y="990600"/>
            <a:ext cx="4114800" cy="5309419"/>
          </a:xfrm>
          <a:prstGeom prst="rect">
            <a:avLst/>
          </a:prstGeom>
          <a:noFill/>
          <a:ln w="50800">
            <a:solidFill>
              <a:schemeClr val="tx1"/>
            </a:solidFill>
            <a:miter lim="800000"/>
            <a:headEnd/>
            <a:tailEnd/>
          </a:ln>
          <a:effectLst/>
        </p:spPr>
      </p:pic>
      <p:pic>
        <p:nvPicPr>
          <p:cNvPr id="21" name="Picture 1"/>
          <p:cNvPicPr>
            <a:picLocks noChangeAspect="1" noChangeArrowheads="1"/>
          </p:cNvPicPr>
          <p:nvPr/>
        </p:nvPicPr>
        <p:blipFill>
          <a:blip r:embed="rId2"/>
          <a:srcRect l="51515" t="20829" r="1515" b="30161"/>
          <a:stretch>
            <a:fillRect/>
          </a:stretch>
        </p:blipFill>
        <p:spPr bwMode="auto">
          <a:xfrm>
            <a:off x="4953000" y="1015181"/>
            <a:ext cx="4114800" cy="5309419"/>
          </a:xfrm>
          <a:prstGeom prst="rect">
            <a:avLst/>
          </a:prstGeom>
          <a:noFill/>
          <a:ln w="50800">
            <a:solidFill>
              <a:schemeClr val="tx1"/>
            </a:solidFill>
            <a:miter lim="800000"/>
            <a:headEnd/>
            <a:tailEnd/>
          </a:ln>
          <a:effectLst/>
        </p:spPr>
      </p:pic>
      <p:sp>
        <p:nvSpPr>
          <p:cNvPr id="19" name="TextBox 18"/>
          <p:cNvSpPr txBox="1"/>
          <p:nvPr/>
        </p:nvSpPr>
        <p:spPr>
          <a:xfrm rot="20542958">
            <a:off x="7653551" y="2515227"/>
            <a:ext cx="1548501" cy="461665"/>
          </a:xfrm>
          <a:prstGeom prst="rect">
            <a:avLst/>
          </a:prstGeom>
          <a:solidFill>
            <a:srgbClr val="FFF3F3"/>
          </a:solidFill>
        </p:spPr>
        <p:txBody>
          <a:bodyPr wrap="none" rtlCol="0">
            <a:spAutoFit/>
          </a:bodyPr>
          <a:lstStyle/>
          <a:p>
            <a:r>
              <a:rPr lang="en-US" sz="2400" dirty="0" smtClean="0"/>
              <a:t>NEW YORK</a:t>
            </a:r>
            <a:endParaRPr lang="en-US" sz="2400" dirty="0"/>
          </a:p>
        </p:txBody>
      </p:sp>
      <p:sp>
        <p:nvSpPr>
          <p:cNvPr id="20" name="5-Point Star 19"/>
          <p:cNvSpPr/>
          <p:nvPr/>
        </p:nvSpPr>
        <p:spPr>
          <a:xfrm>
            <a:off x="7315200" y="2672719"/>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542958">
            <a:off x="5136027" y="3595172"/>
            <a:ext cx="1673150" cy="461665"/>
          </a:xfrm>
          <a:prstGeom prst="rect">
            <a:avLst/>
          </a:prstGeom>
          <a:solidFill>
            <a:srgbClr val="FFF2A7"/>
          </a:solidFill>
        </p:spPr>
        <p:txBody>
          <a:bodyPr wrap="none" rtlCol="0">
            <a:spAutoFit/>
          </a:bodyPr>
          <a:lstStyle/>
          <a:p>
            <a:r>
              <a:rPr lang="en-US" sz="2400" dirty="0" smtClean="0"/>
              <a:t>Washington</a:t>
            </a:r>
            <a:endParaRPr lang="en-US" sz="2400" dirty="0"/>
          </a:p>
        </p:txBody>
      </p:sp>
      <p:sp>
        <p:nvSpPr>
          <p:cNvPr id="24" name="Freeform 23"/>
          <p:cNvSpPr/>
          <p:nvPr/>
        </p:nvSpPr>
        <p:spPr>
          <a:xfrm>
            <a:off x="6805061" y="2403108"/>
            <a:ext cx="1232034" cy="1179094"/>
          </a:xfrm>
          <a:custGeom>
            <a:avLst/>
            <a:gdLst>
              <a:gd name="connsiteX0" fmla="*/ 596766 w 1232034"/>
              <a:gd name="connsiteY0" fmla="*/ 1187115 h 1187115"/>
              <a:gd name="connsiteX1" fmla="*/ 240632 w 1232034"/>
              <a:gd name="connsiteY1" fmla="*/ 1119738 h 1187115"/>
              <a:gd name="connsiteX2" fmla="*/ 28876 w 1232034"/>
              <a:gd name="connsiteY2" fmla="*/ 1052361 h 1187115"/>
              <a:gd name="connsiteX3" fmla="*/ 67377 w 1232034"/>
              <a:gd name="connsiteY3" fmla="*/ 802105 h 1187115"/>
              <a:gd name="connsiteX4" fmla="*/ 269507 w 1232034"/>
              <a:gd name="connsiteY4" fmla="*/ 676976 h 1187115"/>
              <a:gd name="connsiteX5" fmla="*/ 385011 w 1232034"/>
              <a:gd name="connsiteY5" fmla="*/ 522972 h 1187115"/>
              <a:gd name="connsiteX6" fmla="*/ 510139 w 1232034"/>
              <a:gd name="connsiteY6" fmla="*/ 243839 h 1187115"/>
              <a:gd name="connsiteX7" fmla="*/ 616017 w 1232034"/>
              <a:gd name="connsiteY7" fmla="*/ 70585 h 1187115"/>
              <a:gd name="connsiteX8" fmla="*/ 808522 w 1232034"/>
              <a:gd name="connsiteY8" fmla="*/ 3208 h 1187115"/>
              <a:gd name="connsiteX9" fmla="*/ 1029903 w 1232034"/>
              <a:gd name="connsiteY9" fmla="*/ 51334 h 1187115"/>
              <a:gd name="connsiteX10" fmla="*/ 1232034 w 1232034"/>
              <a:gd name="connsiteY10" fmla="*/ 166837 h 1187115"/>
              <a:gd name="connsiteX0" fmla="*/ 596766 w 1232034"/>
              <a:gd name="connsiteY0" fmla="*/ 1339515 h 1339515"/>
              <a:gd name="connsiteX1" fmla="*/ 240632 w 1232034"/>
              <a:gd name="connsiteY1" fmla="*/ 1119738 h 1339515"/>
              <a:gd name="connsiteX2" fmla="*/ 28876 w 1232034"/>
              <a:gd name="connsiteY2" fmla="*/ 1052361 h 1339515"/>
              <a:gd name="connsiteX3" fmla="*/ 67377 w 1232034"/>
              <a:gd name="connsiteY3" fmla="*/ 802105 h 1339515"/>
              <a:gd name="connsiteX4" fmla="*/ 269507 w 1232034"/>
              <a:gd name="connsiteY4" fmla="*/ 676976 h 1339515"/>
              <a:gd name="connsiteX5" fmla="*/ 385011 w 1232034"/>
              <a:gd name="connsiteY5" fmla="*/ 522972 h 1339515"/>
              <a:gd name="connsiteX6" fmla="*/ 510139 w 1232034"/>
              <a:gd name="connsiteY6" fmla="*/ 243839 h 1339515"/>
              <a:gd name="connsiteX7" fmla="*/ 616017 w 1232034"/>
              <a:gd name="connsiteY7" fmla="*/ 70585 h 1339515"/>
              <a:gd name="connsiteX8" fmla="*/ 808522 w 1232034"/>
              <a:gd name="connsiteY8" fmla="*/ 3208 h 1339515"/>
              <a:gd name="connsiteX9" fmla="*/ 1029903 w 1232034"/>
              <a:gd name="connsiteY9" fmla="*/ 51334 h 1339515"/>
              <a:gd name="connsiteX10" fmla="*/ 1232034 w 1232034"/>
              <a:gd name="connsiteY10" fmla="*/ 166837 h 1339515"/>
              <a:gd name="connsiteX0" fmla="*/ 596766 w 1232034"/>
              <a:gd name="connsiteY0" fmla="*/ 1339515 h 1339515"/>
              <a:gd name="connsiteX1" fmla="*/ 567891 w 1232034"/>
              <a:gd name="connsiteY1" fmla="*/ 1179094 h 1339515"/>
              <a:gd name="connsiteX2" fmla="*/ 240632 w 1232034"/>
              <a:gd name="connsiteY2" fmla="*/ 1119738 h 1339515"/>
              <a:gd name="connsiteX3" fmla="*/ 28876 w 1232034"/>
              <a:gd name="connsiteY3" fmla="*/ 1052361 h 1339515"/>
              <a:gd name="connsiteX4" fmla="*/ 67377 w 1232034"/>
              <a:gd name="connsiteY4" fmla="*/ 802105 h 1339515"/>
              <a:gd name="connsiteX5" fmla="*/ 269507 w 1232034"/>
              <a:gd name="connsiteY5" fmla="*/ 676976 h 1339515"/>
              <a:gd name="connsiteX6" fmla="*/ 385011 w 1232034"/>
              <a:gd name="connsiteY6" fmla="*/ 522972 h 1339515"/>
              <a:gd name="connsiteX7" fmla="*/ 510139 w 1232034"/>
              <a:gd name="connsiteY7" fmla="*/ 243839 h 1339515"/>
              <a:gd name="connsiteX8" fmla="*/ 616017 w 1232034"/>
              <a:gd name="connsiteY8" fmla="*/ 70585 h 1339515"/>
              <a:gd name="connsiteX9" fmla="*/ 808522 w 1232034"/>
              <a:gd name="connsiteY9" fmla="*/ 3208 h 1339515"/>
              <a:gd name="connsiteX10" fmla="*/ 1029903 w 1232034"/>
              <a:gd name="connsiteY10" fmla="*/ 51334 h 1339515"/>
              <a:gd name="connsiteX11" fmla="*/ 1232034 w 1232034"/>
              <a:gd name="connsiteY11" fmla="*/ 166837 h 1339515"/>
              <a:gd name="connsiteX0" fmla="*/ 567891 w 1232034"/>
              <a:gd name="connsiteY0" fmla="*/ 1179094 h 1179094"/>
              <a:gd name="connsiteX1" fmla="*/ 240632 w 1232034"/>
              <a:gd name="connsiteY1" fmla="*/ 1119738 h 1179094"/>
              <a:gd name="connsiteX2" fmla="*/ 28876 w 1232034"/>
              <a:gd name="connsiteY2" fmla="*/ 1052361 h 1179094"/>
              <a:gd name="connsiteX3" fmla="*/ 67377 w 1232034"/>
              <a:gd name="connsiteY3" fmla="*/ 802105 h 1179094"/>
              <a:gd name="connsiteX4" fmla="*/ 269507 w 1232034"/>
              <a:gd name="connsiteY4" fmla="*/ 676976 h 1179094"/>
              <a:gd name="connsiteX5" fmla="*/ 385011 w 1232034"/>
              <a:gd name="connsiteY5" fmla="*/ 522972 h 1179094"/>
              <a:gd name="connsiteX6" fmla="*/ 510139 w 1232034"/>
              <a:gd name="connsiteY6" fmla="*/ 243839 h 1179094"/>
              <a:gd name="connsiteX7" fmla="*/ 616017 w 1232034"/>
              <a:gd name="connsiteY7" fmla="*/ 70585 h 1179094"/>
              <a:gd name="connsiteX8" fmla="*/ 808522 w 1232034"/>
              <a:gd name="connsiteY8" fmla="*/ 3208 h 1179094"/>
              <a:gd name="connsiteX9" fmla="*/ 1029903 w 1232034"/>
              <a:gd name="connsiteY9" fmla="*/ 51334 h 1179094"/>
              <a:gd name="connsiteX10" fmla="*/ 1232034 w 1232034"/>
              <a:gd name="connsiteY10" fmla="*/ 166837 h 11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034" h="1179094">
                <a:moveTo>
                  <a:pt x="567891" y="1179094"/>
                </a:moveTo>
                <a:cubicBezTo>
                  <a:pt x="508535" y="1142465"/>
                  <a:pt x="330468" y="1140860"/>
                  <a:pt x="240632" y="1119738"/>
                </a:cubicBezTo>
                <a:cubicBezTo>
                  <a:pt x="150796" y="1098616"/>
                  <a:pt x="57752" y="1105300"/>
                  <a:pt x="28876" y="1052361"/>
                </a:cubicBezTo>
                <a:cubicBezTo>
                  <a:pt x="0" y="999422"/>
                  <a:pt x="27272" y="864669"/>
                  <a:pt x="67377" y="802105"/>
                </a:cubicBezTo>
                <a:cubicBezTo>
                  <a:pt x="107482" y="739541"/>
                  <a:pt x="216568" y="723498"/>
                  <a:pt x="269507" y="676976"/>
                </a:cubicBezTo>
                <a:cubicBezTo>
                  <a:pt x="322446" y="630454"/>
                  <a:pt x="344906" y="595162"/>
                  <a:pt x="385011" y="522972"/>
                </a:cubicBezTo>
                <a:cubicBezTo>
                  <a:pt x="425116" y="450783"/>
                  <a:pt x="471638" y="319237"/>
                  <a:pt x="510139" y="243839"/>
                </a:cubicBezTo>
                <a:cubicBezTo>
                  <a:pt x="548640" y="168441"/>
                  <a:pt x="566287" y="110690"/>
                  <a:pt x="616017" y="70585"/>
                </a:cubicBezTo>
                <a:cubicBezTo>
                  <a:pt x="665747" y="30480"/>
                  <a:pt x="739541" y="6416"/>
                  <a:pt x="808522" y="3208"/>
                </a:cubicBezTo>
                <a:cubicBezTo>
                  <a:pt x="877503" y="0"/>
                  <a:pt x="959318" y="24063"/>
                  <a:pt x="1029903" y="51334"/>
                </a:cubicBezTo>
                <a:cubicBezTo>
                  <a:pt x="1100488" y="78605"/>
                  <a:pt x="1166261" y="122721"/>
                  <a:pt x="1232034" y="166837"/>
                </a:cubicBezTo>
              </a:path>
            </a:pathLst>
          </a:custGeom>
          <a:ln w="76200">
            <a:solidFill>
              <a:srgbClr val="FF0000"/>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7391400" y="3423907"/>
            <a:ext cx="1255024" cy="584775"/>
          </a:xfrm>
          <a:prstGeom prst="rect">
            <a:avLst/>
          </a:prstGeom>
          <a:solidFill>
            <a:srgbClr val="FFF3F3"/>
          </a:solidFill>
        </p:spPr>
        <p:txBody>
          <a:bodyPr wrap="none" rtlCol="0">
            <a:spAutoFit/>
          </a:bodyPr>
          <a:lstStyle/>
          <a:p>
            <a:r>
              <a:rPr lang="en-US" sz="3200" b="1" dirty="0" smtClean="0">
                <a:solidFill>
                  <a:srgbClr val="FF0000"/>
                </a:solidFill>
                <a:effectLst>
                  <a:outerShdw dist="50800" dir="5400000" algn="ctr" rotWithShape="0">
                    <a:schemeClr val="tx1"/>
                  </a:outerShdw>
                </a:effectLst>
              </a:rPr>
              <a:t>2 days</a:t>
            </a:r>
            <a:endParaRPr lang="en-US" sz="3200" b="1" dirty="0">
              <a:solidFill>
                <a:srgbClr val="FF0000"/>
              </a:solidFill>
              <a:effectLst>
                <a:outerShdw dist="50800" dir="5400000" algn="ctr" rotWithShape="0">
                  <a:schemeClr val="tx1"/>
                </a:outerShdw>
              </a:effectLst>
            </a:endParaRPr>
          </a:p>
        </p:txBody>
      </p:sp>
      <p:sp>
        <p:nvSpPr>
          <p:cNvPr id="29" name="TextBox 28"/>
          <p:cNvSpPr txBox="1"/>
          <p:nvPr/>
        </p:nvSpPr>
        <p:spPr>
          <a:xfrm>
            <a:off x="6781800" y="5486400"/>
            <a:ext cx="1399742" cy="584775"/>
          </a:xfrm>
          <a:prstGeom prst="rect">
            <a:avLst/>
          </a:prstGeom>
          <a:solidFill>
            <a:srgbClr val="FFF3F3"/>
          </a:solidFill>
        </p:spPr>
        <p:txBody>
          <a:bodyPr wrap="none" rtlCol="0">
            <a:spAutoFit/>
          </a:bodyPr>
          <a:lstStyle/>
          <a:p>
            <a:r>
              <a:rPr lang="en-US" sz="3200" b="1" dirty="0" smtClean="0">
                <a:solidFill>
                  <a:srgbClr val="FF0000"/>
                </a:solidFill>
                <a:effectLst>
                  <a:outerShdw dist="50800" dir="5400000" algn="ctr" rotWithShape="0">
                    <a:schemeClr val="tx1"/>
                  </a:outerShdw>
                </a:effectLst>
              </a:rPr>
              <a:t>1 week</a:t>
            </a:r>
            <a:endParaRPr lang="en-US" sz="3200" b="1" dirty="0">
              <a:solidFill>
                <a:srgbClr val="FF0000"/>
              </a:solidFill>
              <a:effectLst>
                <a:outerShdw dist="50800" dir="5400000" algn="ctr" rotWithShape="0">
                  <a:schemeClr val="tx1"/>
                </a:outerShdw>
              </a:effectLst>
            </a:endParaRPr>
          </a:p>
        </p:txBody>
      </p:sp>
      <p:sp>
        <p:nvSpPr>
          <p:cNvPr id="30" name="Freeform 29"/>
          <p:cNvSpPr/>
          <p:nvPr/>
        </p:nvSpPr>
        <p:spPr>
          <a:xfrm>
            <a:off x="5866109" y="1193369"/>
            <a:ext cx="2735450" cy="4541004"/>
          </a:xfrm>
          <a:custGeom>
            <a:avLst/>
            <a:gdLst>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364210 w 2735450"/>
              <a:gd name="connsiteY17" fmla="*/ 26192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364210 w 2735450"/>
              <a:gd name="connsiteY17" fmla="*/ 28478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364210 w 2735450"/>
              <a:gd name="connsiteY17" fmla="*/ 28478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440410 w 2735450"/>
              <a:gd name="connsiteY17" fmla="*/ 27716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229891 w 2735450"/>
              <a:gd name="connsiteY17" fmla="*/ 2621547 h 4541004"/>
              <a:gd name="connsiteX18" fmla="*/ 440410 w 2735450"/>
              <a:gd name="connsiteY18" fmla="*/ 2771614 h 4541004"/>
              <a:gd name="connsiteX19" fmla="*/ 519193 w 2735450"/>
              <a:gd name="connsiteY19" fmla="*/ 2991173 h 4541004"/>
              <a:gd name="connsiteX20" fmla="*/ 720671 w 2735450"/>
              <a:gd name="connsiteY20" fmla="*/ 3363133 h 4541004"/>
              <a:gd name="connsiteX21" fmla="*/ 782664 w 2735450"/>
              <a:gd name="connsiteY21" fmla="*/ 3936570 h 4541004"/>
              <a:gd name="connsiteX22" fmla="*/ 906650 w 2735450"/>
              <a:gd name="connsiteY22"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229891 w 2735450"/>
              <a:gd name="connsiteY17" fmla="*/ 2621547 h 4541004"/>
              <a:gd name="connsiteX18" fmla="*/ 239723 w 2735450"/>
              <a:gd name="connsiteY18" fmla="*/ 2798528 h 4541004"/>
              <a:gd name="connsiteX19" fmla="*/ 440410 w 2735450"/>
              <a:gd name="connsiteY19" fmla="*/ 2771614 h 4541004"/>
              <a:gd name="connsiteX20" fmla="*/ 519193 w 2735450"/>
              <a:gd name="connsiteY20" fmla="*/ 2991173 h 4541004"/>
              <a:gd name="connsiteX21" fmla="*/ 720671 w 2735450"/>
              <a:gd name="connsiteY21" fmla="*/ 3363133 h 4541004"/>
              <a:gd name="connsiteX22" fmla="*/ 782664 w 2735450"/>
              <a:gd name="connsiteY22" fmla="*/ 3936570 h 4541004"/>
              <a:gd name="connsiteX23" fmla="*/ 906650 w 2735450"/>
              <a:gd name="connsiteY23"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239723 w 2735450"/>
              <a:gd name="connsiteY17" fmla="*/ 2798528 h 4541004"/>
              <a:gd name="connsiteX18" fmla="*/ 440410 w 2735450"/>
              <a:gd name="connsiteY18" fmla="*/ 2771614 h 4541004"/>
              <a:gd name="connsiteX19" fmla="*/ 519193 w 2735450"/>
              <a:gd name="connsiteY19" fmla="*/ 2991173 h 4541004"/>
              <a:gd name="connsiteX20" fmla="*/ 720671 w 2735450"/>
              <a:gd name="connsiteY20" fmla="*/ 3363133 h 4541004"/>
              <a:gd name="connsiteX21" fmla="*/ 782664 w 2735450"/>
              <a:gd name="connsiteY21" fmla="*/ 3936570 h 4541004"/>
              <a:gd name="connsiteX22" fmla="*/ 906650 w 2735450"/>
              <a:gd name="connsiteY22" fmla="*/ 4541004 h 45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5450" h="4541004">
                <a:moveTo>
                  <a:pt x="2735450" y="46495"/>
                </a:moveTo>
                <a:cubicBezTo>
                  <a:pt x="2731575" y="23247"/>
                  <a:pt x="2727701" y="0"/>
                  <a:pt x="2626962" y="46495"/>
                </a:cubicBezTo>
                <a:cubicBezTo>
                  <a:pt x="2526223" y="92990"/>
                  <a:pt x="2270501" y="250557"/>
                  <a:pt x="2131016" y="325465"/>
                </a:cubicBezTo>
                <a:cubicBezTo>
                  <a:pt x="1991531" y="400374"/>
                  <a:pt x="1875295" y="462366"/>
                  <a:pt x="1790054" y="495946"/>
                </a:cubicBezTo>
                <a:cubicBezTo>
                  <a:pt x="1704813" y="529526"/>
                  <a:pt x="1619572" y="526943"/>
                  <a:pt x="1619572" y="526943"/>
                </a:cubicBezTo>
                <a:cubicBezTo>
                  <a:pt x="1539497" y="542441"/>
                  <a:pt x="1418094" y="583770"/>
                  <a:pt x="1309606" y="588936"/>
                </a:cubicBezTo>
                <a:cubicBezTo>
                  <a:pt x="1201118" y="594102"/>
                  <a:pt x="1059051" y="555356"/>
                  <a:pt x="968644" y="557939"/>
                </a:cubicBezTo>
                <a:cubicBezTo>
                  <a:pt x="878237" y="560522"/>
                  <a:pt x="816244" y="581187"/>
                  <a:pt x="767166" y="604434"/>
                </a:cubicBezTo>
                <a:cubicBezTo>
                  <a:pt x="718088" y="627681"/>
                  <a:pt x="692257" y="650929"/>
                  <a:pt x="674176" y="697424"/>
                </a:cubicBezTo>
                <a:cubicBezTo>
                  <a:pt x="656095" y="743919"/>
                  <a:pt x="687091" y="826577"/>
                  <a:pt x="658677" y="883404"/>
                </a:cubicBezTo>
                <a:cubicBezTo>
                  <a:pt x="630263" y="940231"/>
                  <a:pt x="508860" y="978977"/>
                  <a:pt x="503694" y="1038387"/>
                </a:cubicBezTo>
                <a:cubicBezTo>
                  <a:pt x="498528" y="1097797"/>
                  <a:pt x="570854" y="1167540"/>
                  <a:pt x="627681" y="1239865"/>
                </a:cubicBezTo>
                <a:cubicBezTo>
                  <a:pt x="684508" y="1312190"/>
                  <a:pt x="782664" y="1397430"/>
                  <a:pt x="844657" y="1472339"/>
                </a:cubicBezTo>
                <a:cubicBezTo>
                  <a:pt x="906650" y="1547248"/>
                  <a:pt x="1059050" y="1629906"/>
                  <a:pt x="999640" y="1689316"/>
                </a:cubicBezTo>
                <a:cubicBezTo>
                  <a:pt x="940230" y="1748726"/>
                  <a:pt x="643179" y="1777139"/>
                  <a:pt x="488196" y="1828800"/>
                </a:cubicBezTo>
                <a:cubicBezTo>
                  <a:pt x="333213" y="1880461"/>
                  <a:pt x="139484" y="1914041"/>
                  <a:pt x="69742" y="1999282"/>
                </a:cubicBezTo>
                <a:cubicBezTo>
                  <a:pt x="0" y="2084523"/>
                  <a:pt x="41412" y="2207037"/>
                  <a:pt x="69742" y="2340245"/>
                </a:cubicBezTo>
                <a:cubicBezTo>
                  <a:pt x="98072" y="2473453"/>
                  <a:pt x="177945" y="2726633"/>
                  <a:pt x="239723" y="2798528"/>
                </a:cubicBezTo>
                <a:cubicBezTo>
                  <a:pt x="274809" y="2823539"/>
                  <a:pt x="393832" y="2714107"/>
                  <a:pt x="440410" y="2771614"/>
                </a:cubicBezTo>
                <a:cubicBezTo>
                  <a:pt x="515319" y="2880102"/>
                  <a:pt x="472483" y="2892587"/>
                  <a:pt x="519193" y="2991173"/>
                </a:cubicBezTo>
                <a:cubicBezTo>
                  <a:pt x="565903" y="3089759"/>
                  <a:pt x="676759" y="3205567"/>
                  <a:pt x="720671" y="3363133"/>
                </a:cubicBezTo>
                <a:cubicBezTo>
                  <a:pt x="764583" y="3520699"/>
                  <a:pt x="751667" y="3740258"/>
                  <a:pt x="782664" y="3936570"/>
                </a:cubicBezTo>
                <a:cubicBezTo>
                  <a:pt x="813661" y="4132882"/>
                  <a:pt x="860155" y="4336943"/>
                  <a:pt x="906650" y="4541004"/>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5-Point Star 27"/>
          <p:cNvSpPr/>
          <p:nvPr/>
        </p:nvSpPr>
        <p:spPr>
          <a:xfrm>
            <a:off x="56388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6705600" y="3200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TextBox 34"/>
          <p:cNvSpPr txBox="1"/>
          <p:nvPr/>
        </p:nvSpPr>
        <p:spPr>
          <a:xfrm>
            <a:off x="3810000" y="685800"/>
            <a:ext cx="5334000" cy="677108"/>
          </a:xfrm>
          <a:prstGeom prst="rect">
            <a:avLst/>
          </a:prstGeom>
        </p:spPr>
        <p:txBody>
          <a:bodyPr wrap="square" rtlCol="0">
            <a:spAutoFit/>
          </a:bodyPr>
          <a:lstStyle/>
          <a:p>
            <a:r>
              <a:rPr lang="en-US" sz="3800" b="1" dirty="0" smtClean="0">
                <a:latin typeface="Tempus Sans ITC" pitchFamily="82" charset="0"/>
              </a:rPr>
              <a:t>why does it take so long?</a:t>
            </a:r>
            <a:endParaRPr lang="en-US" sz="3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Effect transition="in" filter="fade">
                                      <p:cBhvr>
                                        <p:cTn id="23" dur="1000"/>
                                        <p:tgtEl>
                                          <p:spTgt spid="10"/>
                                        </p:tgtEl>
                                      </p:cBhvr>
                                    </p:animEffect>
                                  </p:childTnLst>
                                </p:cTn>
                              </p:par>
                              <p:par>
                                <p:cTn id="24" presetID="63" presetClass="path" presetSubtype="0" accel="50000" decel="50000" fill="hold" nodeType="withEffect">
                                  <p:stCondLst>
                                    <p:cond delay="0"/>
                                  </p:stCondLst>
                                  <p:childTnLst>
                                    <p:animMotion origin="layout" path="M 5.55112E-17 2.94798E-6 L 0.34167 0.00185 " pathEditMode="relative" rAng="0" ptsTypes="AA">
                                      <p:cBhvr>
                                        <p:cTn id="25" dur="1000" fill="hold"/>
                                        <p:tgtEl>
                                          <p:spTgt spid="10"/>
                                        </p:tgtEl>
                                        <p:attrNameLst>
                                          <p:attrName>ppt_x</p:attrName>
                                          <p:attrName>ppt_y</p:attrName>
                                        </p:attrNameLst>
                                      </p:cBhvr>
                                      <p:rCtr x="171" y="1"/>
                                    </p:animMotion>
                                  </p:childTnLst>
                                </p:cTn>
                              </p:par>
                              <p:par>
                                <p:cTn id="26" presetID="10" presetClass="entr" presetSubtype="0"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xit" presetSubtype="0" fill="hold" nodeType="withEffect">
                                  <p:stCondLst>
                                    <p:cond delay="500"/>
                                  </p:stCondLst>
                                  <p:childTnLst>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360"/>
                                          </p:val>
                                        </p:tav>
                                        <p:tav tm="100000">
                                          <p:val>
                                            <p:fltVal val="0"/>
                                          </p:val>
                                        </p:tav>
                                      </p:tavLst>
                                    </p:anim>
                                    <p:animEffect transition="in" filter="fade">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Effect transition="in" filter="fade">
                                      <p:cBhvr>
                                        <p:cTn id="51" dur="1000"/>
                                        <p:tgtEl>
                                          <p:spTgt spid="23"/>
                                        </p:tgtEl>
                                      </p:cBhvr>
                                    </p:animEffect>
                                  </p:childTnLst>
                                </p:cTn>
                              </p:par>
                              <p:par>
                                <p:cTn id="52" presetID="49" presetClass="entr" presetSubtype="0" decel="10000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1000" fill="hold"/>
                                        <p:tgtEl>
                                          <p:spTgt spid="22"/>
                                        </p:tgtEl>
                                        <p:attrNameLst>
                                          <p:attrName>ppt_w</p:attrName>
                                        </p:attrNameLst>
                                      </p:cBhvr>
                                      <p:tavLst>
                                        <p:tav tm="0">
                                          <p:val>
                                            <p:fltVal val="0"/>
                                          </p:val>
                                        </p:tav>
                                        <p:tav tm="100000">
                                          <p:val>
                                            <p:strVal val="#ppt_w"/>
                                          </p:val>
                                        </p:tav>
                                      </p:tavLst>
                                    </p:anim>
                                    <p:anim calcmode="lin" valueType="num">
                                      <p:cBhvr>
                                        <p:cTn id="55" dur="1000" fill="hold"/>
                                        <p:tgtEl>
                                          <p:spTgt spid="22"/>
                                        </p:tgtEl>
                                        <p:attrNameLst>
                                          <p:attrName>ppt_h</p:attrName>
                                        </p:attrNameLst>
                                      </p:cBhvr>
                                      <p:tavLst>
                                        <p:tav tm="0">
                                          <p:val>
                                            <p:fltVal val="0"/>
                                          </p:val>
                                        </p:tav>
                                        <p:tav tm="100000">
                                          <p:val>
                                            <p:strVal val="#ppt_h"/>
                                          </p:val>
                                        </p:tav>
                                      </p:tavLst>
                                    </p:anim>
                                    <p:anim calcmode="lin" valueType="num">
                                      <p:cBhvr>
                                        <p:cTn id="56" dur="1000" fill="hold"/>
                                        <p:tgtEl>
                                          <p:spTgt spid="22"/>
                                        </p:tgtEl>
                                        <p:attrNameLst>
                                          <p:attrName>style.rotation</p:attrName>
                                        </p:attrNameLst>
                                      </p:cBhvr>
                                      <p:tavLst>
                                        <p:tav tm="0">
                                          <p:val>
                                            <p:fltVal val="360"/>
                                          </p:val>
                                        </p:tav>
                                        <p:tav tm="100000">
                                          <p:val>
                                            <p:fltVal val="0"/>
                                          </p:val>
                                        </p:tav>
                                      </p:tavLst>
                                    </p:anim>
                                    <p:animEffect transition="in" filter="fade">
                                      <p:cBhvr>
                                        <p:cTn id="57" dur="1000"/>
                                        <p:tgtEl>
                                          <p:spTgt spid="22"/>
                                        </p:tgtEl>
                                      </p:cBhvr>
                                    </p:animEffec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1000"/>
                                        <p:tgtEl>
                                          <p:spTgt spid="24"/>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10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24"/>
                                        </p:tgtEl>
                                      </p:cBhvr>
                                    </p:animEffect>
                                    <p:set>
                                      <p:cBhvr>
                                        <p:cTn id="73" dur="1" fill="hold">
                                          <p:stCondLst>
                                            <p:cond delay="999"/>
                                          </p:stCondLst>
                                        </p:cTn>
                                        <p:tgtEl>
                                          <p:spTgt spid="2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3"/>
                                        </p:tgtEl>
                                      </p:cBhvr>
                                    </p:animEffect>
                                    <p:set>
                                      <p:cBhvr>
                                        <p:cTn id="79" dur="1" fill="hold">
                                          <p:stCondLst>
                                            <p:cond delay="999"/>
                                          </p:stCondLst>
                                        </p:cTn>
                                        <p:tgtEl>
                                          <p:spTgt spid="23"/>
                                        </p:tgtEl>
                                        <p:attrNameLst>
                                          <p:attrName>style.visibility</p:attrName>
                                        </p:attrNameLst>
                                      </p:cBhvr>
                                      <p:to>
                                        <p:strVal val="hidden"/>
                                      </p:to>
                                    </p:set>
                                  </p:childTnLst>
                                </p:cTn>
                              </p:par>
                            </p:childTnLst>
                          </p:cTn>
                        </p:par>
                        <p:par>
                          <p:cTn id="80" fill="hold">
                            <p:stCondLst>
                              <p:cond delay="1000"/>
                            </p:stCondLst>
                            <p:childTnLst>
                              <p:par>
                                <p:cTn id="81" presetID="49" presetClass="entr" presetSubtype="0" decel="10000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1000" fill="hold"/>
                                        <p:tgtEl>
                                          <p:spTgt spid="28"/>
                                        </p:tgtEl>
                                        <p:attrNameLst>
                                          <p:attrName>ppt_w</p:attrName>
                                        </p:attrNameLst>
                                      </p:cBhvr>
                                      <p:tavLst>
                                        <p:tav tm="0">
                                          <p:val>
                                            <p:fltVal val="0"/>
                                          </p:val>
                                        </p:tav>
                                        <p:tav tm="100000">
                                          <p:val>
                                            <p:strVal val="#ppt_w"/>
                                          </p:val>
                                        </p:tav>
                                      </p:tavLst>
                                    </p:anim>
                                    <p:anim calcmode="lin" valueType="num">
                                      <p:cBhvr>
                                        <p:cTn id="84" dur="1000" fill="hold"/>
                                        <p:tgtEl>
                                          <p:spTgt spid="28"/>
                                        </p:tgtEl>
                                        <p:attrNameLst>
                                          <p:attrName>ppt_h</p:attrName>
                                        </p:attrNameLst>
                                      </p:cBhvr>
                                      <p:tavLst>
                                        <p:tav tm="0">
                                          <p:val>
                                            <p:fltVal val="0"/>
                                          </p:val>
                                        </p:tav>
                                        <p:tav tm="100000">
                                          <p:val>
                                            <p:strVal val="#ppt_h"/>
                                          </p:val>
                                        </p:tav>
                                      </p:tavLst>
                                    </p:anim>
                                    <p:anim calcmode="lin" valueType="num">
                                      <p:cBhvr>
                                        <p:cTn id="85" dur="1000" fill="hold"/>
                                        <p:tgtEl>
                                          <p:spTgt spid="28"/>
                                        </p:tgtEl>
                                        <p:attrNameLst>
                                          <p:attrName>style.rotation</p:attrName>
                                        </p:attrNameLst>
                                      </p:cBhvr>
                                      <p:tavLst>
                                        <p:tav tm="0">
                                          <p:val>
                                            <p:fltVal val="360"/>
                                          </p:val>
                                        </p:tav>
                                        <p:tav tm="100000">
                                          <p:val>
                                            <p:fltVal val="0"/>
                                          </p:val>
                                        </p:tav>
                                      </p:tavLst>
                                    </p:anim>
                                    <p:animEffect transition="in" filter="fade">
                                      <p:cBhvr>
                                        <p:cTn id="86" dur="1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42"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outHorizontal)">
                                      <p:cBhvr>
                                        <p:cTn id="91" dur="1000"/>
                                        <p:tgtEl>
                                          <p:spTgt spid="30"/>
                                        </p:tgtEl>
                                      </p:cBhvr>
                                    </p:animEffect>
                                  </p:childTnLst>
                                </p:cTn>
                              </p:par>
                            </p:childTnLst>
                          </p:cTn>
                        </p:par>
                        <p:par>
                          <p:cTn id="92" fill="hold">
                            <p:stCondLst>
                              <p:cond delay="1000"/>
                            </p:stCondLst>
                            <p:childTnLst>
                              <p:par>
                                <p:cTn id="93" presetID="53" presetClass="entr" presetSubtype="0"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1000" fill="hold"/>
                                        <p:tgtEl>
                                          <p:spTgt spid="29"/>
                                        </p:tgtEl>
                                        <p:attrNameLst>
                                          <p:attrName>ppt_w</p:attrName>
                                        </p:attrNameLst>
                                      </p:cBhvr>
                                      <p:tavLst>
                                        <p:tav tm="0">
                                          <p:val>
                                            <p:fltVal val="0"/>
                                          </p:val>
                                        </p:tav>
                                        <p:tav tm="100000">
                                          <p:val>
                                            <p:strVal val="#ppt_w"/>
                                          </p:val>
                                        </p:tav>
                                      </p:tavLst>
                                    </p:anim>
                                    <p:anim calcmode="lin" valueType="num">
                                      <p:cBhvr>
                                        <p:cTn id="96" dur="1000" fill="hold"/>
                                        <p:tgtEl>
                                          <p:spTgt spid="29"/>
                                        </p:tgtEl>
                                        <p:attrNameLst>
                                          <p:attrName>ppt_h</p:attrName>
                                        </p:attrNameLst>
                                      </p:cBhvr>
                                      <p:tavLst>
                                        <p:tav tm="0">
                                          <p:val>
                                            <p:fltVal val="0"/>
                                          </p:val>
                                        </p:tav>
                                        <p:tav tm="100000">
                                          <p:val>
                                            <p:strVal val="#ppt_h"/>
                                          </p:val>
                                        </p:tav>
                                      </p:tavLst>
                                    </p:anim>
                                    <p:animEffect transition="in" filter="fade">
                                      <p:cBhvr>
                                        <p:cTn id="97" dur="10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9"/>
                                        </p:tgtEl>
                                      </p:cBhvr>
                                    </p:animEffect>
                                    <p:set>
                                      <p:cBhvr>
                                        <p:cTn id="102" dur="1" fill="hold">
                                          <p:stCondLst>
                                            <p:cond delay="999"/>
                                          </p:stCondLst>
                                        </p:cTn>
                                        <p:tgtEl>
                                          <p:spTgt spid="2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9"/>
                                        </p:tgtEl>
                                      </p:cBhvr>
                                    </p:animEffect>
                                    <p:set>
                                      <p:cBhvr>
                                        <p:cTn id="108" dur="1" fill="hold">
                                          <p:stCondLst>
                                            <p:cond delay="9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0"/>
                                        </p:tgtEl>
                                      </p:cBhvr>
                                    </p:animEffect>
                                    <p:set>
                                      <p:cBhvr>
                                        <p:cTn id="111" dur="1" fill="hold">
                                          <p:stCondLst>
                                            <p:cond delay="999"/>
                                          </p:stCondLst>
                                        </p:cTn>
                                        <p:tgtEl>
                                          <p:spTgt spid="2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11"/>
                                        </p:tgtEl>
                                      </p:cBhvr>
                                    </p:animEffect>
                                    <p:set>
                                      <p:cBhvr>
                                        <p:cTn id="114" dur="1" fill="hold">
                                          <p:stCondLst>
                                            <p:cond delay="9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28"/>
                                        </p:tgtEl>
                                      </p:cBhvr>
                                    </p:animEffect>
                                    <p:set>
                                      <p:cBhvr>
                                        <p:cTn id="117" dur="1" fill="hold">
                                          <p:stCondLst>
                                            <p:cond delay="999"/>
                                          </p:stCondLst>
                                        </p:cTn>
                                        <p:tgtEl>
                                          <p:spTgt spid="28"/>
                                        </p:tgtEl>
                                        <p:attrNameLst>
                                          <p:attrName>style.visibility</p:attrName>
                                        </p:attrNameLst>
                                      </p:cBhvr>
                                      <p:to>
                                        <p:strVal val="hidden"/>
                                      </p:to>
                                    </p:set>
                                  </p:childTnLst>
                                </p:cTn>
                              </p:par>
                              <p:par>
                                <p:cTn id="118" presetID="53" presetClass="exit" presetSubtype="0" fill="hold" nodeType="withEffect">
                                  <p:stCondLst>
                                    <p:cond delay="500"/>
                                  </p:stCondLst>
                                  <p:childTnLst>
                                    <p:anim calcmode="lin" valueType="num">
                                      <p:cBhvr>
                                        <p:cTn id="119" dur="1000"/>
                                        <p:tgtEl>
                                          <p:spTgt spid="21"/>
                                        </p:tgtEl>
                                        <p:attrNameLst>
                                          <p:attrName>ppt_w</p:attrName>
                                        </p:attrNameLst>
                                      </p:cBhvr>
                                      <p:tavLst>
                                        <p:tav tm="0">
                                          <p:val>
                                            <p:strVal val="ppt_w"/>
                                          </p:val>
                                        </p:tav>
                                        <p:tav tm="100000">
                                          <p:val>
                                            <p:fltVal val="0"/>
                                          </p:val>
                                        </p:tav>
                                      </p:tavLst>
                                    </p:anim>
                                    <p:anim calcmode="lin" valueType="num">
                                      <p:cBhvr>
                                        <p:cTn id="120" dur="1000"/>
                                        <p:tgtEl>
                                          <p:spTgt spid="21"/>
                                        </p:tgtEl>
                                        <p:attrNameLst>
                                          <p:attrName>ppt_h</p:attrName>
                                        </p:attrNameLst>
                                      </p:cBhvr>
                                      <p:tavLst>
                                        <p:tav tm="0">
                                          <p:val>
                                            <p:strVal val="ppt_h"/>
                                          </p:val>
                                        </p:tav>
                                        <p:tav tm="100000">
                                          <p:val>
                                            <p:fltVal val="0"/>
                                          </p:val>
                                        </p:tav>
                                      </p:tavLst>
                                    </p:anim>
                                    <p:animEffect transition="out" filter="fade">
                                      <p:cBhvr>
                                        <p:cTn id="121" dur="1000"/>
                                        <p:tgtEl>
                                          <p:spTgt spid="21"/>
                                        </p:tgtEl>
                                      </p:cBhvr>
                                    </p:animEffect>
                                    <p:set>
                                      <p:cBhvr>
                                        <p:cTn id="122" dur="1" fill="hold">
                                          <p:stCondLst>
                                            <p:cond delay="999"/>
                                          </p:stCondLst>
                                        </p:cTn>
                                        <p:tgtEl>
                                          <p:spTgt spid="21"/>
                                        </p:tgtEl>
                                        <p:attrNameLst>
                                          <p:attrName>style.visibility</p:attrName>
                                        </p:attrNameLst>
                                      </p:cBhvr>
                                      <p:to>
                                        <p:strVal val="hidden"/>
                                      </p:to>
                                    </p:set>
                                  </p:childTnLst>
                                </p:cTn>
                              </p:par>
                              <p:par>
                                <p:cTn id="123" presetID="35" presetClass="path" presetSubtype="0" accel="50000" decel="50000" fill="hold" nodeType="withEffect">
                                  <p:stCondLst>
                                    <p:cond delay="500"/>
                                  </p:stCondLst>
                                  <p:childTnLst>
                                    <p:animMotion origin="layout" path="M 0 0  L -0.25 0  E" pathEditMode="relative" ptsTypes="">
                                      <p:cBhvr>
                                        <p:cTn id="124" dur="1000" fill="hold"/>
                                        <p:tgtEl>
                                          <p:spTgt spid="21"/>
                                        </p:tgtEl>
                                        <p:attrNameLst>
                                          <p:attrName>ppt_x</p:attrName>
                                          <p:attrName>ppt_y</p:attrName>
                                        </p:attrNameLst>
                                      </p:cBhvr>
                                    </p:animMotion>
                                  </p:childTnLst>
                                </p:cTn>
                              </p:par>
                              <p:par>
                                <p:cTn id="125" presetID="10" presetClass="entr" presetSubtype="0" fill="hold" grpId="0" nodeType="withEffect">
                                  <p:stCondLst>
                                    <p:cond delay="0"/>
                                  </p:stCondLst>
                                  <p:childTnLst>
                                    <p:set>
                                      <p:cBhvr>
                                        <p:cTn id="126" dur="1" fill="hold">
                                          <p:stCondLst>
                                            <p:cond delay="0"/>
                                          </p:stCondLst>
                                        </p:cTn>
                                        <p:tgtEl>
                                          <p:spTgt spid="4"/>
                                        </p:tgtEl>
                                        <p:attrNameLst>
                                          <p:attrName>style.visibility</p:attrName>
                                        </p:attrNameLst>
                                      </p:cBhvr>
                                      <p:to>
                                        <p:strVal val="visible"/>
                                      </p:to>
                                    </p:set>
                                    <p:animEffect transition="in" filter="fade">
                                      <p:cBhvr>
                                        <p:cTn id="127" dur="2000"/>
                                        <p:tgtEl>
                                          <p:spTgt spid="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fade">
                                      <p:cBhvr>
                                        <p:cTn id="130" dur="1000"/>
                                        <p:tgtEl>
                                          <p:spTgt spid="5"/>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0" fill="hold" grpId="0" nodeType="clickEffect">
                                  <p:stCondLst>
                                    <p:cond delay="0"/>
                                  </p:stCondLst>
                                  <p:childTnLst>
                                    <p:set>
                                      <p:cBhvr>
                                        <p:cTn id="134" dur="1" fill="hold">
                                          <p:stCondLst>
                                            <p:cond delay="0"/>
                                          </p:stCondLst>
                                        </p:cTn>
                                        <p:tgtEl>
                                          <p:spTgt spid="8"/>
                                        </p:tgtEl>
                                        <p:attrNameLst>
                                          <p:attrName>style.visibility</p:attrName>
                                        </p:attrNameLst>
                                      </p:cBhvr>
                                      <p:to>
                                        <p:strVal val="visible"/>
                                      </p:to>
                                    </p:set>
                                    <p:anim calcmode="lin" valueType="num">
                                      <p:cBhvr>
                                        <p:cTn id="135" dur="1000" fill="hold"/>
                                        <p:tgtEl>
                                          <p:spTgt spid="8"/>
                                        </p:tgtEl>
                                        <p:attrNameLst>
                                          <p:attrName>ppt_w</p:attrName>
                                        </p:attrNameLst>
                                      </p:cBhvr>
                                      <p:tavLst>
                                        <p:tav tm="0">
                                          <p:val>
                                            <p:fltVal val="0"/>
                                          </p:val>
                                        </p:tav>
                                        <p:tav tm="100000">
                                          <p:val>
                                            <p:strVal val="#ppt_w"/>
                                          </p:val>
                                        </p:tav>
                                      </p:tavLst>
                                    </p:anim>
                                    <p:anim calcmode="lin" valueType="num">
                                      <p:cBhvr>
                                        <p:cTn id="136" dur="1000" fill="hold"/>
                                        <p:tgtEl>
                                          <p:spTgt spid="8"/>
                                        </p:tgtEl>
                                        <p:attrNameLst>
                                          <p:attrName>ppt_h</p:attrName>
                                        </p:attrNameLst>
                                      </p:cBhvr>
                                      <p:tavLst>
                                        <p:tav tm="0">
                                          <p:val>
                                            <p:fltVal val="0"/>
                                          </p:val>
                                        </p:tav>
                                        <p:tav tm="100000">
                                          <p:val>
                                            <p:strVal val="#ppt_h"/>
                                          </p:val>
                                        </p:tav>
                                      </p:tavLst>
                                    </p:anim>
                                    <p:animEffect transition="in" filter="fade">
                                      <p:cBhvr>
                                        <p:cTn id="137" dur="1000"/>
                                        <p:tgtEl>
                                          <p:spTgt spid="8"/>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6"/>
                                        </p:tgtEl>
                                        <p:attrNameLst>
                                          <p:attrName>style.visibility</p:attrName>
                                        </p:attrNameLst>
                                      </p:cBhvr>
                                      <p:to>
                                        <p:strVal val="visible"/>
                                      </p:to>
                                    </p:set>
                                    <p:anim calcmode="lin" valueType="num">
                                      <p:cBhvr>
                                        <p:cTn id="140" dur="1000" fill="hold"/>
                                        <p:tgtEl>
                                          <p:spTgt spid="6"/>
                                        </p:tgtEl>
                                        <p:attrNameLst>
                                          <p:attrName>ppt_w</p:attrName>
                                        </p:attrNameLst>
                                      </p:cBhvr>
                                      <p:tavLst>
                                        <p:tav tm="0">
                                          <p:val>
                                            <p:fltVal val="0"/>
                                          </p:val>
                                        </p:tav>
                                        <p:tav tm="100000">
                                          <p:val>
                                            <p:strVal val="#ppt_w"/>
                                          </p:val>
                                        </p:tav>
                                      </p:tavLst>
                                    </p:anim>
                                    <p:anim calcmode="lin" valueType="num">
                                      <p:cBhvr>
                                        <p:cTn id="141" dur="1000" fill="hold"/>
                                        <p:tgtEl>
                                          <p:spTgt spid="6"/>
                                        </p:tgtEl>
                                        <p:attrNameLst>
                                          <p:attrName>ppt_h</p:attrName>
                                        </p:attrNameLst>
                                      </p:cBhvr>
                                      <p:tavLst>
                                        <p:tav tm="0">
                                          <p:val>
                                            <p:fltVal val="0"/>
                                          </p:val>
                                        </p:tav>
                                        <p:tav tm="100000">
                                          <p:val>
                                            <p:strVal val="#ppt_h"/>
                                          </p:val>
                                        </p:tav>
                                      </p:tavLst>
                                    </p:anim>
                                    <p:anim calcmode="lin" valueType="num">
                                      <p:cBhvr>
                                        <p:cTn id="142" dur="1000" fill="hold"/>
                                        <p:tgtEl>
                                          <p:spTgt spid="6"/>
                                        </p:tgtEl>
                                        <p:attrNameLst>
                                          <p:attrName>style.rotation</p:attrName>
                                        </p:attrNameLst>
                                      </p:cBhvr>
                                      <p:tavLst>
                                        <p:tav tm="0">
                                          <p:val>
                                            <p:fltVal val="360"/>
                                          </p:val>
                                        </p:tav>
                                        <p:tav tm="100000">
                                          <p:val>
                                            <p:fltVal val="0"/>
                                          </p:val>
                                        </p:tav>
                                      </p:tavLst>
                                    </p:anim>
                                    <p:animEffect transition="in" filter="fade">
                                      <p:cBhvr>
                                        <p:cTn id="143" dur="1000"/>
                                        <p:tgtEl>
                                          <p:spTgt spid="6"/>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42" fill="hold" grpId="0"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barn(outHorizontal)">
                                      <p:cBhvr>
                                        <p:cTn id="148" dur="500"/>
                                        <p:tgtEl>
                                          <p:spTgt spid="7"/>
                                        </p:tgtEl>
                                      </p:cBhvr>
                                    </p:animEffect>
                                  </p:childTnLst>
                                </p:cTn>
                              </p:par>
                            </p:childTnLst>
                          </p:cTn>
                        </p:par>
                        <p:par>
                          <p:cTn id="149" fill="hold">
                            <p:stCondLst>
                              <p:cond delay="500"/>
                            </p:stCondLst>
                            <p:childTnLst>
                              <p:par>
                                <p:cTn id="150" presetID="53" presetClass="entr" presetSubtype="0" fill="hold" grpId="0" nodeType="afterEffect">
                                  <p:stCondLst>
                                    <p:cond delay="0"/>
                                  </p:stCondLst>
                                  <p:childTnLst>
                                    <p:set>
                                      <p:cBhvr>
                                        <p:cTn id="151" dur="1" fill="hold">
                                          <p:stCondLst>
                                            <p:cond delay="0"/>
                                          </p:stCondLst>
                                        </p:cTn>
                                        <p:tgtEl>
                                          <p:spTgt spid="9"/>
                                        </p:tgtEl>
                                        <p:attrNameLst>
                                          <p:attrName>style.visibility</p:attrName>
                                        </p:attrNameLst>
                                      </p:cBhvr>
                                      <p:to>
                                        <p:strVal val="visible"/>
                                      </p:to>
                                    </p:set>
                                    <p:anim calcmode="lin" valueType="num">
                                      <p:cBhvr>
                                        <p:cTn id="152" dur="1000" fill="hold"/>
                                        <p:tgtEl>
                                          <p:spTgt spid="9"/>
                                        </p:tgtEl>
                                        <p:attrNameLst>
                                          <p:attrName>ppt_w</p:attrName>
                                        </p:attrNameLst>
                                      </p:cBhvr>
                                      <p:tavLst>
                                        <p:tav tm="0">
                                          <p:val>
                                            <p:fltVal val="0"/>
                                          </p:val>
                                        </p:tav>
                                        <p:tav tm="100000">
                                          <p:val>
                                            <p:strVal val="#ppt_w"/>
                                          </p:val>
                                        </p:tav>
                                      </p:tavLst>
                                    </p:anim>
                                    <p:anim calcmode="lin" valueType="num">
                                      <p:cBhvr>
                                        <p:cTn id="153" dur="1000" fill="hold"/>
                                        <p:tgtEl>
                                          <p:spTgt spid="9"/>
                                        </p:tgtEl>
                                        <p:attrNameLst>
                                          <p:attrName>ppt_h</p:attrName>
                                        </p:attrNameLst>
                                      </p:cBhvr>
                                      <p:tavLst>
                                        <p:tav tm="0">
                                          <p:val>
                                            <p:fltVal val="0"/>
                                          </p:val>
                                        </p:tav>
                                        <p:tav tm="100000">
                                          <p:val>
                                            <p:strVal val="#ppt_h"/>
                                          </p:val>
                                        </p:tav>
                                      </p:tavLst>
                                    </p:anim>
                                    <p:animEffect transition="in" filter="fade">
                                      <p:cBhvr>
                                        <p:cTn id="154" dur="1000"/>
                                        <p:tgtEl>
                                          <p:spTgt spid="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1000"/>
                                        <p:tgtEl>
                                          <p:spTgt spid="4"/>
                                        </p:tgtEl>
                                      </p:cBhvr>
                                    </p:animEffect>
                                    <p:set>
                                      <p:cBhvr>
                                        <p:cTn id="159" dur="1" fill="hold">
                                          <p:stCondLst>
                                            <p:cond delay="999"/>
                                          </p:stCondLst>
                                        </p:cTn>
                                        <p:tgtEl>
                                          <p:spTgt spid="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5"/>
                                        </p:tgtEl>
                                      </p:cBhvr>
                                    </p:animEffect>
                                    <p:set>
                                      <p:cBhvr>
                                        <p:cTn id="162" dur="1" fill="hold">
                                          <p:stCondLst>
                                            <p:cond delay="999"/>
                                          </p:stCondLst>
                                        </p:cTn>
                                        <p:tgtEl>
                                          <p:spTgt spid="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6"/>
                                        </p:tgtEl>
                                      </p:cBhvr>
                                    </p:animEffect>
                                    <p:set>
                                      <p:cBhvr>
                                        <p:cTn id="165" dur="1" fill="hold">
                                          <p:stCondLst>
                                            <p:cond delay="999"/>
                                          </p:stCondLst>
                                        </p:cTn>
                                        <p:tgtEl>
                                          <p:spTgt spid="6"/>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9"/>
                                        </p:tgtEl>
                                      </p:cBhvr>
                                    </p:animEffect>
                                    <p:set>
                                      <p:cBhvr>
                                        <p:cTn id="168" dur="1" fill="hold">
                                          <p:stCondLst>
                                            <p:cond delay="999"/>
                                          </p:stCondLst>
                                        </p:cTn>
                                        <p:tgtEl>
                                          <p:spTgt spid="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7"/>
                                        </p:tgtEl>
                                      </p:cBhvr>
                                    </p:animEffect>
                                    <p:set>
                                      <p:cBhvr>
                                        <p:cTn id="171" dur="1" fill="hold">
                                          <p:stCondLst>
                                            <p:cond delay="999"/>
                                          </p:stCondLst>
                                        </p:cTn>
                                        <p:tgtEl>
                                          <p:spTgt spid="7"/>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1000"/>
                                        <p:tgtEl>
                                          <p:spTgt spid="8"/>
                                        </p:tgtEl>
                                      </p:cBhvr>
                                    </p:animEffect>
                                    <p:set>
                                      <p:cBhvr>
                                        <p:cTn id="174" dur="1" fill="hold">
                                          <p:stCondLst>
                                            <p:cond delay="999"/>
                                          </p:stCondLst>
                                        </p:cTn>
                                        <p:tgtEl>
                                          <p:spTgt spid="8"/>
                                        </p:tgtEl>
                                        <p:attrNameLst>
                                          <p:attrName>style.visibility</p:attrName>
                                        </p:attrNameLst>
                                      </p:cBhvr>
                                      <p:to>
                                        <p:strVal val="hidden"/>
                                      </p:to>
                                    </p:set>
                                  </p:childTnLst>
                                </p:cTn>
                              </p:par>
                            </p:childTnLst>
                          </p:cTn>
                        </p:par>
                        <p:par>
                          <p:cTn id="175" fill="hold">
                            <p:stCondLst>
                              <p:cond delay="1000"/>
                            </p:stCondLst>
                            <p:childTnLst>
                              <p:par>
                                <p:cTn id="176" presetID="22" presetClass="entr" presetSubtype="8" fill="hold" grpId="0" nodeType="afterEffect">
                                  <p:stCondLst>
                                    <p:cond delay="0"/>
                                  </p:stCondLst>
                                  <p:childTnLst>
                                    <p:set>
                                      <p:cBhvr>
                                        <p:cTn id="177" dur="1" fill="hold">
                                          <p:stCondLst>
                                            <p:cond delay="0"/>
                                          </p:stCondLst>
                                        </p:cTn>
                                        <p:tgtEl>
                                          <p:spTgt spid="35"/>
                                        </p:tgtEl>
                                        <p:attrNameLst>
                                          <p:attrName>style.visibility</p:attrName>
                                        </p:attrNameLst>
                                      </p:cBhvr>
                                      <p:to>
                                        <p:strVal val="visible"/>
                                      </p:to>
                                    </p:set>
                                    <p:animEffect transition="in" filter="wipe(left)">
                                      <p:cBhvr>
                                        <p:cTn id="17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9" grpId="0" animBg="1"/>
      <p:bldP spid="19" grpId="1" animBg="1"/>
      <p:bldP spid="20" grpId="0" animBg="1"/>
      <p:bldP spid="20" grpId="1" animBg="1"/>
      <p:bldP spid="23" grpId="0" animBg="1"/>
      <p:bldP spid="23" grpId="1" animBg="1"/>
      <p:bldP spid="24" grpId="0" animBg="1"/>
      <p:bldP spid="24" grpId="1" animBg="1"/>
      <p:bldP spid="27" grpId="0" animBg="1"/>
      <p:bldP spid="27" grpId="1" animBg="1"/>
      <p:bldP spid="29" grpId="0" animBg="1"/>
      <p:bldP spid="29" grpId="1" animBg="1"/>
      <p:bldP spid="30" grpId="0" animBg="1"/>
      <p:bldP spid="30" grpId="1" animBg="1"/>
      <p:bldP spid="28" grpId="0" animBg="1"/>
      <p:bldP spid="28" grpId="1" animBg="1"/>
      <p:bldP spid="22" grpId="0" animBg="1"/>
      <p:bldP spid="22" grpId="1" animBg="1"/>
      <p:bldP spid="3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grpSp>
        <p:nvGrpSpPr>
          <p:cNvPr id="7" name="Group 6"/>
          <p:cNvGrpSpPr/>
          <p:nvPr/>
        </p:nvGrpSpPr>
        <p:grpSpPr>
          <a:xfrm>
            <a:off x="0" y="638825"/>
            <a:ext cx="5029200" cy="6219175"/>
            <a:chOff x="0" y="638825"/>
            <a:chExt cx="5029200" cy="6219175"/>
          </a:xfrm>
        </p:grpSpPr>
        <p:pic>
          <p:nvPicPr>
            <p:cNvPr id="4" name="Picture 1"/>
            <p:cNvPicPr>
              <a:picLocks noChangeAspect="1" noChangeArrowheads="1"/>
            </p:cNvPicPr>
            <p:nvPr/>
          </p:nvPicPr>
          <p:blipFill>
            <a:blip r:embed="rId3"/>
            <a:srcRect/>
            <a:stretch>
              <a:fillRect/>
            </a:stretch>
          </p:blipFill>
          <p:spPr bwMode="auto">
            <a:xfrm>
              <a:off x="0" y="638825"/>
              <a:ext cx="5029200" cy="6219175"/>
            </a:xfrm>
            <a:prstGeom prst="rect">
              <a:avLst/>
            </a:prstGeom>
            <a:noFill/>
            <a:ln w="9525">
              <a:noFill/>
              <a:miter lim="800000"/>
              <a:headEnd/>
              <a:tailEnd/>
            </a:ln>
            <a:effectLst/>
          </p:spPr>
        </p:pic>
        <p:pic>
          <p:nvPicPr>
            <p:cNvPr id="6" name="Picture 1"/>
            <p:cNvPicPr>
              <a:picLocks noChangeAspect="1" noChangeArrowheads="1"/>
            </p:cNvPicPr>
            <p:nvPr/>
          </p:nvPicPr>
          <p:blipFill>
            <a:blip r:embed="rId3"/>
            <a:srcRect l="75758" t="3206" r="13636" b="89443"/>
            <a:stretch>
              <a:fillRect/>
            </a:stretch>
          </p:blipFill>
          <p:spPr bwMode="auto">
            <a:xfrm>
              <a:off x="4241800" y="762000"/>
              <a:ext cx="711200" cy="533400"/>
            </a:xfrm>
            <a:prstGeom prst="rect">
              <a:avLst/>
            </a:prstGeom>
            <a:noFill/>
            <a:ln w="9525">
              <a:noFill/>
              <a:miter lim="800000"/>
              <a:headEnd/>
              <a:tailEnd/>
            </a:ln>
            <a:effectLst/>
          </p:spPr>
        </p:pic>
      </p:grpSp>
      <p:sp useBgFill="1">
        <p:nvSpPr>
          <p:cNvPr id="5" name="TextBox 4"/>
          <p:cNvSpPr txBox="1"/>
          <p:nvPr/>
        </p:nvSpPr>
        <p:spPr>
          <a:xfrm>
            <a:off x="3810000" y="685800"/>
            <a:ext cx="5334000" cy="677108"/>
          </a:xfrm>
          <a:prstGeom prst="rect">
            <a:avLst/>
          </a:prstGeom>
        </p:spPr>
        <p:txBody>
          <a:bodyPr wrap="square" rtlCol="0">
            <a:spAutoFit/>
          </a:bodyPr>
          <a:lstStyle/>
          <a:p>
            <a:r>
              <a:rPr lang="en-US" sz="3800" b="1" dirty="0" smtClean="0">
                <a:latin typeface="Tempus Sans ITC" pitchFamily="82" charset="0"/>
              </a:rPr>
              <a:t>why does it take so long?</a:t>
            </a:r>
            <a:endParaRPr lang="en-US" sz="3800" b="1" dirty="0">
              <a:latin typeface="Tempus Sans ITC" pitchFamily="82" charset="0"/>
            </a:endParaRPr>
          </a:p>
        </p:txBody>
      </p:sp>
      <p:sp useBgFill="1">
        <p:nvSpPr>
          <p:cNvPr id="3" name="TextBox 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7"/>
          <p:cNvSpPr txBox="1"/>
          <p:nvPr/>
        </p:nvSpPr>
        <p:spPr>
          <a:xfrm>
            <a:off x="5029200" y="1381780"/>
            <a:ext cx="4114800" cy="584775"/>
          </a:xfrm>
          <a:prstGeom prst="rect">
            <a:avLst/>
          </a:prstGeom>
        </p:spPr>
        <p:txBody>
          <a:bodyPr wrap="square" rtlCol="0">
            <a:spAutoFit/>
          </a:bodyPr>
          <a:lstStyle/>
          <a:p>
            <a:r>
              <a:rPr lang="en-US" sz="3200" b="1" dirty="0" smtClean="0"/>
              <a:t>- on foot, horse, wagon</a:t>
            </a:r>
            <a:endParaRPr lang="en-US" sz="3200" b="1" dirty="0"/>
          </a:p>
        </p:txBody>
      </p:sp>
      <p:sp useBgFill="1">
        <p:nvSpPr>
          <p:cNvPr id="9" name="TextBox 8"/>
          <p:cNvSpPr txBox="1"/>
          <p:nvPr/>
        </p:nvSpPr>
        <p:spPr>
          <a:xfrm>
            <a:off x="5029200" y="1991380"/>
            <a:ext cx="4114800" cy="584775"/>
          </a:xfrm>
          <a:prstGeom prst="rect">
            <a:avLst/>
          </a:prstGeom>
        </p:spPr>
        <p:txBody>
          <a:bodyPr wrap="square" rtlCol="0">
            <a:spAutoFit/>
          </a:bodyPr>
          <a:lstStyle/>
          <a:p>
            <a:r>
              <a:rPr lang="en-US" sz="3200" b="1" dirty="0" smtClean="0"/>
              <a:t>- bad or no roads</a:t>
            </a:r>
            <a:endParaRPr lang="en-US" sz="3200" b="1" dirty="0"/>
          </a:p>
        </p:txBody>
      </p:sp>
      <p:sp useBgFill="1">
        <p:nvSpPr>
          <p:cNvPr id="10" name="TextBox 9"/>
          <p:cNvSpPr txBox="1"/>
          <p:nvPr/>
        </p:nvSpPr>
        <p:spPr>
          <a:xfrm>
            <a:off x="5029200" y="2600980"/>
            <a:ext cx="4114800" cy="584775"/>
          </a:xfrm>
          <a:prstGeom prst="rect">
            <a:avLst/>
          </a:prstGeom>
        </p:spPr>
        <p:txBody>
          <a:bodyPr wrap="square" rtlCol="0">
            <a:spAutoFit/>
          </a:bodyPr>
          <a:lstStyle/>
          <a:p>
            <a:r>
              <a:rPr lang="en-US" sz="3200" b="1" dirty="0" smtClean="0"/>
              <a:t>- mountain barrier</a:t>
            </a:r>
            <a:endParaRPr lang="en-US" sz="3200" b="1" dirty="0"/>
          </a:p>
        </p:txBody>
      </p:sp>
      <p:sp>
        <p:nvSpPr>
          <p:cNvPr id="11" name="Freeform 10"/>
          <p:cNvSpPr/>
          <p:nvPr/>
        </p:nvSpPr>
        <p:spPr>
          <a:xfrm rot="21364076">
            <a:off x="2920020" y="1728952"/>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3048000" y="3048000"/>
            <a:ext cx="1143000" cy="6096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1"/>
                                        </p:tgtEl>
                                      </p:cBhvr>
                                    </p:animEffect>
                                    <p:set>
                                      <p:cBhvr>
                                        <p:cTn id="37" dur="1" fill="hold">
                                          <p:stCondLst>
                                            <p:cond delay="999"/>
                                          </p:stCondLst>
                                        </p:cTn>
                                        <p:tgtEl>
                                          <p:spTgt spid="11"/>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9" grpId="1" animBg="1"/>
      <p:bldP spid="10" grpId="0" animBg="1"/>
      <p:bldP spid="10" grpId="1" animBg="1"/>
      <p:bldP spid="11" grpId="0" animBg="1"/>
      <p:bldP spid="13" grpId="0" animBg="1"/>
      <p:bldP spid="13" grpId="1"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srcRect/>
          <a:stretch>
            <a:fillRect/>
          </a:stretch>
        </p:blipFill>
        <p:spPr bwMode="auto">
          <a:xfrm>
            <a:off x="-27432" y="850392"/>
            <a:ext cx="9207700" cy="60198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TextBox 4"/>
          <p:cNvSpPr txBox="1"/>
          <p:nvPr/>
        </p:nvSpPr>
        <p:spPr>
          <a:xfrm>
            <a:off x="3962400" y="5334000"/>
            <a:ext cx="3117648" cy="646331"/>
          </a:xfrm>
          <a:prstGeom prst="rect">
            <a:avLst/>
          </a:prstGeom>
          <a:solidFill>
            <a:srgbClr val="FFF3F3"/>
          </a:solidFill>
          <a:ln w="12700">
            <a:solidFill>
              <a:schemeClr val="tx1"/>
            </a:solidFill>
          </a:ln>
        </p:spPr>
        <p:txBody>
          <a:bodyPr wrap="none" rtlCol="0">
            <a:spAutoFit/>
          </a:bodyPr>
          <a:lstStyle/>
          <a:p>
            <a:r>
              <a:rPr lang="en-US" sz="3600" b="1" dirty="0" smtClean="0"/>
              <a:t>Washington DC</a:t>
            </a:r>
            <a:endParaRPr lang="en-US" sz="3600" b="1" dirty="0"/>
          </a:p>
        </p:txBody>
      </p:sp>
      <p:sp>
        <p:nvSpPr>
          <p:cNvPr id="6" name="5-Point Star 5"/>
          <p:cNvSpPr/>
          <p:nvPr/>
        </p:nvSpPr>
        <p:spPr>
          <a:xfrm>
            <a:off x="3657600" y="5105399"/>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2819400"/>
            <a:ext cx="2209800" cy="646331"/>
          </a:xfrm>
          <a:prstGeom prst="rect">
            <a:avLst/>
          </a:prstGeom>
          <a:solidFill>
            <a:srgbClr val="D1DFEF"/>
          </a:solidFill>
          <a:ln w="12700">
            <a:solidFill>
              <a:schemeClr val="tx1"/>
            </a:solidFill>
          </a:ln>
        </p:spPr>
        <p:txBody>
          <a:bodyPr wrap="square" rtlCol="0">
            <a:spAutoFit/>
          </a:bodyPr>
          <a:lstStyle/>
          <a:p>
            <a:pPr algn="ctr"/>
            <a:r>
              <a:rPr lang="en-US" sz="3600" b="1" dirty="0" smtClean="0"/>
              <a:t>Pittsburgh</a:t>
            </a:r>
            <a:endParaRPr lang="en-US" sz="3600" b="1" dirty="0"/>
          </a:p>
        </p:txBody>
      </p:sp>
      <p:sp>
        <p:nvSpPr>
          <p:cNvPr id="9" name="Freeform 8"/>
          <p:cNvSpPr/>
          <p:nvPr/>
        </p:nvSpPr>
        <p:spPr>
          <a:xfrm>
            <a:off x="46495" y="1472339"/>
            <a:ext cx="1503336" cy="1797803"/>
          </a:xfrm>
          <a:custGeom>
            <a:avLst/>
            <a:gdLst>
              <a:gd name="connsiteX0" fmla="*/ 1503336 w 1503336"/>
              <a:gd name="connsiteY0" fmla="*/ 0 h 1797803"/>
              <a:gd name="connsiteX1" fmla="*/ 1007390 w 1503336"/>
              <a:gd name="connsiteY1" fmla="*/ 170481 h 1797803"/>
              <a:gd name="connsiteX2" fmla="*/ 976393 w 1503336"/>
              <a:gd name="connsiteY2" fmla="*/ 650929 h 1797803"/>
              <a:gd name="connsiteX3" fmla="*/ 805912 w 1503336"/>
              <a:gd name="connsiteY3" fmla="*/ 1038386 h 1797803"/>
              <a:gd name="connsiteX4" fmla="*/ 635430 w 1503336"/>
              <a:gd name="connsiteY4" fmla="*/ 1332854 h 1797803"/>
              <a:gd name="connsiteX5" fmla="*/ 542441 w 1503336"/>
              <a:gd name="connsiteY5" fmla="*/ 1689315 h 1797803"/>
              <a:gd name="connsiteX6" fmla="*/ 480447 w 1503336"/>
              <a:gd name="connsiteY6" fmla="*/ 1720312 h 1797803"/>
              <a:gd name="connsiteX7" fmla="*/ 309966 w 1503336"/>
              <a:gd name="connsiteY7" fmla="*/ 1658319 h 1797803"/>
              <a:gd name="connsiteX8" fmla="*/ 154983 w 1503336"/>
              <a:gd name="connsiteY8" fmla="*/ 1534332 h 1797803"/>
              <a:gd name="connsiteX9" fmla="*/ 0 w 1503336"/>
              <a:gd name="connsiteY9" fmla="*/ 1797803 h 1797803"/>
              <a:gd name="connsiteX0" fmla="*/ 1503336 w 1503336"/>
              <a:gd name="connsiteY0" fmla="*/ 0 h 1797803"/>
              <a:gd name="connsiteX1" fmla="*/ 1007390 w 1503336"/>
              <a:gd name="connsiteY1" fmla="*/ 170481 h 1797803"/>
              <a:gd name="connsiteX2" fmla="*/ 976393 w 1503336"/>
              <a:gd name="connsiteY2" fmla="*/ 650929 h 1797803"/>
              <a:gd name="connsiteX3" fmla="*/ 805912 w 1503336"/>
              <a:gd name="connsiteY3" fmla="*/ 1038386 h 1797803"/>
              <a:gd name="connsiteX4" fmla="*/ 635430 w 1503336"/>
              <a:gd name="connsiteY4" fmla="*/ 1332854 h 1797803"/>
              <a:gd name="connsiteX5" fmla="*/ 847241 w 1503336"/>
              <a:gd name="connsiteY5" fmla="*/ 1689315 h 1797803"/>
              <a:gd name="connsiteX6" fmla="*/ 480447 w 1503336"/>
              <a:gd name="connsiteY6" fmla="*/ 1720312 h 1797803"/>
              <a:gd name="connsiteX7" fmla="*/ 309966 w 1503336"/>
              <a:gd name="connsiteY7" fmla="*/ 1658319 h 1797803"/>
              <a:gd name="connsiteX8" fmla="*/ 154983 w 1503336"/>
              <a:gd name="connsiteY8" fmla="*/ 1534332 h 1797803"/>
              <a:gd name="connsiteX9" fmla="*/ 0 w 1503336"/>
              <a:gd name="connsiteY9" fmla="*/ 1797803 h 17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3336" h="1797803">
                <a:moveTo>
                  <a:pt x="1503336" y="0"/>
                </a:moveTo>
                <a:cubicBezTo>
                  <a:pt x="1299275" y="30996"/>
                  <a:pt x="1095214" y="61993"/>
                  <a:pt x="1007390" y="170481"/>
                </a:cubicBezTo>
                <a:cubicBezTo>
                  <a:pt x="919566" y="278969"/>
                  <a:pt x="1009973" y="506278"/>
                  <a:pt x="976393" y="650929"/>
                </a:cubicBezTo>
                <a:cubicBezTo>
                  <a:pt x="942813" y="795580"/>
                  <a:pt x="862739" y="924732"/>
                  <a:pt x="805912" y="1038386"/>
                </a:cubicBezTo>
                <a:cubicBezTo>
                  <a:pt x="749085" y="1152040"/>
                  <a:pt x="628542" y="1224366"/>
                  <a:pt x="635430" y="1332854"/>
                </a:cubicBezTo>
                <a:cubicBezTo>
                  <a:pt x="642318" y="1441342"/>
                  <a:pt x="873072" y="1624739"/>
                  <a:pt x="847241" y="1689315"/>
                </a:cubicBezTo>
                <a:cubicBezTo>
                  <a:pt x="821411" y="1753891"/>
                  <a:pt x="569993" y="1725478"/>
                  <a:pt x="480447" y="1720312"/>
                </a:cubicBezTo>
                <a:cubicBezTo>
                  <a:pt x="390901" y="1715146"/>
                  <a:pt x="364210" y="1689316"/>
                  <a:pt x="309966" y="1658319"/>
                </a:cubicBezTo>
                <a:cubicBezTo>
                  <a:pt x="255722" y="1627322"/>
                  <a:pt x="206644" y="1511085"/>
                  <a:pt x="154983" y="1534332"/>
                </a:cubicBezTo>
                <a:cubicBezTo>
                  <a:pt x="103322" y="1557579"/>
                  <a:pt x="51661" y="1677691"/>
                  <a:pt x="0" y="1797803"/>
                </a:cubicBezTo>
              </a:path>
            </a:pathLst>
          </a:custGeom>
          <a:ln w="101600">
            <a:solidFill>
              <a:schemeClr val="tx2">
                <a:lumMod val="75000"/>
              </a:schemeClr>
            </a:solidFill>
            <a:prstDash val="solid"/>
          </a:ln>
          <a:effectLst>
            <a:outerShdw blurRad="50800"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17820631">
            <a:off x="-143566" y="1631283"/>
            <a:ext cx="1642416" cy="461665"/>
          </a:xfrm>
          <a:prstGeom prst="rect">
            <a:avLst/>
          </a:prstGeom>
          <a:noFill/>
          <a:ln w="12700">
            <a:noFill/>
          </a:ln>
        </p:spPr>
        <p:txBody>
          <a:bodyPr wrap="square" rtlCol="0">
            <a:spAutoFit/>
          </a:bodyPr>
          <a:lstStyle/>
          <a:p>
            <a:pPr algn="ctr"/>
            <a:r>
              <a:rPr lang="en-US" sz="2400" b="1" dirty="0" smtClean="0">
                <a:solidFill>
                  <a:srgbClr val="0070C0"/>
                </a:solidFill>
                <a:effectLst>
                  <a:outerShdw blurRad="63500" dist="38100" dir="5400000" algn="ctr" rotWithShape="0">
                    <a:schemeClr val="tx1"/>
                  </a:outerShdw>
                </a:effectLst>
              </a:rPr>
              <a:t>Allegheny</a:t>
            </a:r>
            <a:endParaRPr lang="en-US" sz="2400" b="1" dirty="0">
              <a:solidFill>
                <a:srgbClr val="0070C0"/>
              </a:solidFill>
              <a:effectLst>
                <a:outerShdw blurRad="63500" dist="38100" dir="5400000" algn="ctr" rotWithShape="0">
                  <a:schemeClr val="tx1"/>
                </a:outerShdw>
              </a:effectLst>
            </a:endParaRPr>
          </a:p>
        </p:txBody>
      </p:sp>
      <p:sp>
        <p:nvSpPr>
          <p:cNvPr id="11" name="TextBox 10"/>
          <p:cNvSpPr txBox="1"/>
          <p:nvPr/>
        </p:nvSpPr>
        <p:spPr>
          <a:xfrm rot="16595856">
            <a:off x="-626717" y="4166944"/>
            <a:ext cx="2050487" cy="461665"/>
          </a:xfrm>
          <a:prstGeom prst="rect">
            <a:avLst/>
          </a:prstGeom>
          <a:solidFill>
            <a:srgbClr val="D1DFEF"/>
          </a:solidFill>
          <a:ln w="12700">
            <a:noFill/>
          </a:ln>
        </p:spPr>
        <p:txBody>
          <a:bodyPr wrap="square" rtlCol="0">
            <a:spAutoFit/>
          </a:bodyPr>
          <a:lstStyle/>
          <a:p>
            <a:pPr algn="ctr"/>
            <a:r>
              <a:rPr lang="en-US" sz="2400" b="1" dirty="0" smtClean="0">
                <a:solidFill>
                  <a:srgbClr val="0070C0"/>
                </a:solidFill>
                <a:effectLst>
                  <a:outerShdw blurRad="63500" dist="38100" dir="5400000" algn="ctr" rotWithShape="0">
                    <a:schemeClr val="tx1"/>
                  </a:outerShdw>
                </a:effectLst>
              </a:rPr>
              <a:t>Monongahela</a:t>
            </a:r>
            <a:endParaRPr lang="en-US" sz="2400" b="1" dirty="0">
              <a:solidFill>
                <a:srgbClr val="0070C0"/>
              </a:solidFill>
              <a:effectLst>
                <a:outerShdw blurRad="63500" dist="38100" dir="5400000" algn="ctr" rotWithShape="0">
                  <a:schemeClr val="tx1"/>
                </a:outerShdw>
              </a:effectLst>
            </a:endParaRPr>
          </a:p>
        </p:txBody>
      </p:sp>
      <p:sp>
        <p:nvSpPr>
          <p:cNvPr id="12" name="Freeform 11"/>
          <p:cNvSpPr/>
          <p:nvPr/>
        </p:nvSpPr>
        <p:spPr>
          <a:xfrm rot="1092224" flipH="1">
            <a:off x="85873" y="3343244"/>
            <a:ext cx="1272165" cy="2232474"/>
          </a:xfrm>
          <a:custGeom>
            <a:avLst/>
            <a:gdLst>
              <a:gd name="connsiteX0" fmla="*/ 1503336 w 1503336"/>
              <a:gd name="connsiteY0" fmla="*/ 0 h 1797803"/>
              <a:gd name="connsiteX1" fmla="*/ 1007390 w 1503336"/>
              <a:gd name="connsiteY1" fmla="*/ 170481 h 1797803"/>
              <a:gd name="connsiteX2" fmla="*/ 976393 w 1503336"/>
              <a:gd name="connsiteY2" fmla="*/ 650929 h 1797803"/>
              <a:gd name="connsiteX3" fmla="*/ 805912 w 1503336"/>
              <a:gd name="connsiteY3" fmla="*/ 1038386 h 1797803"/>
              <a:gd name="connsiteX4" fmla="*/ 635430 w 1503336"/>
              <a:gd name="connsiteY4" fmla="*/ 1332854 h 1797803"/>
              <a:gd name="connsiteX5" fmla="*/ 542441 w 1503336"/>
              <a:gd name="connsiteY5" fmla="*/ 1689315 h 1797803"/>
              <a:gd name="connsiteX6" fmla="*/ 480447 w 1503336"/>
              <a:gd name="connsiteY6" fmla="*/ 1720312 h 1797803"/>
              <a:gd name="connsiteX7" fmla="*/ 309966 w 1503336"/>
              <a:gd name="connsiteY7" fmla="*/ 1658319 h 1797803"/>
              <a:gd name="connsiteX8" fmla="*/ 154983 w 1503336"/>
              <a:gd name="connsiteY8" fmla="*/ 1534332 h 1797803"/>
              <a:gd name="connsiteX9" fmla="*/ 0 w 1503336"/>
              <a:gd name="connsiteY9" fmla="*/ 1797803 h 1797803"/>
              <a:gd name="connsiteX0" fmla="*/ 1348353 w 1348353"/>
              <a:gd name="connsiteY0" fmla="*/ 0 h 1753891"/>
              <a:gd name="connsiteX1" fmla="*/ 852407 w 1348353"/>
              <a:gd name="connsiteY1" fmla="*/ 170481 h 1753891"/>
              <a:gd name="connsiteX2" fmla="*/ 821410 w 1348353"/>
              <a:gd name="connsiteY2" fmla="*/ 650929 h 1753891"/>
              <a:gd name="connsiteX3" fmla="*/ 650929 w 1348353"/>
              <a:gd name="connsiteY3" fmla="*/ 1038386 h 1753891"/>
              <a:gd name="connsiteX4" fmla="*/ 480447 w 1348353"/>
              <a:gd name="connsiteY4" fmla="*/ 1332854 h 1753891"/>
              <a:gd name="connsiteX5" fmla="*/ 387458 w 1348353"/>
              <a:gd name="connsiteY5" fmla="*/ 1689315 h 1753891"/>
              <a:gd name="connsiteX6" fmla="*/ 325464 w 1348353"/>
              <a:gd name="connsiteY6" fmla="*/ 1720312 h 1753891"/>
              <a:gd name="connsiteX7" fmla="*/ 154983 w 1348353"/>
              <a:gd name="connsiteY7" fmla="*/ 1658319 h 1753891"/>
              <a:gd name="connsiteX8" fmla="*/ 0 w 1348353"/>
              <a:gd name="connsiteY8" fmla="*/ 1534332 h 1753891"/>
              <a:gd name="connsiteX0" fmla="*/ 1193370 w 1193370"/>
              <a:gd name="connsiteY0" fmla="*/ 0 h 1753891"/>
              <a:gd name="connsiteX1" fmla="*/ 697424 w 1193370"/>
              <a:gd name="connsiteY1" fmla="*/ 170481 h 1753891"/>
              <a:gd name="connsiteX2" fmla="*/ 666427 w 1193370"/>
              <a:gd name="connsiteY2" fmla="*/ 650929 h 1753891"/>
              <a:gd name="connsiteX3" fmla="*/ 495946 w 1193370"/>
              <a:gd name="connsiteY3" fmla="*/ 1038386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3891"/>
              <a:gd name="connsiteX1" fmla="*/ 697424 w 1193370"/>
              <a:gd name="connsiteY1" fmla="*/ 170481 h 1753891"/>
              <a:gd name="connsiteX2" fmla="*/ 666427 w 1193370"/>
              <a:gd name="connsiteY2" fmla="*/ 650929 h 1753891"/>
              <a:gd name="connsiteX3" fmla="*/ 545100 w 1193370"/>
              <a:gd name="connsiteY3" fmla="*/ 869134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3891"/>
              <a:gd name="connsiteX1" fmla="*/ 697424 w 1193370"/>
              <a:gd name="connsiteY1" fmla="*/ 170481 h 1753891"/>
              <a:gd name="connsiteX2" fmla="*/ 694162 w 1193370"/>
              <a:gd name="connsiteY2" fmla="*/ 728704 h 1753891"/>
              <a:gd name="connsiteX3" fmla="*/ 545100 w 1193370"/>
              <a:gd name="connsiteY3" fmla="*/ 869134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3891"/>
              <a:gd name="connsiteX1" fmla="*/ 697424 w 1193370"/>
              <a:gd name="connsiteY1" fmla="*/ 170481 h 1753891"/>
              <a:gd name="connsiteX2" fmla="*/ 694162 w 1193370"/>
              <a:gd name="connsiteY2" fmla="*/ 728704 h 1753891"/>
              <a:gd name="connsiteX3" fmla="*/ 527264 w 1193370"/>
              <a:gd name="connsiteY3" fmla="*/ 871077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9951"/>
              <a:gd name="connsiteX1" fmla="*/ 697424 w 1193370"/>
              <a:gd name="connsiteY1" fmla="*/ 170481 h 1759951"/>
              <a:gd name="connsiteX2" fmla="*/ 694162 w 1193370"/>
              <a:gd name="connsiteY2" fmla="*/ 728704 h 1759951"/>
              <a:gd name="connsiteX3" fmla="*/ 527264 w 1193370"/>
              <a:gd name="connsiteY3" fmla="*/ 871077 h 1759951"/>
              <a:gd name="connsiteX4" fmla="*/ 397860 w 1193370"/>
              <a:gd name="connsiteY4" fmla="*/ 1296498 h 1759951"/>
              <a:gd name="connsiteX5" fmla="*/ 232475 w 1193370"/>
              <a:gd name="connsiteY5" fmla="*/ 1689315 h 1759951"/>
              <a:gd name="connsiteX6" fmla="*/ 170481 w 1193370"/>
              <a:gd name="connsiteY6" fmla="*/ 1720312 h 1759951"/>
              <a:gd name="connsiteX7" fmla="*/ 0 w 1193370"/>
              <a:gd name="connsiteY7" fmla="*/ 1658319 h 1759951"/>
              <a:gd name="connsiteX0" fmla="*/ 1193370 w 1193370"/>
              <a:gd name="connsiteY0" fmla="*/ 0 h 1759951"/>
              <a:gd name="connsiteX1" fmla="*/ 697424 w 1193370"/>
              <a:gd name="connsiteY1" fmla="*/ 170481 h 1759951"/>
              <a:gd name="connsiteX2" fmla="*/ 694162 w 1193370"/>
              <a:gd name="connsiteY2" fmla="*/ 728704 h 1759951"/>
              <a:gd name="connsiteX3" fmla="*/ 527264 w 1193370"/>
              <a:gd name="connsiteY3" fmla="*/ 871077 h 1759951"/>
              <a:gd name="connsiteX4" fmla="*/ 427188 w 1193370"/>
              <a:gd name="connsiteY4" fmla="*/ 932196 h 1759951"/>
              <a:gd name="connsiteX5" fmla="*/ 397860 w 1193370"/>
              <a:gd name="connsiteY5" fmla="*/ 1296498 h 1759951"/>
              <a:gd name="connsiteX6" fmla="*/ 232475 w 1193370"/>
              <a:gd name="connsiteY6" fmla="*/ 1689315 h 1759951"/>
              <a:gd name="connsiteX7" fmla="*/ 170481 w 1193370"/>
              <a:gd name="connsiteY7" fmla="*/ 1720312 h 1759951"/>
              <a:gd name="connsiteX8" fmla="*/ 0 w 1193370"/>
              <a:gd name="connsiteY8" fmla="*/ 1658319 h 175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370" h="1759951">
                <a:moveTo>
                  <a:pt x="1193370" y="0"/>
                </a:moveTo>
                <a:cubicBezTo>
                  <a:pt x="989309" y="30996"/>
                  <a:pt x="780625" y="49030"/>
                  <a:pt x="697424" y="170481"/>
                </a:cubicBezTo>
                <a:cubicBezTo>
                  <a:pt x="614223" y="291932"/>
                  <a:pt x="722522" y="611938"/>
                  <a:pt x="694162" y="728704"/>
                </a:cubicBezTo>
                <a:cubicBezTo>
                  <a:pt x="665802" y="845470"/>
                  <a:pt x="571760" y="837162"/>
                  <a:pt x="527264" y="871077"/>
                </a:cubicBezTo>
                <a:cubicBezTo>
                  <a:pt x="482768" y="904992"/>
                  <a:pt x="448755" y="861293"/>
                  <a:pt x="427188" y="932196"/>
                </a:cubicBezTo>
                <a:cubicBezTo>
                  <a:pt x="405621" y="1003099"/>
                  <a:pt x="430312" y="1170312"/>
                  <a:pt x="397860" y="1296498"/>
                </a:cubicBezTo>
                <a:cubicBezTo>
                  <a:pt x="365408" y="1422684"/>
                  <a:pt x="270371" y="1618679"/>
                  <a:pt x="232475" y="1689315"/>
                </a:cubicBezTo>
                <a:cubicBezTo>
                  <a:pt x="194579" y="1759951"/>
                  <a:pt x="209227" y="1725478"/>
                  <a:pt x="170481" y="1720312"/>
                </a:cubicBezTo>
                <a:cubicBezTo>
                  <a:pt x="131735" y="1715146"/>
                  <a:pt x="54244" y="1689316"/>
                  <a:pt x="0" y="1658319"/>
                </a:cubicBezTo>
              </a:path>
            </a:pathLst>
          </a:custGeom>
          <a:ln w="101600">
            <a:solidFill>
              <a:schemeClr val="tx2">
                <a:lumMod val="75000"/>
              </a:schemeClr>
            </a:solidFill>
            <a:prstDash val="solid"/>
          </a:ln>
          <a:effectLst>
            <a:outerShdw blurRad="50800"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5-Point Star 7"/>
          <p:cNvSpPr/>
          <p:nvPr/>
        </p:nvSpPr>
        <p:spPr>
          <a:xfrm>
            <a:off x="457200" y="2971801"/>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35625" y="4977825"/>
            <a:ext cx="2493375" cy="584775"/>
          </a:xfrm>
          <a:prstGeom prst="rect">
            <a:avLst/>
          </a:prstGeom>
          <a:solidFill>
            <a:srgbClr val="FFF3F3"/>
          </a:solidFill>
          <a:ln w="12700">
            <a:solidFill>
              <a:schemeClr val="tx1"/>
            </a:solidFill>
          </a:ln>
        </p:spPr>
        <p:txBody>
          <a:bodyPr wrap="none" rtlCol="0">
            <a:spAutoFit/>
          </a:bodyPr>
          <a:lstStyle/>
          <a:p>
            <a:r>
              <a:rPr lang="en-US" sz="3200" b="1" dirty="0" smtClean="0"/>
              <a:t>Harpers Ferry</a:t>
            </a:r>
            <a:endParaRPr lang="en-US" sz="3200" b="1" dirty="0"/>
          </a:p>
        </p:txBody>
      </p:sp>
      <p:sp>
        <p:nvSpPr>
          <p:cNvPr id="17" name="Freeform 16"/>
          <p:cNvSpPr/>
          <p:nvPr/>
        </p:nvSpPr>
        <p:spPr>
          <a:xfrm>
            <a:off x="2975675" y="4876800"/>
            <a:ext cx="960894" cy="351295"/>
          </a:xfrm>
          <a:custGeom>
            <a:avLst/>
            <a:gdLst>
              <a:gd name="connsiteX0" fmla="*/ 960894 w 960894"/>
              <a:gd name="connsiteY0" fmla="*/ 346129 h 351295"/>
              <a:gd name="connsiteX1" fmla="*/ 914400 w 960894"/>
              <a:gd name="connsiteY1" fmla="*/ 315132 h 351295"/>
              <a:gd name="connsiteX2" fmla="*/ 712922 w 960894"/>
              <a:gd name="connsiteY2" fmla="*/ 129153 h 351295"/>
              <a:gd name="connsiteX3" fmla="*/ 573437 w 960894"/>
              <a:gd name="connsiteY3" fmla="*/ 20664 h 351295"/>
              <a:gd name="connsiteX4" fmla="*/ 371959 w 960894"/>
              <a:gd name="connsiteY4" fmla="*/ 5166 h 351295"/>
              <a:gd name="connsiteX5" fmla="*/ 0 w 960894"/>
              <a:gd name="connsiteY5" fmla="*/ 51661 h 3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894" h="351295">
                <a:moveTo>
                  <a:pt x="960894" y="346129"/>
                </a:moveTo>
                <a:cubicBezTo>
                  <a:pt x="958311" y="348712"/>
                  <a:pt x="955729" y="351295"/>
                  <a:pt x="914400" y="315132"/>
                </a:cubicBezTo>
                <a:cubicBezTo>
                  <a:pt x="873071" y="278969"/>
                  <a:pt x="769749" y="178231"/>
                  <a:pt x="712922" y="129153"/>
                </a:cubicBezTo>
                <a:cubicBezTo>
                  <a:pt x="656095" y="80075"/>
                  <a:pt x="630264" y="41328"/>
                  <a:pt x="573437" y="20664"/>
                </a:cubicBezTo>
                <a:cubicBezTo>
                  <a:pt x="516610" y="0"/>
                  <a:pt x="467532" y="0"/>
                  <a:pt x="371959" y="5166"/>
                </a:cubicBezTo>
                <a:cubicBezTo>
                  <a:pt x="276386" y="10332"/>
                  <a:pt x="0" y="51661"/>
                  <a:pt x="0" y="51661"/>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45210" y="3284350"/>
            <a:ext cx="2123268" cy="1901126"/>
          </a:xfrm>
          <a:custGeom>
            <a:avLst/>
            <a:gdLst>
              <a:gd name="connsiteX0" fmla="*/ 2123268 w 2123268"/>
              <a:gd name="connsiteY0" fmla="*/ 1766807 h 1901126"/>
              <a:gd name="connsiteX1" fmla="*/ 1937288 w 2123268"/>
              <a:gd name="connsiteY1" fmla="*/ 1859797 h 1901126"/>
              <a:gd name="connsiteX2" fmla="*/ 1751309 w 2123268"/>
              <a:gd name="connsiteY2" fmla="*/ 1859797 h 1901126"/>
              <a:gd name="connsiteX3" fmla="*/ 1658319 w 2123268"/>
              <a:gd name="connsiteY3" fmla="*/ 1611824 h 1901126"/>
              <a:gd name="connsiteX4" fmla="*/ 1487837 w 2123268"/>
              <a:gd name="connsiteY4" fmla="*/ 1348353 h 1901126"/>
              <a:gd name="connsiteX5" fmla="*/ 1053885 w 2123268"/>
              <a:gd name="connsiteY5" fmla="*/ 1317356 h 1901126"/>
              <a:gd name="connsiteX6" fmla="*/ 790414 w 2123268"/>
              <a:gd name="connsiteY6" fmla="*/ 1317356 h 1901126"/>
              <a:gd name="connsiteX7" fmla="*/ 650929 w 2123268"/>
              <a:gd name="connsiteY7" fmla="*/ 1162373 h 1901126"/>
              <a:gd name="connsiteX8" fmla="*/ 557939 w 2123268"/>
              <a:gd name="connsiteY8" fmla="*/ 1069383 h 1901126"/>
              <a:gd name="connsiteX9" fmla="*/ 247973 w 2123268"/>
              <a:gd name="connsiteY9" fmla="*/ 1069383 h 1901126"/>
              <a:gd name="connsiteX10" fmla="*/ 108488 w 2123268"/>
              <a:gd name="connsiteY10" fmla="*/ 960895 h 1901126"/>
              <a:gd name="connsiteX11" fmla="*/ 170482 w 2123268"/>
              <a:gd name="connsiteY11" fmla="*/ 604434 h 1901126"/>
              <a:gd name="connsiteX12" fmla="*/ 170482 w 2123268"/>
              <a:gd name="connsiteY12" fmla="*/ 449451 h 1901126"/>
              <a:gd name="connsiteX13" fmla="*/ 61993 w 2123268"/>
              <a:gd name="connsiteY13" fmla="*/ 170482 h 1901126"/>
              <a:gd name="connsiteX14" fmla="*/ 0 w 2123268"/>
              <a:gd name="connsiteY14" fmla="*/ 0 h 190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3268" h="1901126">
                <a:moveTo>
                  <a:pt x="2123268" y="1766807"/>
                </a:moveTo>
                <a:cubicBezTo>
                  <a:pt x="2061274" y="1805553"/>
                  <a:pt x="1999281" y="1844299"/>
                  <a:pt x="1937288" y="1859797"/>
                </a:cubicBezTo>
                <a:cubicBezTo>
                  <a:pt x="1875295" y="1875295"/>
                  <a:pt x="1797804" y="1901126"/>
                  <a:pt x="1751309" y="1859797"/>
                </a:cubicBezTo>
                <a:cubicBezTo>
                  <a:pt x="1704814" y="1818468"/>
                  <a:pt x="1702231" y="1697065"/>
                  <a:pt x="1658319" y="1611824"/>
                </a:cubicBezTo>
                <a:cubicBezTo>
                  <a:pt x="1614407" y="1526583"/>
                  <a:pt x="1588576" y="1397431"/>
                  <a:pt x="1487837" y="1348353"/>
                </a:cubicBezTo>
                <a:cubicBezTo>
                  <a:pt x="1387098" y="1299275"/>
                  <a:pt x="1170122" y="1322522"/>
                  <a:pt x="1053885" y="1317356"/>
                </a:cubicBezTo>
                <a:cubicBezTo>
                  <a:pt x="937648" y="1312190"/>
                  <a:pt x="857573" y="1343187"/>
                  <a:pt x="790414" y="1317356"/>
                </a:cubicBezTo>
                <a:cubicBezTo>
                  <a:pt x="723255" y="1291525"/>
                  <a:pt x="689675" y="1203702"/>
                  <a:pt x="650929" y="1162373"/>
                </a:cubicBezTo>
                <a:cubicBezTo>
                  <a:pt x="612183" y="1121044"/>
                  <a:pt x="625098" y="1084881"/>
                  <a:pt x="557939" y="1069383"/>
                </a:cubicBezTo>
                <a:cubicBezTo>
                  <a:pt x="490780" y="1053885"/>
                  <a:pt x="322882" y="1087464"/>
                  <a:pt x="247973" y="1069383"/>
                </a:cubicBezTo>
                <a:cubicBezTo>
                  <a:pt x="173064" y="1051302"/>
                  <a:pt x="121403" y="1038386"/>
                  <a:pt x="108488" y="960895"/>
                </a:cubicBezTo>
                <a:cubicBezTo>
                  <a:pt x="95573" y="883404"/>
                  <a:pt x="160150" y="689675"/>
                  <a:pt x="170482" y="604434"/>
                </a:cubicBezTo>
                <a:cubicBezTo>
                  <a:pt x="180814" y="519193"/>
                  <a:pt x="188563" y="521776"/>
                  <a:pt x="170482" y="449451"/>
                </a:cubicBezTo>
                <a:cubicBezTo>
                  <a:pt x="152401" y="377126"/>
                  <a:pt x="90407" y="245390"/>
                  <a:pt x="61993" y="170482"/>
                </a:cubicBezTo>
                <a:cubicBezTo>
                  <a:pt x="33579" y="95574"/>
                  <a:pt x="16789" y="47787"/>
                  <a:pt x="0"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TextBox 18"/>
          <p:cNvSpPr txBox="1"/>
          <p:nvPr/>
        </p:nvSpPr>
        <p:spPr>
          <a:xfrm>
            <a:off x="0" y="762000"/>
            <a:ext cx="9144000" cy="677108"/>
          </a:xfrm>
          <a:prstGeom prst="rect">
            <a:avLst/>
          </a:prstGeom>
        </p:spPr>
        <p:txBody>
          <a:bodyPr wrap="square" rtlCol="0">
            <a:spAutoFit/>
          </a:bodyPr>
          <a:lstStyle/>
          <a:p>
            <a:pPr algn="ctr"/>
            <a:r>
              <a:rPr lang="en-US" sz="3800" b="1" dirty="0" smtClean="0">
                <a:latin typeface="Tempus Sans ITC" pitchFamily="82" charset="0"/>
              </a:rPr>
              <a:t>What is the topography like here?</a:t>
            </a:r>
            <a:endParaRPr lang="en-US" sz="3800" b="1" dirty="0">
              <a:latin typeface="Tempus Sans ITC" pitchFamily="82" charset="0"/>
            </a:endParaRPr>
          </a:p>
        </p:txBody>
      </p:sp>
      <p:sp>
        <p:nvSpPr>
          <p:cNvPr id="20" name="Rectangle 19"/>
          <p:cNvSpPr/>
          <p:nvPr/>
        </p:nvSpPr>
        <p:spPr>
          <a:xfrm>
            <a:off x="0" y="2819400"/>
            <a:ext cx="3581400" cy="2514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49" presetClass="entr" presetSubtype="0" decel="10000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36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360"/>
                                          </p:val>
                                        </p:tav>
                                        <p:tav tm="100000">
                                          <p:val>
                                            <p:fltVal val="0"/>
                                          </p:val>
                                        </p:tav>
                                      </p:tavLst>
                                    </p:anim>
                                    <p:animEffect transition="in" filter="fade">
                                      <p:cBhvr>
                                        <p:cTn id="23" dur="1000"/>
                                        <p:tgtEl>
                                          <p:spTgt spid="8"/>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2000"/>
                                        <p:tgtEl>
                                          <p:spTgt spid="9"/>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Effect transition="in" filter="fade">
                                      <p:cBhvr>
                                        <p:cTn id="41" dur="10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1000"/>
                                        <p:tgtEl>
                                          <p:spTgt spid="17"/>
                                        </p:tgtEl>
                                      </p:cBhvr>
                                    </p:animEffect>
                                  </p:childTnLst>
                                </p:cTn>
                              </p:par>
                            </p:childTnLst>
                          </p:cTn>
                        </p:par>
                        <p:par>
                          <p:cTn id="50" fill="hold">
                            <p:stCondLst>
                              <p:cond delay="1000"/>
                            </p:stCondLst>
                            <p:childTnLst>
                              <p:par>
                                <p:cTn id="51" presetID="53"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Effect transition="in" filter="fade">
                                      <p:cBhvr>
                                        <p:cTn id="55" dur="1000"/>
                                        <p:tgtEl>
                                          <p:spTgt spid="15"/>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360"/>
                                          </p:val>
                                        </p:tav>
                                        <p:tav tm="100000">
                                          <p:val>
                                            <p:fltVal val="0"/>
                                          </p:val>
                                        </p:tav>
                                      </p:tavLst>
                                    </p:anim>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1000"/>
                                        <p:tgtEl>
                                          <p:spTgt spid="18"/>
                                        </p:tgtEl>
                                      </p:cBhvr>
                                    </p:animEffect>
                                  </p:childTnLst>
                                </p:cTn>
                              </p:par>
                            </p:childTnLst>
                          </p:cTn>
                        </p:par>
                        <p:par>
                          <p:cTn id="67" fill="hold">
                            <p:stCondLst>
                              <p:cond delay="1000"/>
                            </p:stCondLst>
                            <p:childTnLst>
                              <p:par>
                                <p:cTn id="68" presetID="8" presetClass="emph" presetSubtype="0" fill="hold" grpId="2" nodeType="afterEffect">
                                  <p:stCondLst>
                                    <p:cond delay="0"/>
                                  </p:stCondLst>
                                  <p:childTnLst>
                                    <p:animRot by="21600000">
                                      <p:cBhvr>
                                        <p:cTn id="69" dur="1000" fill="hold"/>
                                        <p:tgtEl>
                                          <p:spTgt spid="8"/>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5"/>
                                        </p:tgtEl>
                                      </p:cBhvr>
                                    </p:animEffect>
                                    <p:set>
                                      <p:cBhvr>
                                        <p:cTn id="74" dur="1" fill="hold">
                                          <p:stCondLst>
                                            <p:cond delay="999"/>
                                          </p:stCondLst>
                                        </p:cTn>
                                        <p:tgtEl>
                                          <p:spTgt spid="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6"/>
                                        </p:tgtEl>
                                      </p:cBhvr>
                                    </p:animEffect>
                                    <p:set>
                                      <p:cBhvr>
                                        <p:cTn id="77" dur="1" fill="hold">
                                          <p:stCondLst>
                                            <p:cond delay="999"/>
                                          </p:stCondLst>
                                        </p:cTn>
                                        <p:tgtEl>
                                          <p:spTgt spid="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11"/>
                                        </p:tgtEl>
                                      </p:cBhvr>
                                    </p:animEffect>
                                    <p:set>
                                      <p:cBhvr>
                                        <p:cTn id="83" dur="1" fill="hold">
                                          <p:stCondLst>
                                            <p:cond delay="9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9"/>
                                        </p:tgtEl>
                                      </p:cBhvr>
                                    </p:animEffect>
                                    <p:set>
                                      <p:cBhvr>
                                        <p:cTn id="86" dur="1" fill="hold">
                                          <p:stCondLst>
                                            <p:cond delay="999"/>
                                          </p:stCondLst>
                                        </p:cTn>
                                        <p:tgtEl>
                                          <p:spTgt spid="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2"/>
                                        </p:tgtEl>
                                      </p:cBhvr>
                                    </p:animEffect>
                                    <p:set>
                                      <p:cBhvr>
                                        <p:cTn id="89" dur="1" fill="hold">
                                          <p:stCondLst>
                                            <p:cond delay="9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5"/>
                                        </p:tgtEl>
                                      </p:cBhvr>
                                    </p:animEffect>
                                    <p:set>
                                      <p:cBhvr>
                                        <p:cTn id="95" dur="1" fill="hold">
                                          <p:stCondLst>
                                            <p:cond delay="999"/>
                                          </p:stCondLst>
                                        </p:cTn>
                                        <p:tgtEl>
                                          <p:spTgt spid="1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7"/>
                                        </p:tgtEl>
                                      </p:cBhvr>
                                    </p:animEffect>
                                    <p:set>
                                      <p:cBhvr>
                                        <p:cTn id="98" dur="1" fill="hold">
                                          <p:stCondLst>
                                            <p:cond delay="999"/>
                                          </p:stCondLst>
                                        </p:cTn>
                                        <p:tgtEl>
                                          <p:spTgt spid="7"/>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0" fill="hold" grpId="1" nodeType="after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1000" fill="hold"/>
                                        <p:tgtEl>
                                          <p:spTgt spid="19"/>
                                        </p:tgtEl>
                                        <p:attrNameLst>
                                          <p:attrName>ppt_w</p:attrName>
                                        </p:attrNameLst>
                                      </p:cBhvr>
                                      <p:tavLst>
                                        <p:tav tm="0">
                                          <p:val>
                                            <p:fltVal val="0"/>
                                          </p:val>
                                        </p:tav>
                                        <p:tav tm="100000">
                                          <p:val>
                                            <p:strVal val="#ppt_w"/>
                                          </p:val>
                                        </p:tav>
                                      </p:tavLst>
                                    </p:anim>
                                    <p:anim calcmode="lin" valueType="num">
                                      <p:cBhvr>
                                        <p:cTn id="103" dur="1000" fill="hold"/>
                                        <p:tgtEl>
                                          <p:spTgt spid="19"/>
                                        </p:tgtEl>
                                        <p:attrNameLst>
                                          <p:attrName>ppt_h</p:attrName>
                                        </p:attrNameLst>
                                      </p:cBhvr>
                                      <p:tavLst>
                                        <p:tav tm="0">
                                          <p:val>
                                            <p:fltVal val="0"/>
                                          </p:val>
                                        </p:tav>
                                        <p:tav tm="100000">
                                          <p:val>
                                            <p:strVal val="#ppt_h"/>
                                          </p:val>
                                        </p:tav>
                                      </p:tavLst>
                                    </p:anim>
                                    <p:animEffect transition="in" filter="fade">
                                      <p:cBhvr>
                                        <p:cTn id="104" dur="10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left)">
                                      <p:cBhvr>
                                        <p:cTn id="10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P spid="10" grpId="0"/>
      <p:bldP spid="10" grpId="1"/>
      <p:bldP spid="11" grpId="0" animBg="1"/>
      <p:bldP spid="11" grpId="1" animBg="1"/>
      <p:bldP spid="12" grpId="0" animBg="1"/>
      <p:bldP spid="12" grpId="1" animBg="1"/>
      <p:bldP spid="8" grpId="0" animBg="1"/>
      <p:bldP spid="8" grpId="2" animBg="1"/>
      <p:bldP spid="15" grpId="0" animBg="1"/>
      <p:bldP spid="15" grpId="1" animBg="1"/>
      <p:bldP spid="17" grpId="0" animBg="1"/>
      <p:bldP spid="17" grpId="1" animBg="1"/>
      <p:bldP spid="18" grpId="0" animBg="1"/>
      <p:bldP spid="16" grpId="0" animBg="1"/>
      <p:bldP spid="19" grpId="1" animBg="1"/>
      <p:bldP spid="20"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539430"/>
          </a:xfrm>
          <a:prstGeom prst="rect">
            <a:avLst/>
          </a:prstGeom>
        </p:spPr>
        <p:txBody>
          <a:bodyPr wrap="square">
            <a:spAutoFit/>
          </a:bodyPr>
          <a:lstStyle/>
          <a:p>
            <a:r>
              <a:rPr lang="en-US" sz="1400" dirty="0" smtClean="0">
                <a:hlinkClick r:id="rId2"/>
              </a:rPr>
              <a:t>https://www.nps.gov/hafe/learn/historyculture/route-from-harpers-ferry-va-to-pittsburgh-pa.htm</a:t>
            </a:r>
            <a:endParaRPr lang="en-US" sz="1400" dirty="0" smtClean="0"/>
          </a:p>
          <a:p>
            <a:r>
              <a:rPr lang="en-US" sz="1400" dirty="0" smtClean="0"/>
              <a:t>The route which Meriwether Lewis traveled from Harpers Ferry, Virginia to Pittsburgh, Pennsylvania, between July 8 and July 15, 1803, has not been well documented. The only primary source we have is a letter Lewis penned to President Jefferson from Harpers Ferry on July 8, 1803:</a:t>
            </a:r>
          </a:p>
          <a:p>
            <a:r>
              <a:rPr lang="en-US" sz="1400" i="1" dirty="0" smtClean="0"/>
              <a:t>I shall set out myself in the course of an hour, taking the route of Charlestown, Frankfort, Uniontown and Redstone old fort to Pittsburgh, at which place I shall most probably arrive on the 15th.</a:t>
            </a:r>
            <a:endParaRPr lang="en-US" sz="1400" dirty="0" smtClean="0"/>
          </a:p>
          <a:p>
            <a:r>
              <a:rPr lang="en-US" sz="1400" dirty="0" smtClean="0"/>
              <a:t>Based on this travel itinerary, on the confidence Lewis expressed in his anticipated arrival date, and on extensive documentation of the primary travel routes across this region in the late 18th and early 19th centuries, we can deduce with some certainty the route Lewis took across the Appalachian Mountains to the Ohio River.</a:t>
            </a:r>
          </a:p>
          <a:p>
            <a:r>
              <a:rPr lang="en-US" sz="1400" dirty="0" smtClean="0"/>
              <a:t>Meriwether Lewis arranged for two wagons to haul his supplies from Pennsylvania and Virginia. One carried supplies from Philadelphia and Lancaster, Pa., and subsequently passed through Harpers Ferry:</a:t>
            </a:r>
          </a:p>
          <a:p>
            <a:r>
              <a:rPr lang="en-US" sz="1400" i="1" dirty="0" smtClean="0"/>
              <a:t>The </a:t>
            </a:r>
            <a:r>
              <a:rPr lang="en-US" sz="1400" i="1" dirty="0" err="1" smtClean="0"/>
              <a:t>Waggon</a:t>
            </a:r>
            <a:r>
              <a:rPr lang="en-US" sz="1400" i="1" dirty="0" smtClean="0"/>
              <a:t> which was employed by Mr. </a:t>
            </a:r>
            <a:r>
              <a:rPr lang="en-US" sz="1400" i="1" dirty="0" err="1" smtClean="0"/>
              <a:t>Linnard</a:t>
            </a:r>
            <a:r>
              <a:rPr lang="en-US" sz="1400" i="1" dirty="0" smtClean="0"/>
              <a:t> the Military Agent at Philadelphia, to transport the articles forming my outfit, passed this place on the 28th </a:t>
            </a:r>
            <a:r>
              <a:rPr lang="en-US" sz="1400" i="1" dirty="0" err="1" smtClean="0"/>
              <a:t>Ulto</a:t>
            </a:r>
            <a:r>
              <a:rPr lang="en-US" sz="1400" i="1" dirty="0" smtClean="0"/>
              <a:t>. The </a:t>
            </a:r>
            <a:r>
              <a:rPr lang="en-US" sz="1400" i="1" dirty="0" err="1" smtClean="0"/>
              <a:t>waggoner</a:t>
            </a:r>
            <a:r>
              <a:rPr lang="en-US" sz="1400" i="1" dirty="0" smtClean="0"/>
              <a:t> determined that his team was not sufficiently strong to take the whole of the articles that had been prepared for me at this place and therefore took none of them.</a:t>
            </a:r>
          </a:p>
          <a:p>
            <a:r>
              <a:rPr lang="en-US" sz="1400" dirty="0" smtClean="0"/>
              <a:t>The wagon hauling Lewis’ weapons and supplies from the Harpers Ferry Armory departed on July 9 and arrived in Pittsburgh on July 22, taking a total of 13 days to make the journey:</a:t>
            </a:r>
          </a:p>
        </p:txBody>
      </p:sp>
      <p:pic>
        <p:nvPicPr>
          <p:cNvPr id="1026" name="Picture 2"/>
          <p:cNvPicPr>
            <a:picLocks noChangeAspect="1" noChangeArrowheads="1"/>
          </p:cNvPicPr>
          <p:nvPr/>
        </p:nvPicPr>
        <p:blipFill>
          <a:blip r:embed="rId3" cstate="print"/>
          <a:srcRect/>
          <a:stretch>
            <a:fillRect/>
          </a:stretch>
        </p:blipFill>
        <p:spPr bwMode="auto">
          <a:xfrm>
            <a:off x="4305032" y="3352801"/>
            <a:ext cx="4838968" cy="3505200"/>
          </a:xfrm>
          <a:prstGeom prst="rect">
            <a:avLst/>
          </a:prstGeom>
          <a:noFill/>
          <a:ln w="9525">
            <a:noFill/>
            <a:miter lim="800000"/>
            <a:headEnd/>
            <a:tailEnd/>
          </a:ln>
          <a:effectLst/>
        </p:spPr>
      </p:pic>
      <p:sp>
        <p:nvSpPr>
          <p:cNvPr id="4" name="Rectangle 3"/>
          <p:cNvSpPr/>
          <p:nvPr/>
        </p:nvSpPr>
        <p:spPr>
          <a:xfrm>
            <a:off x="0" y="3429000"/>
            <a:ext cx="4267200" cy="3108543"/>
          </a:xfrm>
          <a:prstGeom prst="rect">
            <a:avLst/>
          </a:prstGeom>
        </p:spPr>
        <p:txBody>
          <a:bodyPr wrap="square">
            <a:spAutoFit/>
          </a:bodyPr>
          <a:lstStyle/>
          <a:p>
            <a:r>
              <a:rPr lang="en-US" sz="1400" i="1" dirty="0" smtClean="0"/>
              <a:t>The </a:t>
            </a:r>
            <a:r>
              <a:rPr lang="en-US" sz="1400" i="1" dirty="0" err="1" smtClean="0"/>
              <a:t>Waggon</a:t>
            </a:r>
            <a:r>
              <a:rPr lang="en-US" sz="1400" i="1" dirty="0" smtClean="0"/>
              <a:t> from Harper’s ferry arrived today, brining every thing with which she was charged in good order</a:t>
            </a:r>
            <a:r>
              <a:rPr lang="en-US" sz="1400" dirty="0" smtClean="0"/>
              <a:t/>
            </a:r>
            <a:br>
              <a:rPr lang="en-US" sz="1400" dirty="0" smtClean="0"/>
            </a:br>
            <a:r>
              <a:rPr lang="en-US" sz="1400" dirty="0" smtClean="0"/>
              <a:t>Many believe these wagons traveled by way of Chambersburg, Pa., en route to Pittsburgh along the Forbes Road. However, Lewis likely would have instructed the teamsters he employed to take the route he was personally familiar with through Virginia and Maryland. This route certainly was capable of accommodating Lewis’ heavily-laden wagons. In addition, from Harpers Ferry, the route west along the wagon road from Winchester, Va., to Brownsville, Pa., appears to be a more direct and convenient choice.</a:t>
            </a:r>
          </a:p>
          <a:p>
            <a:r>
              <a:rPr lang="en-US" sz="1400" dirty="0" smtClean="0"/>
              <a:t>However, such a conclusion is merely conjecture, as Lewis gives us no further details on the matter.</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7506" name="Picture 2" descr="Cumberland md braddock road.jpg"/>
          <p:cNvPicPr>
            <a:picLocks noChangeAspect="1" noChangeArrowheads="1"/>
          </p:cNvPicPr>
          <p:nvPr/>
        </p:nvPicPr>
        <p:blipFill>
          <a:blip r:embed="rId2"/>
          <a:srcRect/>
          <a:stretch>
            <a:fillRect/>
          </a:stretch>
        </p:blipFill>
        <p:spPr bwMode="auto">
          <a:xfrm>
            <a:off x="0" y="2286000"/>
            <a:ext cx="9136944" cy="4229101"/>
          </a:xfrm>
          <a:prstGeom prst="rect">
            <a:avLst/>
          </a:prstGeom>
          <a:noFill/>
        </p:spPr>
      </p:pic>
      <p:sp>
        <p:nvSpPr>
          <p:cNvPr id="4" name="Rectangle 3"/>
          <p:cNvSpPr/>
          <p:nvPr/>
        </p:nvSpPr>
        <p:spPr>
          <a:xfrm>
            <a:off x="0" y="609600"/>
            <a:ext cx="9144000" cy="923330"/>
          </a:xfrm>
          <a:prstGeom prst="rect">
            <a:avLst/>
          </a:prstGeom>
        </p:spPr>
        <p:txBody>
          <a:bodyPr wrap="square">
            <a:spAutoFit/>
          </a:bodyPr>
          <a:lstStyle/>
          <a:p>
            <a:r>
              <a:rPr lang="en-US" dirty="0" smtClean="0">
                <a:hlinkClick r:id="rId3"/>
              </a:rPr>
              <a:t>https://familysearch.org/wiki/en/Braddock%27s_Road</a:t>
            </a: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7432" y="758952"/>
            <a:ext cx="9207700" cy="6111240"/>
            <a:chOff x="48768" y="670560"/>
            <a:chExt cx="9207700" cy="6111240"/>
          </a:xfrm>
        </p:grpSpPr>
        <p:pic>
          <p:nvPicPr>
            <p:cNvPr id="29" name="Picture 1"/>
            <p:cNvPicPr>
              <a:picLocks noChangeAspect="1" noChangeArrowheads="1"/>
            </p:cNvPicPr>
            <p:nvPr/>
          </p:nvPicPr>
          <p:blipFill>
            <a:blip r:embed="rId3"/>
            <a:srcRect/>
            <a:stretch>
              <a:fillRect/>
            </a:stretch>
          </p:blipFill>
          <p:spPr bwMode="auto">
            <a:xfrm>
              <a:off x="48768" y="762000"/>
              <a:ext cx="9207700" cy="6019800"/>
            </a:xfrm>
            <a:prstGeom prst="rect">
              <a:avLst/>
            </a:prstGeom>
            <a:noFill/>
            <a:ln w="9525">
              <a:noFill/>
              <a:miter lim="800000"/>
              <a:headEnd/>
              <a:tailEnd/>
            </a:ln>
            <a:effectLst/>
          </p:spPr>
        </p:pic>
        <p:sp>
          <p:nvSpPr>
            <p:cNvPr id="30" name="5-Point Star 29"/>
            <p:cNvSpPr/>
            <p:nvPr/>
          </p:nvSpPr>
          <p:spPr>
            <a:xfrm>
              <a:off x="533400" y="2895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21410" y="3208149"/>
              <a:ext cx="2123268" cy="1901126"/>
            </a:xfrm>
            <a:custGeom>
              <a:avLst/>
              <a:gdLst>
                <a:gd name="connsiteX0" fmla="*/ 2123268 w 2123268"/>
                <a:gd name="connsiteY0" fmla="*/ 1766807 h 1901126"/>
                <a:gd name="connsiteX1" fmla="*/ 1937288 w 2123268"/>
                <a:gd name="connsiteY1" fmla="*/ 1859797 h 1901126"/>
                <a:gd name="connsiteX2" fmla="*/ 1751309 w 2123268"/>
                <a:gd name="connsiteY2" fmla="*/ 1859797 h 1901126"/>
                <a:gd name="connsiteX3" fmla="*/ 1658319 w 2123268"/>
                <a:gd name="connsiteY3" fmla="*/ 1611824 h 1901126"/>
                <a:gd name="connsiteX4" fmla="*/ 1487837 w 2123268"/>
                <a:gd name="connsiteY4" fmla="*/ 1348353 h 1901126"/>
                <a:gd name="connsiteX5" fmla="*/ 1053885 w 2123268"/>
                <a:gd name="connsiteY5" fmla="*/ 1317356 h 1901126"/>
                <a:gd name="connsiteX6" fmla="*/ 790414 w 2123268"/>
                <a:gd name="connsiteY6" fmla="*/ 1317356 h 1901126"/>
                <a:gd name="connsiteX7" fmla="*/ 650929 w 2123268"/>
                <a:gd name="connsiteY7" fmla="*/ 1162373 h 1901126"/>
                <a:gd name="connsiteX8" fmla="*/ 557939 w 2123268"/>
                <a:gd name="connsiteY8" fmla="*/ 1069383 h 1901126"/>
                <a:gd name="connsiteX9" fmla="*/ 247973 w 2123268"/>
                <a:gd name="connsiteY9" fmla="*/ 1069383 h 1901126"/>
                <a:gd name="connsiteX10" fmla="*/ 108488 w 2123268"/>
                <a:gd name="connsiteY10" fmla="*/ 960895 h 1901126"/>
                <a:gd name="connsiteX11" fmla="*/ 170482 w 2123268"/>
                <a:gd name="connsiteY11" fmla="*/ 604434 h 1901126"/>
                <a:gd name="connsiteX12" fmla="*/ 170482 w 2123268"/>
                <a:gd name="connsiteY12" fmla="*/ 449451 h 1901126"/>
                <a:gd name="connsiteX13" fmla="*/ 61993 w 2123268"/>
                <a:gd name="connsiteY13" fmla="*/ 170482 h 1901126"/>
                <a:gd name="connsiteX14" fmla="*/ 0 w 2123268"/>
                <a:gd name="connsiteY14" fmla="*/ 0 h 190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3268" h="1901126">
                  <a:moveTo>
                    <a:pt x="2123268" y="1766807"/>
                  </a:moveTo>
                  <a:cubicBezTo>
                    <a:pt x="2061274" y="1805553"/>
                    <a:pt x="1999281" y="1844299"/>
                    <a:pt x="1937288" y="1859797"/>
                  </a:cubicBezTo>
                  <a:cubicBezTo>
                    <a:pt x="1875295" y="1875295"/>
                    <a:pt x="1797804" y="1901126"/>
                    <a:pt x="1751309" y="1859797"/>
                  </a:cubicBezTo>
                  <a:cubicBezTo>
                    <a:pt x="1704814" y="1818468"/>
                    <a:pt x="1702231" y="1697065"/>
                    <a:pt x="1658319" y="1611824"/>
                  </a:cubicBezTo>
                  <a:cubicBezTo>
                    <a:pt x="1614407" y="1526583"/>
                    <a:pt x="1588576" y="1397431"/>
                    <a:pt x="1487837" y="1348353"/>
                  </a:cubicBezTo>
                  <a:cubicBezTo>
                    <a:pt x="1387098" y="1299275"/>
                    <a:pt x="1170122" y="1322522"/>
                    <a:pt x="1053885" y="1317356"/>
                  </a:cubicBezTo>
                  <a:cubicBezTo>
                    <a:pt x="937648" y="1312190"/>
                    <a:pt x="857573" y="1343187"/>
                    <a:pt x="790414" y="1317356"/>
                  </a:cubicBezTo>
                  <a:cubicBezTo>
                    <a:pt x="723255" y="1291525"/>
                    <a:pt x="689675" y="1203702"/>
                    <a:pt x="650929" y="1162373"/>
                  </a:cubicBezTo>
                  <a:cubicBezTo>
                    <a:pt x="612183" y="1121044"/>
                    <a:pt x="625098" y="1084881"/>
                    <a:pt x="557939" y="1069383"/>
                  </a:cubicBezTo>
                  <a:cubicBezTo>
                    <a:pt x="490780" y="1053885"/>
                    <a:pt x="322882" y="1087464"/>
                    <a:pt x="247973" y="1069383"/>
                  </a:cubicBezTo>
                  <a:cubicBezTo>
                    <a:pt x="173064" y="1051302"/>
                    <a:pt x="121403" y="1038386"/>
                    <a:pt x="108488" y="960895"/>
                  </a:cubicBezTo>
                  <a:cubicBezTo>
                    <a:pt x="95573" y="883404"/>
                    <a:pt x="160150" y="689675"/>
                    <a:pt x="170482" y="604434"/>
                  </a:cubicBezTo>
                  <a:cubicBezTo>
                    <a:pt x="180814" y="519193"/>
                    <a:pt x="188563" y="521776"/>
                    <a:pt x="170482" y="449451"/>
                  </a:cubicBezTo>
                  <a:cubicBezTo>
                    <a:pt x="152401" y="377126"/>
                    <a:pt x="90407" y="245390"/>
                    <a:pt x="61993" y="170482"/>
                  </a:cubicBezTo>
                  <a:cubicBezTo>
                    <a:pt x="33579" y="95574"/>
                    <a:pt x="16789" y="47787"/>
                    <a:pt x="0"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5-Point Star 31"/>
            <p:cNvSpPr/>
            <p:nvPr/>
          </p:nvSpPr>
          <p:spPr>
            <a:xfrm>
              <a:off x="2819400" y="4724399"/>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TextBox 32"/>
            <p:cNvSpPr txBox="1"/>
            <p:nvPr/>
          </p:nvSpPr>
          <p:spPr>
            <a:xfrm>
              <a:off x="76200" y="670560"/>
              <a:ext cx="9144000" cy="677108"/>
            </a:xfrm>
            <a:prstGeom prst="rect">
              <a:avLst/>
            </a:prstGeom>
          </p:spPr>
          <p:txBody>
            <a:bodyPr wrap="square" rtlCol="0">
              <a:spAutoFit/>
            </a:bodyPr>
            <a:lstStyle/>
            <a:p>
              <a:pPr algn="ctr"/>
              <a:r>
                <a:rPr lang="en-US" sz="3800" b="1" dirty="0" smtClean="0">
                  <a:latin typeface="Tempus Sans ITC" pitchFamily="82" charset="0"/>
                </a:rPr>
                <a:t>What is the topography like here?</a:t>
              </a:r>
              <a:endParaRPr lang="en-US" sz="3800" b="1" dirty="0">
                <a:latin typeface="Tempus Sans ITC" pitchFamily="82" charset="0"/>
              </a:endParaRPr>
            </a:p>
          </p:txBody>
        </p:sp>
      </p:grpSp>
      <p:sp>
        <p:nvSpPr>
          <p:cNvPr id="34" name="Rectangle 33"/>
          <p:cNvSpPr/>
          <p:nvPr/>
        </p:nvSpPr>
        <p:spPr>
          <a:xfrm>
            <a:off x="0" y="2819400"/>
            <a:ext cx="3581400" cy="2590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4"/>
          <a:srcRect t="12568" r="1667"/>
          <a:stretch>
            <a:fillRect/>
          </a:stretch>
        </p:blipFill>
        <p:spPr bwMode="auto">
          <a:xfrm>
            <a:off x="0" y="762000"/>
            <a:ext cx="9144000" cy="6096000"/>
          </a:xfrm>
          <a:prstGeom prst="rect">
            <a:avLst/>
          </a:prstGeom>
          <a:noFill/>
          <a:ln w="9525">
            <a:noFill/>
            <a:miter lim="800000"/>
            <a:headEnd/>
            <a:tailEnd/>
          </a:ln>
          <a:effectLst/>
        </p:spPr>
      </p:pic>
      <p:sp>
        <p:nvSpPr>
          <p:cNvPr id="14" name="TextBox 13"/>
          <p:cNvSpPr txBox="1"/>
          <p:nvPr/>
        </p:nvSpPr>
        <p:spPr>
          <a:xfrm>
            <a:off x="3810000" y="762000"/>
            <a:ext cx="2209800" cy="461665"/>
          </a:xfrm>
          <a:prstGeom prst="rect">
            <a:avLst/>
          </a:prstGeom>
          <a:solidFill>
            <a:srgbClr val="0070C0"/>
          </a:solidFill>
          <a:ln w="12700">
            <a:noFill/>
          </a:ln>
        </p:spPr>
        <p:txBody>
          <a:bodyPr wrap="square" rtlCol="0">
            <a:spAutoFit/>
          </a:bodyPr>
          <a:lstStyle/>
          <a:p>
            <a:r>
              <a:rPr lang="en-US" sz="2400" b="1" dirty="0" smtClean="0">
                <a:solidFill>
                  <a:schemeClr val="bg1"/>
                </a:solidFill>
                <a:effectLst>
                  <a:outerShdw blurRad="63500" dist="38100" dir="5400000" algn="ctr" rotWithShape="0">
                    <a:schemeClr val="tx1"/>
                  </a:outerShdw>
                </a:effectLst>
              </a:rPr>
              <a:t>Allegheny River</a:t>
            </a:r>
            <a:endParaRPr lang="en-US" sz="2400" b="1" dirty="0">
              <a:solidFill>
                <a:schemeClr val="bg1"/>
              </a:solidFill>
              <a:effectLst>
                <a:outerShdw blurRad="63500" dist="38100" dir="5400000" algn="ctr" rotWithShape="0">
                  <a:schemeClr val="tx1"/>
                </a:outerShdw>
              </a:effectLst>
            </a:endParaRPr>
          </a:p>
        </p:txBody>
      </p:sp>
      <p:sp>
        <p:nvSpPr>
          <p:cNvPr id="11" name="Freeform 10"/>
          <p:cNvSpPr/>
          <p:nvPr/>
        </p:nvSpPr>
        <p:spPr>
          <a:xfrm>
            <a:off x="2854272" y="712922"/>
            <a:ext cx="1004806" cy="883403"/>
          </a:xfrm>
          <a:custGeom>
            <a:avLst/>
            <a:gdLst>
              <a:gd name="connsiteX0" fmla="*/ 1004806 w 1004806"/>
              <a:gd name="connsiteY0" fmla="*/ 0 h 883403"/>
              <a:gd name="connsiteX1" fmla="*/ 849823 w 1004806"/>
              <a:gd name="connsiteY1" fmla="*/ 216976 h 883403"/>
              <a:gd name="connsiteX2" fmla="*/ 725836 w 1004806"/>
              <a:gd name="connsiteY2" fmla="*/ 433953 h 883403"/>
              <a:gd name="connsiteX3" fmla="*/ 617348 w 1004806"/>
              <a:gd name="connsiteY3" fmla="*/ 449451 h 883403"/>
              <a:gd name="connsiteX4" fmla="*/ 617348 w 1004806"/>
              <a:gd name="connsiteY4" fmla="*/ 650929 h 883403"/>
              <a:gd name="connsiteX5" fmla="*/ 477864 w 1004806"/>
              <a:gd name="connsiteY5" fmla="*/ 635431 h 883403"/>
              <a:gd name="connsiteX6" fmla="*/ 384874 w 1004806"/>
              <a:gd name="connsiteY6" fmla="*/ 650929 h 883403"/>
              <a:gd name="connsiteX7" fmla="*/ 198894 w 1004806"/>
              <a:gd name="connsiteY7" fmla="*/ 743919 h 883403"/>
              <a:gd name="connsiteX8" fmla="*/ 28413 w 1004806"/>
              <a:gd name="connsiteY8" fmla="*/ 712922 h 883403"/>
              <a:gd name="connsiteX9" fmla="*/ 28413 w 1004806"/>
              <a:gd name="connsiteY9" fmla="*/ 883403 h 8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4806" h="883403">
                <a:moveTo>
                  <a:pt x="1004806" y="0"/>
                </a:moveTo>
                <a:cubicBezTo>
                  <a:pt x="950562" y="72325"/>
                  <a:pt x="896318" y="144651"/>
                  <a:pt x="849823" y="216976"/>
                </a:cubicBezTo>
                <a:cubicBezTo>
                  <a:pt x="803328" y="289301"/>
                  <a:pt x="764582" y="395207"/>
                  <a:pt x="725836" y="433953"/>
                </a:cubicBezTo>
                <a:cubicBezTo>
                  <a:pt x="687090" y="472699"/>
                  <a:pt x="635429" y="413288"/>
                  <a:pt x="617348" y="449451"/>
                </a:cubicBezTo>
                <a:cubicBezTo>
                  <a:pt x="599267" y="485614"/>
                  <a:pt x="640595" y="619932"/>
                  <a:pt x="617348" y="650929"/>
                </a:cubicBezTo>
                <a:cubicBezTo>
                  <a:pt x="594101" y="681926"/>
                  <a:pt x="516610" y="635431"/>
                  <a:pt x="477864" y="635431"/>
                </a:cubicBezTo>
                <a:cubicBezTo>
                  <a:pt x="439118" y="635431"/>
                  <a:pt x="431369" y="632848"/>
                  <a:pt x="384874" y="650929"/>
                </a:cubicBezTo>
                <a:cubicBezTo>
                  <a:pt x="338379" y="669010"/>
                  <a:pt x="258304" y="733587"/>
                  <a:pt x="198894" y="743919"/>
                </a:cubicBezTo>
                <a:cubicBezTo>
                  <a:pt x="139484" y="754251"/>
                  <a:pt x="56826" y="689675"/>
                  <a:pt x="28413" y="712922"/>
                </a:cubicBezTo>
                <a:cubicBezTo>
                  <a:pt x="0" y="736169"/>
                  <a:pt x="28413" y="883403"/>
                  <a:pt x="28413" y="883403"/>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340244" y="1642820"/>
            <a:ext cx="932481" cy="5160936"/>
          </a:xfrm>
          <a:custGeom>
            <a:avLst/>
            <a:gdLst>
              <a:gd name="connsiteX0" fmla="*/ 728420 w 932481"/>
              <a:gd name="connsiteY0" fmla="*/ 5160936 h 5160936"/>
              <a:gd name="connsiteX1" fmla="*/ 743919 w 932481"/>
              <a:gd name="connsiteY1" fmla="*/ 4943960 h 5160936"/>
              <a:gd name="connsiteX2" fmla="*/ 557939 w 932481"/>
              <a:gd name="connsiteY2" fmla="*/ 4726983 h 5160936"/>
              <a:gd name="connsiteX3" fmla="*/ 619932 w 932481"/>
              <a:gd name="connsiteY3" fmla="*/ 4618495 h 5160936"/>
              <a:gd name="connsiteX4" fmla="*/ 418454 w 932481"/>
              <a:gd name="connsiteY4" fmla="*/ 4479011 h 5160936"/>
              <a:gd name="connsiteX5" fmla="*/ 340963 w 932481"/>
              <a:gd name="connsiteY5" fmla="*/ 4370522 h 5160936"/>
              <a:gd name="connsiteX6" fmla="*/ 371959 w 932481"/>
              <a:gd name="connsiteY6" fmla="*/ 4076055 h 5160936"/>
              <a:gd name="connsiteX7" fmla="*/ 511444 w 932481"/>
              <a:gd name="connsiteY7" fmla="*/ 4029560 h 5160936"/>
              <a:gd name="connsiteX8" fmla="*/ 588936 w 932481"/>
              <a:gd name="connsiteY8" fmla="*/ 3921072 h 5160936"/>
              <a:gd name="connsiteX9" fmla="*/ 526942 w 932481"/>
              <a:gd name="connsiteY9" fmla="*/ 3797085 h 5160936"/>
              <a:gd name="connsiteX10" fmla="*/ 387458 w 932481"/>
              <a:gd name="connsiteY10" fmla="*/ 3518116 h 5160936"/>
              <a:gd name="connsiteX11" fmla="*/ 263471 w 932481"/>
              <a:gd name="connsiteY11" fmla="*/ 3347634 h 5160936"/>
              <a:gd name="connsiteX12" fmla="*/ 139485 w 932481"/>
              <a:gd name="connsiteY12" fmla="*/ 3332136 h 5160936"/>
              <a:gd name="connsiteX13" fmla="*/ 0 w 932481"/>
              <a:gd name="connsiteY13" fmla="*/ 3146156 h 5160936"/>
              <a:gd name="connsiteX14" fmla="*/ 139485 w 932481"/>
              <a:gd name="connsiteY14" fmla="*/ 3084163 h 5160936"/>
              <a:gd name="connsiteX15" fmla="*/ 247973 w 932481"/>
              <a:gd name="connsiteY15" fmla="*/ 2960177 h 5160936"/>
              <a:gd name="connsiteX16" fmla="*/ 325464 w 932481"/>
              <a:gd name="connsiteY16" fmla="*/ 2836190 h 5160936"/>
              <a:gd name="connsiteX17" fmla="*/ 495946 w 932481"/>
              <a:gd name="connsiteY17" fmla="*/ 2836190 h 5160936"/>
              <a:gd name="connsiteX18" fmla="*/ 542441 w 932481"/>
              <a:gd name="connsiteY18" fmla="*/ 2696705 h 5160936"/>
              <a:gd name="connsiteX19" fmla="*/ 542441 w 932481"/>
              <a:gd name="connsiteY19" fmla="*/ 2572719 h 5160936"/>
              <a:gd name="connsiteX20" fmla="*/ 697424 w 932481"/>
              <a:gd name="connsiteY20" fmla="*/ 2402238 h 5160936"/>
              <a:gd name="connsiteX21" fmla="*/ 666427 w 932481"/>
              <a:gd name="connsiteY21" fmla="*/ 2231756 h 5160936"/>
              <a:gd name="connsiteX22" fmla="*/ 666427 w 932481"/>
              <a:gd name="connsiteY22" fmla="*/ 2014780 h 5160936"/>
              <a:gd name="connsiteX23" fmla="*/ 681925 w 932481"/>
              <a:gd name="connsiteY23" fmla="*/ 1844299 h 5160936"/>
              <a:gd name="connsiteX24" fmla="*/ 681925 w 932481"/>
              <a:gd name="connsiteY24" fmla="*/ 1689316 h 5160936"/>
              <a:gd name="connsiteX25" fmla="*/ 511444 w 932481"/>
              <a:gd name="connsiteY25" fmla="*/ 1658319 h 5160936"/>
              <a:gd name="connsiteX26" fmla="*/ 495946 w 932481"/>
              <a:gd name="connsiteY26" fmla="*/ 1425844 h 5160936"/>
              <a:gd name="connsiteX27" fmla="*/ 619932 w 932481"/>
              <a:gd name="connsiteY27" fmla="*/ 1425844 h 5160936"/>
              <a:gd name="connsiteX28" fmla="*/ 712922 w 932481"/>
              <a:gd name="connsiteY28" fmla="*/ 1363851 h 5160936"/>
              <a:gd name="connsiteX29" fmla="*/ 759417 w 932481"/>
              <a:gd name="connsiteY29" fmla="*/ 1193370 h 5160936"/>
              <a:gd name="connsiteX30" fmla="*/ 929898 w 932481"/>
              <a:gd name="connsiteY30" fmla="*/ 1146875 h 5160936"/>
              <a:gd name="connsiteX31" fmla="*/ 743919 w 932481"/>
              <a:gd name="connsiteY31" fmla="*/ 991892 h 5160936"/>
              <a:gd name="connsiteX32" fmla="*/ 836909 w 932481"/>
              <a:gd name="connsiteY32" fmla="*/ 852407 h 5160936"/>
              <a:gd name="connsiteX33" fmla="*/ 759417 w 932481"/>
              <a:gd name="connsiteY33" fmla="*/ 805912 h 5160936"/>
              <a:gd name="connsiteX34" fmla="*/ 588936 w 932481"/>
              <a:gd name="connsiteY34" fmla="*/ 759417 h 5160936"/>
              <a:gd name="connsiteX35" fmla="*/ 712922 w 932481"/>
              <a:gd name="connsiteY35" fmla="*/ 650929 h 5160936"/>
              <a:gd name="connsiteX36" fmla="*/ 805912 w 932481"/>
              <a:gd name="connsiteY36" fmla="*/ 573438 h 5160936"/>
              <a:gd name="connsiteX37" fmla="*/ 759417 w 932481"/>
              <a:gd name="connsiteY37" fmla="*/ 356461 h 5160936"/>
              <a:gd name="connsiteX38" fmla="*/ 914400 w 932481"/>
              <a:gd name="connsiteY38" fmla="*/ 294468 h 5160936"/>
              <a:gd name="connsiteX39" fmla="*/ 821410 w 932481"/>
              <a:gd name="connsiteY39" fmla="*/ 154983 h 5160936"/>
              <a:gd name="connsiteX40" fmla="*/ 743919 w 932481"/>
              <a:gd name="connsiteY40" fmla="*/ 92990 h 5160936"/>
              <a:gd name="connsiteX41" fmla="*/ 526942 w 932481"/>
              <a:gd name="connsiteY41" fmla="*/ 0 h 516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81" h="5160936">
                <a:moveTo>
                  <a:pt x="728420" y="5160936"/>
                </a:moveTo>
                <a:cubicBezTo>
                  <a:pt x="750376" y="5088610"/>
                  <a:pt x="772332" y="5016285"/>
                  <a:pt x="743919" y="4943960"/>
                </a:cubicBezTo>
                <a:cubicBezTo>
                  <a:pt x="715506" y="4871635"/>
                  <a:pt x="578604" y="4781227"/>
                  <a:pt x="557939" y="4726983"/>
                </a:cubicBezTo>
                <a:cubicBezTo>
                  <a:pt x="537274" y="4672739"/>
                  <a:pt x="643179" y="4659824"/>
                  <a:pt x="619932" y="4618495"/>
                </a:cubicBezTo>
                <a:cubicBezTo>
                  <a:pt x="596685" y="4577166"/>
                  <a:pt x="464949" y="4520340"/>
                  <a:pt x="418454" y="4479011"/>
                </a:cubicBezTo>
                <a:cubicBezTo>
                  <a:pt x="371959" y="4437682"/>
                  <a:pt x="348712" y="4437681"/>
                  <a:pt x="340963" y="4370522"/>
                </a:cubicBezTo>
                <a:cubicBezTo>
                  <a:pt x="333214" y="4303363"/>
                  <a:pt x="343546" y="4132882"/>
                  <a:pt x="371959" y="4076055"/>
                </a:cubicBezTo>
                <a:cubicBezTo>
                  <a:pt x="400373" y="4019228"/>
                  <a:pt x="475281" y="4055391"/>
                  <a:pt x="511444" y="4029560"/>
                </a:cubicBezTo>
                <a:cubicBezTo>
                  <a:pt x="547607" y="4003730"/>
                  <a:pt x="586353" y="3959818"/>
                  <a:pt x="588936" y="3921072"/>
                </a:cubicBezTo>
                <a:cubicBezTo>
                  <a:pt x="591519" y="3882326"/>
                  <a:pt x="526942" y="3797085"/>
                  <a:pt x="526942" y="3797085"/>
                </a:cubicBezTo>
                <a:cubicBezTo>
                  <a:pt x="493362" y="3729926"/>
                  <a:pt x="431370" y="3593024"/>
                  <a:pt x="387458" y="3518116"/>
                </a:cubicBezTo>
                <a:cubicBezTo>
                  <a:pt x="343546" y="3443208"/>
                  <a:pt x="304800" y="3378631"/>
                  <a:pt x="263471" y="3347634"/>
                </a:cubicBezTo>
                <a:cubicBezTo>
                  <a:pt x="222142" y="3316637"/>
                  <a:pt x="183397" y="3365716"/>
                  <a:pt x="139485" y="3332136"/>
                </a:cubicBezTo>
                <a:cubicBezTo>
                  <a:pt x="95573" y="3298556"/>
                  <a:pt x="0" y="3187485"/>
                  <a:pt x="0" y="3146156"/>
                </a:cubicBezTo>
                <a:cubicBezTo>
                  <a:pt x="0" y="3104827"/>
                  <a:pt x="98156" y="3115160"/>
                  <a:pt x="139485" y="3084163"/>
                </a:cubicBezTo>
                <a:cubicBezTo>
                  <a:pt x="180814" y="3053166"/>
                  <a:pt x="216976" y="3001506"/>
                  <a:pt x="247973" y="2960177"/>
                </a:cubicBezTo>
                <a:cubicBezTo>
                  <a:pt x="278970" y="2918848"/>
                  <a:pt x="284135" y="2856854"/>
                  <a:pt x="325464" y="2836190"/>
                </a:cubicBezTo>
                <a:cubicBezTo>
                  <a:pt x="366793" y="2815526"/>
                  <a:pt x="459783" y="2859438"/>
                  <a:pt x="495946" y="2836190"/>
                </a:cubicBezTo>
                <a:cubicBezTo>
                  <a:pt x="532109" y="2812943"/>
                  <a:pt x="534692" y="2740617"/>
                  <a:pt x="542441" y="2696705"/>
                </a:cubicBezTo>
                <a:cubicBezTo>
                  <a:pt x="550190" y="2652793"/>
                  <a:pt x="516611" y="2621797"/>
                  <a:pt x="542441" y="2572719"/>
                </a:cubicBezTo>
                <a:cubicBezTo>
                  <a:pt x="568271" y="2523641"/>
                  <a:pt x="676760" y="2459065"/>
                  <a:pt x="697424" y="2402238"/>
                </a:cubicBezTo>
                <a:cubicBezTo>
                  <a:pt x="718088" y="2345411"/>
                  <a:pt x="671593" y="2296332"/>
                  <a:pt x="666427" y="2231756"/>
                </a:cubicBezTo>
                <a:cubicBezTo>
                  <a:pt x="661261" y="2167180"/>
                  <a:pt x="663844" y="2079356"/>
                  <a:pt x="666427" y="2014780"/>
                </a:cubicBezTo>
                <a:cubicBezTo>
                  <a:pt x="669010" y="1950204"/>
                  <a:pt x="679342" y="1898543"/>
                  <a:pt x="681925" y="1844299"/>
                </a:cubicBezTo>
                <a:cubicBezTo>
                  <a:pt x="684508" y="1790055"/>
                  <a:pt x="710338" y="1720313"/>
                  <a:pt x="681925" y="1689316"/>
                </a:cubicBezTo>
                <a:cubicBezTo>
                  <a:pt x="653512" y="1658319"/>
                  <a:pt x="542440" y="1702231"/>
                  <a:pt x="511444" y="1658319"/>
                </a:cubicBezTo>
                <a:cubicBezTo>
                  <a:pt x="480448" y="1614407"/>
                  <a:pt x="477865" y="1464590"/>
                  <a:pt x="495946" y="1425844"/>
                </a:cubicBezTo>
                <a:cubicBezTo>
                  <a:pt x="514027" y="1387098"/>
                  <a:pt x="583769" y="1436176"/>
                  <a:pt x="619932" y="1425844"/>
                </a:cubicBezTo>
                <a:cubicBezTo>
                  <a:pt x="656095" y="1415512"/>
                  <a:pt x="689675" y="1402597"/>
                  <a:pt x="712922" y="1363851"/>
                </a:cubicBezTo>
                <a:cubicBezTo>
                  <a:pt x="736169" y="1325105"/>
                  <a:pt x="723254" y="1229533"/>
                  <a:pt x="759417" y="1193370"/>
                </a:cubicBezTo>
                <a:cubicBezTo>
                  <a:pt x="795580" y="1157207"/>
                  <a:pt x="932481" y="1180455"/>
                  <a:pt x="929898" y="1146875"/>
                </a:cubicBezTo>
                <a:cubicBezTo>
                  <a:pt x="927315" y="1113295"/>
                  <a:pt x="759417" y="1040970"/>
                  <a:pt x="743919" y="991892"/>
                </a:cubicBezTo>
                <a:cubicBezTo>
                  <a:pt x="728421" y="942814"/>
                  <a:pt x="834326" y="883404"/>
                  <a:pt x="836909" y="852407"/>
                </a:cubicBezTo>
                <a:cubicBezTo>
                  <a:pt x="839492" y="821410"/>
                  <a:pt x="800746" y="821410"/>
                  <a:pt x="759417" y="805912"/>
                </a:cubicBezTo>
                <a:cubicBezTo>
                  <a:pt x="718088" y="790414"/>
                  <a:pt x="596685" y="785248"/>
                  <a:pt x="588936" y="759417"/>
                </a:cubicBezTo>
                <a:cubicBezTo>
                  <a:pt x="581187" y="733587"/>
                  <a:pt x="676759" y="681925"/>
                  <a:pt x="712922" y="650929"/>
                </a:cubicBezTo>
                <a:cubicBezTo>
                  <a:pt x="749085" y="619933"/>
                  <a:pt x="798163" y="622516"/>
                  <a:pt x="805912" y="573438"/>
                </a:cubicBezTo>
                <a:cubicBezTo>
                  <a:pt x="813661" y="524360"/>
                  <a:pt x="741336" y="402956"/>
                  <a:pt x="759417" y="356461"/>
                </a:cubicBezTo>
                <a:cubicBezTo>
                  <a:pt x="777498" y="309966"/>
                  <a:pt x="904068" y="328048"/>
                  <a:pt x="914400" y="294468"/>
                </a:cubicBezTo>
                <a:cubicBezTo>
                  <a:pt x="924732" y="260888"/>
                  <a:pt x="849824" y="188563"/>
                  <a:pt x="821410" y="154983"/>
                </a:cubicBezTo>
                <a:cubicBezTo>
                  <a:pt x="792997" y="121403"/>
                  <a:pt x="792997" y="118820"/>
                  <a:pt x="743919" y="92990"/>
                </a:cubicBezTo>
                <a:cubicBezTo>
                  <a:pt x="694841" y="67160"/>
                  <a:pt x="610891" y="33580"/>
                  <a:pt x="526942" y="0"/>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675914">
            <a:off x="7252176"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8200" y="6096000"/>
            <a:ext cx="2667000"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Monongahela River</a:t>
            </a:r>
            <a:endParaRPr lang="en-US" sz="2400" b="1" dirty="0">
              <a:solidFill>
                <a:schemeClr val="bg1"/>
              </a:solidFill>
              <a:effectLst>
                <a:outerShdw blurRad="63500" dist="38100" dir="5400000" algn="ctr" rotWithShape="0">
                  <a:schemeClr val="tx1"/>
                </a:outerShdw>
              </a:effectLst>
            </a:endParaRPr>
          </a:p>
        </p:txBody>
      </p:sp>
      <p:sp>
        <p:nvSpPr>
          <p:cNvPr id="43" name="Down Arrow 42"/>
          <p:cNvSpPr/>
          <p:nvPr/>
        </p:nvSpPr>
        <p:spPr>
          <a:xfrm rot="2400651">
            <a:off x="2903193" y="515180"/>
            <a:ext cx="990585" cy="13324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s</a:t>
            </a:r>
            <a:endParaRPr lang="en-US" sz="5400" b="1" dirty="0"/>
          </a:p>
        </p:txBody>
      </p:sp>
      <p:sp>
        <p:nvSpPr>
          <p:cNvPr id="44" name="Down Arrow 43"/>
          <p:cNvSpPr/>
          <p:nvPr/>
        </p:nvSpPr>
        <p:spPr>
          <a:xfrm rot="10800000">
            <a:off x="2209800" y="4800600"/>
            <a:ext cx="990585" cy="13324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N</a:t>
            </a:r>
            <a:endParaRPr lang="en-US" sz="5400" b="1" dirty="0"/>
          </a:p>
        </p:txBody>
      </p:sp>
      <p:sp>
        <p:nvSpPr>
          <p:cNvPr id="46" name="Left Arrow 45"/>
          <p:cNvSpPr/>
          <p:nvPr/>
        </p:nvSpPr>
        <p:spPr>
          <a:xfrm>
            <a:off x="0" y="2819400"/>
            <a:ext cx="2057400" cy="11430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WEST</a:t>
            </a:r>
            <a:endParaRPr lang="en-US" sz="4400" dirty="0"/>
          </a:p>
        </p:txBody>
      </p:sp>
      <p:sp>
        <p:nvSpPr>
          <p:cNvPr id="47" name="TextBox 46"/>
          <p:cNvSpPr txBox="1">
            <a:spLocks noChangeArrowheads="1"/>
          </p:cNvSpPr>
          <p:nvPr/>
        </p:nvSpPr>
        <p:spPr bwMode="auto">
          <a:xfrm>
            <a:off x="0" y="6334780"/>
            <a:ext cx="9144000" cy="523220"/>
          </a:xfrm>
          <a:prstGeom prst="rect">
            <a:avLst/>
          </a:prstGeom>
          <a:solidFill>
            <a:srgbClr val="FFFF66"/>
          </a:solidFill>
          <a:ln w="9525">
            <a:noFill/>
            <a:miter lim="800000"/>
            <a:headEnd/>
            <a:tailEnd/>
          </a:ln>
        </p:spPr>
        <p:txBody>
          <a:bodyPr wrap="square">
            <a:spAutoFit/>
          </a:bodyPr>
          <a:lstStyle/>
          <a:p>
            <a:pPr algn="ctr">
              <a:defRPr/>
            </a:pPr>
            <a:r>
              <a:rPr lang="en-US" sz="2800" b="1" dirty="0" smtClean="0">
                <a:cs typeface="Arial" pitchFamily="34" charset="0"/>
              </a:rPr>
              <a:t>What does this tell us about the Eastern Continental Divide?</a:t>
            </a:r>
            <a:endParaRPr lang="en-US" sz="2800" b="1" dirty="0">
              <a:cs typeface="Arial" pitchFamily="34" charset="0"/>
            </a:endParaRPr>
          </a:p>
        </p:txBody>
      </p:sp>
      <p:sp>
        <p:nvSpPr>
          <p:cNvPr id="48" name="Left Arrow 47"/>
          <p:cNvSpPr/>
          <p:nvPr/>
        </p:nvSpPr>
        <p:spPr>
          <a:xfrm rot="840000">
            <a:off x="2295284" y="1535292"/>
            <a:ext cx="2670851" cy="4681409"/>
          </a:xfrm>
          <a:prstGeom prst="leftArrow">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9" name="TextBox 48"/>
          <p:cNvSpPr txBox="1">
            <a:spLocks noChangeArrowheads="1"/>
          </p:cNvSpPr>
          <p:nvPr/>
        </p:nvSpPr>
        <p:spPr bwMode="auto">
          <a:xfrm>
            <a:off x="0" y="4419600"/>
            <a:ext cx="9144000" cy="677108"/>
          </a:xfrm>
          <a:prstGeom prst="rect">
            <a:avLst/>
          </a:prstGeom>
          <a:solidFill>
            <a:srgbClr val="FFFF66"/>
          </a:solidFill>
          <a:ln w="9525">
            <a:noFill/>
            <a:miter lim="800000"/>
            <a:headEnd/>
            <a:tailEnd/>
          </a:ln>
        </p:spPr>
        <p:txBody>
          <a:bodyPr wrap="square">
            <a:spAutoFit/>
          </a:bodyPr>
          <a:lstStyle/>
          <a:p>
            <a:pPr algn="ctr">
              <a:defRPr/>
            </a:pPr>
            <a:r>
              <a:rPr lang="en-US" sz="3800" b="1" dirty="0" smtClean="0">
                <a:cs typeface="Arial" pitchFamily="34" charset="0"/>
              </a:rPr>
              <a:t>Pittsburg is WEST of the Continental Divide!</a:t>
            </a:r>
            <a:endParaRPr lang="en-US" sz="3800" b="1"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51" presetClass="exit" presetSubtype="0" fill="hold" grpId="0" nodeType="withEffect">
                                  <p:stCondLst>
                                    <p:cond delay="0"/>
                                  </p:stCondLst>
                                  <p:childTnLst>
                                    <p:animEffect transition="out" filter="fade">
                                      <p:cBhvr>
                                        <p:cTn id="9" dur="385" accel="100000">
                                          <p:stCondLst>
                                            <p:cond delay="615"/>
                                          </p:stCondLst>
                                        </p:cTn>
                                        <p:tgtEl>
                                          <p:spTgt spid="34"/>
                                        </p:tgtEl>
                                      </p:cBhvr>
                                    </p:animEffect>
                                    <p:animScale>
                                      <p:cBhvr>
                                        <p:cTn id="10" dur="385" accel="100000">
                                          <p:stCondLst>
                                            <p:cond delay="615"/>
                                          </p:stCondLst>
                                        </p:cTn>
                                        <p:tgtEl>
                                          <p:spTgt spid="34"/>
                                        </p:tgtEl>
                                      </p:cBhvr>
                                      <p:from x="200000" y="450000"/>
                                      <p:to x="10000" y="10000"/>
                                    </p:animScale>
                                    <p:animScale>
                                      <p:cBhvr>
                                        <p:cTn id="11" dur="615" decel="100000"/>
                                        <p:tgtEl>
                                          <p:spTgt spid="34"/>
                                        </p:tgtEl>
                                      </p:cBhvr>
                                      <p:from x="100000" y="100000"/>
                                      <p:to x="200000" y="450000"/>
                                    </p:animScale>
                                    <p:anim from="(ppt_x)" to="(0.5)" calcmode="lin" valueType="num">
                                      <p:cBhvr>
                                        <p:cTn id="12" dur="615" decel="100000"/>
                                        <p:tgtEl>
                                          <p:spTgt spid="34"/>
                                        </p:tgtEl>
                                        <p:attrNameLst>
                                          <p:attrName>ppt_x</p:attrName>
                                        </p:attrNameLst>
                                      </p:cBhvr>
                                    </p:anim>
                                    <p:anim from="(0.5)" to="(0.5)" calcmode="lin" valueType="num">
                                      <p:cBhvr>
                                        <p:cTn id="13" dur="385">
                                          <p:stCondLst>
                                            <p:cond delay="615"/>
                                          </p:stCondLst>
                                        </p:cTn>
                                        <p:tgtEl>
                                          <p:spTgt spid="34"/>
                                        </p:tgtEl>
                                        <p:attrNameLst>
                                          <p:attrName>ppt_x</p:attrName>
                                        </p:attrNameLst>
                                      </p:cBhvr>
                                    </p:anim>
                                    <p:anim from="(ppt_y)" to="(ppt_y+0.4)" calcmode="lin" valueType="num">
                                      <p:cBhvr>
                                        <p:cTn id="14" dur="615" decel="100000"/>
                                        <p:tgtEl>
                                          <p:spTgt spid="34"/>
                                        </p:tgtEl>
                                        <p:attrNameLst>
                                          <p:attrName>ppt_y</p:attrName>
                                        </p:attrNameLst>
                                      </p:cBhvr>
                                    </p:anim>
                                    <p:anim from="(ppt_y)" to="(ppt_y)" calcmode="lin" valueType="num">
                                      <p:cBhvr>
                                        <p:cTn id="15" dur="385">
                                          <p:stCondLst>
                                            <p:cond delay="615"/>
                                          </p:stCondLst>
                                        </p:cTn>
                                        <p:tgtEl>
                                          <p:spTgt spid="34"/>
                                        </p:tgtEl>
                                        <p:attrNameLst>
                                          <p:attrName>ppt_y</p:attrName>
                                        </p:attrNameLst>
                                      </p:cBhvr>
                                    </p:anim>
                                    <p:set>
                                      <p:cBhvr>
                                        <p:cTn id="16" dur="1" fill="hold">
                                          <p:stCondLst>
                                            <p:cond delay="999"/>
                                          </p:stCondLst>
                                        </p:cTn>
                                        <p:tgtEl>
                                          <p:spTgt spid="34"/>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360"/>
                                          </p:val>
                                        </p:tav>
                                        <p:tav tm="100000">
                                          <p:val>
                                            <p:fltVal val="0"/>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style.rotation</p:attrName>
                                        </p:attrNameLst>
                                      </p:cBhvr>
                                      <p:tavLst>
                                        <p:tav tm="0">
                                          <p:val>
                                            <p:fltVal val="360"/>
                                          </p:val>
                                        </p:tav>
                                        <p:tav tm="100000">
                                          <p:val>
                                            <p:fltVal val="0"/>
                                          </p:val>
                                        </p:tav>
                                      </p:tavLst>
                                    </p:anim>
                                    <p:animEffect transition="in" filter="fad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2" nodeType="clickEffect">
                                  <p:stCondLst>
                                    <p:cond delay="0"/>
                                  </p:stCondLst>
                                  <p:childTnLst>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up)">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childTnLst>
                                </p:cTn>
                              </p:par>
                            </p:childTnLst>
                          </p:cTn>
                        </p:par>
                        <p:par>
                          <p:cTn id="59" fill="hold">
                            <p:stCondLst>
                              <p:cond delay="1000"/>
                            </p:stCondLst>
                            <p:childTnLst>
                              <p:par>
                                <p:cTn id="60" presetID="22" presetClass="entr" presetSubtype="4"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1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right)">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up)">
                                      <p:cBhvr>
                                        <p:cTn id="85" dur="10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down)">
                                      <p:cBhvr>
                                        <p:cTn id="90" dur="10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xit" presetSubtype="0" fill="hold" grpId="1" nodeType="clickEffect">
                                  <p:stCondLst>
                                    <p:cond delay="0"/>
                                  </p:stCondLst>
                                  <p:childTnLst>
                                    <p:animEffect transition="out" filter="fade">
                                      <p:cBhvr>
                                        <p:cTn id="94" dur="2000"/>
                                        <p:tgtEl>
                                          <p:spTgt spid="43"/>
                                        </p:tgtEl>
                                      </p:cBhvr>
                                    </p:animEffect>
                                    <p:anim calcmode="lin" valueType="num">
                                      <p:cBhvr>
                                        <p:cTn id="95" dur="2000"/>
                                        <p:tgtEl>
                                          <p:spTgt spid="43"/>
                                        </p:tgtEl>
                                        <p:attrNameLst>
                                          <p:attrName>ppt_x</p:attrName>
                                        </p:attrNameLst>
                                      </p:cBhvr>
                                      <p:tavLst>
                                        <p:tav tm="0">
                                          <p:val>
                                            <p:strVal val="ppt_x"/>
                                          </p:val>
                                        </p:tav>
                                        <p:tav tm="100000">
                                          <p:val>
                                            <p:strVal val="ppt_x"/>
                                          </p:val>
                                        </p:tav>
                                      </p:tavLst>
                                    </p:anim>
                                    <p:anim calcmode="lin" valueType="num">
                                      <p:cBhvr>
                                        <p:cTn id="96" dur="2000"/>
                                        <p:tgtEl>
                                          <p:spTgt spid="43"/>
                                        </p:tgtEl>
                                        <p:attrNameLst>
                                          <p:attrName>ppt_y</p:attrName>
                                        </p:attrNameLst>
                                      </p:cBhvr>
                                      <p:tavLst>
                                        <p:tav tm="0">
                                          <p:val>
                                            <p:strVal val="ppt_y"/>
                                          </p:val>
                                        </p:tav>
                                        <p:tav tm="100000">
                                          <p:val>
                                            <p:strVal val="ppt_y+.1"/>
                                          </p:val>
                                        </p:tav>
                                      </p:tavLst>
                                    </p:anim>
                                    <p:set>
                                      <p:cBhvr>
                                        <p:cTn id="97" dur="1" fill="hold">
                                          <p:stCondLst>
                                            <p:cond delay="1999"/>
                                          </p:stCondLst>
                                        </p:cTn>
                                        <p:tgtEl>
                                          <p:spTgt spid="43"/>
                                        </p:tgtEl>
                                        <p:attrNameLst>
                                          <p:attrName>style.visibility</p:attrName>
                                        </p:attrNameLst>
                                      </p:cBhvr>
                                      <p:to>
                                        <p:strVal val="hidden"/>
                                      </p:to>
                                    </p:set>
                                  </p:childTnLst>
                                </p:cTn>
                              </p:par>
                              <p:par>
                                <p:cTn id="98" presetID="47" presetClass="exit" presetSubtype="0" fill="hold" grpId="1" nodeType="withEffect">
                                  <p:stCondLst>
                                    <p:cond delay="0"/>
                                  </p:stCondLst>
                                  <p:childTnLst>
                                    <p:animEffect transition="out" filter="fade">
                                      <p:cBhvr>
                                        <p:cTn id="99" dur="2000"/>
                                        <p:tgtEl>
                                          <p:spTgt spid="44"/>
                                        </p:tgtEl>
                                      </p:cBhvr>
                                    </p:animEffect>
                                    <p:anim calcmode="lin" valueType="num">
                                      <p:cBhvr>
                                        <p:cTn id="100" dur="2000"/>
                                        <p:tgtEl>
                                          <p:spTgt spid="44"/>
                                        </p:tgtEl>
                                        <p:attrNameLst>
                                          <p:attrName>ppt_x</p:attrName>
                                        </p:attrNameLst>
                                      </p:cBhvr>
                                      <p:tavLst>
                                        <p:tav tm="0">
                                          <p:val>
                                            <p:strVal val="ppt_x"/>
                                          </p:val>
                                        </p:tav>
                                        <p:tav tm="100000">
                                          <p:val>
                                            <p:strVal val="ppt_x"/>
                                          </p:val>
                                        </p:tav>
                                      </p:tavLst>
                                    </p:anim>
                                    <p:anim calcmode="lin" valueType="num">
                                      <p:cBhvr>
                                        <p:cTn id="101" dur="2000"/>
                                        <p:tgtEl>
                                          <p:spTgt spid="44"/>
                                        </p:tgtEl>
                                        <p:attrNameLst>
                                          <p:attrName>ppt_y</p:attrName>
                                        </p:attrNameLst>
                                      </p:cBhvr>
                                      <p:tavLst>
                                        <p:tav tm="0">
                                          <p:val>
                                            <p:strVal val="ppt_y"/>
                                          </p:val>
                                        </p:tav>
                                        <p:tav tm="100000">
                                          <p:val>
                                            <p:strVal val="ppt_y-.1"/>
                                          </p:val>
                                        </p:tav>
                                      </p:tavLst>
                                    </p:anim>
                                    <p:set>
                                      <p:cBhvr>
                                        <p:cTn id="102" dur="1" fill="hold">
                                          <p:stCondLst>
                                            <p:cond delay="1999"/>
                                          </p:stCondLst>
                                        </p:cTn>
                                        <p:tgtEl>
                                          <p:spTgt spid="44"/>
                                        </p:tgtEl>
                                        <p:attrNameLst>
                                          <p:attrName>style.visibility</p:attrName>
                                        </p:attrNameLst>
                                      </p:cBhvr>
                                      <p:to>
                                        <p:strVal val="hidden"/>
                                      </p:to>
                                    </p:set>
                                  </p:childTnLst>
                                </p:cTn>
                              </p:par>
                              <p:par>
                                <p:cTn id="103" presetID="22" presetClass="entr" presetSubtype="2" fill="hold" grpId="0" nodeType="withEffect">
                                  <p:stCondLst>
                                    <p:cond delay="500"/>
                                  </p:stCondLst>
                                  <p:childTnLst>
                                    <p:set>
                                      <p:cBhvr>
                                        <p:cTn id="104" dur="1" fill="hold">
                                          <p:stCondLst>
                                            <p:cond delay="0"/>
                                          </p:stCondLst>
                                        </p:cTn>
                                        <p:tgtEl>
                                          <p:spTgt spid="46"/>
                                        </p:tgtEl>
                                        <p:attrNameLst>
                                          <p:attrName>style.visibility</p:attrName>
                                        </p:attrNameLst>
                                      </p:cBhvr>
                                      <p:to>
                                        <p:strVal val="visible"/>
                                      </p:to>
                                    </p:set>
                                    <p:animEffect transition="in" filter="wipe(right)">
                                      <p:cBhvr>
                                        <p:cTn id="105" dur="10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anim calcmode="lin" valueType="num">
                                      <p:cBhvr>
                                        <p:cTn id="110" dur="1000" fill="hold"/>
                                        <p:tgtEl>
                                          <p:spTgt spid="47"/>
                                        </p:tgtEl>
                                        <p:attrNameLst>
                                          <p:attrName>ppt_w</p:attrName>
                                        </p:attrNameLst>
                                      </p:cBhvr>
                                      <p:tavLst>
                                        <p:tav tm="0">
                                          <p:val>
                                            <p:fltVal val="0"/>
                                          </p:val>
                                        </p:tav>
                                        <p:tav tm="100000">
                                          <p:val>
                                            <p:strVal val="#ppt_w"/>
                                          </p:val>
                                        </p:tav>
                                      </p:tavLst>
                                    </p:anim>
                                    <p:anim calcmode="lin" valueType="num">
                                      <p:cBhvr>
                                        <p:cTn id="111" dur="1000" fill="hold"/>
                                        <p:tgtEl>
                                          <p:spTgt spid="47"/>
                                        </p:tgtEl>
                                        <p:attrNameLst>
                                          <p:attrName>ppt_h</p:attrName>
                                        </p:attrNameLst>
                                      </p:cBhvr>
                                      <p:tavLst>
                                        <p:tav tm="0">
                                          <p:val>
                                            <p:fltVal val="0"/>
                                          </p:val>
                                        </p:tav>
                                        <p:tav tm="100000">
                                          <p:val>
                                            <p:strVal val="#ppt_h"/>
                                          </p:val>
                                        </p:tav>
                                      </p:tavLst>
                                    </p:anim>
                                    <p:animEffect transition="in" filter="fade">
                                      <p:cBhvr>
                                        <p:cTn id="112" dur="1000"/>
                                        <p:tgtEl>
                                          <p:spTgt spid="4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wipe(right)">
                                      <p:cBhvr>
                                        <p:cTn id="117" dur="2000"/>
                                        <p:tgtEl>
                                          <p:spTgt spid="48"/>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0" fill="hold" grpId="0" nodeType="clickEffect">
                                  <p:stCondLst>
                                    <p:cond delay="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1000" fill="hold"/>
                                        <p:tgtEl>
                                          <p:spTgt spid="49"/>
                                        </p:tgtEl>
                                        <p:attrNameLst>
                                          <p:attrName>ppt_w</p:attrName>
                                        </p:attrNameLst>
                                      </p:cBhvr>
                                      <p:tavLst>
                                        <p:tav tm="0">
                                          <p:val>
                                            <p:fltVal val="0"/>
                                          </p:val>
                                        </p:tav>
                                        <p:tav tm="100000">
                                          <p:val>
                                            <p:strVal val="#ppt_w"/>
                                          </p:val>
                                        </p:tav>
                                      </p:tavLst>
                                    </p:anim>
                                    <p:anim calcmode="lin" valueType="num">
                                      <p:cBhvr>
                                        <p:cTn id="123" dur="1000" fill="hold"/>
                                        <p:tgtEl>
                                          <p:spTgt spid="49"/>
                                        </p:tgtEl>
                                        <p:attrNameLst>
                                          <p:attrName>ppt_h</p:attrName>
                                        </p:attrNameLst>
                                      </p:cBhvr>
                                      <p:tavLst>
                                        <p:tav tm="0">
                                          <p:val>
                                            <p:fltVal val="0"/>
                                          </p:val>
                                        </p:tav>
                                        <p:tav tm="100000">
                                          <p:val>
                                            <p:strVal val="#ppt_h"/>
                                          </p:val>
                                        </p:tav>
                                      </p:tavLst>
                                    </p:anim>
                                    <p:animEffect transition="in" filter="fade">
                                      <p:cBhvr>
                                        <p:cTn id="12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animBg="1"/>
      <p:bldP spid="14" grpId="1" animBg="1"/>
      <p:bldP spid="11" grpId="0" animBg="1"/>
      <p:bldP spid="12" grpId="0" animBg="1"/>
      <p:bldP spid="13" grpId="0" animBg="1"/>
      <p:bldP spid="16" grpId="0" animBg="1"/>
      <p:bldP spid="20" grpId="0" animBg="1"/>
      <p:bldP spid="21" grpId="0" animBg="1"/>
      <p:bldP spid="18" grpId="0" animBg="1"/>
      <p:bldP spid="18" grpId="2" animBg="1"/>
      <p:bldP spid="19" grpId="0" animBg="1"/>
      <p:bldP spid="15" grpId="0" animBg="1"/>
      <p:bldP spid="43" grpId="0" animBg="1"/>
      <p:bldP spid="43" grpId="1" animBg="1"/>
      <p:bldP spid="44" grpId="0" animBg="1"/>
      <p:bldP spid="44" grpId="1" animBg="1"/>
      <p:bldP spid="46" grpId="0" animBg="1"/>
      <p:bldP spid="47" grpId="0" animBg="1"/>
      <p:bldP spid="48" grpId="0" animBg="1"/>
      <p:bldP spid="49"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p:nvSpPr>
          <p:cNvPr id="13" name="Freeform 12"/>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340244" y="1642820"/>
            <a:ext cx="932481" cy="5160936"/>
          </a:xfrm>
          <a:custGeom>
            <a:avLst/>
            <a:gdLst>
              <a:gd name="connsiteX0" fmla="*/ 728420 w 932481"/>
              <a:gd name="connsiteY0" fmla="*/ 5160936 h 5160936"/>
              <a:gd name="connsiteX1" fmla="*/ 743919 w 932481"/>
              <a:gd name="connsiteY1" fmla="*/ 4943960 h 5160936"/>
              <a:gd name="connsiteX2" fmla="*/ 557939 w 932481"/>
              <a:gd name="connsiteY2" fmla="*/ 4726983 h 5160936"/>
              <a:gd name="connsiteX3" fmla="*/ 619932 w 932481"/>
              <a:gd name="connsiteY3" fmla="*/ 4618495 h 5160936"/>
              <a:gd name="connsiteX4" fmla="*/ 418454 w 932481"/>
              <a:gd name="connsiteY4" fmla="*/ 4479011 h 5160936"/>
              <a:gd name="connsiteX5" fmla="*/ 340963 w 932481"/>
              <a:gd name="connsiteY5" fmla="*/ 4370522 h 5160936"/>
              <a:gd name="connsiteX6" fmla="*/ 371959 w 932481"/>
              <a:gd name="connsiteY6" fmla="*/ 4076055 h 5160936"/>
              <a:gd name="connsiteX7" fmla="*/ 511444 w 932481"/>
              <a:gd name="connsiteY7" fmla="*/ 4029560 h 5160936"/>
              <a:gd name="connsiteX8" fmla="*/ 588936 w 932481"/>
              <a:gd name="connsiteY8" fmla="*/ 3921072 h 5160936"/>
              <a:gd name="connsiteX9" fmla="*/ 526942 w 932481"/>
              <a:gd name="connsiteY9" fmla="*/ 3797085 h 5160936"/>
              <a:gd name="connsiteX10" fmla="*/ 387458 w 932481"/>
              <a:gd name="connsiteY10" fmla="*/ 3518116 h 5160936"/>
              <a:gd name="connsiteX11" fmla="*/ 263471 w 932481"/>
              <a:gd name="connsiteY11" fmla="*/ 3347634 h 5160936"/>
              <a:gd name="connsiteX12" fmla="*/ 139485 w 932481"/>
              <a:gd name="connsiteY12" fmla="*/ 3332136 h 5160936"/>
              <a:gd name="connsiteX13" fmla="*/ 0 w 932481"/>
              <a:gd name="connsiteY13" fmla="*/ 3146156 h 5160936"/>
              <a:gd name="connsiteX14" fmla="*/ 139485 w 932481"/>
              <a:gd name="connsiteY14" fmla="*/ 3084163 h 5160936"/>
              <a:gd name="connsiteX15" fmla="*/ 247973 w 932481"/>
              <a:gd name="connsiteY15" fmla="*/ 2960177 h 5160936"/>
              <a:gd name="connsiteX16" fmla="*/ 325464 w 932481"/>
              <a:gd name="connsiteY16" fmla="*/ 2836190 h 5160936"/>
              <a:gd name="connsiteX17" fmla="*/ 495946 w 932481"/>
              <a:gd name="connsiteY17" fmla="*/ 2836190 h 5160936"/>
              <a:gd name="connsiteX18" fmla="*/ 542441 w 932481"/>
              <a:gd name="connsiteY18" fmla="*/ 2696705 h 5160936"/>
              <a:gd name="connsiteX19" fmla="*/ 542441 w 932481"/>
              <a:gd name="connsiteY19" fmla="*/ 2572719 h 5160936"/>
              <a:gd name="connsiteX20" fmla="*/ 697424 w 932481"/>
              <a:gd name="connsiteY20" fmla="*/ 2402238 h 5160936"/>
              <a:gd name="connsiteX21" fmla="*/ 666427 w 932481"/>
              <a:gd name="connsiteY21" fmla="*/ 2231756 h 5160936"/>
              <a:gd name="connsiteX22" fmla="*/ 666427 w 932481"/>
              <a:gd name="connsiteY22" fmla="*/ 2014780 h 5160936"/>
              <a:gd name="connsiteX23" fmla="*/ 681925 w 932481"/>
              <a:gd name="connsiteY23" fmla="*/ 1844299 h 5160936"/>
              <a:gd name="connsiteX24" fmla="*/ 681925 w 932481"/>
              <a:gd name="connsiteY24" fmla="*/ 1689316 h 5160936"/>
              <a:gd name="connsiteX25" fmla="*/ 511444 w 932481"/>
              <a:gd name="connsiteY25" fmla="*/ 1658319 h 5160936"/>
              <a:gd name="connsiteX26" fmla="*/ 495946 w 932481"/>
              <a:gd name="connsiteY26" fmla="*/ 1425844 h 5160936"/>
              <a:gd name="connsiteX27" fmla="*/ 619932 w 932481"/>
              <a:gd name="connsiteY27" fmla="*/ 1425844 h 5160936"/>
              <a:gd name="connsiteX28" fmla="*/ 712922 w 932481"/>
              <a:gd name="connsiteY28" fmla="*/ 1363851 h 5160936"/>
              <a:gd name="connsiteX29" fmla="*/ 759417 w 932481"/>
              <a:gd name="connsiteY29" fmla="*/ 1193370 h 5160936"/>
              <a:gd name="connsiteX30" fmla="*/ 929898 w 932481"/>
              <a:gd name="connsiteY30" fmla="*/ 1146875 h 5160936"/>
              <a:gd name="connsiteX31" fmla="*/ 743919 w 932481"/>
              <a:gd name="connsiteY31" fmla="*/ 991892 h 5160936"/>
              <a:gd name="connsiteX32" fmla="*/ 836909 w 932481"/>
              <a:gd name="connsiteY32" fmla="*/ 852407 h 5160936"/>
              <a:gd name="connsiteX33" fmla="*/ 759417 w 932481"/>
              <a:gd name="connsiteY33" fmla="*/ 805912 h 5160936"/>
              <a:gd name="connsiteX34" fmla="*/ 588936 w 932481"/>
              <a:gd name="connsiteY34" fmla="*/ 759417 h 5160936"/>
              <a:gd name="connsiteX35" fmla="*/ 712922 w 932481"/>
              <a:gd name="connsiteY35" fmla="*/ 650929 h 5160936"/>
              <a:gd name="connsiteX36" fmla="*/ 805912 w 932481"/>
              <a:gd name="connsiteY36" fmla="*/ 573438 h 5160936"/>
              <a:gd name="connsiteX37" fmla="*/ 759417 w 932481"/>
              <a:gd name="connsiteY37" fmla="*/ 356461 h 5160936"/>
              <a:gd name="connsiteX38" fmla="*/ 914400 w 932481"/>
              <a:gd name="connsiteY38" fmla="*/ 294468 h 5160936"/>
              <a:gd name="connsiteX39" fmla="*/ 821410 w 932481"/>
              <a:gd name="connsiteY39" fmla="*/ 154983 h 5160936"/>
              <a:gd name="connsiteX40" fmla="*/ 743919 w 932481"/>
              <a:gd name="connsiteY40" fmla="*/ 92990 h 5160936"/>
              <a:gd name="connsiteX41" fmla="*/ 526942 w 932481"/>
              <a:gd name="connsiteY41" fmla="*/ 0 h 516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81" h="5160936">
                <a:moveTo>
                  <a:pt x="728420" y="5160936"/>
                </a:moveTo>
                <a:cubicBezTo>
                  <a:pt x="750376" y="5088610"/>
                  <a:pt x="772332" y="5016285"/>
                  <a:pt x="743919" y="4943960"/>
                </a:cubicBezTo>
                <a:cubicBezTo>
                  <a:pt x="715506" y="4871635"/>
                  <a:pt x="578604" y="4781227"/>
                  <a:pt x="557939" y="4726983"/>
                </a:cubicBezTo>
                <a:cubicBezTo>
                  <a:pt x="537274" y="4672739"/>
                  <a:pt x="643179" y="4659824"/>
                  <a:pt x="619932" y="4618495"/>
                </a:cubicBezTo>
                <a:cubicBezTo>
                  <a:pt x="596685" y="4577166"/>
                  <a:pt x="464949" y="4520340"/>
                  <a:pt x="418454" y="4479011"/>
                </a:cubicBezTo>
                <a:cubicBezTo>
                  <a:pt x="371959" y="4437682"/>
                  <a:pt x="348712" y="4437681"/>
                  <a:pt x="340963" y="4370522"/>
                </a:cubicBezTo>
                <a:cubicBezTo>
                  <a:pt x="333214" y="4303363"/>
                  <a:pt x="343546" y="4132882"/>
                  <a:pt x="371959" y="4076055"/>
                </a:cubicBezTo>
                <a:cubicBezTo>
                  <a:pt x="400373" y="4019228"/>
                  <a:pt x="475281" y="4055391"/>
                  <a:pt x="511444" y="4029560"/>
                </a:cubicBezTo>
                <a:cubicBezTo>
                  <a:pt x="547607" y="4003730"/>
                  <a:pt x="586353" y="3959818"/>
                  <a:pt x="588936" y="3921072"/>
                </a:cubicBezTo>
                <a:cubicBezTo>
                  <a:pt x="591519" y="3882326"/>
                  <a:pt x="526942" y="3797085"/>
                  <a:pt x="526942" y="3797085"/>
                </a:cubicBezTo>
                <a:cubicBezTo>
                  <a:pt x="493362" y="3729926"/>
                  <a:pt x="431370" y="3593024"/>
                  <a:pt x="387458" y="3518116"/>
                </a:cubicBezTo>
                <a:cubicBezTo>
                  <a:pt x="343546" y="3443208"/>
                  <a:pt x="304800" y="3378631"/>
                  <a:pt x="263471" y="3347634"/>
                </a:cubicBezTo>
                <a:cubicBezTo>
                  <a:pt x="222142" y="3316637"/>
                  <a:pt x="183397" y="3365716"/>
                  <a:pt x="139485" y="3332136"/>
                </a:cubicBezTo>
                <a:cubicBezTo>
                  <a:pt x="95573" y="3298556"/>
                  <a:pt x="0" y="3187485"/>
                  <a:pt x="0" y="3146156"/>
                </a:cubicBezTo>
                <a:cubicBezTo>
                  <a:pt x="0" y="3104827"/>
                  <a:pt x="98156" y="3115160"/>
                  <a:pt x="139485" y="3084163"/>
                </a:cubicBezTo>
                <a:cubicBezTo>
                  <a:pt x="180814" y="3053166"/>
                  <a:pt x="216976" y="3001506"/>
                  <a:pt x="247973" y="2960177"/>
                </a:cubicBezTo>
                <a:cubicBezTo>
                  <a:pt x="278970" y="2918848"/>
                  <a:pt x="284135" y="2856854"/>
                  <a:pt x="325464" y="2836190"/>
                </a:cubicBezTo>
                <a:cubicBezTo>
                  <a:pt x="366793" y="2815526"/>
                  <a:pt x="459783" y="2859438"/>
                  <a:pt x="495946" y="2836190"/>
                </a:cubicBezTo>
                <a:cubicBezTo>
                  <a:pt x="532109" y="2812943"/>
                  <a:pt x="534692" y="2740617"/>
                  <a:pt x="542441" y="2696705"/>
                </a:cubicBezTo>
                <a:cubicBezTo>
                  <a:pt x="550190" y="2652793"/>
                  <a:pt x="516611" y="2621797"/>
                  <a:pt x="542441" y="2572719"/>
                </a:cubicBezTo>
                <a:cubicBezTo>
                  <a:pt x="568271" y="2523641"/>
                  <a:pt x="676760" y="2459065"/>
                  <a:pt x="697424" y="2402238"/>
                </a:cubicBezTo>
                <a:cubicBezTo>
                  <a:pt x="718088" y="2345411"/>
                  <a:pt x="671593" y="2296332"/>
                  <a:pt x="666427" y="2231756"/>
                </a:cubicBezTo>
                <a:cubicBezTo>
                  <a:pt x="661261" y="2167180"/>
                  <a:pt x="663844" y="2079356"/>
                  <a:pt x="666427" y="2014780"/>
                </a:cubicBezTo>
                <a:cubicBezTo>
                  <a:pt x="669010" y="1950204"/>
                  <a:pt x="679342" y="1898543"/>
                  <a:pt x="681925" y="1844299"/>
                </a:cubicBezTo>
                <a:cubicBezTo>
                  <a:pt x="684508" y="1790055"/>
                  <a:pt x="710338" y="1720313"/>
                  <a:pt x="681925" y="1689316"/>
                </a:cubicBezTo>
                <a:cubicBezTo>
                  <a:pt x="653512" y="1658319"/>
                  <a:pt x="542440" y="1702231"/>
                  <a:pt x="511444" y="1658319"/>
                </a:cubicBezTo>
                <a:cubicBezTo>
                  <a:pt x="480448" y="1614407"/>
                  <a:pt x="477865" y="1464590"/>
                  <a:pt x="495946" y="1425844"/>
                </a:cubicBezTo>
                <a:cubicBezTo>
                  <a:pt x="514027" y="1387098"/>
                  <a:pt x="583769" y="1436176"/>
                  <a:pt x="619932" y="1425844"/>
                </a:cubicBezTo>
                <a:cubicBezTo>
                  <a:pt x="656095" y="1415512"/>
                  <a:pt x="689675" y="1402597"/>
                  <a:pt x="712922" y="1363851"/>
                </a:cubicBezTo>
                <a:cubicBezTo>
                  <a:pt x="736169" y="1325105"/>
                  <a:pt x="723254" y="1229533"/>
                  <a:pt x="759417" y="1193370"/>
                </a:cubicBezTo>
                <a:cubicBezTo>
                  <a:pt x="795580" y="1157207"/>
                  <a:pt x="932481" y="1180455"/>
                  <a:pt x="929898" y="1146875"/>
                </a:cubicBezTo>
                <a:cubicBezTo>
                  <a:pt x="927315" y="1113295"/>
                  <a:pt x="759417" y="1040970"/>
                  <a:pt x="743919" y="991892"/>
                </a:cubicBezTo>
                <a:cubicBezTo>
                  <a:pt x="728421" y="942814"/>
                  <a:pt x="834326" y="883404"/>
                  <a:pt x="836909" y="852407"/>
                </a:cubicBezTo>
                <a:cubicBezTo>
                  <a:pt x="839492" y="821410"/>
                  <a:pt x="800746" y="821410"/>
                  <a:pt x="759417" y="805912"/>
                </a:cubicBezTo>
                <a:cubicBezTo>
                  <a:pt x="718088" y="790414"/>
                  <a:pt x="596685" y="785248"/>
                  <a:pt x="588936" y="759417"/>
                </a:cubicBezTo>
                <a:cubicBezTo>
                  <a:pt x="581187" y="733587"/>
                  <a:pt x="676759" y="681925"/>
                  <a:pt x="712922" y="650929"/>
                </a:cubicBezTo>
                <a:cubicBezTo>
                  <a:pt x="749085" y="619933"/>
                  <a:pt x="798163" y="622516"/>
                  <a:pt x="805912" y="573438"/>
                </a:cubicBezTo>
                <a:cubicBezTo>
                  <a:pt x="813661" y="524360"/>
                  <a:pt x="741336" y="402956"/>
                  <a:pt x="759417" y="356461"/>
                </a:cubicBezTo>
                <a:cubicBezTo>
                  <a:pt x="777498" y="309966"/>
                  <a:pt x="904068" y="328048"/>
                  <a:pt x="914400" y="294468"/>
                </a:cubicBezTo>
                <a:cubicBezTo>
                  <a:pt x="924732" y="260888"/>
                  <a:pt x="849824" y="188563"/>
                  <a:pt x="821410" y="154983"/>
                </a:cubicBezTo>
                <a:cubicBezTo>
                  <a:pt x="792997" y="121403"/>
                  <a:pt x="792997" y="118820"/>
                  <a:pt x="743919" y="92990"/>
                </a:cubicBezTo>
                <a:cubicBezTo>
                  <a:pt x="694841" y="67160"/>
                  <a:pt x="610891" y="33580"/>
                  <a:pt x="526942" y="0"/>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 Arrow 43"/>
          <p:cNvSpPr/>
          <p:nvPr/>
        </p:nvSpPr>
        <p:spPr>
          <a:xfrm rot="840000">
            <a:off x="2295284" y="1535292"/>
            <a:ext cx="2670851" cy="4681409"/>
          </a:xfrm>
          <a:prstGeom prst="leftArrow">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a:spLocks noChangeArrowheads="1"/>
          </p:cNvSpPr>
          <p:nvPr/>
        </p:nvSpPr>
        <p:spPr bwMode="auto">
          <a:xfrm>
            <a:off x="0" y="4419600"/>
            <a:ext cx="9144000" cy="677108"/>
          </a:xfrm>
          <a:prstGeom prst="rect">
            <a:avLst/>
          </a:prstGeom>
          <a:solidFill>
            <a:srgbClr val="FFFF66"/>
          </a:solidFill>
          <a:ln w="9525">
            <a:noFill/>
            <a:miter lim="800000"/>
            <a:headEnd/>
            <a:tailEnd/>
          </a:ln>
        </p:spPr>
        <p:txBody>
          <a:bodyPr wrap="square">
            <a:spAutoFit/>
          </a:bodyPr>
          <a:lstStyle/>
          <a:p>
            <a:pPr algn="ctr">
              <a:defRPr/>
            </a:pPr>
            <a:r>
              <a:rPr lang="en-US" sz="3800" b="1" dirty="0" smtClean="0">
                <a:cs typeface="Arial" pitchFamily="34" charset="0"/>
              </a:rPr>
              <a:t>Pittsburg is WEST of the Continental Divide!</a:t>
            </a:r>
            <a:endParaRPr lang="en-US" sz="3800" b="1" dirty="0">
              <a:cs typeface="Arial" pitchFamily="34" charset="0"/>
            </a:endParaRPr>
          </a:p>
        </p:txBody>
      </p:sp>
      <p:pic>
        <p:nvPicPr>
          <p:cNvPr id="26" name="Picture 2" descr="The Large Arsenal dominates this 1803 print of Harpers Ferry. Built in 1799-1800, this two-story brick structure measured 125 feet by 32 feet. Here, firearms manufactured in the adjacent Armory were stored. Also pictured, from lower left to lower right, are an Armory structure, the Harper House, the Potomac ferry, and a flat-bottomed "/>
          <p:cNvPicPr>
            <a:picLocks noChangeAspect="1" noChangeArrowheads="1"/>
          </p:cNvPicPr>
          <p:nvPr/>
        </p:nvPicPr>
        <p:blipFill>
          <a:blip r:embed="rId5"/>
          <a:srcRect/>
          <a:stretch>
            <a:fillRect/>
          </a:stretch>
        </p:blipFill>
        <p:spPr bwMode="auto">
          <a:xfrm>
            <a:off x="1432666" y="1847088"/>
            <a:ext cx="6843662" cy="4910328"/>
          </a:xfrm>
          <a:prstGeom prst="rect">
            <a:avLst/>
          </a:prstGeom>
          <a:noFill/>
          <a:ln w="50800">
            <a:solidFill>
              <a:schemeClr val="tx1"/>
            </a:solidFill>
          </a:ln>
        </p:spPr>
      </p:pic>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1" name="Freeform 10"/>
          <p:cNvSpPr/>
          <p:nvPr/>
        </p:nvSpPr>
        <p:spPr>
          <a:xfrm>
            <a:off x="2854272" y="712922"/>
            <a:ext cx="1004806" cy="883403"/>
          </a:xfrm>
          <a:custGeom>
            <a:avLst/>
            <a:gdLst>
              <a:gd name="connsiteX0" fmla="*/ 1004806 w 1004806"/>
              <a:gd name="connsiteY0" fmla="*/ 0 h 883403"/>
              <a:gd name="connsiteX1" fmla="*/ 849823 w 1004806"/>
              <a:gd name="connsiteY1" fmla="*/ 216976 h 883403"/>
              <a:gd name="connsiteX2" fmla="*/ 725836 w 1004806"/>
              <a:gd name="connsiteY2" fmla="*/ 433953 h 883403"/>
              <a:gd name="connsiteX3" fmla="*/ 617348 w 1004806"/>
              <a:gd name="connsiteY3" fmla="*/ 449451 h 883403"/>
              <a:gd name="connsiteX4" fmla="*/ 617348 w 1004806"/>
              <a:gd name="connsiteY4" fmla="*/ 650929 h 883403"/>
              <a:gd name="connsiteX5" fmla="*/ 477864 w 1004806"/>
              <a:gd name="connsiteY5" fmla="*/ 635431 h 883403"/>
              <a:gd name="connsiteX6" fmla="*/ 384874 w 1004806"/>
              <a:gd name="connsiteY6" fmla="*/ 650929 h 883403"/>
              <a:gd name="connsiteX7" fmla="*/ 198894 w 1004806"/>
              <a:gd name="connsiteY7" fmla="*/ 743919 h 883403"/>
              <a:gd name="connsiteX8" fmla="*/ 28413 w 1004806"/>
              <a:gd name="connsiteY8" fmla="*/ 712922 h 883403"/>
              <a:gd name="connsiteX9" fmla="*/ 28413 w 1004806"/>
              <a:gd name="connsiteY9" fmla="*/ 883403 h 8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4806" h="883403">
                <a:moveTo>
                  <a:pt x="1004806" y="0"/>
                </a:moveTo>
                <a:cubicBezTo>
                  <a:pt x="950562" y="72325"/>
                  <a:pt x="896318" y="144651"/>
                  <a:pt x="849823" y="216976"/>
                </a:cubicBezTo>
                <a:cubicBezTo>
                  <a:pt x="803328" y="289301"/>
                  <a:pt x="764582" y="395207"/>
                  <a:pt x="725836" y="433953"/>
                </a:cubicBezTo>
                <a:cubicBezTo>
                  <a:pt x="687090" y="472699"/>
                  <a:pt x="635429" y="413288"/>
                  <a:pt x="617348" y="449451"/>
                </a:cubicBezTo>
                <a:cubicBezTo>
                  <a:pt x="599267" y="485614"/>
                  <a:pt x="640595" y="619932"/>
                  <a:pt x="617348" y="650929"/>
                </a:cubicBezTo>
                <a:cubicBezTo>
                  <a:pt x="594101" y="681926"/>
                  <a:pt x="516610" y="635431"/>
                  <a:pt x="477864" y="635431"/>
                </a:cubicBezTo>
                <a:cubicBezTo>
                  <a:pt x="439118" y="635431"/>
                  <a:pt x="431369" y="632848"/>
                  <a:pt x="384874" y="650929"/>
                </a:cubicBezTo>
                <a:cubicBezTo>
                  <a:pt x="338379" y="669010"/>
                  <a:pt x="258304" y="733587"/>
                  <a:pt x="198894" y="743919"/>
                </a:cubicBezTo>
                <a:cubicBezTo>
                  <a:pt x="139484" y="754251"/>
                  <a:pt x="56826" y="689675"/>
                  <a:pt x="28413" y="712922"/>
                </a:cubicBezTo>
                <a:cubicBezTo>
                  <a:pt x="0" y="736169"/>
                  <a:pt x="28413" y="883403"/>
                  <a:pt x="28413" y="883403"/>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105400" y="1905000"/>
            <a:ext cx="3137141"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Appalachian Mountains</a:t>
            </a:r>
            <a:endParaRPr lang="en-US" sz="2400" dirty="0">
              <a:effectLst>
                <a:outerShdw dist="38100" dir="6600000" algn="ctr" rotWithShape="0">
                  <a:srgbClr val="FFC000"/>
                </a:outerShdw>
              </a:effectLst>
            </a:endParaRPr>
          </a:p>
        </p:txBody>
      </p:sp>
      <p:sp>
        <p:nvSpPr>
          <p:cNvPr id="35" name="TextBox 34"/>
          <p:cNvSpPr txBox="1"/>
          <p:nvPr/>
        </p:nvSpPr>
        <p:spPr>
          <a:xfrm>
            <a:off x="5562600" y="2340864"/>
            <a:ext cx="2060051"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Shenandoah R.</a:t>
            </a:r>
            <a:endParaRPr lang="en-US" sz="2400" dirty="0">
              <a:effectLst>
                <a:outerShdw dist="38100" dir="6600000" algn="ctr" rotWithShape="0">
                  <a:srgbClr val="FFC000"/>
                </a:outerShdw>
              </a:effectLst>
            </a:endParaRPr>
          </a:p>
        </p:txBody>
      </p:sp>
      <p:sp>
        <p:nvSpPr>
          <p:cNvPr id="36" name="TextBox 35"/>
          <p:cNvSpPr txBox="1"/>
          <p:nvPr/>
        </p:nvSpPr>
        <p:spPr>
          <a:xfrm>
            <a:off x="4498768" y="2667000"/>
            <a:ext cx="1597232"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Potomac R.</a:t>
            </a:r>
            <a:endParaRPr lang="en-US" sz="2400" dirty="0">
              <a:effectLst>
                <a:outerShdw dist="38100" dir="6600000" algn="ctr" rotWithShape="0">
                  <a:srgbClr val="FFC000"/>
                </a:outerShdw>
              </a:effectLst>
            </a:endParaRPr>
          </a:p>
        </p:txBody>
      </p:sp>
      <p:cxnSp>
        <p:nvCxnSpPr>
          <p:cNvPr id="39" name="Straight Arrow Connector 38"/>
          <p:cNvCxnSpPr/>
          <p:nvPr/>
        </p:nvCxnSpPr>
        <p:spPr>
          <a:xfrm rot="5400000">
            <a:off x="4539348" y="3842652"/>
            <a:ext cx="1447802" cy="10898"/>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6019803" y="4191001"/>
            <a:ext cx="2895599" cy="3"/>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1638993" y="4117571"/>
            <a:ext cx="4107872" cy="1742902"/>
          </a:xfrm>
          <a:custGeom>
            <a:avLst/>
            <a:gdLst>
              <a:gd name="connsiteX0" fmla="*/ 0 w 4200698"/>
              <a:gd name="connsiteY0" fmla="*/ 1609898 h 1734589"/>
              <a:gd name="connsiteX1" fmla="*/ 731520 w 4200698"/>
              <a:gd name="connsiteY1" fmla="*/ 1593272 h 1734589"/>
              <a:gd name="connsiteX2" fmla="*/ 1246909 w 4200698"/>
              <a:gd name="connsiteY2" fmla="*/ 1726276 h 1734589"/>
              <a:gd name="connsiteX3" fmla="*/ 1463040 w 4200698"/>
              <a:gd name="connsiteY3" fmla="*/ 1543396 h 1734589"/>
              <a:gd name="connsiteX4" fmla="*/ 1812175 w 4200698"/>
              <a:gd name="connsiteY4" fmla="*/ 1510145 h 1734589"/>
              <a:gd name="connsiteX5" fmla="*/ 2044931 w 4200698"/>
              <a:gd name="connsiteY5" fmla="*/ 1493520 h 1734589"/>
              <a:gd name="connsiteX6" fmla="*/ 2144684 w 4200698"/>
              <a:gd name="connsiteY6" fmla="*/ 1493520 h 1734589"/>
              <a:gd name="connsiteX7" fmla="*/ 2493818 w 4200698"/>
              <a:gd name="connsiteY7" fmla="*/ 1427018 h 1734589"/>
              <a:gd name="connsiteX8" fmla="*/ 2842953 w 4200698"/>
              <a:gd name="connsiteY8" fmla="*/ 1277389 h 1734589"/>
              <a:gd name="connsiteX9" fmla="*/ 2892829 w 4200698"/>
              <a:gd name="connsiteY9" fmla="*/ 1277389 h 1734589"/>
              <a:gd name="connsiteX10" fmla="*/ 2643448 w 4200698"/>
              <a:gd name="connsiteY10" fmla="*/ 1127760 h 1734589"/>
              <a:gd name="connsiteX11" fmla="*/ 2709949 w 4200698"/>
              <a:gd name="connsiteY11" fmla="*/ 1011381 h 1734589"/>
              <a:gd name="connsiteX12" fmla="*/ 2676698 w 4200698"/>
              <a:gd name="connsiteY12" fmla="*/ 961505 h 1734589"/>
              <a:gd name="connsiteX13" fmla="*/ 2693324 w 4200698"/>
              <a:gd name="connsiteY13" fmla="*/ 795251 h 1734589"/>
              <a:gd name="connsiteX14" fmla="*/ 2726575 w 4200698"/>
              <a:gd name="connsiteY14" fmla="*/ 645621 h 1734589"/>
              <a:gd name="connsiteX15" fmla="*/ 2942706 w 4200698"/>
              <a:gd name="connsiteY15" fmla="*/ 628996 h 1734589"/>
              <a:gd name="connsiteX16" fmla="*/ 3108960 w 4200698"/>
              <a:gd name="connsiteY16" fmla="*/ 762000 h 1734589"/>
              <a:gd name="connsiteX17" fmla="*/ 3341717 w 4200698"/>
              <a:gd name="connsiteY17" fmla="*/ 895003 h 1734589"/>
              <a:gd name="connsiteX18" fmla="*/ 3391593 w 4200698"/>
              <a:gd name="connsiteY18" fmla="*/ 994756 h 1734589"/>
              <a:gd name="connsiteX19" fmla="*/ 3607724 w 4200698"/>
              <a:gd name="connsiteY19" fmla="*/ 911629 h 1734589"/>
              <a:gd name="connsiteX20" fmla="*/ 3740728 w 4200698"/>
              <a:gd name="connsiteY20" fmla="*/ 828501 h 1734589"/>
              <a:gd name="connsiteX21" fmla="*/ 3857106 w 4200698"/>
              <a:gd name="connsiteY21" fmla="*/ 828501 h 1734589"/>
              <a:gd name="connsiteX22" fmla="*/ 3956858 w 4200698"/>
              <a:gd name="connsiteY22" fmla="*/ 678872 h 1734589"/>
              <a:gd name="connsiteX23" fmla="*/ 4089862 w 4200698"/>
              <a:gd name="connsiteY23" fmla="*/ 446116 h 1734589"/>
              <a:gd name="connsiteX24" fmla="*/ 4139738 w 4200698"/>
              <a:gd name="connsiteY24" fmla="*/ 429491 h 1734589"/>
              <a:gd name="connsiteX25" fmla="*/ 3724102 w 4200698"/>
              <a:gd name="connsiteY25" fmla="*/ 429491 h 1734589"/>
              <a:gd name="connsiteX26" fmla="*/ 3291840 w 4200698"/>
              <a:gd name="connsiteY26" fmla="*/ 396240 h 1734589"/>
              <a:gd name="connsiteX27" fmla="*/ 3192088 w 4200698"/>
              <a:gd name="connsiteY27" fmla="*/ 346363 h 1734589"/>
              <a:gd name="connsiteX28" fmla="*/ 3391593 w 4200698"/>
              <a:gd name="connsiteY28" fmla="*/ 246611 h 1734589"/>
              <a:gd name="connsiteX29" fmla="*/ 3458095 w 4200698"/>
              <a:gd name="connsiteY29" fmla="*/ 80356 h 1734589"/>
              <a:gd name="connsiteX30" fmla="*/ 3341717 w 4200698"/>
              <a:gd name="connsiteY30" fmla="*/ 63731 h 1734589"/>
              <a:gd name="connsiteX31" fmla="*/ 2460568 w 4200698"/>
              <a:gd name="connsiteY31" fmla="*/ 13854 h 1734589"/>
              <a:gd name="connsiteX32" fmla="*/ 2759826 w 4200698"/>
              <a:gd name="connsiteY32" fmla="*/ 146858 h 1734589"/>
              <a:gd name="connsiteX0" fmla="*/ 0 w 4200698"/>
              <a:gd name="connsiteY0" fmla="*/ 1800399 h 1925090"/>
              <a:gd name="connsiteX1" fmla="*/ 731520 w 4200698"/>
              <a:gd name="connsiteY1" fmla="*/ 1783773 h 1925090"/>
              <a:gd name="connsiteX2" fmla="*/ 1246909 w 4200698"/>
              <a:gd name="connsiteY2" fmla="*/ 1916777 h 1925090"/>
              <a:gd name="connsiteX3" fmla="*/ 1463040 w 4200698"/>
              <a:gd name="connsiteY3" fmla="*/ 1733897 h 1925090"/>
              <a:gd name="connsiteX4" fmla="*/ 1812175 w 4200698"/>
              <a:gd name="connsiteY4" fmla="*/ 1700646 h 1925090"/>
              <a:gd name="connsiteX5" fmla="*/ 2044931 w 4200698"/>
              <a:gd name="connsiteY5" fmla="*/ 1684021 h 1925090"/>
              <a:gd name="connsiteX6" fmla="*/ 2144684 w 4200698"/>
              <a:gd name="connsiteY6" fmla="*/ 1684021 h 1925090"/>
              <a:gd name="connsiteX7" fmla="*/ 2493818 w 4200698"/>
              <a:gd name="connsiteY7" fmla="*/ 1617519 h 1925090"/>
              <a:gd name="connsiteX8" fmla="*/ 2842953 w 4200698"/>
              <a:gd name="connsiteY8" fmla="*/ 1467890 h 1925090"/>
              <a:gd name="connsiteX9" fmla="*/ 2892829 w 4200698"/>
              <a:gd name="connsiteY9" fmla="*/ 1467890 h 1925090"/>
              <a:gd name="connsiteX10" fmla="*/ 2643448 w 4200698"/>
              <a:gd name="connsiteY10" fmla="*/ 1318261 h 1925090"/>
              <a:gd name="connsiteX11" fmla="*/ 2709949 w 4200698"/>
              <a:gd name="connsiteY11" fmla="*/ 1201882 h 1925090"/>
              <a:gd name="connsiteX12" fmla="*/ 2676698 w 4200698"/>
              <a:gd name="connsiteY12" fmla="*/ 1152006 h 1925090"/>
              <a:gd name="connsiteX13" fmla="*/ 2693324 w 4200698"/>
              <a:gd name="connsiteY13" fmla="*/ 985752 h 1925090"/>
              <a:gd name="connsiteX14" fmla="*/ 2726575 w 4200698"/>
              <a:gd name="connsiteY14" fmla="*/ 836122 h 1925090"/>
              <a:gd name="connsiteX15" fmla="*/ 2942706 w 4200698"/>
              <a:gd name="connsiteY15" fmla="*/ 819497 h 1925090"/>
              <a:gd name="connsiteX16" fmla="*/ 3108960 w 4200698"/>
              <a:gd name="connsiteY16" fmla="*/ 952501 h 1925090"/>
              <a:gd name="connsiteX17" fmla="*/ 3341717 w 4200698"/>
              <a:gd name="connsiteY17" fmla="*/ 1085504 h 1925090"/>
              <a:gd name="connsiteX18" fmla="*/ 3391593 w 4200698"/>
              <a:gd name="connsiteY18" fmla="*/ 1185257 h 1925090"/>
              <a:gd name="connsiteX19" fmla="*/ 3607724 w 4200698"/>
              <a:gd name="connsiteY19" fmla="*/ 1102130 h 1925090"/>
              <a:gd name="connsiteX20" fmla="*/ 3740728 w 4200698"/>
              <a:gd name="connsiteY20" fmla="*/ 1019002 h 1925090"/>
              <a:gd name="connsiteX21" fmla="*/ 3857106 w 4200698"/>
              <a:gd name="connsiteY21" fmla="*/ 1019002 h 1925090"/>
              <a:gd name="connsiteX22" fmla="*/ 3956858 w 4200698"/>
              <a:gd name="connsiteY22" fmla="*/ 869373 h 1925090"/>
              <a:gd name="connsiteX23" fmla="*/ 4089862 w 4200698"/>
              <a:gd name="connsiteY23" fmla="*/ 636617 h 1925090"/>
              <a:gd name="connsiteX24" fmla="*/ 4139738 w 4200698"/>
              <a:gd name="connsiteY24" fmla="*/ 619992 h 1925090"/>
              <a:gd name="connsiteX25" fmla="*/ 3724102 w 4200698"/>
              <a:gd name="connsiteY25" fmla="*/ 619992 h 1925090"/>
              <a:gd name="connsiteX26" fmla="*/ 3291840 w 4200698"/>
              <a:gd name="connsiteY26" fmla="*/ 586741 h 1925090"/>
              <a:gd name="connsiteX27" fmla="*/ 3192088 w 4200698"/>
              <a:gd name="connsiteY27" fmla="*/ 536864 h 1925090"/>
              <a:gd name="connsiteX28" fmla="*/ 3391593 w 4200698"/>
              <a:gd name="connsiteY28" fmla="*/ 437112 h 1925090"/>
              <a:gd name="connsiteX29" fmla="*/ 3458095 w 4200698"/>
              <a:gd name="connsiteY29" fmla="*/ 270857 h 1925090"/>
              <a:gd name="connsiteX30" fmla="*/ 3341717 w 4200698"/>
              <a:gd name="connsiteY30" fmla="*/ 254232 h 1925090"/>
              <a:gd name="connsiteX31" fmla="*/ 2460568 w 4200698"/>
              <a:gd name="connsiteY31" fmla="*/ 204355 h 1925090"/>
              <a:gd name="connsiteX32" fmla="*/ 92826 w 4200698"/>
              <a:gd name="connsiteY32" fmla="*/ 1480359 h 1925090"/>
              <a:gd name="connsiteX0" fmla="*/ 0 w 4200698"/>
              <a:gd name="connsiteY0" fmla="*/ 1695797 h 1820488"/>
              <a:gd name="connsiteX1" fmla="*/ 731520 w 4200698"/>
              <a:gd name="connsiteY1" fmla="*/ 1679171 h 1820488"/>
              <a:gd name="connsiteX2" fmla="*/ 1246909 w 4200698"/>
              <a:gd name="connsiteY2" fmla="*/ 1812175 h 1820488"/>
              <a:gd name="connsiteX3" fmla="*/ 1463040 w 4200698"/>
              <a:gd name="connsiteY3" fmla="*/ 1629295 h 1820488"/>
              <a:gd name="connsiteX4" fmla="*/ 1812175 w 4200698"/>
              <a:gd name="connsiteY4" fmla="*/ 1596044 h 1820488"/>
              <a:gd name="connsiteX5" fmla="*/ 2044931 w 4200698"/>
              <a:gd name="connsiteY5" fmla="*/ 1579419 h 1820488"/>
              <a:gd name="connsiteX6" fmla="*/ 2144684 w 4200698"/>
              <a:gd name="connsiteY6" fmla="*/ 1579419 h 1820488"/>
              <a:gd name="connsiteX7" fmla="*/ 2493818 w 4200698"/>
              <a:gd name="connsiteY7" fmla="*/ 1512917 h 1820488"/>
              <a:gd name="connsiteX8" fmla="*/ 2842953 w 4200698"/>
              <a:gd name="connsiteY8" fmla="*/ 1363288 h 1820488"/>
              <a:gd name="connsiteX9" fmla="*/ 2892829 w 4200698"/>
              <a:gd name="connsiteY9" fmla="*/ 1363288 h 1820488"/>
              <a:gd name="connsiteX10" fmla="*/ 2643448 w 4200698"/>
              <a:gd name="connsiteY10" fmla="*/ 1213659 h 1820488"/>
              <a:gd name="connsiteX11" fmla="*/ 2709949 w 4200698"/>
              <a:gd name="connsiteY11" fmla="*/ 1097280 h 1820488"/>
              <a:gd name="connsiteX12" fmla="*/ 2676698 w 4200698"/>
              <a:gd name="connsiteY12" fmla="*/ 1047404 h 1820488"/>
              <a:gd name="connsiteX13" fmla="*/ 2693324 w 4200698"/>
              <a:gd name="connsiteY13" fmla="*/ 881150 h 1820488"/>
              <a:gd name="connsiteX14" fmla="*/ 2726575 w 4200698"/>
              <a:gd name="connsiteY14" fmla="*/ 731520 h 1820488"/>
              <a:gd name="connsiteX15" fmla="*/ 2942706 w 4200698"/>
              <a:gd name="connsiteY15" fmla="*/ 714895 h 1820488"/>
              <a:gd name="connsiteX16" fmla="*/ 3108960 w 4200698"/>
              <a:gd name="connsiteY16" fmla="*/ 847899 h 1820488"/>
              <a:gd name="connsiteX17" fmla="*/ 3341717 w 4200698"/>
              <a:gd name="connsiteY17" fmla="*/ 980902 h 1820488"/>
              <a:gd name="connsiteX18" fmla="*/ 3391593 w 4200698"/>
              <a:gd name="connsiteY18" fmla="*/ 1080655 h 1820488"/>
              <a:gd name="connsiteX19" fmla="*/ 3607724 w 4200698"/>
              <a:gd name="connsiteY19" fmla="*/ 997528 h 1820488"/>
              <a:gd name="connsiteX20" fmla="*/ 3740728 w 4200698"/>
              <a:gd name="connsiteY20" fmla="*/ 914400 h 1820488"/>
              <a:gd name="connsiteX21" fmla="*/ 3857106 w 4200698"/>
              <a:gd name="connsiteY21" fmla="*/ 914400 h 1820488"/>
              <a:gd name="connsiteX22" fmla="*/ 3956858 w 4200698"/>
              <a:gd name="connsiteY22" fmla="*/ 764771 h 1820488"/>
              <a:gd name="connsiteX23" fmla="*/ 4089862 w 4200698"/>
              <a:gd name="connsiteY23" fmla="*/ 532015 h 1820488"/>
              <a:gd name="connsiteX24" fmla="*/ 4139738 w 4200698"/>
              <a:gd name="connsiteY24" fmla="*/ 515390 h 1820488"/>
              <a:gd name="connsiteX25" fmla="*/ 3724102 w 4200698"/>
              <a:gd name="connsiteY25" fmla="*/ 515390 h 1820488"/>
              <a:gd name="connsiteX26" fmla="*/ 3291840 w 4200698"/>
              <a:gd name="connsiteY26" fmla="*/ 482139 h 1820488"/>
              <a:gd name="connsiteX27" fmla="*/ 3192088 w 4200698"/>
              <a:gd name="connsiteY27" fmla="*/ 432262 h 1820488"/>
              <a:gd name="connsiteX28" fmla="*/ 3391593 w 4200698"/>
              <a:gd name="connsiteY28" fmla="*/ 332510 h 1820488"/>
              <a:gd name="connsiteX29" fmla="*/ 3458095 w 4200698"/>
              <a:gd name="connsiteY29" fmla="*/ 166255 h 1820488"/>
              <a:gd name="connsiteX30" fmla="*/ 3341717 w 4200698"/>
              <a:gd name="connsiteY30" fmla="*/ 149630 h 1820488"/>
              <a:gd name="connsiteX31" fmla="*/ 2460568 w 4200698"/>
              <a:gd name="connsiteY31" fmla="*/ 99753 h 1820488"/>
              <a:gd name="connsiteX32" fmla="*/ 1163782 w 4200698"/>
              <a:gd name="connsiteY32" fmla="*/ 748146 h 1820488"/>
              <a:gd name="connsiteX33" fmla="*/ 92826 w 4200698"/>
              <a:gd name="connsiteY33" fmla="*/ 1375757 h 1820488"/>
              <a:gd name="connsiteX0" fmla="*/ 0 w 4200698"/>
              <a:gd name="connsiteY0" fmla="*/ 1695797 h 1820488"/>
              <a:gd name="connsiteX1" fmla="*/ 731520 w 4200698"/>
              <a:gd name="connsiteY1" fmla="*/ 1679171 h 1820488"/>
              <a:gd name="connsiteX2" fmla="*/ 1246909 w 4200698"/>
              <a:gd name="connsiteY2" fmla="*/ 1812175 h 1820488"/>
              <a:gd name="connsiteX3" fmla="*/ 1463040 w 4200698"/>
              <a:gd name="connsiteY3" fmla="*/ 1629295 h 1820488"/>
              <a:gd name="connsiteX4" fmla="*/ 1812175 w 4200698"/>
              <a:gd name="connsiteY4" fmla="*/ 1596044 h 1820488"/>
              <a:gd name="connsiteX5" fmla="*/ 2044931 w 4200698"/>
              <a:gd name="connsiteY5" fmla="*/ 1579419 h 1820488"/>
              <a:gd name="connsiteX6" fmla="*/ 2144684 w 4200698"/>
              <a:gd name="connsiteY6" fmla="*/ 1579419 h 1820488"/>
              <a:gd name="connsiteX7" fmla="*/ 2493818 w 4200698"/>
              <a:gd name="connsiteY7" fmla="*/ 1512917 h 1820488"/>
              <a:gd name="connsiteX8" fmla="*/ 2842953 w 4200698"/>
              <a:gd name="connsiteY8" fmla="*/ 1363288 h 1820488"/>
              <a:gd name="connsiteX9" fmla="*/ 2892829 w 4200698"/>
              <a:gd name="connsiteY9" fmla="*/ 1363288 h 1820488"/>
              <a:gd name="connsiteX10" fmla="*/ 2643448 w 4200698"/>
              <a:gd name="connsiteY10" fmla="*/ 1213659 h 1820488"/>
              <a:gd name="connsiteX11" fmla="*/ 2709949 w 4200698"/>
              <a:gd name="connsiteY11" fmla="*/ 1097280 h 1820488"/>
              <a:gd name="connsiteX12" fmla="*/ 2676698 w 4200698"/>
              <a:gd name="connsiteY12" fmla="*/ 1047404 h 1820488"/>
              <a:gd name="connsiteX13" fmla="*/ 2693324 w 4200698"/>
              <a:gd name="connsiteY13" fmla="*/ 881150 h 1820488"/>
              <a:gd name="connsiteX14" fmla="*/ 2726575 w 4200698"/>
              <a:gd name="connsiteY14" fmla="*/ 731520 h 1820488"/>
              <a:gd name="connsiteX15" fmla="*/ 2942706 w 4200698"/>
              <a:gd name="connsiteY15" fmla="*/ 714895 h 1820488"/>
              <a:gd name="connsiteX16" fmla="*/ 3108960 w 4200698"/>
              <a:gd name="connsiteY16" fmla="*/ 847899 h 1820488"/>
              <a:gd name="connsiteX17" fmla="*/ 3341717 w 4200698"/>
              <a:gd name="connsiteY17" fmla="*/ 980902 h 1820488"/>
              <a:gd name="connsiteX18" fmla="*/ 3391593 w 4200698"/>
              <a:gd name="connsiteY18" fmla="*/ 1080655 h 1820488"/>
              <a:gd name="connsiteX19" fmla="*/ 3607724 w 4200698"/>
              <a:gd name="connsiteY19" fmla="*/ 997528 h 1820488"/>
              <a:gd name="connsiteX20" fmla="*/ 3740728 w 4200698"/>
              <a:gd name="connsiteY20" fmla="*/ 914400 h 1820488"/>
              <a:gd name="connsiteX21" fmla="*/ 3857106 w 4200698"/>
              <a:gd name="connsiteY21" fmla="*/ 914400 h 1820488"/>
              <a:gd name="connsiteX22" fmla="*/ 3956858 w 4200698"/>
              <a:gd name="connsiteY22" fmla="*/ 764771 h 1820488"/>
              <a:gd name="connsiteX23" fmla="*/ 4089862 w 4200698"/>
              <a:gd name="connsiteY23" fmla="*/ 532015 h 1820488"/>
              <a:gd name="connsiteX24" fmla="*/ 4139738 w 4200698"/>
              <a:gd name="connsiteY24" fmla="*/ 515390 h 1820488"/>
              <a:gd name="connsiteX25" fmla="*/ 3724102 w 4200698"/>
              <a:gd name="connsiteY25" fmla="*/ 515390 h 1820488"/>
              <a:gd name="connsiteX26" fmla="*/ 3291840 w 4200698"/>
              <a:gd name="connsiteY26" fmla="*/ 482139 h 1820488"/>
              <a:gd name="connsiteX27" fmla="*/ 3192088 w 4200698"/>
              <a:gd name="connsiteY27" fmla="*/ 432262 h 1820488"/>
              <a:gd name="connsiteX28" fmla="*/ 3391593 w 4200698"/>
              <a:gd name="connsiteY28" fmla="*/ 332510 h 1820488"/>
              <a:gd name="connsiteX29" fmla="*/ 3458095 w 4200698"/>
              <a:gd name="connsiteY29" fmla="*/ 166255 h 1820488"/>
              <a:gd name="connsiteX30" fmla="*/ 3341717 w 4200698"/>
              <a:gd name="connsiteY30" fmla="*/ 149630 h 1820488"/>
              <a:gd name="connsiteX31" fmla="*/ 2460568 w 4200698"/>
              <a:gd name="connsiteY31" fmla="*/ 99753 h 1820488"/>
              <a:gd name="connsiteX32" fmla="*/ 1163782 w 4200698"/>
              <a:gd name="connsiteY32" fmla="*/ 748146 h 1820488"/>
              <a:gd name="connsiteX33" fmla="*/ 1375757 w 4200698"/>
              <a:gd name="connsiteY33" fmla="*/ 976746 h 1820488"/>
              <a:gd name="connsiteX34" fmla="*/ 92826 w 4200698"/>
              <a:gd name="connsiteY34" fmla="*/ 1375757 h 1820488"/>
              <a:gd name="connsiteX0" fmla="*/ 0 w 4200698"/>
              <a:gd name="connsiteY0" fmla="*/ 1607127 h 1731818"/>
              <a:gd name="connsiteX1" fmla="*/ 731520 w 4200698"/>
              <a:gd name="connsiteY1" fmla="*/ 1590501 h 1731818"/>
              <a:gd name="connsiteX2" fmla="*/ 1246909 w 4200698"/>
              <a:gd name="connsiteY2" fmla="*/ 1723505 h 1731818"/>
              <a:gd name="connsiteX3" fmla="*/ 1463040 w 4200698"/>
              <a:gd name="connsiteY3" fmla="*/ 1540625 h 1731818"/>
              <a:gd name="connsiteX4" fmla="*/ 1812175 w 4200698"/>
              <a:gd name="connsiteY4" fmla="*/ 1507374 h 1731818"/>
              <a:gd name="connsiteX5" fmla="*/ 2044931 w 4200698"/>
              <a:gd name="connsiteY5" fmla="*/ 1490749 h 1731818"/>
              <a:gd name="connsiteX6" fmla="*/ 2144684 w 4200698"/>
              <a:gd name="connsiteY6" fmla="*/ 1490749 h 1731818"/>
              <a:gd name="connsiteX7" fmla="*/ 2493818 w 4200698"/>
              <a:gd name="connsiteY7" fmla="*/ 1424247 h 1731818"/>
              <a:gd name="connsiteX8" fmla="*/ 2842953 w 4200698"/>
              <a:gd name="connsiteY8" fmla="*/ 1274618 h 1731818"/>
              <a:gd name="connsiteX9" fmla="*/ 2892829 w 4200698"/>
              <a:gd name="connsiteY9" fmla="*/ 1274618 h 1731818"/>
              <a:gd name="connsiteX10" fmla="*/ 2643448 w 4200698"/>
              <a:gd name="connsiteY10" fmla="*/ 1124989 h 1731818"/>
              <a:gd name="connsiteX11" fmla="*/ 2709949 w 4200698"/>
              <a:gd name="connsiteY11" fmla="*/ 1008610 h 1731818"/>
              <a:gd name="connsiteX12" fmla="*/ 2676698 w 4200698"/>
              <a:gd name="connsiteY12" fmla="*/ 958734 h 1731818"/>
              <a:gd name="connsiteX13" fmla="*/ 2693324 w 4200698"/>
              <a:gd name="connsiteY13" fmla="*/ 792480 h 1731818"/>
              <a:gd name="connsiteX14" fmla="*/ 2726575 w 4200698"/>
              <a:gd name="connsiteY14" fmla="*/ 642850 h 1731818"/>
              <a:gd name="connsiteX15" fmla="*/ 2942706 w 4200698"/>
              <a:gd name="connsiteY15" fmla="*/ 626225 h 1731818"/>
              <a:gd name="connsiteX16" fmla="*/ 3108960 w 4200698"/>
              <a:gd name="connsiteY16" fmla="*/ 759229 h 1731818"/>
              <a:gd name="connsiteX17" fmla="*/ 3341717 w 4200698"/>
              <a:gd name="connsiteY17" fmla="*/ 892232 h 1731818"/>
              <a:gd name="connsiteX18" fmla="*/ 3391593 w 4200698"/>
              <a:gd name="connsiteY18" fmla="*/ 991985 h 1731818"/>
              <a:gd name="connsiteX19" fmla="*/ 3607724 w 4200698"/>
              <a:gd name="connsiteY19" fmla="*/ 908858 h 1731818"/>
              <a:gd name="connsiteX20" fmla="*/ 3740728 w 4200698"/>
              <a:gd name="connsiteY20" fmla="*/ 825730 h 1731818"/>
              <a:gd name="connsiteX21" fmla="*/ 3857106 w 4200698"/>
              <a:gd name="connsiteY21" fmla="*/ 825730 h 1731818"/>
              <a:gd name="connsiteX22" fmla="*/ 3956858 w 4200698"/>
              <a:gd name="connsiteY22" fmla="*/ 676101 h 1731818"/>
              <a:gd name="connsiteX23" fmla="*/ 4089862 w 4200698"/>
              <a:gd name="connsiteY23" fmla="*/ 443345 h 1731818"/>
              <a:gd name="connsiteX24" fmla="*/ 4139738 w 4200698"/>
              <a:gd name="connsiteY24" fmla="*/ 426720 h 1731818"/>
              <a:gd name="connsiteX25" fmla="*/ 3724102 w 4200698"/>
              <a:gd name="connsiteY25" fmla="*/ 426720 h 1731818"/>
              <a:gd name="connsiteX26" fmla="*/ 3291840 w 4200698"/>
              <a:gd name="connsiteY26" fmla="*/ 393469 h 1731818"/>
              <a:gd name="connsiteX27" fmla="*/ 3192088 w 4200698"/>
              <a:gd name="connsiteY27" fmla="*/ 343592 h 1731818"/>
              <a:gd name="connsiteX28" fmla="*/ 3391593 w 4200698"/>
              <a:gd name="connsiteY28" fmla="*/ 243840 h 1731818"/>
              <a:gd name="connsiteX29" fmla="*/ 3458095 w 4200698"/>
              <a:gd name="connsiteY29" fmla="*/ 77585 h 1731818"/>
              <a:gd name="connsiteX30" fmla="*/ 3341717 w 4200698"/>
              <a:gd name="connsiteY30" fmla="*/ 60960 h 1731818"/>
              <a:gd name="connsiteX31" fmla="*/ 2460568 w 4200698"/>
              <a:gd name="connsiteY31" fmla="*/ 11083 h 1731818"/>
              <a:gd name="connsiteX32" fmla="*/ 2061557 w 4200698"/>
              <a:gd name="connsiteY32" fmla="*/ 127461 h 1731818"/>
              <a:gd name="connsiteX33" fmla="*/ 1163782 w 4200698"/>
              <a:gd name="connsiteY33" fmla="*/ 659476 h 1731818"/>
              <a:gd name="connsiteX34" fmla="*/ 1375757 w 4200698"/>
              <a:gd name="connsiteY34" fmla="*/ 888076 h 1731818"/>
              <a:gd name="connsiteX35" fmla="*/ 92826 w 4200698"/>
              <a:gd name="connsiteY35" fmla="*/ 1287087 h 1731818"/>
              <a:gd name="connsiteX0" fmla="*/ 0 w 4200698"/>
              <a:gd name="connsiteY0" fmla="*/ 1683327 h 1808018"/>
              <a:gd name="connsiteX1" fmla="*/ 731520 w 4200698"/>
              <a:gd name="connsiteY1" fmla="*/ 1666701 h 1808018"/>
              <a:gd name="connsiteX2" fmla="*/ 1246909 w 4200698"/>
              <a:gd name="connsiteY2" fmla="*/ 1799705 h 1808018"/>
              <a:gd name="connsiteX3" fmla="*/ 1463040 w 4200698"/>
              <a:gd name="connsiteY3" fmla="*/ 1616825 h 1808018"/>
              <a:gd name="connsiteX4" fmla="*/ 1812175 w 4200698"/>
              <a:gd name="connsiteY4" fmla="*/ 1583574 h 1808018"/>
              <a:gd name="connsiteX5" fmla="*/ 2044931 w 4200698"/>
              <a:gd name="connsiteY5" fmla="*/ 1566949 h 1808018"/>
              <a:gd name="connsiteX6" fmla="*/ 2144684 w 4200698"/>
              <a:gd name="connsiteY6" fmla="*/ 1566949 h 1808018"/>
              <a:gd name="connsiteX7" fmla="*/ 2493818 w 4200698"/>
              <a:gd name="connsiteY7" fmla="*/ 1500447 h 1808018"/>
              <a:gd name="connsiteX8" fmla="*/ 2842953 w 4200698"/>
              <a:gd name="connsiteY8" fmla="*/ 1350818 h 1808018"/>
              <a:gd name="connsiteX9" fmla="*/ 2892829 w 4200698"/>
              <a:gd name="connsiteY9" fmla="*/ 1350818 h 1808018"/>
              <a:gd name="connsiteX10" fmla="*/ 2643448 w 4200698"/>
              <a:gd name="connsiteY10" fmla="*/ 1201189 h 1808018"/>
              <a:gd name="connsiteX11" fmla="*/ 2709949 w 4200698"/>
              <a:gd name="connsiteY11" fmla="*/ 1084810 h 1808018"/>
              <a:gd name="connsiteX12" fmla="*/ 2676698 w 4200698"/>
              <a:gd name="connsiteY12" fmla="*/ 1034934 h 1808018"/>
              <a:gd name="connsiteX13" fmla="*/ 2693324 w 4200698"/>
              <a:gd name="connsiteY13" fmla="*/ 868680 h 1808018"/>
              <a:gd name="connsiteX14" fmla="*/ 2726575 w 4200698"/>
              <a:gd name="connsiteY14" fmla="*/ 719050 h 1808018"/>
              <a:gd name="connsiteX15" fmla="*/ 2942706 w 4200698"/>
              <a:gd name="connsiteY15" fmla="*/ 702425 h 1808018"/>
              <a:gd name="connsiteX16" fmla="*/ 3108960 w 4200698"/>
              <a:gd name="connsiteY16" fmla="*/ 835429 h 1808018"/>
              <a:gd name="connsiteX17" fmla="*/ 3341717 w 4200698"/>
              <a:gd name="connsiteY17" fmla="*/ 968432 h 1808018"/>
              <a:gd name="connsiteX18" fmla="*/ 3391593 w 4200698"/>
              <a:gd name="connsiteY18" fmla="*/ 1068185 h 1808018"/>
              <a:gd name="connsiteX19" fmla="*/ 3607724 w 4200698"/>
              <a:gd name="connsiteY19" fmla="*/ 985058 h 1808018"/>
              <a:gd name="connsiteX20" fmla="*/ 3740728 w 4200698"/>
              <a:gd name="connsiteY20" fmla="*/ 901930 h 1808018"/>
              <a:gd name="connsiteX21" fmla="*/ 3857106 w 4200698"/>
              <a:gd name="connsiteY21" fmla="*/ 901930 h 1808018"/>
              <a:gd name="connsiteX22" fmla="*/ 3956858 w 4200698"/>
              <a:gd name="connsiteY22" fmla="*/ 752301 h 1808018"/>
              <a:gd name="connsiteX23" fmla="*/ 4089862 w 4200698"/>
              <a:gd name="connsiteY23" fmla="*/ 519545 h 1808018"/>
              <a:gd name="connsiteX24" fmla="*/ 4139738 w 4200698"/>
              <a:gd name="connsiteY24" fmla="*/ 502920 h 1808018"/>
              <a:gd name="connsiteX25" fmla="*/ 3724102 w 4200698"/>
              <a:gd name="connsiteY25" fmla="*/ 502920 h 1808018"/>
              <a:gd name="connsiteX26" fmla="*/ 3291840 w 4200698"/>
              <a:gd name="connsiteY26" fmla="*/ 469669 h 1808018"/>
              <a:gd name="connsiteX27" fmla="*/ 3192088 w 4200698"/>
              <a:gd name="connsiteY27" fmla="*/ 419792 h 1808018"/>
              <a:gd name="connsiteX28" fmla="*/ 3391593 w 4200698"/>
              <a:gd name="connsiteY28" fmla="*/ 320040 h 1808018"/>
              <a:gd name="connsiteX29" fmla="*/ 3458095 w 4200698"/>
              <a:gd name="connsiteY29" fmla="*/ 153785 h 1808018"/>
              <a:gd name="connsiteX30" fmla="*/ 3341717 w 4200698"/>
              <a:gd name="connsiteY30" fmla="*/ 137160 h 1808018"/>
              <a:gd name="connsiteX31" fmla="*/ 2460568 w 4200698"/>
              <a:gd name="connsiteY31" fmla="*/ 87283 h 1808018"/>
              <a:gd name="connsiteX32" fmla="*/ 2366357 w 4200698"/>
              <a:gd name="connsiteY32" fmla="*/ 660861 h 1808018"/>
              <a:gd name="connsiteX33" fmla="*/ 1163782 w 4200698"/>
              <a:gd name="connsiteY33" fmla="*/ 735676 h 1808018"/>
              <a:gd name="connsiteX34" fmla="*/ 1375757 w 4200698"/>
              <a:gd name="connsiteY34" fmla="*/ 964276 h 1808018"/>
              <a:gd name="connsiteX35" fmla="*/ 92826 w 4200698"/>
              <a:gd name="connsiteY35" fmla="*/ 1363287 h 1808018"/>
              <a:gd name="connsiteX0" fmla="*/ 0 w 4200698"/>
              <a:gd name="connsiteY0" fmla="*/ 1683327 h 1808018"/>
              <a:gd name="connsiteX1" fmla="*/ 731520 w 4200698"/>
              <a:gd name="connsiteY1" fmla="*/ 1666701 h 1808018"/>
              <a:gd name="connsiteX2" fmla="*/ 1246909 w 4200698"/>
              <a:gd name="connsiteY2" fmla="*/ 1799705 h 1808018"/>
              <a:gd name="connsiteX3" fmla="*/ 1463040 w 4200698"/>
              <a:gd name="connsiteY3" fmla="*/ 1616825 h 1808018"/>
              <a:gd name="connsiteX4" fmla="*/ 1812175 w 4200698"/>
              <a:gd name="connsiteY4" fmla="*/ 1583574 h 1808018"/>
              <a:gd name="connsiteX5" fmla="*/ 2044931 w 4200698"/>
              <a:gd name="connsiteY5" fmla="*/ 1566949 h 1808018"/>
              <a:gd name="connsiteX6" fmla="*/ 2144684 w 4200698"/>
              <a:gd name="connsiteY6" fmla="*/ 1566949 h 1808018"/>
              <a:gd name="connsiteX7" fmla="*/ 2493818 w 4200698"/>
              <a:gd name="connsiteY7" fmla="*/ 1500447 h 1808018"/>
              <a:gd name="connsiteX8" fmla="*/ 2842953 w 4200698"/>
              <a:gd name="connsiteY8" fmla="*/ 1350818 h 1808018"/>
              <a:gd name="connsiteX9" fmla="*/ 2892829 w 4200698"/>
              <a:gd name="connsiteY9" fmla="*/ 1350818 h 1808018"/>
              <a:gd name="connsiteX10" fmla="*/ 2643448 w 4200698"/>
              <a:gd name="connsiteY10" fmla="*/ 1201189 h 1808018"/>
              <a:gd name="connsiteX11" fmla="*/ 2709949 w 4200698"/>
              <a:gd name="connsiteY11" fmla="*/ 1084810 h 1808018"/>
              <a:gd name="connsiteX12" fmla="*/ 2676698 w 4200698"/>
              <a:gd name="connsiteY12" fmla="*/ 1034934 h 1808018"/>
              <a:gd name="connsiteX13" fmla="*/ 2693324 w 4200698"/>
              <a:gd name="connsiteY13" fmla="*/ 868680 h 1808018"/>
              <a:gd name="connsiteX14" fmla="*/ 2726575 w 4200698"/>
              <a:gd name="connsiteY14" fmla="*/ 719050 h 1808018"/>
              <a:gd name="connsiteX15" fmla="*/ 2942706 w 4200698"/>
              <a:gd name="connsiteY15" fmla="*/ 702425 h 1808018"/>
              <a:gd name="connsiteX16" fmla="*/ 3108960 w 4200698"/>
              <a:gd name="connsiteY16" fmla="*/ 835429 h 1808018"/>
              <a:gd name="connsiteX17" fmla="*/ 3341717 w 4200698"/>
              <a:gd name="connsiteY17" fmla="*/ 968432 h 1808018"/>
              <a:gd name="connsiteX18" fmla="*/ 3391593 w 4200698"/>
              <a:gd name="connsiteY18" fmla="*/ 1068185 h 1808018"/>
              <a:gd name="connsiteX19" fmla="*/ 3607724 w 4200698"/>
              <a:gd name="connsiteY19" fmla="*/ 985058 h 1808018"/>
              <a:gd name="connsiteX20" fmla="*/ 3740728 w 4200698"/>
              <a:gd name="connsiteY20" fmla="*/ 901930 h 1808018"/>
              <a:gd name="connsiteX21" fmla="*/ 3857106 w 4200698"/>
              <a:gd name="connsiteY21" fmla="*/ 901930 h 1808018"/>
              <a:gd name="connsiteX22" fmla="*/ 3956858 w 4200698"/>
              <a:gd name="connsiteY22" fmla="*/ 752301 h 1808018"/>
              <a:gd name="connsiteX23" fmla="*/ 4089862 w 4200698"/>
              <a:gd name="connsiteY23" fmla="*/ 519545 h 1808018"/>
              <a:gd name="connsiteX24" fmla="*/ 4139738 w 4200698"/>
              <a:gd name="connsiteY24" fmla="*/ 502920 h 1808018"/>
              <a:gd name="connsiteX25" fmla="*/ 3724102 w 4200698"/>
              <a:gd name="connsiteY25" fmla="*/ 502920 h 1808018"/>
              <a:gd name="connsiteX26" fmla="*/ 3291840 w 4200698"/>
              <a:gd name="connsiteY26" fmla="*/ 469669 h 1808018"/>
              <a:gd name="connsiteX27" fmla="*/ 3192088 w 4200698"/>
              <a:gd name="connsiteY27" fmla="*/ 419792 h 1808018"/>
              <a:gd name="connsiteX28" fmla="*/ 3391593 w 4200698"/>
              <a:gd name="connsiteY28" fmla="*/ 320040 h 1808018"/>
              <a:gd name="connsiteX29" fmla="*/ 3458095 w 4200698"/>
              <a:gd name="connsiteY29" fmla="*/ 153785 h 1808018"/>
              <a:gd name="connsiteX30" fmla="*/ 3341717 w 4200698"/>
              <a:gd name="connsiteY30" fmla="*/ 137160 h 1808018"/>
              <a:gd name="connsiteX31" fmla="*/ 2460568 w 4200698"/>
              <a:gd name="connsiteY31" fmla="*/ 87283 h 1808018"/>
              <a:gd name="connsiteX32" fmla="*/ 2366357 w 4200698"/>
              <a:gd name="connsiteY32" fmla="*/ 660861 h 1808018"/>
              <a:gd name="connsiteX33" fmla="*/ 1163782 w 4200698"/>
              <a:gd name="connsiteY33" fmla="*/ 735676 h 1808018"/>
              <a:gd name="connsiteX34" fmla="*/ 1375757 w 4200698"/>
              <a:gd name="connsiteY34" fmla="*/ 964276 h 1808018"/>
              <a:gd name="connsiteX35" fmla="*/ 92826 w 4200698"/>
              <a:gd name="connsiteY35" fmla="*/ 1363287 h 1808018"/>
              <a:gd name="connsiteX0" fmla="*/ 0 w 4200698"/>
              <a:gd name="connsiteY0" fmla="*/ 1618211 h 1742902"/>
              <a:gd name="connsiteX1" fmla="*/ 731520 w 4200698"/>
              <a:gd name="connsiteY1" fmla="*/ 1601585 h 1742902"/>
              <a:gd name="connsiteX2" fmla="*/ 1246909 w 4200698"/>
              <a:gd name="connsiteY2" fmla="*/ 1734589 h 1742902"/>
              <a:gd name="connsiteX3" fmla="*/ 1463040 w 4200698"/>
              <a:gd name="connsiteY3" fmla="*/ 1551709 h 1742902"/>
              <a:gd name="connsiteX4" fmla="*/ 1812175 w 4200698"/>
              <a:gd name="connsiteY4" fmla="*/ 1518458 h 1742902"/>
              <a:gd name="connsiteX5" fmla="*/ 2044931 w 4200698"/>
              <a:gd name="connsiteY5" fmla="*/ 1501833 h 1742902"/>
              <a:gd name="connsiteX6" fmla="*/ 2144684 w 4200698"/>
              <a:gd name="connsiteY6" fmla="*/ 1501833 h 1742902"/>
              <a:gd name="connsiteX7" fmla="*/ 2493818 w 4200698"/>
              <a:gd name="connsiteY7" fmla="*/ 1435331 h 1742902"/>
              <a:gd name="connsiteX8" fmla="*/ 2842953 w 4200698"/>
              <a:gd name="connsiteY8" fmla="*/ 1285702 h 1742902"/>
              <a:gd name="connsiteX9" fmla="*/ 2892829 w 4200698"/>
              <a:gd name="connsiteY9" fmla="*/ 1285702 h 1742902"/>
              <a:gd name="connsiteX10" fmla="*/ 2643448 w 4200698"/>
              <a:gd name="connsiteY10" fmla="*/ 1136073 h 1742902"/>
              <a:gd name="connsiteX11" fmla="*/ 2709949 w 4200698"/>
              <a:gd name="connsiteY11" fmla="*/ 1019694 h 1742902"/>
              <a:gd name="connsiteX12" fmla="*/ 2676698 w 4200698"/>
              <a:gd name="connsiteY12" fmla="*/ 969818 h 1742902"/>
              <a:gd name="connsiteX13" fmla="*/ 2693324 w 4200698"/>
              <a:gd name="connsiteY13" fmla="*/ 803564 h 1742902"/>
              <a:gd name="connsiteX14" fmla="*/ 2726575 w 4200698"/>
              <a:gd name="connsiteY14" fmla="*/ 653934 h 1742902"/>
              <a:gd name="connsiteX15" fmla="*/ 2942706 w 4200698"/>
              <a:gd name="connsiteY15" fmla="*/ 637309 h 1742902"/>
              <a:gd name="connsiteX16" fmla="*/ 3108960 w 4200698"/>
              <a:gd name="connsiteY16" fmla="*/ 770313 h 1742902"/>
              <a:gd name="connsiteX17" fmla="*/ 3341717 w 4200698"/>
              <a:gd name="connsiteY17" fmla="*/ 903316 h 1742902"/>
              <a:gd name="connsiteX18" fmla="*/ 3391593 w 4200698"/>
              <a:gd name="connsiteY18" fmla="*/ 1003069 h 1742902"/>
              <a:gd name="connsiteX19" fmla="*/ 3607724 w 4200698"/>
              <a:gd name="connsiteY19" fmla="*/ 919942 h 1742902"/>
              <a:gd name="connsiteX20" fmla="*/ 3740728 w 4200698"/>
              <a:gd name="connsiteY20" fmla="*/ 836814 h 1742902"/>
              <a:gd name="connsiteX21" fmla="*/ 3857106 w 4200698"/>
              <a:gd name="connsiteY21" fmla="*/ 836814 h 1742902"/>
              <a:gd name="connsiteX22" fmla="*/ 3956858 w 4200698"/>
              <a:gd name="connsiteY22" fmla="*/ 687185 h 1742902"/>
              <a:gd name="connsiteX23" fmla="*/ 4089862 w 4200698"/>
              <a:gd name="connsiteY23" fmla="*/ 454429 h 1742902"/>
              <a:gd name="connsiteX24" fmla="*/ 4139738 w 4200698"/>
              <a:gd name="connsiteY24" fmla="*/ 437804 h 1742902"/>
              <a:gd name="connsiteX25" fmla="*/ 3724102 w 4200698"/>
              <a:gd name="connsiteY25" fmla="*/ 437804 h 1742902"/>
              <a:gd name="connsiteX26" fmla="*/ 3291840 w 4200698"/>
              <a:gd name="connsiteY26" fmla="*/ 404553 h 1742902"/>
              <a:gd name="connsiteX27" fmla="*/ 3192088 w 4200698"/>
              <a:gd name="connsiteY27" fmla="*/ 354676 h 1742902"/>
              <a:gd name="connsiteX28" fmla="*/ 3391593 w 4200698"/>
              <a:gd name="connsiteY28" fmla="*/ 254924 h 1742902"/>
              <a:gd name="connsiteX29" fmla="*/ 3458095 w 4200698"/>
              <a:gd name="connsiteY29" fmla="*/ 88669 h 1742902"/>
              <a:gd name="connsiteX30" fmla="*/ 3341717 w 4200698"/>
              <a:gd name="connsiteY30" fmla="*/ 72044 h 1742902"/>
              <a:gd name="connsiteX31" fmla="*/ 2460568 w 4200698"/>
              <a:gd name="connsiteY31" fmla="*/ 22167 h 1742902"/>
              <a:gd name="connsiteX32" fmla="*/ 2227811 w 4200698"/>
              <a:gd name="connsiteY32" fmla="*/ 205047 h 1742902"/>
              <a:gd name="connsiteX33" fmla="*/ 2366357 w 4200698"/>
              <a:gd name="connsiteY33" fmla="*/ 595745 h 1742902"/>
              <a:gd name="connsiteX34" fmla="*/ 1163782 w 4200698"/>
              <a:gd name="connsiteY34" fmla="*/ 670560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731520 w 4200698"/>
              <a:gd name="connsiteY1" fmla="*/ 1601585 h 1742902"/>
              <a:gd name="connsiteX2" fmla="*/ 1246909 w 4200698"/>
              <a:gd name="connsiteY2" fmla="*/ 1734589 h 1742902"/>
              <a:gd name="connsiteX3" fmla="*/ 1463040 w 4200698"/>
              <a:gd name="connsiteY3" fmla="*/ 1551709 h 1742902"/>
              <a:gd name="connsiteX4" fmla="*/ 1812175 w 4200698"/>
              <a:gd name="connsiteY4" fmla="*/ 1518458 h 1742902"/>
              <a:gd name="connsiteX5" fmla="*/ 2044931 w 4200698"/>
              <a:gd name="connsiteY5" fmla="*/ 1501833 h 1742902"/>
              <a:gd name="connsiteX6" fmla="*/ 2144684 w 4200698"/>
              <a:gd name="connsiteY6" fmla="*/ 1501833 h 1742902"/>
              <a:gd name="connsiteX7" fmla="*/ 2493818 w 4200698"/>
              <a:gd name="connsiteY7" fmla="*/ 1435331 h 1742902"/>
              <a:gd name="connsiteX8" fmla="*/ 2842953 w 4200698"/>
              <a:gd name="connsiteY8" fmla="*/ 1285702 h 1742902"/>
              <a:gd name="connsiteX9" fmla="*/ 2892829 w 4200698"/>
              <a:gd name="connsiteY9" fmla="*/ 1285702 h 1742902"/>
              <a:gd name="connsiteX10" fmla="*/ 2643448 w 4200698"/>
              <a:gd name="connsiteY10" fmla="*/ 1136073 h 1742902"/>
              <a:gd name="connsiteX11" fmla="*/ 2709949 w 4200698"/>
              <a:gd name="connsiteY11" fmla="*/ 1019694 h 1742902"/>
              <a:gd name="connsiteX12" fmla="*/ 2676698 w 4200698"/>
              <a:gd name="connsiteY12" fmla="*/ 969818 h 1742902"/>
              <a:gd name="connsiteX13" fmla="*/ 2693324 w 4200698"/>
              <a:gd name="connsiteY13" fmla="*/ 803564 h 1742902"/>
              <a:gd name="connsiteX14" fmla="*/ 2726575 w 4200698"/>
              <a:gd name="connsiteY14" fmla="*/ 653934 h 1742902"/>
              <a:gd name="connsiteX15" fmla="*/ 2942706 w 4200698"/>
              <a:gd name="connsiteY15" fmla="*/ 637309 h 1742902"/>
              <a:gd name="connsiteX16" fmla="*/ 3108960 w 4200698"/>
              <a:gd name="connsiteY16" fmla="*/ 770313 h 1742902"/>
              <a:gd name="connsiteX17" fmla="*/ 3341717 w 4200698"/>
              <a:gd name="connsiteY17" fmla="*/ 903316 h 1742902"/>
              <a:gd name="connsiteX18" fmla="*/ 3391593 w 4200698"/>
              <a:gd name="connsiteY18" fmla="*/ 1003069 h 1742902"/>
              <a:gd name="connsiteX19" fmla="*/ 3607724 w 4200698"/>
              <a:gd name="connsiteY19" fmla="*/ 919942 h 1742902"/>
              <a:gd name="connsiteX20" fmla="*/ 3740728 w 4200698"/>
              <a:gd name="connsiteY20" fmla="*/ 836814 h 1742902"/>
              <a:gd name="connsiteX21" fmla="*/ 3857106 w 4200698"/>
              <a:gd name="connsiteY21" fmla="*/ 836814 h 1742902"/>
              <a:gd name="connsiteX22" fmla="*/ 3956858 w 4200698"/>
              <a:gd name="connsiteY22" fmla="*/ 687185 h 1742902"/>
              <a:gd name="connsiteX23" fmla="*/ 4089862 w 4200698"/>
              <a:gd name="connsiteY23" fmla="*/ 454429 h 1742902"/>
              <a:gd name="connsiteX24" fmla="*/ 4139738 w 4200698"/>
              <a:gd name="connsiteY24" fmla="*/ 437804 h 1742902"/>
              <a:gd name="connsiteX25" fmla="*/ 3724102 w 4200698"/>
              <a:gd name="connsiteY25" fmla="*/ 437804 h 1742902"/>
              <a:gd name="connsiteX26" fmla="*/ 3291840 w 4200698"/>
              <a:gd name="connsiteY26" fmla="*/ 404553 h 1742902"/>
              <a:gd name="connsiteX27" fmla="*/ 3192088 w 4200698"/>
              <a:gd name="connsiteY27" fmla="*/ 354676 h 1742902"/>
              <a:gd name="connsiteX28" fmla="*/ 3391593 w 4200698"/>
              <a:gd name="connsiteY28" fmla="*/ 254924 h 1742902"/>
              <a:gd name="connsiteX29" fmla="*/ 3458095 w 4200698"/>
              <a:gd name="connsiteY29" fmla="*/ 88669 h 1742902"/>
              <a:gd name="connsiteX30" fmla="*/ 3341717 w 4200698"/>
              <a:gd name="connsiteY30" fmla="*/ 72044 h 1742902"/>
              <a:gd name="connsiteX31" fmla="*/ 2460568 w 4200698"/>
              <a:gd name="connsiteY31" fmla="*/ 22167 h 1742902"/>
              <a:gd name="connsiteX32" fmla="*/ 2227811 w 4200698"/>
              <a:gd name="connsiteY32" fmla="*/ 205047 h 1742902"/>
              <a:gd name="connsiteX33" fmla="*/ 2366357 w 4200698"/>
              <a:gd name="connsiteY33" fmla="*/ 595745 h 1742902"/>
              <a:gd name="connsiteX34" fmla="*/ 1163782 w 4200698"/>
              <a:gd name="connsiteY34" fmla="*/ 670560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731520 w 4200698"/>
              <a:gd name="connsiteY1" fmla="*/ 1601585 h 1742902"/>
              <a:gd name="connsiteX2" fmla="*/ 1246909 w 4200698"/>
              <a:gd name="connsiteY2" fmla="*/ 1734589 h 1742902"/>
              <a:gd name="connsiteX3" fmla="*/ 1463040 w 4200698"/>
              <a:gd name="connsiteY3" fmla="*/ 1551709 h 1742902"/>
              <a:gd name="connsiteX4" fmla="*/ 1812175 w 4200698"/>
              <a:gd name="connsiteY4" fmla="*/ 1518458 h 1742902"/>
              <a:gd name="connsiteX5" fmla="*/ 2044931 w 4200698"/>
              <a:gd name="connsiteY5" fmla="*/ 1501833 h 1742902"/>
              <a:gd name="connsiteX6" fmla="*/ 2144684 w 4200698"/>
              <a:gd name="connsiteY6" fmla="*/ 1501833 h 1742902"/>
              <a:gd name="connsiteX7" fmla="*/ 2493818 w 4200698"/>
              <a:gd name="connsiteY7" fmla="*/ 1435331 h 1742902"/>
              <a:gd name="connsiteX8" fmla="*/ 2842953 w 4200698"/>
              <a:gd name="connsiteY8" fmla="*/ 1285702 h 1742902"/>
              <a:gd name="connsiteX9" fmla="*/ 2892829 w 4200698"/>
              <a:gd name="connsiteY9" fmla="*/ 1285702 h 1742902"/>
              <a:gd name="connsiteX10" fmla="*/ 2643448 w 4200698"/>
              <a:gd name="connsiteY10" fmla="*/ 1136073 h 1742902"/>
              <a:gd name="connsiteX11" fmla="*/ 2709949 w 4200698"/>
              <a:gd name="connsiteY11" fmla="*/ 1019694 h 1742902"/>
              <a:gd name="connsiteX12" fmla="*/ 2676698 w 4200698"/>
              <a:gd name="connsiteY12" fmla="*/ 969818 h 1742902"/>
              <a:gd name="connsiteX13" fmla="*/ 2693324 w 4200698"/>
              <a:gd name="connsiteY13" fmla="*/ 803564 h 1742902"/>
              <a:gd name="connsiteX14" fmla="*/ 2726575 w 4200698"/>
              <a:gd name="connsiteY14" fmla="*/ 653934 h 1742902"/>
              <a:gd name="connsiteX15" fmla="*/ 2942706 w 4200698"/>
              <a:gd name="connsiteY15" fmla="*/ 637309 h 1742902"/>
              <a:gd name="connsiteX16" fmla="*/ 3108960 w 4200698"/>
              <a:gd name="connsiteY16" fmla="*/ 770313 h 1742902"/>
              <a:gd name="connsiteX17" fmla="*/ 3341717 w 4200698"/>
              <a:gd name="connsiteY17" fmla="*/ 903316 h 1742902"/>
              <a:gd name="connsiteX18" fmla="*/ 3391593 w 4200698"/>
              <a:gd name="connsiteY18" fmla="*/ 1003069 h 1742902"/>
              <a:gd name="connsiteX19" fmla="*/ 3607724 w 4200698"/>
              <a:gd name="connsiteY19" fmla="*/ 919942 h 1742902"/>
              <a:gd name="connsiteX20" fmla="*/ 3740728 w 4200698"/>
              <a:gd name="connsiteY20" fmla="*/ 836814 h 1742902"/>
              <a:gd name="connsiteX21" fmla="*/ 3857106 w 4200698"/>
              <a:gd name="connsiteY21" fmla="*/ 836814 h 1742902"/>
              <a:gd name="connsiteX22" fmla="*/ 3956858 w 4200698"/>
              <a:gd name="connsiteY22" fmla="*/ 687185 h 1742902"/>
              <a:gd name="connsiteX23" fmla="*/ 4089862 w 4200698"/>
              <a:gd name="connsiteY23" fmla="*/ 454429 h 1742902"/>
              <a:gd name="connsiteX24" fmla="*/ 4139738 w 4200698"/>
              <a:gd name="connsiteY24" fmla="*/ 437804 h 1742902"/>
              <a:gd name="connsiteX25" fmla="*/ 3724102 w 4200698"/>
              <a:gd name="connsiteY25" fmla="*/ 437804 h 1742902"/>
              <a:gd name="connsiteX26" fmla="*/ 3291840 w 4200698"/>
              <a:gd name="connsiteY26" fmla="*/ 404553 h 1742902"/>
              <a:gd name="connsiteX27" fmla="*/ 3192088 w 4200698"/>
              <a:gd name="connsiteY27" fmla="*/ 354676 h 1742902"/>
              <a:gd name="connsiteX28" fmla="*/ 3391593 w 4200698"/>
              <a:gd name="connsiteY28" fmla="*/ 254924 h 1742902"/>
              <a:gd name="connsiteX29" fmla="*/ 3458095 w 4200698"/>
              <a:gd name="connsiteY29" fmla="*/ 88669 h 1742902"/>
              <a:gd name="connsiteX30" fmla="*/ 3341717 w 4200698"/>
              <a:gd name="connsiteY30" fmla="*/ 72044 h 1742902"/>
              <a:gd name="connsiteX31" fmla="*/ 2460568 w 4200698"/>
              <a:gd name="connsiteY31" fmla="*/ 22167 h 1742902"/>
              <a:gd name="connsiteX32" fmla="*/ 2227811 w 4200698"/>
              <a:gd name="connsiteY32" fmla="*/ 205047 h 1742902"/>
              <a:gd name="connsiteX33" fmla="*/ 2366357 w 4200698"/>
              <a:gd name="connsiteY33" fmla="*/ 671945 h 1742902"/>
              <a:gd name="connsiteX34" fmla="*/ 1163782 w 4200698"/>
              <a:gd name="connsiteY34" fmla="*/ 670560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2366357 w 4200698"/>
              <a:gd name="connsiteY34" fmla="*/ 671945 h 1742902"/>
              <a:gd name="connsiteX35" fmla="*/ 1163782 w 4200698"/>
              <a:gd name="connsiteY35" fmla="*/ 670560 h 1742902"/>
              <a:gd name="connsiteX36" fmla="*/ 1375757 w 4200698"/>
              <a:gd name="connsiteY36" fmla="*/ 899160 h 1742902"/>
              <a:gd name="connsiteX37" fmla="*/ 92826 w 4200698"/>
              <a:gd name="connsiteY37"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2366357 w 4200698"/>
              <a:gd name="connsiteY34" fmla="*/ 671945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2366357 w 4200698"/>
              <a:gd name="connsiteY34" fmla="*/ 671945 h 1742902"/>
              <a:gd name="connsiteX35" fmla="*/ 1375757 w 4200698"/>
              <a:gd name="connsiteY35" fmla="*/ 899160 h 1742902"/>
              <a:gd name="connsiteX36" fmla="*/ 657882 w 4200698"/>
              <a:gd name="connsiteY36" fmla="*/ 1055403 h 1742902"/>
              <a:gd name="connsiteX37" fmla="*/ 92826 w 4200698"/>
              <a:gd name="connsiteY37"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6129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6129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6129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150988 w 4107872"/>
              <a:gd name="connsiteY0" fmla="*/ 1618995 h 1742902"/>
              <a:gd name="connsiteX1" fmla="*/ 638694 w 4107872"/>
              <a:gd name="connsiteY1" fmla="*/ 1601585 h 1742902"/>
              <a:gd name="connsiteX2" fmla="*/ 1154083 w 4107872"/>
              <a:gd name="connsiteY2" fmla="*/ 1734589 h 1742902"/>
              <a:gd name="connsiteX3" fmla="*/ 1370214 w 4107872"/>
              <a:gd name="connsiteY3" fmla="*/ 1551709 h 1742902"/>
              <a:gd name="connsiteX4" fmla="*/ 1719349 w 4107872"/>
              <a:gd name="connsiteY4" fmla="*/ 1518458 h 1742902"/>
              <a:gd name="connsiteX5" fmla="*/ 1952105 w 4107872"/>
              <a:gd name="connsiteY5" fmla="*/ 1501833 h 1742902"/>
              <a:gd name="connsiteX6" fmla="*/ 2051858 w 4107872"/>
              <a:gd name="connsiteY6" fmla="*/ 1501833 h 1742902"/>
              <a:gd name="connsiteX7" fmla="*/ 2400992 w 4107872"/>
              <a:gd name="connsiteY7" fmla="*/ 1435331 h 1742902"/>
              <a:gd name="connsiteX8" fmla="*/ 2750127 w 4107872"/>
              <a:gd name="connsiteY8" fmla="*/ 1285702 h 1742902"/>
              <a:gd name="connsiteX9" fmla="*/ 2800003 w 4107872"/>
              <a:gd name="connsiteY9" fmla="*/ 1285702 h 1742902"/>
              <a:gd name="connsiteX10" fmla="*/ 2550622 w 4107872"/>
              <a:gd name="connsiteY10" fmla="*/ 1136073 h 1742902"/>
              <a:gd name="connsiteX11" fmla="*/ 2617123 w 4107872"/>
              <a:gd name="connsiteY11" fmla="*/ 1019694 h 1742902"/>
              <a:gd name="connsiteX12" fmla="*/ 2583872 w 4107872"/>
              <a:gd name="connsiteY12" fmla="*/ 969818 h 1742902"/>
              <a:gd name="connsiteX13" fmla="*/ 2600498 w 4107872"/>
              <a:gd name="connsiteY13" fmla="*/ 803564 h 1742902"/>
              <a:gd name="connsiteX14" fmla="*/ 2633749 w 4107872"/>
              <a:gd name="connsiteY14" fmla="*/ 653934 h 1742902"/>
              <a:gd name="connsiteX15" fmla="*/ 2849880 w 4107872"/>
              <a:gd name="connsiteY15" fmla="*/ 637309 h 1742902"/>
              <a:gd name="connsiteX16" fmla="*/ 3016134 w 4107872"/>
              <a:gd name="connsiteY16" fmla="*/ 770313 h 1742902"/>
              <a:gd name="connsiteX17" fmla="*/ 3248891 w 4107872"/>
              <a:gd name="connsiteY17" fmla="*/ 903316 h 1742902"/>
              <a:gd name="connsiteX18" fmla="*/ 3298767 w 4107872"/>
              <a:gd name="connsiteY18" fmla="*/ 1003069 h 1742902"/>
              <a:gd name="connsiteX19" fmla="*/ 3514898 w 4107872"/>
              <a:gd name="connsiteY19" fmla="*/ 919942 h 1742902"/>
              <a:gd name="connsiteX20" fmla="*/ 3647902 w 4107872"/>
              <a:gd name="connsiteY20" fmla="*/ 836814 h 1742902"/>
              <a:gd name="connsiteX21" fmla="*/ 3764280 w 4107872"/>
              <a:gd name="connsiteY21" fmla="*/ 836814 h 1742902"/>
              <a:gd name="connsiteX22" fmla="*/ 3864032 w 4107872"/>
              <a:gd name="connsiteY22" fmla="*/ 687185 h 1742902"/>
              <a:gd name="connsiteX23" fmla="*/ 3997036 w 4107872"/>
              <a:gd name="connsiteY23" fmla="*/ 454429 h 1742902"/>
              <a:gd name="connsiteX24" fmla="*/ 4046912 w 4107872"/>
              <a:gd name="connsiteY24" fmla="*/ 437804 h 1742902"/>
              <a:gd name="connsiteX25" fmla="*/ 3631276 w 4107872"/>
              <a:gd name="connsiteY25" fmla="*/ 437804 h 1742902"/>
              <a:gd name="connsiteX26" fmla="*/ 3199014 w 4107872"/>
              <a:gd name="connsiteY26" fmla="*/ 404553 h 1742902"/>
              <a:gd name="connsiteX27" fmla="*/ 3099262 w 4107872"/>
              <a:gd name="connsiteY27" fmla="*/ 354676 h 1742902"/>
              <a:gd name="connsiteX28" fmla="*/ 3298767 w 4107872"/>
              <a:gd name="connsiteY28" fmla="*/ 254924 h 1742902"/>
              <a:gd name="connsiteX29" fmla="*/ 3365269 w 4107872"/>
              <a:gd name="connsiteY29" fmla="*/ 88669 h 1742902"/>
              <a:gd name="connsiteX30" fmla="*/ 3248891 w 4107872"/>
              <a:gd name="connsiteY30" fmla="*/ 72044 h 1742902"/>
              <a:gd name="connsiteX31" fmla="*/ 2520142 w 4107872"/>
              <a:gd name="connsiteY31" fmla="*/ 22167 h 1742902"/>
              <a:gd name="connsiteX32" fmla="*/ 2668385 w 4107872"/>
              <a:gd name="connsiteY32" fmla="*/ 205047 h 1742902"/>
              <a:gd name="connsiteX33" fmla="*/ 1884898 w 4107872"/>
              <a:gd name="connsiteY33" fmla="*/ 204263 h 1742902"/>
              <a:gd name="connsiteX34" fmla="*/ 2273531 w 4107872"/>
              <a:gd name="connsiteY34" fmla="*/ 671945 h 1742902"/>
              <a:gd name="connsiteX35" fmla="*/ 1282931 w 4107872"/>
              <a:gd name="connsiteY35" fmla="*/ 899160 h 1742902"/>
              <a:gd name="connsiteX36" fmla="*/ 565056 w 4107872"/>
              <a:gd name="connsiteY36" fmla="*/ 1055403 h 1742902"/>
              <a:gd name="connsiteX37" fmla="*/ 0 w 4107872"/>
              <a:gd name="connsiteY37" fmla="*/ 1298171 h 1742902"/>
              <a:gd name="connsiteX0" fmla="*/ 150988 w 4107872"/>
              <a:gd name="connsiteY0" fmla="*/ 1618995 h 1742902"/>
              <a:gd name="connsiteX1" fmla="*/ 638694 w 4107872"/>
              <a:gd name="connsiteY1" fmla="*/ 1601585 h 1742902"/>
              <a:gd name="connsiteX2" fmla="*/ 1154083 w 4107872"/>
              <a:gd name="connsiteY2" fmla="*/ 1734589 h 1742902"/>
              <a:gd name="connsiteX3" fmla="*/ 1370214 w 4107872"/>
              <a:gd name="connsiteY3" fmla="*/ 1551709 h 1742902"/>
              <a:gd name="connsiteX4" fmla="*/ 1719349 w 4107872"/>
              <a:gd name="connsiteY4" fmla="*/ 1518458 h 1742902"/>
              <a:gd name="connsiteX5" fmla="*/ 1952105 w 4107872"/>
              <a:gd name="connsiteY5" fmla="*/ 1501833 h 1742902"/>
              <a:gd name="connsiteX6" fmla="*/ 2051858 w 4107872"/>
              <a:gd name="connsiteY6" fmla="*/ 1501833 h 1742902"/>
              <a:gd name="connsiteX7" fmla="*/ 2400992 w 4107872"/>
              <a:gd name="connsiteY7" fmla="*/ 1435331 h 1742902"/>
              <a:gd name="connsiteX8" fmla="*/ 2750127 w 4107872"/>
              <a:gd name="connsiteY8" fmla="*/ 1285702 h 1742902"/>
              <a:gd name="connsiteX9" fmla="*/ 2800003 w 4107872"/>
              <a:gd name="connsiteY9" fmla="*/ 1285702 h 1742902"/>
              <a:gd name="connsiteX10" fmla="*/ 2550622 w 4107872"/>
              <a:gd name="connsiteY10" fmla="*/ 1136073 h 1742902"/>
              <a:gd name="connsiteX11" fmla="*/ 2617123 w 4107872"/>
              <a:gd name="connsiteY11" fmla="*/ 1019694 h 1742902"/>
              <a:gd name="connsiteX12" fmla="*/ 2583872 w 4107872"/>
              <a:gd name="connsiteY12" fmla="*/ 969818 h 1742902"/>
              <a:gd name="connsiteX13" fmla="*/ 2600498 w 4107872"/>
              <a:gd name="connsiteY13" fmla="*/ 803564 h 1742902"/>
              <a:gd name="connsiteX14" fmla="*/ 2633749 w 4107872"/>
              <a:gd name="connsiteY14" fmla="*/ 653934 h 1742902"/>
              <a:gd name="connsiteX15" fmla="*/ 2849880 w 4107872"/>
              <a:gd name="connsiteY15" fmla="*/ 637309 h 1742902"/>
              <a:gd name="connsiteX16" fmla="*/ 3016134 w 4107872"/>
              <a:gd name="connsiteY16" fmla="*/ 770313 h 1742902"/>
              <a:gd name="connsiteX17" fmla="*/ 3248891 w 4107872"/>
              <a:gd name="connsiteY17" fmla="*/ 903316 h 1742902"/>
              <a:gd name="connsiteX18" fmla="*/ 3298767 w 4107872"/>
              <a:gd name="connsiteY18" fmla="*/ 1003069 h 1742902"/>
              <a:gd name="connsiteX19" fmla="*/ 3514898 w 4107872"/>
              <a:gd name="connsiteY19" fmla="*/ 919942 h 1742902"/>
              <a:gd name="connsiteX20" fmla="*/ 3647902 w 4107872"/>
              <a:gd name="connsiteY20" fmla="*/ 836814 h 1742902"/>
              <a:gd name="connsiteX21" fmla="*/ 3764280 w 4107872"/>
              <a:gd name="connsiteY21" fmla="*/ 836814 h 1742902"/>
              <a:gd name="connsiteX22" fmla="*/ 3864032 w 4107872"/>
              <a:gd name="connsiteY22" fmla="*/ 687185 h 1742902"/>
              <a:gd name="connsiteX23" fmla="*/ 3997036 w 4107872"/>
              <a:gd name="connsiteY23" fmla="*/ 454429 h 1742902"/>
              <a:gd name="connsiteX24" fmla="*/ 4046912 w 4107872"/>
              <a:gd name="connsiteY24" fmla="*/ 437804 h 1742902"/>
              <a:gd name="connsiteX25" fmla="*/ 3631276 w 4107872"/>
              <a:gd name="connsiteY25" fmla="*/ 437804 h 1742902"/>
              <a:gd name="connsiteX26" fmla="*/ 3199014 w 4107872"/>
              <a:gd name="connsiteY26" fmla="*/ 404553 h 1742902"/>
              <a:gd name="connsiteX27" fmla="*/ 3099262 w 4107872"/>
              <a:gd name="connsiteY27" fmla="*/ 354676 h 1742902"/>
              <a:gd name="connsiteX28" fmla="*/ 3298767 w 4107872"/>
              <a:gd name="connsiteY28" fmla="*/ 254924 h 1742902"/>
              <a:gd name="connsiteX29" fmla="*/ 3365269 w 4107872"/>
              <a:gd name="connsiteY29" fmla="*/ 88669 h 1742902"/>
              <a:gd name="connsiteX30" fmla="*/ 3248891 w 4107872"/>
              <a:gd name="connsiteY30" fmla="*/ 72044 h 1742902"/>
              <a:gd name="connsiteX31" fmla="*/ 2520142 w 4107872"/>
              <a:gd name="connsiteY31" fmla="*/ 22167 h 1742902"/>
              <a:gd name="connsiteX32" fmla="*/ 2668385 w 4107872"/>
              <a:gd name="connsiteY32" fmla="*/ 205047 h 1742902"/>
              <a:gd name="connsiteX33" fmla="*/ 1884898 w 4107872"/>
              <a:gd name="connsiteY33" fmla="*/ 204263 h 1742902"/>
              <a:gd name="connsiteX34" fmla="*/ 2273531 w 4107872"/>
              <a:gd name="connsiteY34" fmla="*/ 671945 h 1742902"/>
              <a:gd name="connsiteX35" fmla="*/ 1282931 w 4107872"/>
              <a:gd name="connsiteY35" fmla="*/ 899160 h 1742902"/>
              <a:gd name="connsiteX36" fmla="*/ 565056 w 4107872"/>
              <a:gd name="connsiteY36" fmla="*/ 1055403 h 1742902"/>
              <a:gd name="connsiteX37" fmla="*/ 0 w 4107872"/>
              <a:gd name="connsiteY37" fmla="*/ 1298171 h 1742902"/>
              <a:gd name="connsiteX38" fmla="*/ 150988 w 4107872"/>
              <a:gd name="connsiteY38" fmla="*/ 1618995 h 174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07872" h="1742902">
                <a:moveTo>
                  <a:pt x="150988" y="1618995"/>
                </a:moveTo>
                <a:cubicBezTo>
                  <a:pt x="272908" y="1616224"/>
                  <a:pt x="471512" y="1582319"/>
                  <a:pt x="638694" y="1601585"/>
                </a:cubicBezTo>
                <a:cubicBezTo>
                  <a:pt x="805876" y="1620851"/>
                  <a:pt x="1032163" y="1742902"/>
                  <a:pt x="1154083" y="1734589"/>
                </a:cubicBezTo>
                <a:cubicBezTo>
                  <a:pt x="1276003" y="1726276"/>
                  <a:pt x="1276003" y="1587731"/>
                  <a:pt x="1370214" y="1551709"/>
                </a:cubicBezTo>
                <a:cubicBezTo>
                  <a:pt x="1464425" y="1515687"/>
                  <a:pt x="1622367" y="1526771"/>
                  <a:pt x="1719349" y="1518458"/>
                </a:cubicBezTo>
                <a:cubicBezTo>
                  <a:pt x="1816331" y="1510145"/>
                  <a:pt x="1896687" y="1504604"/>
                  <a:pt x="1952105" y="1501833"/>
                </a:cubicBezTo>
                <a:cubicBezTo>
                  <a:pt x="2007523" y="1499062"/>
                  <a:pt x="1977044" y="1512917"/>
                  <a:pt x="2051858" y="1501833"/>
                </a:cubicBezTo>
                <a:cubicBezTo>
                  <a:pt x="2126672" y="1490749"/>
                  <a:pt x="2284614" y="1471353"/>
                  <a:pt x="2400992" y="1435331"/>
                </a:cubicBezTo>
                <a:cubicBezTo>
                  <a:pt x="2517370" y="1399309"/>
                  <a:pt x="2683625" y="1310640"/>
                  <a:pt x="2750127" y="1285702"/>
                </a:cubicBezTo>
                <a:cubicBezTo>
                  <a:pt x="2816629" y="1260764"/>
                  <a:pt x="2833254" y="1310640"/>
                  <a:pt x="2800003" y="1285702"/>
                </a:cubicBezTo>
                <a:cubicBezTo>
                  <a:pt x="2766752" y="1260764"/>
                  <a:pt x="2581102" y="1180408"/>
                  <a:pt x="2550622" y="1136073"/>
                </a:cubicBezTo>
                <a:cubicBezTo>
                  <a:pt x="2520142" y="1091738"/>
                  <a:pt x="2611581" y="1047403"/>
                  <a:pt x="2617123" y="1019694"/>
                </a:cubicBezTo>
                <a:cubicBezTo>
                  <a:pt x="2622665" y="991985"/>
                  <a:pt x="2586643" y="1005840"/>
                  <a:pt x="2583872" y="969818"/>
                </a:cubicBezTo>
                <a:cubicBezTo>
                  <a:pt x="2581101" y="933796"/>
                  <a:pt x="2592185" y="856211"/>
                  <a:pt x="2600498" y="803564"/>
                </a:cubicBezTo>
                <a:cubicBezTo>
                  <a:pt x="2608811" y="750917"/>
                  <a:pt x="2592185" y="681643"/>
                  <a:pt x="2633749" y="653934"/>
                </a:cubicBezTo>
                <a:cubicBezTo>
                  <a:pt x="2675313" y="626225"/>
                  <a:pt x="2786149" y="617913"/>
                  <a:pt x="2849880" y="637309"/>
                </a:cubicBezTo>
                <a:cubicBezTo>
                  <a:pt x="2913611" y="656706"/>
                  <a:pt x="2949632" y="725979"/>
                  <a:pt x="3016134" y="770313"/>
                </a:cubicBezTo>
                <a:cubicBezTo>
                  <a:pt x="3082636" y="814647"/>
                  <a:pt x="3201786" y="864523"/>
                  <a:pt x="3248891" y="903316"/>
                </a:cubicBezTo>
                <a:cubicBezTo>
                  <a:pt x="3295997" y="942109"/>
                  <a:pt x="3254433" y="1000298"/>
                  <a:pt x="3298767" y="1003069"/>
                </a:cubicBezTo>
                <a:cubicBezTo>
                  <a:pt x="3343101" y="1005840"/>
                  <a:pt x="3456709" y="947651"/>
                  <a:pt x="3514898" y="919942"/>
                </a:cubicBezTo>
                <a:cubicBezTo>
                  <a:pt x="3573087" y="892233"/>
                  <a:pt x="3606338" y="850669"/>
                  <a:pt x="3647902" y="836814"/>
                </a:cubicBezTo>
                <a:cubicBezTo>
                  <a:pt x="3689466" y="822959"/>
                  <a:pt x="3728258" y="861752"/>
                  <a:pt x="3764280" y="836814"/>
                </a:cubicBezTo>
                <a:cubicBezTo>
                  <a:pt x="3800302" y="811876"/>
                  <a:pt x="3825239" y="750916"/>
                  <a:pt x="3864032" y="687185"/>
                </a:cubicBezTo>
                <a:cubicBezTo>
                  <a:pt x="3902825" y="623454"/>
                  <a:pt x="3966556" y="495992"/>
                  <a:pt x="3997036" y="454429"/>
                </a:cubicBezTo>
                <a:cubicBezTo>
                  <a:pt x="4027516" y="412866"/>
                  <a:pt x="4107872" y="440575"/>
                  <a:pt x="4046912" y="437804"/>
                </a:cubicBezTo>
                <a:cubicBezTo>
                  <a:pt x="3985952" y="435033"/>
                  <a:pt x="3772592" y="443346"/>
                  <a:pt x="3631276" y="437804"/>
                </a:cubicBezTo>
                <a:cubicBezTo>
                  <a:pt x="3489960" y="432262"/>
                  <a:pt x="3287683" y="418408"/>
                  <a:pt x="3199014" y="404553"/>
                </a:cubicBezTo>
                <a:cubicBezTo>
                  <a:pt x="3110345" y="390698"/>
                  <a:pt x="3082637" y="379614"/>
                  <a:pt x="3099262" y="354676"/>
                </a:cubicBezTo>
                <a:cubicBezTo>
                  <a:pt x="3115887" y="329738"/>
                  <a:pt x="3254433" y="299258"/>
                  <a:pt x="3298767" y="254924"/>
                </a:cubicBezTo>
                <a:cubicBezTo>
                  <a:pt x="3343101" y="210590"/>
                  <a:pt x="3373582" y="119149"/>
                  <a:pt x="3365269" y="88669"/>
                </a:cubicBezTo>
                <a:cubicBezTo>
                  <a:pt x="3356956" y="58189"/>
                  <a:pt x="3389746" y="83128"/>
                  <a:pt x="3248891" y="72044"/>
                </a:cubicBezTo>
                <a:cubicBezTo>
                  <a:pt x="3108037" y="60960"/>
                  <a:pt x="2616893" y="0"/>
                  <a:pt x="2520142" y="22167"/>
                </a:cubicBezTo>
                <a:cubicBezTo>
                  <a:pt x="2423391" y="44334"/>
                  <a:pt x="2774259" y="174698"/>
                  <a:pt x="2668385" y="205047"/>
                </a:cubicBezTo>
                <a:cubicBezTo>
                  <a:pt x="2562511" y="235396"/>
                  <a:pt x="2190809" y="189707"/>
                  <a:pt x="1884898" y="204263"/>
                </a:cubicBezTo>
                <a:cubicBezTo>
                  <a:pt x="2057753" y="468985"/>
                  <a:pt x="2013706" y="445423"/>
                  <a:pt x="2273531" y="671945"/>
                </a:cubicBezTo>
                <a:cubicBezTo>
                  <a:pt x="2131522" y="787630"/>
                  <a:pt x="1661853" y="794789"/>
                  <a:pt x="1282931" y="899160"/>
                </a:cubicBezTo>
                <a:lnTo>
                  <a:pt x="565056" y="1055403"/>
                </a:lnTo>
                <a:lnTo>
                  <a:pt x="0" y="1298171"/>
                </a:lnTo>
                <a:lnTo>
                  <a:pt x="150988" y="1618995"/>
                </a:lnTo>
                <a:close/>
              </a:path>
            </a:pathLst>
          </a:custGeom>
          <a:gradFill flip="none" rotWithShape="1">
            <a:gsLst>
              <a:gs pos="0">
                <a:srgbClr val="03D4A8"/>
              </a:gs>
              <a:gs pos="25000">
                <a:srgbClr val="21D6E0"/>
              </a:gs>
              <a:gs pos="75000">
                <a:srgbClr val="0087E6"/>
              </a:gs>
              <a:gs pos="100000">
                <a:srgbClr val="005CBF"/>
              </a:gs>
            </a:gsLst>
            <a:path path="shape">
              <a:fillToRect l="50000" t="50000" r="50000" b="50000"/>
            </a:path>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6628014" y="6032269"/>
            <a:ext cx="338051" cy="268778"/>
          </a:xfrm>
          <a:custGeom>
            <a:avLst/>
            <a:gdLst>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5" fmla="*/ 338051 w 338051"/>
              <a:gd name="connsiteY5" fmla="*/ 268778 h 2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51" h="268778">
                <a:moveTo>
                  <a:pt x="338051" y="268778"/>
                </a:moveTo>
                <a:cubicBezTo>
                  <a:pt x="254924" y="254923"/>
                  <a:pt x="171797" y="241069"/>
                  <a:pt x="121921" y="235527"/>
                </a:cubicBezTo>
                <a:cubicBezTo>
                  <a:pt x="72045" y="229985"/>
                  <a:pt x="58190" y="268778"/>
                  <a:pt x="38793" y="235527"/>
                </a:cubicBezTo>
                <a:cubicBezTo>
                  <a:pt x="19397" y="202276"/>
                  <a:pt x="0" y="72044"/>
                  <a:pt x="5542" y="36022"/>
                </a:cubicBezTo>
                <a:cubicBezTo>
                  <a:pt x="11084" y="0"/>
                  <a:pt x="72044" y="19396"/>
                  <a:pt x="72044" y="19396"/>
                </a:cubicBezTo>
                <a:lnTo>
                  <a:pt x="338051" y="268778"/>
                </a:lnTo>
                <a:close/>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4858378" y="5434483"/>
            <a:ext cx="3448529" cy="1194863"/>
            <a:chOff x="4858378" y="5434483"/>
            <a:chExt cx="3448529" cy="1194863"/>
          </a:xfrm>
        </p:grpSpPr>
        <p:sp>
          <p:nvSpPr>
            <p:cNvPr id="53" name="Freeform 52"/>
            <p:cNvSpPr/>
            <p:nvPr/>
          </p:nvSpPr>
          <p:spPr>
            <a:xfrm>
              <a:off x="6079253" y="5896707"/>
              <a:ext cx="522515" cy="368441"/>
            </a:xfrm>
            <a:custGeom>
              <a:avLst/>
              <a:gdLst>
                <a:gd name="connsiteX0" fmla="*/ 482321 w 522515"/>
                <a:gd name="connsiteY0" fmla="*/ 353368 h 368441"/>
                <a:gd name="connsiteX1" fmla="*/ 452176 w 522515"/>
                <a:gd name="connsiteY1" fmla="*/ 303126 h 368441"/>
                <a:gd name="connsiteX2" fmla="*/ 60290 w 522515"/>
                <a:gd name="connsiteY2" fmla="*/ 242836 h 368441"/>
                <a:gd name="connsiteX3" fmla="*/ 90435 w 522515"/>
                <a:gd name="connsiteY3" fmla="*/ 102159 h 368441"/>
                <a:gd name="connsiteX4" fmla="*/ 90435 w 522515"/>
                <a:gd name="connsiteY4" fmla="*/ 1675 h 368441"/>
                <a:gd name="connsiteX5" fmla="*/ 140677 w 522515"/>
                <a:gd name="connsiteY5" fmla="*/ 112207 h 368441"/>
                <a:gd name="connsiteX6" fmla="*/ 291402 w 522515"/>
                <a:gd name="connsiteY6" fmla="*/ 112207 h 368441"/>
                <a:gd name="connsiteX7" fmla="*/ 291402 w 522515"/>
                <a:gd name="connsiteY7" fmla="*/ 112207 h 368441"/>
                <a:gd name="connsiteX8" fmla="*/ 401934 w 522515"/>
                <a:gd name="connsiteY8" fmla="*/ 182546 h 368441"/>
                <a:gd name="connsiteX9" fmla="*/ 411982 w 522515"/>
                <a:gd name="connsiteY9" fmla="*/ 122256 h 368441"/>
                <a:gd name="connsiteX10" fmla="*/ 462224 w 522515"/>
                <a:gd name="connsiteY10" fmla="*/ 212691 h 368441"/>
                <a:gd name="connsiteX11" fmla="*/ 482321 w 522515"/>
                <a:gd name="connsiteY11" fmla="*/ 353368 h 36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515" h="368441">
                  <a:moveTo>
                    <a:pt x="482321" y="353368"/>
                  </a:moveTo>
                  <a:cubicBezTo>
                    <a:pt x="480646" y="368441"/>
                    <a:pt x="522515" y="321548"/>
                    <a:pt x="452176" y="303126"/>
                  </a:cubicBezTo>
                  <a:cubicBezTo>
                    <a:pt x="381838" y="284704"/>
                    <a:pt x="120580" y="276330"/>
                    <a:pt x="60290" y="242836"/>
                  </a:cubicBezTo>
                  <a:cubicBezTo>
                    <a:pt x="0" y="209342"/>
                    <a:pt x="85411" y="142352"/>
                    <a:pt x="90435" y="102159"/>
                  </a:cubicBezTo>
                  <a:cubicBezTo>
                    <a:pt x="95459" y="61966"/>
                    <a:pt x="82061" y="0"/>
                    <a:pt x="90435" y="1675"/>
                  </a:cubicBezTo>
                  <a:cubicBezTo>
                    <a:pt x="98809" y="3350"/>
                    <a:pt x="107183" y="93785"/>
                    <a:pt x="140677" y="112207"/>
                  </a:cubicBezTo>
                  <a:cubicBezTo>
                    <a:pt x="174171" y="130629"/>
                    <a:pt x="291402" y="112207"/>
                    <a:pt x="291402" y="112207"/>
                  </a:cubicBezTo>
                  <a:lnTo>
                    <a:pt x="291402" y="112207"/>
                  </a:lnTo>
                  <a:cubicBezTo>
                    <a:pt x="309824" y="123930"/>
                    <a:pt x="381837" y="180871"/>
                    <a:pt x="401934" y="182546"/>
                  </a:cubicBezTo>
                  <a:cubicBezTo>
                    <a:pt x="422031" y="184221"/>
                    <a:pt x="401934" y="117232"/>
                    <a:pt x="411982" y="122256"/>
                  </a:cubicBezTo>
                  <a:cubicBezTo>
                    <a:pt x="422030" y="127280"/>
                    <a:pt x="453850" y="180871"/>
                    <a:pt x="462224" y="212691"/>
                  </a:cubicBezTo>
                  <a:cubicBezTo>
                    <a:pt x="470598" y="244511"/>
                    <a:pt x="483996" y="338296"/>
                    <a:pt x="482321" y="353368"/>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60970">
              <a:off x="7116595" y="5793151"/>
              <a:ext cx="1190312" cy="836195"/>
            </a:xfrm>
            <a:custGeom>
              <a:avLst/>
              <a:gdLst>
                <a:gd name="connsiteX0" fmla="*/ 1138844 w 1197033"/>
                <a:gd name="connsiteY0" fmla="*/ 689957 h 770313"/>
                <a:gd name="connsiteX1" fmla="*/ 706582 w 1197033"/>
                <a:gd name="connsiteY1" fmla="*/ 706582 h 770313"/>
                <a:gd name="connsiteX2" fmla="*/ 274321 w 1197033"/>
                <a:gd name="connsiteY2" fmla="*/ 573578 h 770313"/>
                <a:gd name="connsiteX3" fmla="*/ 124692 w 1197033"/>
                <a:gd name="connsiteY3" fmla="*/ 357448 h 770313"/>
                <a:gd name="connsiteX4" fmla="*/ 74815 w 1197033"/>
                <a:gd name="connsiteY4" fmla="*/ 74815 h 770313"/>
                <a:gd name="connsiteX5" fmla="*/ 8313 w 1197033"/>
                <a:gd name="connsiteY5" fmla="*/ 24938 h 770313"/>
                <a:gd name="connsiteX6" fmla="*/ 124692 w 1197033"/>
                <a:gd name="connsiteY6" fmla="*/ 8313 h 770313"/>
                <a:gd name="connsiteX7" fmla="*/ 490452 w 1197033"/>
                <a:gd name="connsiteY7" fmla="*/ 74815 h 770313"/>
                <a:gd name="connsiteX8" fmla="*/ 706582 w 1197033"/>
                <a:gd name="connsiteY8" fmla="*/ 74815 h 770313"/>
                <a:gd name="connsiteX9" fmla="*/ 955964 w 1197033"/>
                <a:gd name="connsiteY9" fmla="*/ 191193 h 770313"/>
                <a:gd name="connsiteX10" fmla="*/ 989215 w 1197033"/>
                <a:gd name="connsiteY10" fmla="*/ 191193 h 770313"/>
                <a:gd name="connsiteX11" fmla="*/ 1055717 w 1197033"/>
                <a:gd name="connsiteY11" fmla="*/ 224444 h 770313"/>
                <a:gd name="connsiteX12" fmla="*/ 1138844 w 1197033"/>
                <a:gd name="connsiteY12" fmla="*/ 689957 h 770313"/>
                <a:gd name="connsiteX0" fmla="*/ 1138844 w 1138844"/>
                <a:gd name="connsiteY0" fmla="*/ 689957 h 770313"/>
                <a:gd name="connsiteX1" fmla="*/ 706582 w 1138844"/>
                <a:gd name="connsiteY1" fmla="*/ 706582 h 770313"/>
                <a:gd name="connsiteX2" fmla="*/ 274321 w 1138844"/>
                <a:gd name="connsiteY2" fmla="*/ 573578 h 770313"/>
                <a:gd name="connsiteX3" fmla="*/ 124692 w 1138844"/>
                <a:gd name="connsiteY3" fmla="*/ 357448 h 770313"/>
                <a:gd name="connsiteX4" fmla="*/ 74815 w 1138844"/>
                <a:gd name="connsiteY4" fmla="*/ 74815 h 770313"/>
                <a:gd name="connsiteX5" fmla="*/ 8313 w 1138844"/>
                <a:gd name="connsiteY5" fmla="*/ 24938 h 770313"/>
                <a:gd name="connsiteX6" fmla="*/ 124692 w 1138844"/>
                <a:gd name="connsiteY6" fmla="*/ 8313 h 770313"/>
                <a:gd name="connsiteX7" fmla="*/ 490452 w 1138844"/>
                <a:gd name="connsiteY7" fmla="*/ 74815 h 770313"/>
                <a:gd name="connsiteX8" fmla="*/ 706582 w 1138844"/>
                <a:gd name="connsiteY8" fmla="*/ 74815 h 770313"/>
                <a:gd name="connsiteX9" fmla="*/ 955964 w 1138844"/>
                <a:gd name="connsiteY9" fmla="*/ 191193 h 770313"/>
                <a:gd name="connsiteX10" fmla="*/ 989215 w 1138844"/>
                <a:gd name="connsiteY10" fmla="*/ 191193 h 770313"/>
                <a:gd name="connsiteX11" fmla="*/ 1055717 w 1138844"/>
                <a:gd name="connsiteY11" fmla="*/ 224444 h 770313"/>
                <a:gd name="connsiteX12" fmla="*/ 1138844 w 1138844"/>
                <a:gd name="connsiteY12" fmla="*/ 689957 h 770313"/>
                <a:gd name="connsiteX0" fmla="*/ 1138844 w 1138844"/>
                <a:gd name="connsiteY0" fmla="*/ 689957 h 725978"/>
                <a:gd name="connsiteX1" fmla="*/ 706582 w 1138844"/>
                <a:gd name="connsiteY1" fmla="*/ 706582 h 725978"/>
                <a:gd name="connsiteX2" fmla="*/ 274321 w 1138844"/>
                <a:gd name="connsiteY2" fmla="*/ 573578 h 725978"/>
                <a:gd name="connsiteX3" fmla="*/ 124692 w 1138844"/>
                <a:gd name="connsiteY3" fmla="*/ 357448 h 725978"/>
                <a:gd name="connsiteX4" fmla="*/ 74815 w 1138844"/>
                <a:gd name="connsiteY4" fmla="*/ 74815 h 725978"/>
                <a:gd name="connsiteX5" fmla="*/ 8313 w 1138844"/>
                <a:gd name="connsiteY5" fmla="*/ 24938 h 725978"/>
                <a:gd name="connsiteX6" fmla="*/ 124692 w 1138844"/>
                <a:gd name="connsiteY6" fmla="*/ 8313 h 725978"/>
                <a:gd name="connsiteX7" fmla="*/ 490452 w 1138844"/>
                <a:gd name="connsiteY7" fmla="*/ 74815 h 725978"/>
                <a:gd name="connsiteX8" fmla="*/ 706582 w 1138844"/>
                <a:gd name="connsiteY8" fmla="*/ 74815 h 725978"/>
                <a:gd name="connsiteX9" fmla="*/ 955964 w 1138844"/>
                <a:gd name="connsiteY9" fmla="*/ 191193 h 725978"/>
                <a:gd name="connsiteX10" fmla="*/ 989215 w 1138844"/>
                <a:gd name="connsiteY10" fmla="*/ 191193 h 725978"/>
                <a:gd name="connsiteX11" fmla="*/ 1055717 w 1138844"/>
                <a:gd name="connsiteY11" fmla="*/ 224444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989215 w 1138844"/>
                <a:gd name="connsiteY11" fmla="*/ 191193 h 725978"/>
                <a:gd name="connsiteX12" fmla="*/ 1055717 w 1138844"/>
                <a:gd name="connsiteY12" fmla="*/ 224444 h 725978"/>
                <a:gd name="connsiteX13" fmla="*/ 1138844 w 1138844"/>
                <a:gd name="connsiteY13"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989215 w 1138844"/>
                <a:gd name="connsiteY11" fmla="*/ 191193 h 725978"/>
                <a:gd name="connsiteX12" fmla="*/ 1055717 w 1138844"/>
                <a:gd name="connsiteY12" fmla="*/ 224444 h 725978"/>
                <a:gd name="connsiteX13" fmla="*/ 1138844 w 1138844"/>
                <a:gd name="connsiteY13"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989215 w 1138844"/>
                <a:gd name="connsiteY11" fmla="*/ 191193 h 725978"/>
                <a:gd name="connsiteX12" fmla="*/ 1055717 w 1138844"/>
                <a:gd name="connsiteY12" fmla="*/ 224444 h 725978"/>
                <a:gd name="connsiteX13" fmla="*/ 1138844 w 1138844"/>
                <a:gd name="connsiteY13" fmla="*/ 689957 h 725978"/>
                <a:gd name="connsiteX0" fmla="*/ 1138844 w 1440107"/>
                <a:gd name="connsiteY0" fmla="*/ 689957 h 725978"/>
                <a:gd name="connsiteX1" fmla="*/ 706582 w 1440107"/>
                <a:gd name="connsiteY1" fmla="*/ 706582 h 725978"/>
                <a:gd name="connsiteX2" fmla="*/ 700610 w 1440107"/>
                <a:gd name="connsiteY2" fmla="*/ 698996 h 725978"/>
                <a:gd name="connsiteX3" fmla="*/ 274321 w 1440107"/>
                <a:gd name="connsiteY3" fmla="*/ 573578 h 725978"/>
                <a:gd name="connsiteX4" fmla="*/ 124692 w 1440107"/>
                <a:gd name="connsiteY4" fmla="*/ 357448 h 725978"/>
                <a:gd name="connsiteX5" fmla="*/ 74815 w 1440107"/>
                <a:gd name="connsiteY5" fmla="*/ 74815 h 725978"/>
                <a:gd name="connsiteX6" fmla="*/ 8313 w 1440107"/>
                <a:gd name="connsiteY6" fmla="*/ 24938 h 725978"/>
                <a:gd name="connsiteX7" fmla="*/ 124692 w 1440107"/>
                <a:gd name="connsiteY7" fmla="*/ 8313 h 725978"/>
                <a:gd name="connsiteX8" fmla="*/ 490452 w 1440107"/>
                <a:gd name="connsiteY8" fmla="*/ 74815 h 725978"/>
                <a:gd name="connsiteX9" fmla="*/ 706582 w 1440107"/>
                <a:gd name="connsiteY9" fmla="*/ 74815 h 725978"/>
                <a:gd name="connsiteX10" fmla="*/ 955964 w 1440107"/>
                <a:gd name="connsiteY10" fmla="*/ 191193 h 725978"/>
                <a:gd name="connsiteX11" fmla="*/ 1294015 w 1440107"/>
                <a:gd name="connsiteY11" fmla="*/ 191193 h 725978"/>
                <a:gd name="connsiteX12" fmla="*/ 1055717 w 1440107"/>
                <a:gd name="connsiteY12" fmla="*/ 224444 h 725978"/>
                <a:gd name="connsiteX13" fmla="*/ 1138844 w 1440107"/>
                <a:gd name="connsiteY13"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1055717 w 1138844"/>
                <a:gd name="connsiteY11" fmla="*/ 224444 h 725978"/>
                <a:gd name="connsiteX12" fmla="*/ 1138844 w 1138844"/>
                <a:gd name="connsiteY12" fmla="*/ 689957 h 725978"/>
                <a:gd name="connsiteX0" fmla="*/ 1138844 w 1166553"/>
                <a:gd name="connsiteY0" fmla="*/ 689957 h 725978"/>
                <a:gd name="connsiteX1" fmla="*/ 706582 w 1166553"/>
                <a:gd name="connsiteY1" fmla="*/ 706582 h 725978"/>
                <a:gd name="connsiteX2" fmla="*/ 700610 w 1166553"/>
                <a:gd name="connsiteY2" fmla="*/ 698996 h 725978"/>
                <a:gd name="connsiteX3" fmla="*/ 274321 w 1166553"/>
                <a:gd name="connsiteY3" fmla="*/ 573578 h 725978"/>
                <a:gd name="connsiteX4" fmla="*/ 124692 w 1166553"/>
                <a:gd name="connsiteY4" fmla="*/ 357448 h 725978"/>
                <a:gd name="connsiteX5" fmla="*/ 74815 w 1166553"/>
                <a:gd name="connsiteY5" fmla="*/ 74815 h 725978"/>
                <a:gd name="connsiteX6" fmla="*/ 8313 w 1166553"/>
                <a:gd name="connsiteY6" fmla="*/ 24938 h 725978"/>
                <a:gd name="connsiteX7" fmla="*/ 124692 w 1166553"/>
                <a:gd name="connsiteY7" fmla="*/ 8313 h 725978"/>
                <a:gd name="connsiteX8" fmla="*/ 490452 w 1166553"/>
                <a:gd name="connsiteY8" fmla="*/ 74815 h 725978"/>
                <a:gd name="connsiteX9" fmla="*/ 706582 w 1166553"/>
                <a:gd name="connsiteY9" fmla="*/ 74815 h 725978"/>
                <a:gd name="connsiteX10" fmla="*/ 1108364 w 1166553"/>
                <a:gd name="connsiteY10" fmla="*/ 38793 h 725978"/>
                <a:gd name="connsiteX11" fmla="*/ 1055717 w 1166553"/>
                <a:gd name="connsiteY11" fmla="*/ 224444 h 725978"/>
                <a:gd name="connsiteX12" fmla="*/ 1138844 w 1166553"/>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1108364 w 1138844"/>
                <a:gd name="connsiteY10" fmla="*/ 38793 h 725978"/>
                <a:gd name="connsiteX11" fmla="*/ 1055717 w 1138844"/>
                <a:gd name="connsiteY11" fmla="*/ 224444 h 725978"/>
                <a:gd name="connsiteX12" fmla="*/ 1138844 w 1138844"/>
                <a:gd name="connsiteY12" fmla="*/ 689957 h 725978"/>
                <a:gd name="connsiteX0" fmla="*/ 1138844 w 1205808"/>
                <a:gd name="connsiteY0" fmla="*/ 689957 h 725978"/>
                <a:gd name="connsiteX1" fmla="*/ 706582 w 1205808"/>
                <a:gd name="connsiteY1" fmla="*/ 706582 h 725978"/>
                <a:gd name="connsiteX2" fmla="*/ 700610 w 1205808"/>
                <a:gd name="connsiteY2" fmla="*/ 698996 h 725978"/>
                <a:gd name="connsiteX3" fmla="*/ 274321 w 1205808"/>
                <a:gd name="connsiteY3" fmla="*/ 573578 h 725978"/>
                <a:gd name="connsiteX4" fmla="*/ 124692 w 1205808"/>
                <a:gd name="connsiteY4" fmla="*/ 357448 h 725978"/>
                <a:gd name="connsiteX5" fmla="*/ 74815 w 1205808"/>
                <a:gd name="connsiteY5" fmla="*/ 74815 h 725978"/>
                <a:gd name="connsiteX6" fmla="*/ 8313 w 1205808"/>
                <a:gd name="connsiteY6" fmla="*/ 24938 h 725978"/>
                <a:gd name="connsiteX7" fmla="*/ 124692 w 1205808"/>
                <a:gd name="connsiteY7" fmla="*/ 8313 h 725978"/>
                <a:gd name="connsiteX8" fmla="*/ 490452 w 1205808"/>
                <a:gd name="connsiteY8" fmla="*/ 74815 h 725978"/>
                <a:gd name="connsiteX9" fmla="*/ 706582 w 1205808"/>
                <a:gd name="connsiteY9" fmla="*/ 74815 h 725978"/>
                <a:gd name="connsiteX10" fmla="*/ 1108364 w 1205808"/>
                <a:gd name="connsiteY10" fmla="*/ 38793 h 725978"/>
                <a:gd name="connsiteX11" fmla="*/ 1138844 w 1205808"/>
                <a:gd name="connsiteY11" fmla="*/ 689957 h 725978"/>
                <a:gd name="connsiteX0" fmla="*/ 1138844 w 1205808"/>
                <a:gd name="connsiteY0" fmla="*/ 689957 h 725978"/>
                <a:gd name="connsiteX1" fmla="*/ 706582 w 1205808"/>
                <a:gd name="connsiteY1" fmla="*/ 706582 h 725978"/>
                <a:gd name="connsiteX2" fmla="*/ 700610 w 1205808"/>
                <a:gd name="connsiteY2" fmla="*/ 698996 h 725978"/>
                <a:gd name="connsiteX3" fmla="*/ 274321 w 1205808"/>
                <a:gd name="connsiteY3" fmla="*/ 573578 h 725978"/>
                <a:gd name="connsiteX4" fmla="*/ 124692 w 1205808"/>
                <a:gd name="connsiteY4" fmla="*/ 357448 h 725978"/>
                <a:gd name="connsiteX5" fmla="*/ 74815 w 1205808"/>
                <a:gd name="connsiteY5" fmla="*/ 74815 h 725978"/>
                <a:gd name="connsiteX6" fmla="*/ 8313 w 1205808"/>
                <a:gd name="connsiteY6" fmla="*/ 24938 h 725978"/>
                <a:gd name="connsiteX7" fmla="*/ 124692 w 1205808"/>
                <a:gd name="connsiteY7" fmla="*/ 8313 h 725978"/>
                <a:gd name="connsiteX8" fmla="*/ 490452 w 1205808"/>
                <a:gd name="connsiteY8" fmla="*/ 74815 h 725978"/>
                <a:gd name="connsiteX9" fmla="*/ 706582 w 1205808"/>
                <a:gd name="connsiteY9" fmla="*/ 74815 h 725978"/>
                <a:gd name="connsiteX10" fmla="*/ 1108364 w 1205808"/>
                <a:gd name="connsiteY10" fmla="*/ 38793 h 725978"/>
                <a:gd name="connsiteX11" fmla="*/ 1138844 w 1205808"/>
                <a:gd name="connsiteY11"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1108364 w 1138844"/>
                <a:gd name="connsiteY10" fmla="*/ 38793 h 725978"/>
                <a:gd name="connsiteX11" fmla="*/ 1138844 w 1138844"/>
                <a:gd name="connsiteY11"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427383 w 1138844"/>
                <a:gd name="connsiteY4" fmla="*/ 561915 h 725978"/>
                <a:gd name="connsiteX5" fmla="*/ 124692 w 1138844"/>
                <a:gd name="connsiteY5" fmla="*/ 357448 h 725978"/>
                <a:gd name="connsiteX6" fmla="*/ 74815 w 1138844"/>
                <a:gd name="connsiteY6" fmla="*/ 74815 h 725978"/>
                <a:gd name="connsiteX7" fmla="*/ 8313 w 1138844"/>
                <a:gd name="connsiteY7" fmla="*/ 24938 h 725978"/>
                <a:gd name="connsiteX8" fmla="*/ 124692 w 1138844"/>
                <a:gd name="connsiteY8" fmla="*/ 8313 h 725978"/>
                <a:gd name="connsiteX9" fmla="*/ 490452 w 1138844"/>
                <a:gd name="connsiteY9" fmla="*/ 74815 h 725978"/>
                <a:gd name="connsiteX10" fmla="*/ 706582 w 1138844"/>
                <a:gd name="connsiteY10" fmla="*/ 74815 h 725978"/>
                <a:gd name="connsiteX11" fmla="*/ 1108364 w 1138844"/>
                <a:gd name="connsiteY11" fmla="*/ 38793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427383 w 1138844"/>
                <a:gd name="connsiteY4" fmla="*/ 561915 h 725978"/>
                <a:gd name="connsiteX5" fmla="*/ 353292 w 1138844"/>
                <a:gd name="connsiteY5" fmla="*/ 357448 h 725978"/>
                <a:gd name="connsiteX6" fmla="*/ 74815 w 1138844"/>
                <a:gd name="connsiteY6" fmla="*/ 74815 h 725978"/>
                <a:gd name="connsiteX7" fmla="*/ 8313 w 1138844"/>
                <a:gd name="connsiteY7" fmla="*/ 24938 h 725978"/>
                <a:gd name="connsiteX8" fmla="*/ 124692 w 1138844"/>
                <a:gd name="connsiteY8" fmla="*/ 8313 h 725978"/>
                <a:gd name="connsiteX9" fmla="*/ 490452 w 1138844"/>
                <a:gd name="connsiteY9" fmla="*/ 74815 h 725978"/>
                <a:gd name="connsiteX10" fmla="*/ 706582 w 1138844"/>
                <a:gd name="connsiteY10" fmla="*/ 74815 h 725978"/>
                <a:gd name="connsiteX11" fmla="*/ 1108364 w 1138844"/>
                <a:gd name="connsiteY11" fmla="*/ 38793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427383 w 1138844"/>
                <a:gd name="connsiteY4" fmla="*/ 561915 h 725978"/>
                <a:gd name="connsiteX5" fmla="*/ 353292 w 1138844"/>
                <a:gd name="connsiteY5" fmla="*/ 357448 h 725978"/>
                <a:gd name="connsiteX6" fmla="*/ 74815 w 1138844"/>
                <a:gd name="connsiteY6" fmla="*/ 74815 h 725978"/>
                <a:gd name="connsiteX7" fmla="*/ 8313 w 1138844"/>
                <a:gd name="connsiteY7" fmla="*/ 24938 h 725978"/>
                <a:gd name="connsiteX8" fmla="*/ 124692 w 1138844"/>
                <a:gd name="connsiteY8" fmla="*/ 8313 h 725978"/>
                <a:gd name="connsiteX9" fmla="*/ 490452 w 1138844"/>
                <a:gd name="connsiteY9" fmla="*/ 74815 h 725978"/>
                <a:gd name="connsiteX10" fmla="*/ 706582 w 1138844"/>
                <a:gd name="connsiteY10" fmla="*/ 74815 h 725978"/>
                <a:gd name="connsiteX11" fmla="*/ 1108364 w 1138844"/>
                <a:gd name="connsiteY11" fmla="*/ 38793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427383 w 1138844"/>
                <a:gd name="connsiteY3" fmla="*/ 561915 h 725978"/>
                <a:gd name="connsiteX4" fmla="*/ 3532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1108364 w 1138844"/>
                <a:gd name="connsiteY10" fmla="*/ 38793 h 725978"/>
                <a:gd name="connsiteX11" fmla="*/ 1138844 w 1138844"/>
                <a:gd name="connsiteY11" fmla="*/ 689957 h 725978"/>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3532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8844" h="756764">
                  <a:moveTo>
                    <a:pt x="1138844" y="689957"/>
                  </a:moveTo>
                  <a:cubicBezTo>
                    <a:pt x="876469" y="710389"/>
                    <a:pt x="850669" y="725978"/>
                    <a:pt x="706582" y="706582"/>
                  </a:cubicBezTo>
                  <a:cubicBezTo>
                    <a:pt x="633543" y="708088"/>
                    <a:pt x="747143" y="700120"/>
                    <a:pt x="700610" y="698996"/>
                  </a:cubicBezTo>
                  <a:cubicBezTo>
                    <a:pt x="654077" y="697872"/>
                    <a:pt x="510669" y="756764"/>
                    <a:pt x="427383" y="699839"/>
                  </a:cubicBezTo>
                  <a:cubicBezTo>
                    <a:pt x="344097" y="642914"/>
                    <a:pt x="473013" y="386661"/>
                    <a:pt x="200892" y="357448"/>
                  </a:cubicBezTo>
                  <a:cubicBezTo>
                    <a:pt x="153395" y="226892"/>
                    <a:pt x="106912" y="130233"/>
                    <a:pt x="74815" y="74815"/>
                  </a:cubicBezTo>
                  <a:cubicBezTo>
                    <a:pt x="42718" y="19397"/>
                    <a:pt x="0" y="36022"/>
                    <a:pt x="8313" y="24938"/>
                  </a:cubicBezTo>
                  <a:cubicBezTo>
                    <a:pt x="16626" y="13854"/>
                    <a:pt x="44335" y="0"/>
                    <a:pt x="124692" y="8313"/>
                  </a:cubicBezTo>
                  <a:cubicBezTo>
                    <a:pt x="205049" y="16626"/>
                    <a:pt x="393470" y="63731"/>
                    <a:pt x="490452" y="74815"/>
                  </a:cubicBezTo>
                  <a:cubicBezTo>
                    <a:pt x="587434" y="85899"/>
                    <a:pt x="603597" y="80819"/>
                    <a:pt x="706582" y="74815"/>
                  </a:cubicBezTo>
                  <a:cubicBezTo>
                    <a:pt x="809567" y="68811"/>
                    <a:pt x="1050175" y="13855"/>
                    <a:pt x="1108364" y="38793"/>
                  </a:cubicBezTo>
                  <a:cubicBezTo>
                    <a:pt x="1099570" y="314920"/>
                    <a:pt x="1096478" y="390478"/>
                    <a:pt x="1138844" y="689957"/>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524918" y="5645499"/>
              <a:ext cx="473948" cy="462224"/>
            </a:xfrm>
            <a:custGeom>
              <a:avLst/>
              <a:gdLst>
                <a:gd name="connsiteX0" fmla="*/ 51917 w 473948"/>
                <a:gd name="connsiteY0" fmla="*/ 303125 h 462224"/>
                <a:gd name="connsiteX1" fmla="*/ 333271 w 473948"/>
                <a:gd name="connsiteY1" fmla="*/ 423705 h 462224"/>
                <a:gd name="connsiteX2" fmla="*/ 433755 w 473948"/>
                <a:gd name="connsiteY2" fmla="*/ 443802 h 462224"/>
                <a:gd name="connsiteX3" fmla="*/ 463900 w 473948"/>
                <a:gd name="connsiteY3" fmla="*/ 313174 h 462224"/>
                <a:gd name="connsiteX4" fmla="*/ 373464 w 473948"/>
                <a:gd name="connsiteY4" fmla="*/ 232787 h 462224"/>
                <a:gd name="connsiteX5" fmla="*/ 293078 w 473948"/>
                <a:gd name="connsiteY5" fmla="*/ 283028 h 462224"/>
                <a:gd name="connsiteX6" fmla="*/ 172497 w 473948"/>
                <a:gd name="connsiteY6" fmla="*/ 212690 h 462224"/>
                <a:gd name="connsiteX7" fmla="*/ 242836 w 473948"/>
                <a:gd name="connsiteY7" fmla="*/ 102158 h 462224"/>
                <a:gd name="connsiteX8" fmla="*/ 262933 w 473948"/>
                <a:gd name="connsiteY8" fmla="*/ 11723 h 462224"/>
                <a:gd name="connsiteX9" fmla="*/ 192594 w 473948"/>
                <a:gd name="connsiteY9" fmla="*/ 31820 h 462224"/>
                <a:gd name="connsiteX10" fmla="*/ 142352 w 473948"/>
                <a:gd name="connsiteY10" fmla="*/ 122255 h 462224"/>
                <a:gd name="connsiteX11" fmla="*/ 21772 w 473948"/>
                <a:gd name="connsiteY11" fmla="*/ 122255 h 462224"/>
                <a:gd name="connsiteX12" fmla="*/ 51917 w 473948"/>
                <a:gd name="connsiteY12" fmla="*/ 303125 h 46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48" h="462224">
                  <a:moveTo>
                    <a:pt x="51917" y="303125"/>
                  </a:moveTo>
                  <a:cubicBezTo>
                    <a:pt x="103834" y="353367"/>
                    <a:pt x="269631" y="400259"/>
                    <a:pt x="333271" y="423705"/>
                  </a:cubicBezTo>
                  <a:cubicBezTo>
                    <a:pt x="396911" y="447151"/>
                    <a:pt x="411984" y="462224"/>
                    <a:pt x="433755" y="443802"/>
                  </a:cubicBezTo>
                  <a:cubicBezTo>
                    <a:pt x="455526" y="425380"/>
                    <a:pt x="473948" y="348343"/>
                    <a:pt x="463900" y="313174"/>
                  </a:cubicBezTo>
                  <a:cubicBezTo>
                    <a:pt x="453852" y="278005"/>
                    <a:pt x="401934" y="237811"/>
                    <a:pt x="373464" y="232787"/>
                  </a:cubicBezTo>
                  <a:cubicBezTo>
                    <a:pt x="344994" y="227763"/>
                    <a:pt x="326573" y="286378"/>
                    <a:pt x="293078" y="283028"/>
                  </a:cubicBezTo>
                  <a:cubicBezTo>
                    <a:pt x="259583" y="279678"/>
                    <a:pt x="180871" y="242835"/>
                    <a:pt x="172497" y="212690"/>
                  </a:cubicBezTo>
                  <a:cubicBezTo>
                    <a:pt x="164123" y="182545"/>
                    <a:pt x="227763" y="135652"/>
                    <a:pt x="242836" y="102158"/>
                  </a:cubicBezTo>
                  <a:cubicBezTo>
                    <a:pt x="257909" y="68664"/>
                    <a:pt x="271307" y="23446"/>
                    <a:pt x="262933" y="11723"/>
                  </a:cubicBezTo>
                  <a:cubicBezTo>
                    <a:pt x="254559" y="0"/>
                    <a:pt x="212691" y="13398"/>
                    <a:pt x="192594" y="31820"/>
                  </a:cubicBezTo>
                  <a:cubicBezTo>
                    <a:pt x="172497" y="50242"/>
                    <a:pt x="170822" y="107183"/>
                    <a:pt x="142352" y="122255"/>
                  </a:cubicBezTo>
                  <a:cubicBezTo>
                    <a:pt x="113882" y="137328"/>
                    <a:pt x="43543" y="93785"/>
                    <a:pt x="21772" y="122255"/>
                  </a:cubicBezTo>
                  <a:cubicBezTo>
                    <a:pt x="1" y="150725"/>
                    <a:pt x="0" y="252883"/>
                    <a:pt x="51917" y="303125"/>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858378" y="5434483"/>
              <a:ext cx="641419" cy="500744"/>
            </a:xfrm>
            <a:custGeom>
              <a:avLst/>
              <a:gdLst>
                <a:gd name="connsiteX0" fmla="*/ 587829 w 641419"/>
                <a:gd name="connsiteY0" fmla="*/ 433754 h 500744"/>
                <a:gd name="connsiteX1" fmla="*/ 376813 w 641419"/>
                <a:gd name="connsiteY1" fmla="*/ 303126 h 500744"/>
                <a:gd name="connsiteX2" fmla="*/ 165798 w 641419"/>
                <a:gd name="connsiteY2" fmla="*/ 212691 h 500744"/>
                <a:gd name="connsiteX3" fmla="*/ 25121 w 641419"/>
                <a:gd name="connsiteY3" fmla="*/ 132304 h 500744"/>
                <a:gd name="connsiteX4" fmla="*/ 15073 w 641419"/>
                <a:gd name="connsiteY4" fmla="*/ 11724 h 500744"/>
                <a:gd name="connsiteX5" fmla="*/ 115556 w 641419"/>
                <a:gd name="connsiteY5" fmla="*/ 61965 h 500744"/>
                <a:gd name="connsiteX6" fmla="*/ 145701 w 641419"/>
                <a:gd name="connsiteY6" fmla="*/ 1675 h 500744"/>
                <a:gd name="connsiteX7" fmla="*/ 165798 w 641419"/>
                <a:gd name="connsiteY7" fmla="*/ 51917 h 500744"/>
                <a:gd name="connsiteX8" fmla="*/ 195943 w 641419"/>
                <a:gd name="connsiteY8" fmla="*/ 152401 h 500744"/>
                <a:gd name="connsiteX9" fmla="*/ 316523 w 641419"/>
                <a:gd name="connsiteY9" fmla="*/ 222739 h 500744"/>
                <a:gd name="connsiteX10" fmla="*/ 406958 w 641419"/>
                <a:gd name="connsiteY10" fmla="*/ 212691 h 500744"/>
                <a:gd name="connsiteX11" fmla="*/ 457200 w 641419"/>
                <a:gd name="connsiteY11" fmla="*/ 212691 h 500744"/>
                <a:gd name="connsiteX12" fmla="*/ 487345 w 641419"/>
                <a:gd name="connsiteY12" fmla="*/ 333271 h 500744"/>
                <a:gd name="connsiteX13" fmla="*/ 497393 w 641419"/>
                <a:gd name="connsiteY13" fmla="*/ 423706 h 500744"/>
                <a:gd name="connsiteX14" fmla="*/ 557684 w 641419"/>
                <a:gd name="connsiteY14" fmla="*/ 283029 h 500744"/>
                <a:gd name="connsiteX15" fmla="*/ 638070 w 641419"/>
                <a:gd name="connsiteY15" fmla="*/ 473948 h 500744"/>
                <a:gd name="connsiteX16" fmla="*/ 587829 w 641419"/>
                <a:gd name="connsiteY16" fmla="*/ 433754 h 50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1419" h="500744">
                  <a:moveTo>
                    <a:pt x="587829" y="433754"/>
                  </a:moveTo>
                  <a:cubicBezTo>
                    <a:pt x="544286" y="405284"/>
                    <a:pt x="447151" y="339970"/>
                    <a:pt x="376813" y="303126"/>
                  </a:cubicBezTo>
                  <a:cubicBezTo>
                    <a:pt x="306475" y="266282"/>
                    <a:pt x="224413" y="241161"/>
                    <a:pt x="165798" y="212691"/>
                  </a:cubicBezTo>
                  <a:cubicBezTo>
                    <a:pt x="107183" y="184221"/>
                    <a:pt x="50242" y="165798"/>
                    <a:pt x="25121" y="132304"/>
                  </a:cubicBezTo>
                  <a:cubicBezTo>
                    <a:pt x="0" y="98810"/>
                    <a:pt x="0" y="23447"/>
                    <a:pt x="15073" y="11724"/>
                  </a:cubicBezTo>
                  <a:cubicBezTo>
                    <a:pt x="30146" y="1"/>
                    <a:pt x="93785" y="63640"/>
                    <a:pt x="115556" y="61965"/>
                  </a:cubicBezTo>
                  <a:cubicBezTo>
                    <a:pt x="137327" y="60290"/>
                    <a:pt x="137327" y="3350"/>
                    <a:pt x="145701" y="1675"/>
                  </a:cubicBezTo>
                  <a:cubicBezTo>
                    <a:pt x="154075" y="0"/>
                    <a:pt x="157424" y="26796"/>
                    <a:pt x="165798" y="51917"/>
                  </a:cubicBezTo>
                  <a:cubicBezTo>
                    <a:pt x="174172" y="77038"/>
                    <a:pt x="170822" y="123931"/>
                    <a:pt x="195943" y="152401"/>
                  </a:cubicBezTo>
                  <a:cubicBezTo>
                    <a:pt x="221064" y="180871"/>
                    <a:pt x="281354" y="212691"/>
                    <a:pt x="316523" y="222739"/>
                  </a:cubicBezTo>
                  <a:cubicBezTo>
                    <a:pt x="351692" y="232787"/>
                    <a:pt x="383512" y="214366"/>
                    <a:pt x="406958" y="212691"/>
                  </a:cubicBezTo>
                  <a:cubicBezTo>
                    <a:pt x="430404" y="211016"/>
                    <a:pt x="443802" y="192594"/>
                    <a:pt x="457200" y="212691"/>
                  </a:cubicBezTo>
                  <a:cubicBezTo>
                    <a:pt x="470598" y="232788"/>
                    <a:pt x="480646" y="298102"/>
                    <a:pt x="487345" y="333271"/>
                  </a:cubicBezTo>
                  <a:cubicBezTo>
                    <a:pt x="494044" y="368440"/>
                    <a:pt x="485670" y="432080"/>
                    <a:pt x="497393" y="423706"/>
                  </a:cubicBezTo>
                  <a:cubicBezTo>
                    <a:pt x="509116" y="415332"/>
                    <a:pt x="534238" y="274655"/>
                    <a:pt x="557684" y="283029"/>
                  </a:cubicBezTo>
                  <a:cubicBezTo>
                    <a:pt x="581130" y="291403"/>
                    <a:pt x="634721" y="447152"/>
                    <a:pt x="638070" y="473948"/>
                  </a:cubicBezTo>
                  <a:cubicBezTo>
                    <a:pt x="641419" y="500744"/>
                    <a:pt x="631372" y="462224"/>
                    <a:pt x="587829" y="433754"/>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541477" y="5977095"/>
              <a:ext cx="470598" cy="381837"/>
            </a:xfrm>
            <a:custGeom>
              <a:avLst/>
              <a:gdLst>
                <a:gd name="connsiteX0" fmla="*/ 351692 w 470598"/>
                <a:gd name="connsiteY0" fmla="*/ 363415 h 381837"/>
                <a:gd name="connsiteX1" fmla="*/ 281354 w 470598"/>
                <a:gd name="connsiteY1" fmla="*/ 293076 h 381837"/>
                <a:gd name="connsiteX2" fmla="*/ 281354 w 470598"/>
                <a:gd name="connsiteY2" fmla="*/ 252883 h 381837"/>
                <a:gd name="connsiteX3" fmla="*/ 311499 w 470598"/>
                <a:gd name="connsiteY3" fmla="*/ 122254 h 381837"/>
                <a:gd name="connsiteX4" fmla="*/ 321547 w 470598"/>
                <a:gd name="connsiteY4" fmla="*/ 61964 h 381837"/>
                <a:gd name="connsiteX5" fmla="*/ 170822 w 470598"/>
                <a:gd name="connsiteY5" fmla="*/ 72013 h 381837"/>
                <a:gd name="connsiteX6" fmla="*/ 170822 w 470598"/>
                <a:gd name="connsiteY6" fmla="*/ 11723 h 381837"/>
                <a:gd name="connsiteX7" fmla="*/ 100483 w 470598"/>
                <a:gd name="connsiteY7" fmla="*/ 11723 h 381837"/>
                <a:gd name="connsiteX8" fmla="*/ 60290 w 470598"/>
                <a:gd name="connsiteY8" fmla="*/ 82061 h 381837"/>
                <a:gd name="connsiteX9" fmla="*/ 60290 w 470598"/>
                <a:gd name="connsiteY9" fmla="*/ 242835 h 381837"/>
                <a:gd name="connsiteX10" fmla="*/ 422031 w 470598"/>
                <a:gd name="connsiteY10" fmla="*/ 363415 h 381837"/>
                <a:gd name="connsiteX11" fmla="*/ 351692 w 470598"/>
                <a:gd name="connsiteY11" fmla="*/ 363415 h 3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598" h="381837">
                  <a:moveTo>
                    <a:pt x="351692" y="363415"/>
                  </a:moveTo>
                  <a:cubicBezTo>
                    <a:pt x="328246" y="351692"/>
                    <a:pt x="293077" y="311498"/>
                    <a:pt x="281354" y="293076"/>
                  </a:cubicBezTo>
                  <a:cubicBezTo>
                    <a:pt x="269631" y="274654"/>
                    <a:pt x="276330" y="281353"/>
                    <a:pt x="281354" y="252883"/>
                  </a:cubicBezTo>
                  <a:cubicBezTo>
                    <a:pt x="286378" y="224413"/>
                    <a:pt x="304800" y="154074"/>
                    <a:pt x="311499" y="122254"/>
                  </a:cubicBezTo>
                  <a:cubicBezTo>
                    <a:pt x="318198" y="90434"/>
                    <a:pt x="344993" y="70337"/>
                    <a:pt x="321547" y="61964"/>
                  </a:cubicBezTo>
                  <a:cubicBezTo>
                    <a:pt x="298101" y="53591"/>
                    <a:pt x="195943" y="80387"/>
                    <a:pt x="170822" y="72013"/>
                  </a:cubicBezTo>
                  <a:cubicBezTo>
                    <a:pt x="145701" y="63639"/>
                    <a:pt x="182545" y="21771"/>
                    <a:pt x="170822" y="11723"/>
                  </a:cubicBezTo>
                  <a:cubicBezTo>
                    <a:pt x="159099" y="1675"/>
                    <a:pt x="118905" y="0"/>
                    <a:pt x="100483" y="11723"/>
                  </a:cubicBezTo>
                  <a:cubicBezTo>
                    <a:pt x="82061" y="23446"/>
                    <a:pt x="66989" y="43542"/>
                    <a:pt x="60290" y="82061"/>
                  </a:cubicBezTo>
                  <a:cubicBezTo>
                    <a:pt x="53591" y="120580"/>
                    <a:pt x="0" y="195943"/>
                    <a:pt x="60290" y="242835"/>
                  </a:cubicBezTo>
                  <a:cubicBezTo>
                    <a:pt x="120580" y="289727"/>
                    <a:pt x="373464" y="344993"/>
                    <a:pt x="422031" y="363415"/>
                  </a:cubicBezTo>
                  <a:cubicBezTo>
                    <a:pt x="470598" y="381837"/>
                    <a:pt x="375138" y="375138"/>
                    <a:pt x="351692" y="363415"/>
                  </a:cubicBezTo>
                  <a:close/>
                </a:path>
              </a:pathLst>
            </a:custGeom>
            <a:gradFill>
              <a:gsLst>
                <a:gs pos="0">
                  <a:srgbClr val="03D4A8"/>
                </a:gs>
                <a:gs pos="25000">
                  <a:srgbClr val="21D6E0"/>
                </a:gs>
                <a:gs pos="75000">
                  <a:srgbClr val="0087E6"/>
                </a:gs>
                <a:gs pos="100000">
                  <a:srgbClr val="005CBF"/>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rot="19675914">
            <a:off x="7251192"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59" name="Left Arrow 58"/>
          <p:cNvSpPr/>
          <p:nvPr/>
        </p:nvSpPr>
        <p:spPr>
          <a:xfrm rot="20364023" flipH="1">
            <a:off x="2303099" y="4703807"/>
            <a:ext cx="2057400" cy="11430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EAST</a:t>
            </a:r>
            <a:endParaRPr lang="en-US" sz="4400" dirty="0"/>
          </a:p>
        </p:txBody>
      </p:sp>
      <p:grpSp>
        <p:nvGrpSpPr>
          <p:cNvPr id="60" name="Group 59"/>
          <p:cNvGrpSpPr/>
          <p:nvPr/>
        </p:nvGrpSpPr>
        <p:grpSpPr>
          <a:xfrm>
            <a:off x="6096000" y="5410200"/>
            <a:ext cx="1332424" cy="990585"/>
            <a:chOff x="5488702" y="5360641"/>
            <a:chExt cx="1332424" cy="990585"/>
          </a:xfrm>
        </p:grpSpPr>
        <p:sp>
          <p:nvSpPr>
            <p:cNvPr id="61" name="Down Arrow 60"/>
            <p:cNvSpPr/>
            <p:nvPr/>
          </p:nvSpPr>
          <p:spPr>
            <a:xfrm rot="6349413">
              <a:off x="5659621" y="5189722"/>
              <a:ext cx="990585" cy="13324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p:txBody>
        </p:sp>
        <p:sp>
          <p:nvSpPr>
            <p:cNvPr id="62" name="TextBox 61"/>
            <p:cNvSpPr txBox="1"/>
            <p:nvPr/>
          </p:nvSpPr>
          <p:spPr>
            <a:xfrm>
              <a:off x="6019800" y="5562600"/>
              <a:ext cx="522900" cy="707886"/>
            </a:xfrm>
            <a:prstGeom prst="rect">
              <a:avLst/>
            </a:prstGeom>
            <a:noFill/>
          </p:spPr>
          <p:txBody>
            <a:bodyPr wrap="none" rtlCol="0">
              <a:spAutoFit/>
            </a:bodyPr>
            <a:lstStyle/>
            <a:p>
              <a:r>
                <a:rPr lang="en-US" sz="4000" b="1" dirty="0" smtClean="0">
                  <a:solidFill>
                    <a:schemeClr val="bg1"/>
                  </a:solidFill>
                </a:rPr>
                <a:t>N</a:t>
              </a:r>
              <a:endParaRPr lang="en-US" sz="4000" b="1" dirty="0">
                <a:solidFill>
                  <a:schemeClr val="bg1"/>
                </a:solidFill>
              </a:endParaRPr>
            </a:p>
          </p:txBody>
        </p:sp>
      </p:gr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a:spLocks noChangeArrowheads="1"/>
          </p:cNvSpPr>
          <p:nvPr/>
        </p:nvSpPr>
        <p:spPr bwMode="auto">
          <a:xfrm>
            <a:off x="0" y="6029980"/>
            <a:ext cx="9144000" cy="523220"/>
          </a:xfrm>
          <a:prstGeom prst="rect">
            <a:avLst/>
          </a:prstGeom>
          <a:solidFill>
            <a:srgbClr val="FFFF66"/>
          </a:solidFill>
          <a:ln w="9525">
            <a:noFill/>
            <a:miter lim="800000"/>
            <a:headEnd/>
            <a:tailEnd/>
          </a:ln>
        </p:spPr>
        <p:txBody>
          <a:bodyPr wrap="square">
            <a:spAutoFit/>
          </a:bodyPr>
          <a:lstStyle/>
          <a:p>
            <a:pPr algn="ctr">
              <a:defRPr/>
            </a:pPr>
            <a:r>
              <a:rPr lang="en-US" sz="2800" b="1" dirty="0" smtClean="0">
                <a:cs typeface="Arial" pitchFamily="34" charset="0"/>
              </a:rPr>
              <a:t>What does this tell us about the Eastern Continental Divide?</a:t>
            </a:r>
            <a:endParaRPr lang="en-US" sz="2800" b="1"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3"/>
                                        </p:tgtEl>
                                      </p:cBhvr>
                                    </p:animEffect>
                                    <p:set>
                                      <p:cBhvr>
                                        <p:cTn id="7" dur="1" fill="hold">
                                          <p:stCondLst>
                                            <p:cond delay="999"/>
                                          </p:stCondLst>
                                        </p:cTn>
                                        <p:tgtEl>
                                          <p:spTgt spid="43"/>
                                        </p:tgtEl>
                                        <p:attrNameLst>
                                          <p:attrName>style.visibility</p:attrName>
                                        </p:attrNameLst>
                                      </p:cBhvr>
                                      <p:to>
                                        <p:strVal val="hidden"/>
                                      </p:to>
                                    </p:set>
                                  </p:childTnLst>
                                </p:cTn>
                              </p:par>
                              <p:par>
                                <p:cTn id="8" presetID="53" presetClass="exit" presetSubtype="0" fill="hold" grpId="0" nodeType="withEffect">
                                  <p:stCondLst>
                                    <p:cond delay="0"/>
                                  </p:stCondLst>
                                  <p:childTnLst>
                                    <p:anim calcmode="lin" valueType="num">
                                      <p:cBhvr>
                                        <p:cTn id="9" dur="1000"/>
                                        <p:tgtEl>
                                          <p:spTgt spid="44"/>
                                        </p:tgtEl>
                                        <p:attrNameLst>
                                          <p:attrName>ppt_w</p:attrName>
                                        </p:attrNameLst>
                                      </p:cBhvr>
                                      <p:tavLst>
                                        <p:tav tm="0">
                                          <p:val>
                                            <p:strVal val="ppt_w"/>
                                          </p:val>
                                        </p:tav>
                                        <p:tav tm="100000">
                                          <p:val>
                                            <p:fltVal val="0"/>
                                          </p:val>
                                        </p:tav>
                                      </p:tavLst>
                                    </p:anim>
                                    <p:anim calcmode="lin" valueType="num">
                                      <p:cBhvr>
                                        <p:cTn id="10" dur="1000"/>
                                        <p:tgtEl>
                                          <p:spTgt spid="44"/>
                                        </p:tgtEl>
                                        <p:attrNameLst>
                                          <p:attrName>ppt_h</p:attrName>
                                        </p:attrNameLst>
                                      </p:cBhvr>
                                      <p:tavLst>
                                        <p:tav tm="0">
                                          <p:val>
                                            <p:strVal val="ppt_h"/>
                                          </p:val>
                                        </p:tav>
                                        <p:tav tm="100000">
                                          <p:val>
                                            <p:fltVal val="0"/>
                                          </p:val>
                                        </p:tav>
                                      </p:tavLst>
                                    </p:anim>
                                    <p:animEffect transition="out" filter="fade">
                                      <p:cBhvr>
                                        <p:cTn id="11" dur="1000"/>
                                        <p:tgtEl>
                                          <p:spTgt spid="44"/>
                                        </p:tgtEl>
                                      </p:cBhvr>
                                    </p:animEffect>
                                    <p:set>
                                      <p:cBhvr>
                                        <p:cTn id="12" dur="1" fill="hold">
                                          <p:stCondLst>
                                            <p:cond delay="999"/>
                                          </p:stCondLst>
                                        </p:cTn>
                                        <p:tgtEl>
                                          <p:spTgt spid="4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2"/>
                                        </p:tgtEl>
                                      </p:cBhvr>
                                    </p:animEffect>
                                    <p:set>
                                      <p:cBhvr>
                                        <p:cTn id="15" dur="1" fill="hold">
                                          <p:stCondLst>
                                            <p:cond delay="999"/>
                                          </p:stCondLst>
                                        </p:cTn>
                                        <p:tgtEl>
                                          <p:spTgt spid="1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1"/>
                                        </p:tgtEl>
                                      </p:cBhvr>
                                    </p:animEffect>
                                    <p:set>
                                      <p:cBhvr>
                                        <p:cTn id="18" dur="1" fill="hold">
                                          <p:stCondLst>
                                            <p:cond delay="999"/>
                                          </p:stCondLst>
                                        </p:cTn>
                                        <p:tgtEl>
                                          <p:spTgt spid="1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21"/>
                                        </p:tgtEl>
                                      </p:cBhvr>
                                    </p:animEffect>
                                    <p:set>
                                      <p:cBhvr>
                                        <p:cTn id="24" dur="1" fill="hold">
                                          <p:stCondLst>
                                            <p:cond delay="999"/>
                                          </p:stCondLst>
                                        </p:cTn>
                                        <p:tgtEl>
                                          <p:spTgt spid="2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63"/>
                                        </p:tgtEl>
                                      </p:cBhvr>
                                    </p:animEffect>
                                    <p:set>
                                      <p:cBhvr>
                                        <p:cTn id="30" dur="1" fill="hold">
                                          <p:stCondLst>
                                            <p:cond delay="999"/>
                                          </p:stCondLst>
                                        </p:cTn>
                                        <p:tgtEl>
                                          <p:spTgt spid="63"/>
                                        </p:tgtEl>
                                        <p:attrNameLst>
                                          <p:attrName>style.visibility</p:attrName>
                                        </p:attrNameLst>
                                      </p:cBhvr>
                                      <p:to>
                                        <p:strVal val="hidden"/>
                                      </p:to>
                                    </p:set>
                                  </p:childTnLst>
                                </p:cTn>
                              </p:par>
                            </p:childTnLst>
                          </p:cTn>
                        </p:par>
                        <p:par>
                          <p:cTn id="31" fill="hold">
                            <p:stCondLst>
                              <p:cond delay="1000"/>
                            </p:stCondLst>
                            <p:childTnLst>
                              <p:par>
                                <p:cTn id="32" presetID="53" presetClass="entr" presetSubtype="0" fill="hold" grpId="2"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fltVal val="0"/>
                                          </p:val>
                                        </p:tav>
                                        <p:tav tm="100000">
                                          <p:val>
                                            <p:strVal val="#ppt_w"/>
                                          </p:val>
                                        </p:tav>
                                      </p:tavLst>
                                    </p:anim>
                                    <p:anim calcmode="lin" valueType="num">
                                      <p:cBhvr>
                                        <p:cTn id="35" dur="1000" fill="hold"/>
                                        <p:tgtEl>
                                          <p:spTgt spid="18"/>
                                        </p:tgtEl>
                                        <p:attrNameLst>
                                          <p:attrName>ppt_h</p:attrName>
                                        </p:attrNameLst>
                                      </p:cBhvr>
                                      <p:tavLst>
                                        <p:tav tm="0">
                                          <p:val>
                                            <p:fltVal val="0"/>
                                          </p:val>
                                        </p:tav>
                                        <p:tav tm="100000">
                                          <p:val>
                                            <p:strVal val="#ppt_h"/>
                                          </p:val>
                                        </p:tav>
                                      </p:tavLst>
                                    </p:anim>
                                    <p:animEffect transition="in" filter="fade">
                                      <p:cBhvr>
                                        <p:cTn id="36" dur="1000"/>
                                        <p:tgtEl>
                                          <p:spTgt spid="18"/>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1000"/>
                                        <p:tgtEl>
                                          <p:spTgt spid="35"/>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10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childTnLst>
                                </p:cTn>
                              </p:par>
                            </p:childTnLst>
                          </p:cTn>
                        </p:par>
                        <p:par>
                          <p:cTn id="64" fill="hold">
                            <p:stCondLst>
                              <p:cond delay="1000"/>
                            </p:stCondLst>
                            <p:childTnLst>
                              <p:par>
                                <p:cTn id="65" presetID="22" presetClass="entr" presetSubtype="1"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1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28"/>
                                        </p:tgtEl>
                                      </p:cBhvr>
                                    </p:animEffect>
                                    <p:set>
                                      <p:cBhvr>
                                        <p:cTn id="72" dur="1" fill="hold">
                                          <p:stCondLst>
                                            <p:cond delay="999"/>
                                          </p:stCondLst>
                                        </p:cTn>
                                        <p:tgtEl>
                                          <p:spTgt spid="28"/>
                                        </p:tgtEl>
                                        <p:attrNameLst>
                                          <p:attrName>style.visibility</p:attrName>
                                        </p:attrNameLst>
                                      </p:cBhvr>
                                      <p:to>
                                        <p:strVal val="hidden"/>
                                      </p:to>
                                    </p:set>
                                  </p:childTnLst>
                                </p:cTn>
                              </p:par>
                            </p:childTnLst>
                          </p:cTn>
                        </p:par>
                        <p:par>
                          <p:cTn id="73" fill="hold">
                            <p:stCondLst>
                              <p:cond delay="1000"/>
                            </p:stCondLst>
                            <p:childTnLst>
                              <p:par>
                                <p:cTn id="74" presetID="22" presetClass="entr" presetSubtype="2" fill="hold" nodeType="after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3000"/>
                                        <p:tgtEl>
                                          <p:spTgt spid="58"/>
                                        </p:tgtEl>
                                      </p:cBhvr>
                                    </p:animEffect>
                                  </p:childTnLst>
                                </p:cTn>
                              </p:par>
                              <p:par>
                                <p:cTn id="77" presetID="22" presetClass="entr" presetSubtype="4" fill="hold" grpId="0" nodeType="withEffect">
                                  <p:stCondLst>
                                    <p:cond delay="2000"/>
                                  </p:stCondLst>
                                  <p:childTnLst>
                                    <p:set>
                                      <p:cBhvr>
                                        <p:cTn id="78" dur="1" fill="hold">
                                          <p:stCondLst>
                                            <p:cond delay="0"/>
                                          </p:stCondLst>
                                        </p:cTn>
                                        <p:tgtEl>
                                          <p:spTgt spid="50"/>
                                        </p:tgtEl>
                                        <p:attrNameLst>
                                          <p:attrName>style.visibility</p:attrName>
                                        </p:attrNameLst>
                                      </p:cBhvr>
                                      <p:to>
                                        <p:strVal val="visible"/>
                                      </p:to>
                                    </p:set>
                                    <p:animEffect transition="in" filter="wipe(down)">
                                      <p:cBhvr>
                                        <p:cTn id="79" dur="30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wipe(right)">
                                      <p:cBhvr>
                                        <p:cTn id="84" dur="1000"/>
                                        <p:tgtEl>
                                          <p:spTgt spid="60"/>
                                        </p:tgtEl>
                                      </p:cBhvr>
                                    </p:animEffect>
                                  </p:childTnLst>
                                </p:cTn>
                              </p:par>
                            </p:childTnLst>
                          </p:cTn>
                        </p:par>
                        <p:par>
                          <p:cTn id="85" fill="hold">
                            <p:stCondLst>
                              <p:cond delay="1000"/>
                            </p:stCondLst>
                            <p:childTnLst>
                              <p:par>
                                <p:cTn id="86" presetID="29" presetClass="exit" presetSubtype="0" fill="hold" nodeType="afterEffect">
                                  <p:stCondLst>
                                    <p:cond delay="0"/>
                                  </p:stCondLst>
                                  <p:childTnLst>
                                    <p:anim calcmode="lin" valueType="num">
                                      <p:cBhvr>
                                        <p:cTn id="87" dur="1000"/>
                                        <p:tgtEl>
                                          <p:spTgt spid="60"/>
                                        </p:tgtEl>
                                        <p:attrNameLst>
                                          <p:attrName>ppt_x</p:attrName>
                                        </p:attrNameLst>
                                      </p:cBhvr>
                                      <p:tavLst>
                                        <p:tav tm="0">
                                          <p:val>
                                            <p:strVal val="ppt_x"/>
                                          </p:val>
                                        </p:tav>
                                        <p:tav tm="100000">
                                          <p:val>
                                            <p:strVal val="ppt_x-.2"/>
                                          </p:val>
                                        </p:tav>
                                      </p:tavLst>
                                    </p:anim>
                                    <p:anim calcmode="lin" valueType="num">
                                      <p:cBhvr>
                                        <p:cTn id="88" dur="1000"/>
                                        <p:tgtEl>
                                          <p:spTgt spid="60"/>
                                        </p:tgtEl>
                                        <p:attrNameLst>
                                          <p:attrName>ppt_y</p:attrName>
                                        </p:attrNameLst>
                                      </p:cBhvr>
                                      <p:tavLst>
                                        <p:tav tm="0">
                                          <p:val>
                                            <p:strVal val="ppt_y"/>
                                          </p:val>
                                        </p:tav>
                                        <p:tav tm="100000">
                                          <p:val>
                                            <p:strVal val="ppt_y"/>
                                          </p:val>
                                        </p:tav>
                                      </p:tavLst>
                                    </p:anim>
                                    <p:animEffect transition="out" filter="fade">
                                      <p:cBhvr>
                                        <p:cTn id="89" dur="1000"/>
                                        <p:tgtEl>
                                          <p:spTgt spid="60"/>
                                        </p:tgtEl>
                                      </p:cBhvr>
                                    </p:animEffect>
                                    <p:set>
                                      <p:cBhvr>
                                        <p:cTn id="90" dur="1" fill="hold">
                                          <p:stCondLst>
                                            <p:cond delay="999"/>
                                          </p:stCondLst>
                                        </p:cTn>
                                        <p:tgtEl>
                                          <p:spTgt spid="60"/>
                                        </p:tgtEl>
                                        <p:attrNameLst>
                                          <p:attrName>style.visibility</p:attrName>
                                        </p:attrNameLst>
                                      </p:cBhvr>
                                      <p:to>
                                        <p:strVal val="hidden"/>
                                      </p:to>
                                    </p:set>
                                  </p:childTnLst>
                                </p:cTn>
                              </p:par>
                              <p:par>
                                <p:cTn id="91" presetID="22" presetClass="entr" presetSubtype="8" fill="hold" grpId="0" nodeType="withEffect">
                                  <p:stCondLst>
                                    <p:cond delay="500"/>
                                  </p:stCondLst>
                                  <p:iterate type="lt">
                                    <p:tmPct val="0"/>
                                  </p:iterate>
                                  <p:childTnLst>
                                    <p:set>
                                      <p:cBhvr>
                                        <p:cTn id="92" dur="1" fill="hold">
                                          <p:stCondLst>
                                            <p:cond delay="0"/>
                                          </p:stCondLst>
                                        </p:cTn>
                                        <p:tgtEl>
                                          <p:spTgt spid="59"/>
                                        </p:tgtEl>
                                        <p:attrNameLst>
                                          <p:attrName>style.visibility</p:attrName>
                                        </p:attrNameLst>
                                      </p:cBhvr>
                                      <p:to>
                                        <p:strVal val="visible"/>
                                      </p:to>
                                    </p:set>
                                    <p:animEffect transition="in" filter="wipe(left)">
                                      <p:cBhvr>
                                        <p:cTn id="93" dur="1000"/>
                                        <p:tgtEl>
                                          <p:spTgt spid="5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1000"/>
                                        <p:tgtEl>
                                          <p:spTgt spid="35"/>
                                        </p:tgtEl>
                                      </p:cBhvr>
                                    </p:animEffect>
                                    <p:set>
                                      <p:cBhvr>
                                        <p:cTn id="98" dur="1" fill="hold">
                                          <p:stCondLst>
                                            <p:cond delay="999"/>
                                          </p:stCondLst>
                                        </p:cTn>
                                        <p:tgtEl>
                                          <p:spTgt spid="35"/>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1000"/>
                                        <p:tgtEl>
                                          <p:spTgt spid="40"/>
                                        </p:tgtEl>
                                      </p:cBhvr>
                                    </p:animEffect>
                                    <p:set>
                                      <p:cBhvr>
                                        <p:cTn id="101" dur="1" fill="hold">
                                          <p:stCondLst>
                                            <p:cond delay="999"/>
                                          </p:stCondLst>
                                        </p:cTn>
                                        <p:tgtEl>
                                          <p:spTgt spid="4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39"/>
                                        </p:tgtEl>
                                      </p:cBhvr>
                                    </p:animEffect>
                                    <p:set>
                                      <p:cBhvr>
                                        <p:cTn id="104" dur="1" fill="hold">
                                          <p:stCondLst>
                                            <p:cond delay="999"/>
                                          </p:stCondLst>
                                        </p:cTn>
                                        <p:tgtEl>
                                          <p:spTgt spid="39"/>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36"/>
                                        </p:tgtEl>
                                      </p:cBhvr>
                                    </p:animEffect>
                                    <p:set>
                                      <p:cBhvr>
                                        <p:cTn id="107" dur="1" fill="hold">
                                          <p:stCondLst>
                                            <p:cond delay="999"/>
                                          </p:stCondLst>
                                        </p:cTn>
                                        <p:tgtEl>
                                          <p:spTgt spid="36"/>
                                        </p:tgtEl>
                                        <p:attrNameLst>
                                          <p:attrName>style.visibility</p:attrName>
                                        </p:attrNameLst>
                                      </p:cBhvr>
                                      <p:to>
                                        <p:strVal val="hidden"/>
                                      </p:to>
                                    </p:set>
                                  </p:childTnLst>
                                </p:cTn>
                              </p:par>
                              <p:par>
                                <p:cTn id="108" presetID="10" presetClass="exit" presetSubtype="0" fill="hold" grpId="1" nodeType="withEffect">
                                  <p:stCondLst>
                                    <p:cond delay="0"/>
                                  </p:stCondLst>
                                  <p:iterate type="lt">
                                    <p:tmPct val="0"/>
                                  </p:iterate>
                                  <p:childTnLst>
                                    <p:animEffect transition="out" filter="fade">
                                      <p:cBhvr>
                                        <p:cTn id="109" dur="1000"/>
                                        <p:tgtEl>
                                          <p:spTgt spid="59"/>
                                        </p:tgtEl>
                                      </p:cBhvr>
                                    </p:animEffect>
                                    <p:set>
                                      <p:cBhvr>
                                        <p:cTn id="110" dur="1" fill="hold">
                                          <p:stCondLst>
                                            <p:cond delay="999"/>
                                          </p:stCondLst>
                                        </p:cTn>
                                        <p:tgtEl>
                                          <p:spTgt spid="59"/>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26"/>
                                        </p:tgtEl>
                                      </p:cBhvr>
                                    </p:animEffect>
                                    <p:set>
                                      <p:cBhvr>
                                        <p:cTn id="113" dur="1" fill="hold">
                                          <p:stCondLst>
                                            <p:cond delay="999"/>
                                          </p:stCondLst>
                                        </p:cTn>
                                        <p:tgtEl>
                                          <p:spTgt spid="26"/>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1000"/>
                                        <p:tgtEl>
                                          <p:spTgt spid="50"/>
                                        </p:tgtEl>
                                      </p:cBhvr>
                                    </p:animEffect>
                                    <p:set>
                                      <p:cBhvr>
                                        <p:cTn id="116" dur="1" fill="hold">
                                          <p:stCondLst>
                                            <p:cond delay="999"/>
                                          </p:stCondLst>
                                        </p:cTn>
                                        <p:tgtEl>
                                          <p:spTgt spid="50"/>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1000"/>
                                        <p:tgtEl>
                                          <p:spTgt spid="58"/>
                                        </p:tgtEl>
                                      </p:cBhvr>
                                    </p:animEffect>
                                    <p:set>
                                      <p:cBhvr>
                                        <p:cTn id="119" dur="1" fill="hold">
                                          <p:stCondLst>
                                            <p:cond delay="999"/>
                                          </p:stCondLst>
                                        </p:cTn>
                                        <p:tgtEl>
                                          <p:spTgt spid="58"/>
                                        </p:tgtEl>
                                        <p:attrNameLst>
                                          <p:attrName>style.visibility</p:attrName>
                                        </p:attrNameLst>
                                      </p:cBhvr>
                                      <p:to>
                                        <p:strVal val="hidden"/>
                                      </p:to>
                                    </p:set>
                                  </p:childTnLst>
                                </p:cTn>
                              </p:par>
                            </p:childTnLst>
                          </p:cTn>
                        </p:par>
                        <p:par>
                          <p:cTn id="120" fill="hold">
                            <p:stCondLst>
                              <p:cond delay="1000"/>
                            </p:stCondLst>
                            <p:childTnLst>
                              <p:par>
                                <p:cTn id="121" presetID="53" presetClass="entr" presetSubtype="0" fill="hold" grpId="1" nodeType="after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p:cTn id="123" dur="1000" fill="hold"/>
                                        <p:tgtEl>
                                          <p:spTgt spid="43"/>
                                        </p:tgtEl>
                                        <p:attrNameLst>
                                          <p:attrName>ppt_w</p:attrName>
                                        </p:attrNameLst>
                                      </p:cBhvr>
                                      <p:tavLst>
                                        <p:tav tm="0">
                                          <p:val>
                                            <p:fltVal val="0"/>
                                          </p:val>
                                        </p:tav>
                                        <p:tav tm="100000">
                                          <p:val>
                                            <p:strVal val="#ppt_w"/>
                                          </p:val>
                                        </p:tav>
                                      </p:tavLst>
                                    </p:anim>
                                    <p:anim calcmode="lin" valueType="num">
                                      <p:cBhvr>
                                        <p:cTn id="124" dur="1000" fill="hold"/>
                                        <p:tgtEl>
                                          <p:spTgt spid="43"/>
                                        </p:tgtEl>
                                        <p:attrNameLst>
                                          <p:attrName>ppt_h</p:attrName>
                                        </p:attrNameLst>
                                      </p:cBhvr>
                                      <p:tavLst>
                                        <p:tav tm="0">
                                          <p:val>
                                            <p:fltVal val="0"/>
                                          </p:val>
                                        </p:tav>
                                        <p:tav tm="100000">
                                          <p:val>
                                            <p:strVal val="#ppt_h"/>
                                          </p:val>
                                        </p:tav>
                                      </p:tavLst>
                                    </p:anim>
                                    <p:animEffect transition="in" filter="fade">
                                      <p:cBhvr>
                                        <p:cTn id="12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4" grpId="0" animBg="1"/>
      <p:bldP spid="63" grpId="0" animBg="1"/>
      <p:bldP spid="16" grpId="0" animBg="1"/>
      <p:bldP spid="21" grpId="0" animBg="1"/>
      <p:bldP spid="28" grpId="0"/>
      <p:bldP spid="28" grpId="1"/>
      <p:bldP spid="35" grpId="0"/>
      <p:bldP spid="35" grpId="1"/>
      <p:bldP spid="36" grpId="0"/>
      <p:bldP spid="36" grpId="1"/>
      <p:bldP spid="50" grpId="0" animBg="1"/>
      <p:bldP spid="50" grpId="1" animBg="1"/>
      <p:bldP spid="18" grpId="1" animBg="1"/>
      <p:bldP spid="18" grpId="2" animBg="1"/>
      <p:bldP spid="59" grpId="0" animBg="1"/>
      <p:bldP spid="59" grpId="1" animBg="1"/>
      <p:bldP spid="43" grpId="0" animBg="1"/>
      <p:bldP spid="43" grpId="1" animBg="1"/>
    </p:bld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494085"/>
          </a:xfrm>
          <a:prstGeom prst="rect">
            <a:avLst/>
          </a:prstGeom>
        </p:spPr>
        <p:txBody>
          <a:bodyPr wrap="square">
            <a:spAutoFit/>
          </a:bodyPr>
          <a:lstStyle/>
          <a:p>
            <a:r>
              <a:rPr lang="en-US" sz="1600" dirty="0" smtClean="0">
                <a:hlinkClick r:id="rId2"/>
              </a:rPr>
              <a:t>https://en.wikipedia.org/wiki/Harpers_Ferry,_West_Virginia</a:t>
            </a:r>
            <a:endParaRPr lang="en-US" sz="1600" dirty="0" smtClean="0"/>
          </a:p>
          <a:p>
            <a:r>
              <a:rPr lang="en-US" sz="1600" dirty="0" smtClean="0"/>
              <a:t>n 1733, Peter Stephens, a squatter, had settled on land near "The Point" (the area where the Potomac and Shenandoah Rivers meet), and established a ferry from Virginia (now West Virginia) to Maryland, across the Potomac. Fourteen years later (1747), while traveling from Maryland to Virginia, Robert Harper passed through the area which was named "The Hole" (the gap in the mountains along the Potomac River). Harper recognized the potential for industry, given the power the two rivers could generate, and the traffic he could ferry across the Potomac River. Harper paid Stephens 30 British guinea for what was essentially Stephens' squatting rights, since the land actually belonged to Lord Fairfax.</a:t>
            </a:r>
          </a:p>
          <a:p>
            <a:r>
              <a:rPr lang="en-US" sz="1600" dirty="0" smtClean="0"/>
              <a:t>In April 1751, Harper purchased 126 acres of land from Lord Fairfax. In 1761, the Virginia General Assembly granted Harper the right to establish and maintain a ferry across the Potomac River (even though a ferry had been functioning successfully in the area before and after Harper first settled there). In 1763, the Virginia General Assembly established the town of "Shenandoah Falls at Mr. Harpers Ferry."</a:t>
            </a:r>
          </a:p>
          <a:p>
            <a:r>
              <a:rPr lang="en-US" sz="1600" dirty="0" smtClean="0"/>
              <a:t>On October 25, 1783, Thomas Jefferson visited Harpers Ferry. He viewed "the passage of the Potomac through the Blue Ridge" from a rock that is now named for him. This stop took place as Jefferson was traveling to Philadelphia and passed through Harpers Ferry with his daughter Patsy. Jefferson called the site "perhaps one of the most stupendous scenes in nature."</a:t>
            </a:r>
          </a:p>
          <a:p>
            <a:r>
              <a:rPr lang="en-US" sz="1600" dirty="0" smtClean="0"/>
              <a:t>George Washington, as president of the </a:t>
            </a:r>
            <a:r>
              <a:rPr lang="en-US" sz="1600" dirty="0" err="1" smtClean="0"/>
              <a:t>Patowmack</a:t>
            </a:r>
            <a:r>
              <a:rPr lang="en-US" sz="1600" dirty="0" smtClean="0"/>
              <a:t> Company (which was formed to complete river improvements on the Potomac and its tributaries), traveled to Harpers Ferry during the summer of 1785 to determine the need for bypass canals. In 1794, Washington's familiarity with the area led him to propose the site for a new United States armory and arsenal. Some of Washington's family moved to the area;.</a:t>
            </a:r>
          </a:p>
          <a:p>
            <a:r>
              <a:rPr lang="en-US" sz="1600" dirty="0" smtClean="0"/>
              <a:t>In 1796, the federal government purchased a 125-acre (0.5 km</a:t>
            </a:r>
            <a:r>
              <a:rPr lang="en-US" sz="1600" baseline="30000" dirty="0" smtClean="0"/>
              <a:t>2</a:t>
            </a:r>
            <a:r>
              <a:rPr lang="en-US" sz="1600" dirty="0" smtClean="0"/>
              <a:t>) parcel of land from the heirs of Robert Harper. Construction began on the United States Armory and Arsenal at Harpers Ferry in 1799.</a:t>
            </a:r>
            <a:r>
              <a:rPr lang="en-US" sz="1600" baseline="30000" dirty="0" smtClean="0"/>
              <a:t> </a:t>
            </a:r>
            <a:r>
              <a:rPr lang="en-US" sz="1600" dirty="0" smtClean="0"/>
              <a:t>This was one of only two such facilities in the U.S., the other being Springfield, Massachusetts. Together they produced most of the small arms for the U.S. Army. The town was transformed into an industrial center; between 1801 and 1861</a:t>
            </a:r>
          </a:p>
          <a:p>
            <a:endParaRPr lang="en-US" sz="1600" dirty="0"/>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754326"/>
          </a:xfrm>
          <a:prstGeom prst="rect">
            <a:avLst/>
          </a:prstGeom>
        </p:spPr>
        <p:txBody>
          <a:bodyPr wrap="square">
            <a:spAutoFit/>
          </a:bodyPr>
          <a:lstStyle/>
          <a:p>
            <a:r>
              <a:rPr lang="en-US" dirty="0" smtClean="0">
                <a:hlinkClick r:id="rId2"/>
              </a:rPr>
              <a:t>https://www.nps.gov/media/photo/gallery.htm?id=2A7D3A84-1DD8-B71C-0704CA9F144A0AB9</a:t>
            </a:r>
            <a:endParaRPr lang="en-US" dirty="0" smtClean="0"/>
          </a:p>
          <a:p>
            <a:r>
              <a:rPr lang="en-US" dirty="0" smtClean="0"/>
              <a:t>The Large Arsenal dominates this 1803 print of Harpers Ferry. Built in 1799-1800,this two-story brick structure measured 125 feet by 32 feet. Here, firearms manufactured in the adjacent Armory were stored. Also pictured, from lower left to lower right, are an Armory structure, the Harper House, the Potomac ferry, and a flat-bottomed "</a:t>
            </a:r>
            <a:r>
              <a:rPr lang="en-US" dirty="0" err="1" smtClean="0"/>
              <a:t>gundalow</a:t>
            </a:r>
            <a:r>
              <a:rPr lang="en-US" dirty="0" smtClean="0"/>
              <a:t>" descending the Shenandoah River with a load of cargo. </a:t>
            </a:r>
            <a:endParaRPr lang="en-US" dirty="0"/>
          </a:p>
        </p:txBody>
      </p:sp>
      <p:pic>
        <p:nvPicPr>
          <p:cNvPr id="4" name="Picture 2" descr="The Large Arsenal dominates this 1803 print of Harpers Ferry. Built in 1799-1800, this two-story brick structure measured 125 feet by 32 feet. Here, firearms manufactured in the adjacent Armory were stored. Also pictured, from lower left to lower right, are an Armory structure, the Harper House, the Potomac ferry, and a flat-bottomed "/>
          <p:cNvPicPr>
            <a:picLocks noChangeAspect="1" noChangeArrowheads="1"/>
          </p:cNvPicPr>
          <p:nvPr/>
        </p:nvPicPr>
        <p:blipFill>
          <a:blip r:embed="rId3"/>
          <a:srcRect/>
          <a:stretch>
            <a:fillRect/>
          </a:stretch>
        </p:blipFill>
        <p:spPr bwMode="auto">
          <a:xfrm>
            <a:off x="1432667" y="1905000"/>
            <a:ext cx="6796933" cy="4876800"/>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p:nvSpPr>
          <p:cNvPr id="18" name="TextBox 17"/>
          <p:cNvSpPr txBox="1"/>
          <p:nvPr/>
        </p:nvSpPr>
        <p:spPr>
          <a:xfrm rot="19675914">
            <a:off x="7251192"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13" name="Freeform 12"/>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340244" y="1642820"/>
            <a:ext cx="932481" cy="5160936"/>
          </a:xfrm>
          <a:custGeom>
            <a:avLst/>
            <a:gdLst>
              <a:gd name="connsiteX0" fmla="*/ 728420 w 932481"/>
              <a:gd name="connsiteY0" fmla="*/ 5160936 h 5160936"/>
              <a:gd name="connsiteX1" fmla="*/ 743919 w 932481"/>
              <a:gd name="connsiteY1" fmla="*/ 4943960 h 5160936"/>
              <a:gd name="connsiteX2" fmla="*/ 557939 w 932481"/>
              <a:gd name="connsiteY2" fmla="*/ 4726983 h 5160936"/>
              <a:gd name="connsiteX3" fmla="*/ 619932 w 932481"/>
              <a:gd name="connsiteY3" fmla="*/ 4618495 h 5160936"/>
              <a:gd name="connsiteX4" fmla="*/ 418454 w 932481"/>
              <a:gd name="connsiteY4" fmla="*/ 4479011 h 5160936"/>
              <a:gd name="connsiteX5" fmla="*/ 340963 w 932481"/>
              <a:gd name="connsiteY5" fmla="*/ 4370522 h 5160936"/>
              <a:gd name="connsiteX6" fmla="*/ 371959 w 932481"/>
              <a:gd name="connsiteY6" fmla="*/ 4076055 h 5160936"/>
              <a:gd name="connsiteX7" fmla="*/ 511444 w 932481"/>
              <a:gd name="connsiteY7" fmla="*/ 4029560 h 5160936"/>
              <a:gd name="connsiteX8" fmla="*/ 588936 w 932481"/>
              <a:gd name="connsiteY8" fmla="*/ 3921072 h 5160936"/>
              <a:gd name="connsiteX9" fmla="*/ 526942 w 932481"/>
              <a:gd name="connsiteY9" fmla="*/ 3797085 h 5160936"/>
              <a:gd name="connsiteX10" fmla="*/ 387458 w 932481"/>
              <a:gd name="connsiteY10" fmla="*/ 3518116 h 5160936"/>
              <a:gd name="connsiteX11" fmla="*/ 263471 w 932481"/>
              <a:gd name="connsiteY11" fmla="*/ 3347634 h 5160936"/>
              <a:gd name="connsiteX12" fmla="*/ 139485 w 932481"/>
              <a:gd name="connsiteY12" fmla="*/ 3332136 h 5160936"/>
              <a:gd name="connsiteX13" fmla="*/ 0 w 932481"/>
              <a:gd name="connsiteY13" fmla="*/ 3146156 h 5160936"/>
              <a:gd name="connsiteX14" fmla="*/ 139485 w 932481"/>
              <a:gd name="connsiteY14" fmla="*/ 3084163 h 5160936"/>
              <a:gd name="connsiteX15" fmla="*/ 247973 w 932481"/>
              <a:gd name="connsiteY15" fmla="*/ 2960177 h 5160936"/>
              <a:gd name="connsiteX16" fmla="*/ 325464 w 932481"/>
              <a:gd name="connsiteY16" fmla="*/ 2836190 h 5160936"/>
              <a:gd name="connsiteX17" fmla="*/ 495946 w 932481"/>
              <a:gd name="connsiteY17" fmla="*/ 2836190 h 5160936"/>
              <a:gd name="connsiteX18" fmla="*/ 542441 w 932481"/>
              <a:gd name="connsiteY18" fmla="*/ 2696705 h 5160936"/>
              <a:gd name="connsiteX19" fmla="*/ 542441 w 932481"/>
              <a:gd name="connsiteY19" fmla="*/ 2572719 h 5160936"/>
              <a:gd name="connsiteX20" fmla="*/ 697424 w 932481"/>
              <a:gd name="connsiteY20" fmla="*/ 2402238 h 5160936"/>
              <a:gd name="connsiteX21" fmla="*/ 666427 w 932481"/>
              <a:gd name="connsiteY21" fmla="*/ 2231756 h 5160936"/>
              <a:gd name="connsiteX22" fmla="*/ 666427 w 932481"/>
              <a:gd name="connsiteY22" fmla="*/ 2014780 h 5160936"/>
              <a:gd name="connsiteX23" fmla="*/ 681925 w 932481"/>
              <a:gd name="connsiteY23" fmla="*/ 1844299 h 5160936"/>
              <a:gd name="connsiteX24" fmla="*/ 681925 w 932481"/>
              <a:gd name="connsiteY24" fmla="*/ 1689316 h 5160936"/>
              <a:gd name="connsiteX25" fmla="*/ 511444 w 932481"/>
              <a:gd name="connsiteY25" fmla="*/ 1658319 h 5160936"/>
              <a:gd name="connsiteX26" fmla="*/ 495946 w 932481"/>
              <a:gd name="connsiteY26" fmla="*/ 1425844 h 5160936"/>
              <a:gd name="connsiteX27" fmla="*/ 619932 w 932481"/>
              <a:gd name="connsiteY27" fmla="*/ 1425844 h 5160936"/>
              <a:gd name="connsiteX28" fmla="*/ 712922 w 932481"/>
              <a:gd name="connsiteY28" fmla="*/ 1363851 h 5160936"/>
              <a:gd name="connsiteX29" fmla="*/ 759417 w 932481"/>
              <a:gd name="connsiteY29" fmla="*/ 1193370 h 5160936"/>
              <a:gd name="connsiteX30" fmla="*/ 929898 w 932481"/>
              <a:gd name="connsiteY30" fmla="*/ 1146875 h 5160936"/>
              <a:gd name="connsiteX31" fmla="*/ 743919 w 932481"/>
              <a:gd name="connsiteY31" fmla="*/ 991892 h 5160936"/>
              <a:gd name="connsiteX32" fmla="*/ 836909 w 932481"/>
              <a:gd name="connsiteY32" fmla="*/ 852407 h 5160936"/>
              <a:gd name="connsiteX33" fmla="*/ 759417 w 932481"/>
              <a:gd name="connsiteY33" fmla="*/ 805912 h 5160936"/>
              <a:gd name="connsiteX34" fmla="*/ 588936 w 932481"/>
              <a:gd name="connsiteY34" fmla="*/ 759417 h 5160936"/>
              <a:gd name="connsiteX35" fmla="*/ 712922 w 932481"/>
              <a:gd name="connsiteY35" fmla="*/ 650929 h 5160936"/>
              <a:gd name="connsiteX36" fmla="*/ 805912 w 932481"/>
              <a:gd name="connsiteY36" fmla="*/ 573438 h 5160936"/>
              <a:gd name="connsiteX37" fmla="*/ 759417 w 932481"/>
              <a:gd name="connsiteY37" fmla="*/ 356461 h 5160936"/>
              <a:gd name="connsiteX38" fmla="*/ 914400 w 932481"/>
              <a:gd name="connsiteY38" fmla="*/ 294468 h 5160936"/>
              <a:gd name="connsiteX39" fmla="*/ 821410 w 932481"/>
              <a:gd name="connsiteY39" fmla="*/ 154983 h 5160936"/>
              <a:gd name="connsiteX40" fmla="*/ 743919 w 932481"/>
              <a:gd name="connsiteY40" fmla="*/ 92990 h 5160936"/>
              <a:gd name="connsiteX41" fmla="*/ 526942 w 932481"/>
              <a:gd name="connsiteY41" fmla="*/ 0 h 516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81" h="5160936">
                <a:moveTo>
                  <a:pt x="728420" y="5160936"/>
                </a:moveTo>
                <a:cubicBezTo>
                  <a:pt x="750376" y="5088610"/>
                  <a:pt x="772332" y="5016285"/>
                  <a:pt x="743919" y="4943960"/>
                </a:cubicBezTo>
                <a:cubicBezTo>
                  <a:pt x="715506" y="4871635"/>
                  <a:pt x="578604" y="4781227"/>
                  <a:pt x="557939" y="4726983"/>
                </a:cubicBezTo>
                <a:cubicBezTo>
                  <a:pt x="537274" y="4672739"/>
                  <a:pt x="643179" y="4659824"/>
                  <a:pt x="619932" y="4618495"/>
                </a:cubicBezTo>
                <a:cubicBezTo>
                  <a:pt x="596685" y="4577166"/>
                  <a:pt x="464949" y="4520340"/>
                  <a:pt x="418454" y="4479011"/>
                </a:cubicBezTo>
                <a:cubicBezTo>
                  <a:pt x="371959" y="4437682"/>
                  <a:pt x="348712" y="4437681"/>
                  <a:pt x="340963" y="4370522"/>
                </a:cubicBezTo>
                <a:cubicBezTo>
                  <a:pt x="333214" y="4303363"/>
                  <a:pt x="343546" y="4132882"/>
                  <a:pt x="371959" y="4076055"/>
                </a:cubicBezTo>
                <a:cubicBezTo>
                  <a:pt x="400373" y="4019228"/>
                  <a:pt x="475281" y="4055391"/>
                  <a:pt x="511444" y="4029560"/>
                </a:cubicBezTo>
                <a:cubicBezTo>
                  <a:pt x="547607" y="4003730"/>
                  <a:pt x="586353" y="3959818"/>
                  <a:pt x="588936" y="3921072"/>
                </a:cubicBezTo>
                <a:cubicBezTo>
                  <a:pt x="591519" y="3882326"/>
                  <a:pt x="526942" y="3797085"/>
                  <a:pt x="526942" y="3797085"/>
                </a:cubicBezTo>
                <a:cubicBezTo>
                  <a:pt x="493362" y="3729926"/>
                  <a:pt x="431370" y="3593024"/>
                  <a:pt x="387458" y="3518116"/>
                </a:cubicBezTo>
                <a:cubicBezTo>
                  <a:pt x="343546" y="3443208"/>
                  <a:pt x="304800" y="3378631"/>
                  <a:pt x="263471" y="3347634"/>
                </a:cubicBezTo>
                <a:cubicBezTo>
                  <a:pt x="222142" y="3316637"/>
                  <a:pt x="183397" y="3365716"/>
                  <a:pt x="139485" y="3332136"/>
                </a:cubicBezTo>
                <a:cubicBezTo>
                  <a:pt x="95573" y="3298556"/>
                  <a:pt x="0" y="3187485"/>
                  <a:pt x="0" y="3146156"/>
                </a:cubicBezTo>
                <a:cubicBezTo>
                  <a:pt x="0" y="3104827"/>
                  <a:pt x="98156" y="3115160"/>
                  <a:pt x="139485" y="3084163"/>
                </a:cubicBezTo>
                <a:cubicBezTo>
                  <a:pt x="180814" y="3053166"/>
                  <a:pt x="216976" y="3001506"/>
                  <a:pt x="247973" y="2960177"/>
                </a:cubicBezTo>
                <a:cubicBezTo>
                  <a:pt x="278970" y="2918848"/>
                  <a:pt x="284135" y="2856854"/>
                  <a:pt x="325464" y="2836190"/>
                </a:cubicBezTo>
                <a:cubicBezTo>
                  <a:pt x="366793" y="2815526"/>
                  <a:pt x="459783" y="2859438"/>
                  <a:pt x="495946" y="2836190"/>
                </a:cubicBezTo>
                <a:cubicBezTo>
                  <a:pt x="532109" y="2812943"/>
                  <a:pt x="534692" y="2740617"/>
                  <a:pt x="542441" y="2696705"/>
                </a:cubicBezTo>
                <a:cubicBezTo>
                  <a:pt x="550190" y="2652793"/>
                  <a:pt x="516611" y="2621797"/>
                  <a:pt x="542441" y="2572719"/>
                </a:cubicBezTo>
                <a:cubicBezTo>
                  <a:pt x="568271" y="2523641"/>
                  <a:pt x="676760" y="2459065"/>
                  <a:pt x="697424" y="2402238"/>
                </a:cubicBezTo>
                <a:cubicBezTo>
                  <a:pt x="718088" y="2345411"/>
                  <a:pt x="671593" y="2296332"/>
                  <a:pt x="666427" y="2231756"/>
                </a:cubicBezTo>
                <a:cubicBezTo>
                  <a:pt x="661261" y="2167180"/>
                  <a:pt x="663844" y="2079356"/>
                  <a:pt x="666427" y="2014780"/>
                </a:cubicBezTo>
                <a:cubicBezTo>
                  <a:pt x="669010" y="1950204"/>
                  <a:pt x="679342" y="1898543"/>
                  <a:pt x="681925" y="1844299"/>
                </a:cubicBezTo>
                <a:cubicBezTo>
                  <a:pt x="684508" y="1790055"/>
                  <a:pt x="710338" y="1720313"/>
                  <a:pt x="681925" y="1689316"/>
                </a:cubicBezTo>
                <a:cubicBezTo>
                  <a:pt x="653512" y="1658319"/>
                  <a:pt x="542440" y="1702231"/>
                  <a:pt x="511444" y="1658319"/>
                </a:cubicBezTo>
                <a:cubicBezTo>
                  <a:pt x="480448" y="1614407"/>
                  <a:pt x="477865" y="1464590"/>
                  <a:pt x="495946" y="1425844"/>
                </a:cubicBezTo>
                <a:cubicBezTo>
                  <a:pt x="514027" y="1387098"/>
                  <a:pt x="583769" y="1436176"/>
                  <a:pt x="619932" y="1425844"/>
                </a:cubicBezTo>
                <a:cubicBezTo>
                  <a:pt x="656095" y="1415512"/>
                  <a:pt x="689675" y="1402597"/>
                  <a:pt x="712922" y="1363851"/>
                </a:cubicBezTo>
                <a:cubicBezTo>
                  <a:pt x="736169" y="1325105"/>
                  <a:pt x="723254" y="1229533"/>
                  <a:pt x="759417" y="1193370"/>
                </a:cubicBezTo>
                <a:cubicBezTo>
                  <a:pt x="795580" y="1157207"/>
                  <a:pt x="932481" y="1180455"/>
                  <a:pt x="929898" y="1146875"/>
                </a:cubicBezTo>
                <a:cubicBezTo>
                  <a:pt x="927315" y="1113295"/>
                  <a:pt x="759417" y="1040970"/>
                  <a:pt x="743919" y="991892"/>
                </a:cubicBezTo>
                <a:cubicBezTo>
                  <a:pt x="728421" y="942814"/>
                  <a:pt x="834326" y="883404"/>
                  <a:pt x="836909" y="852407"/>
                </a:cubicBezTo>
                <a:cubicBezTo>
                  <a:pt x="839492" y="821410"/>
                  <a:pt x="800746" y="821410"/>
                  <a:pt x="759417" y="805912"/>
                </a:cubicBezTo>
                <a:cubicBezTo>
                  <a:pt x="718088" y="790414"/>
                  <a:pt x="596685" y="785248"/>
                  <a:pt x="588936" y="759417"/>
                </a:cubicBezTo>
                <a:cubicBezTo>
                  <a:pt x="581187" y="733587"/>
                  <a:pt x="676759" y="681925"/>
                  <a:pt x="712922" y="650929"/>
                </a:cubicBezTo>
                <a:cubicBezTo>
                  <a:pt x="749085" y="619933"/>
                  <a:pt x="798163" y="622516"/>
                  <a:pt x="805912" y="573438"/>
                </a:cubicBezTo>
                <a:cubicBezTo>
                  <a:pt x="813661" y="524360"/>
                  <a:pt x="741336" y="402956"/>
                  <a:pt x="759417" y="356461"/>
                </a:cubicBezTo>
                <a:cubicBezTo>
                  <a:pt x="777498" y="309966"/>
                  <a:pt x="904068" y="328048"/>
                  <a:pt x="914400" y="294468"/>
                </a:cubicBezTo>
                <a:cubicBezTo>
                  <a:pt x="924732" y="260888"/>
                  <a:pt x="849824" y="188563"/>
                  <a:pt x="821410" y="154983"/>
                </a:cubicBezTo>
                <a:cubicBezTo>
                  <a:pt x="792997" y="121403"/>
                  <a:pt x="792997" y="118820"/>
                  <a:pt x="743919" y="92990"/>
                </a:cubicBezTo>
                <a:cubicBezTo>
                  <a:pt x="694841" y="67160"/>
                  <a:pt x="610891" y="33580"/>
                  <a:pt x="526942" y="0"/>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854272" y="712922"/>
            <a:ext cx="1004806" cy="883403"/>
          </a:xfrm>
          <a:custGeom>
            <a:avLst/>
            <a:gdLst>
              <a:gd name="connsiteX0" fmla="*/ 1004806 w 1004806"/>
              <a:gd name="connsiteY0" fmla="*/ 0 h 883403"/>
              <a:gd name="connsiteX1" fmla="*/ 849823 w 1004806"/>
              <a:gd name="connsiteY1" fmla="*/ 216976 h 883403"/>
              <a:gd name="connsiteX2" fmla="*/ 725836 w 1004806"/>
              <a:gd name="connsiteY2" fmla="*/ 433953 h 883403"/>
              <a:gd name="connsiteX3" fmla="*/ 617348 w 1004806"/>
              <a:gd name="connsiteY3" fmla="*/ 449451 h 883403"/>
              <a:gd name="connsiteX4" fmla="*/ 617348 w 1004806"/>
              <a:gd name="connsiteY4" fmla="*/ 650929 h 883403"/>
              <a:gd name="connsiteX5" fmla="*/ 477864 w 1004806"/>
              <a:gd name="connsiteY5" fmla="*/ 635431 h 883403"/>
              <a:gd name="connsiteX6" fmla="*/ 384874 w 1004806"/>
              <a:gd name="connsiteY6" fmla="*/ 650929 h 883403"/>
              <a:gd name="connsiteX7" fmla="*/ 198894 w 1004806"/>
              <a:gd name="connsiteY7" fmla="*/ 743919 h 883403"/>
              <a:gd name="connsiteX8" fmla="*/ 28413 w 1004806"/>
              <a:gd name="connsiteY8" fmla="*/ 712922 h 883403"/>
              <a:gd name="connsiteX9" fmla="*/ 28413 w 1004806"/>
              <a:gd name="connsiteY9" fmla="*/ 883403 h 8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4806" h="883403">
                <a:moveTo>
                  <a:pt x="1004806" y="0"/>
                </a:moveTo>
                <a:cubicBezTo>
                  <a:pt x="950562" y="72325"/>
                  <a:pt x="896318" y="144651"/>
                  <a:pt x="849823" y="216976"/>
                </a:cubicBezTo>
                <a:cubicBezTo>
                  <a:pt x="803328" y="289301"/>
                  <a:pt x="764582" y="395207"/>
                  <a:pt x="725836" y="433953"/>
                </a:cubicBezTo>
                <a:cubicBezTo>
                  <a:pt x="687090" y="472699"/>
                  <a:pt x="635429" y="413288"/>
                  <a:pt x="617348" y="449451"/>
                </a:cubicBezTo>
                <a:cubicBezTo>
                  <a:pt x="599267" y="485614"/>
                  <a:pt x="640595" y="619932"/>
                  <a:pt x="617348" y="650929"/>
                </a:cubicBezTo>
                <a:cubicBezTo>
                  <a:pt x="594101" y="681926"/>
                  <a:pt x="516610" y="635431"/>
                  <a:pt x="477864" y="635431"/>
                </a:cubicBezTo>
                <a:cubicBezTo>
                  <a:pt x="439118" y="635431"/>
                  <a:pt x="431369" y="632848"/>
                  <a:pt x="384874" y="650929"/>
                </a:cubicBezTo>
                <a:cubicBezTo>
                  <a:pt x="338379" y="669010"/>
                  <a:pt x="258304" y="733587"/>
                  <a:pt x="198894" y="743919"/>
                </a:cubicBezTo>
                <a:cubicBezTo>
                  <a:pt x="139484" y="754251"/>
                  <a:pt x="56826" y="689675"/>
                  <a:pt x="28413" y="712922"/>
                </a:cubicBezTo>
                <a:cubicBezTo>
                  <a:pt x="0" y="736169"/>
                  <a:pt x="28413" y="883403"/>
                  <a:pt x="28413" y="883403"/>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6628014" y="6032269"/>
            <a:ext cx="338051" cy="268778"/>
          </a:xfrm>
          <a:custGeom>
            <a:avLst/>
            <a:gdLst>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5" fmla="*/ 338051 w 338051"/>
              <a:gd name="connsiteY5" fmla="*/ 268778 h 2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51" h="268778">
                <a:moveTo>
                  <a:pt x="338051" y="268778"/>
                </a:moveTo>
                <a:cubicBezTo>
                  <a:pt x="254924" y="254923"/>
                  <a:pt x="171797" y="241069"/>
                  <a:pt x="121921" y="235527"/>
                </a:cubicBezTo>
                <a:cubicBezTo>
                  <a:pt x="72045" y="229985"/>
                  <a:pt x="58190" y="268778"/>
                  <a:pt x="38793" y="235527"/>
                </a:cubicBezTo>
                <a:cubicBezTo>
                  <a:pt x="19397" y="202276"/>
                  <a:pt x="0" y="72044"/>
                  <a:pt x="5542" y="36022"/>
                </a:cubicBezTo>
                <a:cubicBezTo>
                  <a:pt x="11084" y="0"/>
                  <a:pt x="72044" y="19396"/>
                  <a:pt x="72044" y="19396"/>
                </a:cubicBezTo>
                <a:lnTo>
                  <a:pt x="338051" y="268778"/>
                </a:lnTo>
                <a:close/>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rot="816570">
            <a:off x="2295284" y="1535292"/>
            <a:ext cx="2670851" cy="4681409"/>
          </a:xfrm>
          <a:prstGeom prst="leftArrow">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035040" y="4070466"/>
            <a:ext cx="3175462" cy="1282930"/>
          </a:xfrm>
          <a:custGeom>
            <a:avLst/>
            <a:gdLst>
              <a:gd name="connsiteX0" fmla="*/ 0 w 3175462"/>
              <a:gd name="connsiteY0" fmla="*/ 252152 h 1282930"/>
              <a:gd name="connsiteX1" fmla="*/ 166255 w 3175462"/>
              <a:gd name="connsiteY1" fmla="*/ 435032 h 1282930"/>
              <a:gd name="connsiteX2" fmla="*/ 448887 w 3175462"/>
              <a:gd name="connsiteY2" fmla="*/ 534785 h 1282930"/>
              <a:gd name="connsiteX3" fmla="*/ 681644 w 3175462"/>
              <a:gd name="connsiteY3" fmla="*/ 584661 h 1282930"/>
              <a:gd name="connsiteX4" fmla="*/ 897775 w 3175462"/>
              <a:gd name="connsiteY4" fmla="*/ 551410 h 1282930"/>
              <a:gd name="connsiteX5" fmla="*/ 947651 w 3175462"/>
              <a:gd name="connsiteY5" fmla="*/ 484909 h 1282930"/>
              <a:gd name="connsiteX6" fmla="*/ 764771 w 3175462"/>
              <a:gd name="connsiteY6" fmla="*/ 401781 h 1282930"/>
              <a:gd name="connsiteX7" fmla="*/ 881149 w 3175462"/>
              <a:gd name="connsiteY7" fmla="*/ 335279 h 1282930"/>
              <a:gd name="connsiteX8" fmla="*/ 881149 w 3175462"/>
              <a:gd name="connsiteY8" fmla="*/ 202276 h 1282930"/>
              <a:gd name="connsiteX9" fmla="*/ 964276 w 3175462"/>
              <a:gd name="connsiteY9" fmla="*/ 218901 h 1282930"/>
              <a:gd name="connsiteX10" fmla="*/ 1180407 w 3175462"/>
              <a:gd name="connsiteY10" fmla="*/ 202276 h 1282930"/>
              <a:gd name="connsiteX11" fmla="*/ 1313411 w 3175462"/>
              <a:gd name="connsiteY11" fmla="*/ 202276 h 1282930"/>
              <a:gd name="connsiteX12" fmla="*/ 1529542 w 3175462"/>
              <a:gd name="connsiteY12" fmla="*/ 19396 h 1282930"/>
              <a:gd name="connsiteX13" fmla="*/ 1895302 w 3175462"/>
              <a:gd name="connsiteY13" fmla="*/ 85898 h 1282930"/>
              <a:gd name="connsiteX14" fmla="*/ 2011680 w 3175462"/>
              <a:gd name="connsiteY14" fmla="*/ 252152 h 1282930"/>
              <a:gd name="connsiteX15" fmla="*/ 2211185 w 3175462"/>
              <a:gd name="connsiteY15" fmla="*/ 268778 h 1282930"/>
              <a:gd name="connsiteX16" fmla="*/ 2377440 w 3175462"/>
              <a:gd name="connsiteY16" fmla="*/ 268778 h 1282930"/>
              <a:gd name="connsiteX17" fmla="*/ 2394065 w 3175462"/>
              <a:gd name="connsiteY17" fmla="*/ 468283 h 1282930"/>
              <a:gd name="connsiteX18" fmla="*/ 2493818 w 3175462"/>
              <a:gd name="connsiteY18" fmla="*/ 684414 h 1282930"/>
              <a:gd name="connsiteX19" fmla="*/ 2576945 w 3175462"/>
              <a:gd name="connsiteY19" fmla="*/ 800792 h 1282930"/>
              <a:gd name="connsiteX20" fmla="*/ 2626822 w 3175462"/>
              <a:gd name="connsiteY20" fmla="*/ 983672 h 1282930"/>
              <a:gd name="connsiteX21" fmla="*/ 2793076 w 3175462"/>
              <a:gd name="connsiteY21" fmla="*/ 1133301 h 1282930"/>
              <a:gd name="connsiteX22" fmla="*/ 3175462 w 3175462"/>
              <a:gd name="connsiteY22" fmla="*/ 1282930 h 12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75462" h="1282930">
                <a:moveTo>
                  <a:pt x="0" y="252152"/>
                </a:moveTo>
                <a:cubicBezTo>
                  <a:pt x="45720" y="320039"/>
                  <a:pt x="91441" y="387927"/>
                  <a:pt x="166255" y="435032"/>
                </a:cubicBezTo>
                <a:cubicBezTo>
                  <a:pt x="241069" y="482137"/>
                  <a:pt x="362989" y="509847"/>
                  <a:pt x="448887" y="534785"/>
                </a:cubicBezTo>
                <a:cubicBezTo>
                  <a:pt x="534785" y="559723"/>
                  <a:pt x="606829" y="581890"/>
                  <a:pt x="681644" y="584661"/>
                </a:cubicBezTo>
                <a:cubicBezTo>
                  <a:pt x="756459" y="587432"/>
                  <a:pt x="853441" y="568035"/>
                  <a:pt x="897775" y="551410"/>
                </a:cubicBezTo>
                <a:cubicBezTo>
                  <a:pt x="942109" y="534785"/>
                  <a:pt x="969818" y="509847"/>
                  <a:pt x="947651" y="484909"/>
                </a:cubicBezTo>
                <a:cubicBezTo>
                  <a:pt x="925484" y="459971"/>
                  <a:pt x="775855" y="426719"/>
                  <a:pt x="764771" y="401781"/>
                </a:cubicBezTo>
                <a:cubicBezTo>
                  <a:pt x="753687" y="376843"/>
                  <a:pt x="861753" y="368530"/>
                  <a:pt x="881149" y="335279"/>
                </a:cubicBezTo>
                <a:cubicBezTo>
                  <a:pt x="900545" y="302028"/>
                  <a:pt x="867295" y="221672"/>
                  <a:pt x="881149" y="202276"/>
                </a:cubicBezTo>
                <a:cubicBezTo>
                  <a:pt x="895004" y="182880"/>
                  <a:pt x="914400" y="218901"/>
                  <a:pt x="964276" y="218901"/>
                </a:cubicBezTo>
                <a:cubicBezTo>
                  <a:pt x="1014152" y="218901"/>
                  <a:pt x="1122218" y="205047"/>
                  <a:pt x="1180407" y="202276"/>
                </a:cubicBezTo>
                <a:cubicBezTo>
                  <a:pt x="1238596" y="199505"/>
                  <a:pt x="1255222" y="232756"/>
                  <a:pt x="1313411" y="202276"/>
                </a:cubicBezTo>
                <a:cubicBezTo>
                  <a:pt x="1371600" y="171796"/>
                  <a:pt x="1432560" y="38792"/>
                  <a:pt x="1529542" y="19396"/>
                </a:cubicBezTo>
                <a:cubicBezTo>
                  <a:pt x="1626524" y="0"/>
                  <a:pt x="1814946" y="47105"/>
                  <a:pt x="1895302" y="85898"/>
                </a:cubicBezTo>
                <a:cubicBezTo>
                  <a:pt x="1975658" y="124691"/>
                  <a:pt x="1959033" y="221672"/>
                  <a:pt x="2011680" y="252152"/>
                </a:cubicBezTo>
                <a:cubicBezTo>
                  <a:pt x="2064327" y="282632"/>
                  <a:pt x="2150225" y="266007"/>
                  <a:pt x="2211185" y="268778"/>
                </a:cubicBezTo>
                <a:cubicBezTo>
                  <a:pt x="2272145" y="271549"/>
                  <a:pt x="2346960" y="235527"/>
                  <a:pt x="2377440" y="268778"/>
                </a:cubicBezTo>
                <a:cubicBezTo>
                  <a:pt x="2407920" y="302029"/>
                  <a:pt x="2374669" y="399010"/>
                  <a:pt x="2394065" y="468283"/>
                </a:cubicBezTo>
                <a:cubicBezTo>
                  <a:pt x="2413461" y="537556"/>
                  <a:pt x="2463338" y="628996"/>
                  <a:pt x="2493818" y="684414"/>
                </a:cubicBezTo>
                <a:cubicBezTo>
                  <a:pt x="2524298" y="739832"/>
                  <a:pt x="2554778" y="750916"/>
                  <a:pt x="2576945" y="800792"/>
                </a:cubicBezTo>
                <a:cubicBezTo>
                  <a:pt x="2599112" y="850668"/>
                  <a:pt x="2590800" y="928254"/>
                  <a:pt x="2626822" y="983672"/>
                </a:cubicBezTo>
                <a:cubicBezTo>
                  <a:pt x="2662844" y="1039090"/>
                  <a:pt x="2701636" y="1083425"/>
                  <a:pt x="2793076" y="1133301"/>
                </a:cubicBezTo>
                <a:cubicBezTo>
                  <a:pt x="2884516" y="1183177"/>
                  <a:pt x="3114502" y="1266304"/>
                  <a:pt x="3175462" y="1282930"/>
                </a:cubicBezTo>
              </a:path>
            </a:pathLst>
          </a:custGeom>
          <a:ln w="101600">
            <a:solidFill>
              <a:srgbClr val="0070C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735666">
            <a:off x="7086600" y="3657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Potomac R.</a:t>
            </a:r>
            <a:endParaRPr lang="en-US" sz="2400" b="1" dirty="0">
              <a:solidFill>
                <a:schemeClr val="bg1"/>
              </a:solidFill>
              <a:effectLst>
                <a:outerShdw blurRad="63500" dist="38100" dir="5400000" algn="ctr" rotWithShape="0">
                  <a:schemeClr val="tx1"/>
                </a:outerShdw>
              </a:effectLst>
            </a:endParaRPr>
          </a:p>
        </p:txBody>
      </p:sp>
      <p:sp>
        <p:nvSpPr>
          <p:cNvPr id="34" name="Left Arrow 33"/>
          <p:cNvSpPr/>
          <p:nvPr/>
        </p:nvSpPr>
        <p:spPr>
          <a:xfrm rot="796488" flipH="1">
            <a:off x="5912453" y="2317431"/>
            <a:ext cx="2636537" cy="4681409"/>
          </a:xfrm>
          <a:prstGeom prst="leftArrow">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a:spLocks noChangeArrowheads="1"/>
          </p:cNvSpPr>
          <p:nvPr/>
        </p:nvSpPr>
        <p:spPr bwMode="auto">
          <a:xfrm>
            <a:off x="0" y="6029980"/>
            <a:ext cx="9144000" cy="523220"/>
          </a:xfrm>
          <a:prstGeom prst="rect">
            <a:avLst/>
          </a:prstGeom>
          <a:solidFill>
            <a:srgbClr val="FFFF66"/>
          </a:solidFill>
          <a:ln w="9525">
            <a:noFill/>
            <a:miter lim="800000"/>
            <a:headEnd/>
            <a:tailEnd/>
          </a:ln>
        </p:spPr>
        <p:txBody>
          <a:bodyPr wrap="square">
            <a:spAutoFit/>
          </a:bodyPr>
          <a:lstStyle/>
          <a:p>
            <a:pPr algn="ctr">
              <a:defRPr/>
            </a:pPr>
            <a:r>
              <a:rPr lang="en-US" sz="2800" b="1" dirty="0" smtClean="0">
                <a:cs typeface="Arial" pitchFamily="34" charset="0"/>
              </a:rPr>
              <a:t>What does this tell us about the Eastern Continental Divide?</a:t>
            </a:r>
            <a:endParaRPr lang="en-US" sz="2800" b="1" dirty="0">
              <a:cs typeface="Arial" pitchFamily="34" charset="0"/>
            </a:endParaRPr>
          </a:p>
        </p:txBody>
      </p:sp>
      <p:sp>
        <p:nvSpPr>
          <p:cNvPr id="42" name="Freeform 41"/>
          <p:cNvSpPr/>
          <p:nvPr/>
        </p:nvSpPr>
        <p:spPr>
          <a:xfrm>
            <a:off x="3962400" y="609600"/>
            <a:ext cx="3124200" cy="6248399"/>
          </a:xfrm>
          <a:custGeom>
            <a:avLst/>
            <a:gdLst>
              <a:gd name="connsiteX0" fmla="*/ 2892829 w 2892829"/>
              <a:gd name="connsiteY0" fmla="*/ 0 h 5935287"/>
              <a:gd name="connsiteX1" fmla="*/ 2244437 w 2892829"/>
              <a:gd name="connsiteY1" fmla="*/ 980902 h 5935287"/>
              <a:gd name="connsiteX2" fmla="*/ 1878677 w 2892829"/>
              <a:gd name="connsiteY2" fmla="*/ 2078182 h 5935287"/>
              <a:gd name="connsiteX3" fmla="*/ 1562793 w 2892829"/>
              <a:gd name="connsiteY3" fmla="*/ 3092335 h 5935287"/>
              <a:gd name="connsiteX4" fmla="*/ 1147157 w 2892829"/>
              <a:gd name="connsiteY4" fmla="*/ 3973484 h 5935287"/>
              <a:gd name="connsiteX5" fmla="*/ 515389 w 2892829"/>
              <a:gd name="connsiteY5" fmla="*/ 4754880 h 5935287"/>
              <a:gd name="connsiteX6" fmla="*/ 182880 w 2892829"/>
              <a:gd name="connsiteY6" fmla="*/ 5386647 h 5935287"/>
              <a:gd name="connsiteX7" fmla="*/ 0 w 2892829"/>
              <a:gd name="connsiteY7" fmla="*/ 5935287 h 59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829" h="5935287">
                <a:moveTo>
                  <a:pt x="2892829" y="0"/>
                </a:moveTo>
                <a:cubicBezTo>
                  <a:pt x="2653145" y="317269"/>
                  <a:pt x="2413462" y="634538"/>
                  <a:pt x="2244437" y="980902"/>
                </a:cubicBezTo>
                <a:cubicBezTo>
                  <a:pt x="2075412" y="1327266"/>
                  <a:pt x="1992284" y="1726277"/>
                  <a:pt x="1878677" y="2078182"/>
                </a:cubicBezTo>
                <a:cubicBezTo>
                  <a:pt x="1765070" y="2430087"/>
                  <a:pt x="1684713" y="2776451"/>
                  <a:pt x="1562793" y="3092335"/>
                </a:cubicBezTo>
                <a:cubicBezTo>
                  <a:pt x="1440873" y="3408219"/>
                  <a:pt x="1321724" y="3696393"/>
                  <a:pt x="1147157" y="3973484"/>
                </a:cubicBezTo>
                <a:cubicBezTo>
                  <a:pt x="972590" y="4250575"/>
                  <a:pt x="676102" y="4519353"/>
                  <a:pt x="515389" y="4754880"/>
                </a:cubicBezTo>
                <a:cubicBezTo>
                  <a:pt x="354676" y="4990407"/>
                  <a:pt x="268778" y="5189913"/>
                  <a:pt x="182880" y="5386647"/>
                </a:cubicBezTo>
                <a:cubicBezTo>
                  <a:pt x="96982" y="5583381"/>
                  <a:pt x="41563" y="5835534"/>
                  <a:pt x="0" y="5935287"/>
                </a:cubicBezTo>
              </a:path>
            </a:pathLst>
          </a:custGeom>
          <a:ln w="381000">
            <a:gradFill flip="none" rotWithShape="1">
              <a:gsLst>
                <a:gs pos="0">
                  <a:srgbClr val="D6B19C"/>
                </a:gs>
                <a:gs pos="30000">
                  <a:srgbClr val="D49E6C"/>
                </a:gs>
                <a:gs pos="70000">
                  <a:srgbClr val="A65528"/>
                </a:gs>
                <a:gs pos="100000">
                  <a:srgbClr val="663012"/>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3" name="TextBox 62"/>
          <p:cNvSpPr txBox="1">
            <a:spLocks noChangeArrowheads="1"/>
          </p:cNvSpPr>
          <p:nvPr/>
        </p:nvSpPr>
        <p:spPr bwMode="auto">
          <a:xfrm>
            <a:off x="0" y="2971800"/>
            <a:ext cx="9144000" cy="646331"/>
          </a:xfrm>
          <a:prstGeom prst="rect">
            <a:avLst/>
          </a:prstGeom>
          <a:solidFill>
            <a:srgbClr val="FFFF66"/>
          </a:solidFill>
          <a:ln w="9525">
            <a:noFill/>
            <a:miter lim="800000"/>
            <a:headEnd/>
            <a:tailEnd/>
          </a:ln>
        </p:spPr>
        <p:txBody>
          <a:bodyPr wrap="square">
            <a:spAutoFit/>
          </a:bodyPr>
          <a:lstStyle/>
          <a:p>
            <a:pPr algn="ctr">
              <a:defRPr/>
            </a:pPr>
            <a:r>
              <a:rPr lang="en-US" sz="3600" b="1" dirty="0" smtClean="0">
                <a:cs typeface="Arial" pitchFamily="34" charset="0"/>
              </a:rPr>
              <a:t>Continental Divide is BETWEEN H.F. &amp; Pittsburg</a:t>
            </a:r>
            <a:endParaRPr lang="en-US" sz="3600" b="1"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2000"/>
                                        <p:tgtEl>
                                          <p:spTgt spid="34"/>
                                        </p:tgtEl>
                                      </p:cBhvr>
                                    </p:animEffect>
                                  </p:childTnLst>
                                </p:cTn>
                              </p:par>
                              <p:par>
                                <p:cTn id="16" presetID="10" presetClass="exit" presetSubtype="0" fill="hold" grpId="1" nodeType="withEffect">
                                  <p:stCondLst>
                                    <p:cond delay="0"/>
                                  </p:stCondLst>
                                  <p:childTnLst>
                                    <p:animEffect transition="out" filter="fade">
                                      <p:cBhvr>
                                        <p:cTn id="17" dur="1000"/>
                                        <p:tgtEl>
                                          <p:spTgt spid="41"/>
                                        </p:tgtEl>
                                      </p:cBhvr>
                                    </p:animEffect>
                                    <p:set>
                                      <p:cBhvr>
                                        <p:cTn id="18" dur="1" fill="hold">
                                          <p:stCondLst>
                                            <p:cond delay="999"/>
                                          </p:stCondLst>
                                        </p:cTn>
                                        <p:tgtEl>
                                          <p:spTgt spid="4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33"/>
                                        </p:tgtEl>
                                      </p:cBhvr>
                                    </p:animEffect>
                                    <p:set>
                                      <p:cBhvr>
                                        <p:cTn id="21" dur="1" fill="hold">
                                          <p:stCondLst>
                                            <p:cond delay="999"/>
                                          </p:stCondLst>
                                        </p:cTn>
                                        <p:tgtEl>
                                          <p:spTgt spid="3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right)">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1000"/>
                                        <p:tgtEl>
                                          <p:spTgt spid="43"/>
                                        </p:tgtEl>
                                      </p:cBhvr>
                                    </p:animEffect>
                                    <p:set>
                                      <p:cBhvr>
                                        <p:cTn id="44" dur="1" fill="hold">
                                          <p:stCondLst>
                                            <p:cond delay="999"/>
                                          </p:stCondLst>
                                        </p:cTn>
                                        <p:tgtEl>
                                          <p:spTgt spid="43"/>
                                        </p:tgtEl>
                                        <p:attrNameLst>
                                          <p:attrName>style.visibility</p:attrName>
                                        </p:attrNameLst>
                                      </p:cBhvr>
                                      <p:to>
                                        <p:strVal val="hidden"/>
                                      </p:to>
                                    </p:set>
                                  </p:childTnLst>
                                </p:cTn>
                              </p:par>
                            </p:childTnLst>
                          </p:cTn>
                        </p:par>
                        <p:par>
                          <p:cTn id="45" fill="hold">
                            <p:stCondLst>
                              <p:cond delay="1000"/>
                            </p:stCondLst>
                            <p:childTnLst>
                              <p:par>
                                <p:cTn id="46" presetID="16" presetClass="entr" presetSubtype="42"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out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32"/>
                                        </p:tgtEl>
                                      </p:cBhvr>
                                    </p:animEffect>
                                    <p:set>
                                      <p:cBhvr>
                                        <p:cTn id="53" dur="1" fill="hold">
                                          <p:stCondLst>
                                            <p:cond delay="999"/>
                                          </p:stCondLst>
                                        </p:cTn>
                                        <p:tgtEl>
                                          <p:spTgt spid="3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34"/>
                                        </p:tgtEl>
                                      </p:cBhvr>
                                    </p:animEffect>
                                    <p:set>
                                      <p:cBhvr>
                                        <p:cTn id="56" dur="1" fill="hold">
                                          <p:stCondLst>
                                            <p:cond delay="999"/>
                                          </p:stCondLst>
                                        </p:cTn>
                                        <p:tgtEl>
                                          <p:spTgt spid="34"/>
                                        </p:tgtEl>
                                        <p:attrNameLst>
                                          <p:attrName>style.visibility</p:attrName>
                                        </p:attrNameLst>
                                      </p:cBhvr>
                                      <p:to>
                                        <p:strVal val="hidden"/>
                                      </p:to>
                                    </p:set>
                                  </p:childTnLst>
                                </p:cTn>
                              </p:par>
                            </p:childTnLst>
                          </p:cTn>
                        </p:par>
                        <p:par>
                          <p:cTn id="57" fill="hold">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1000" fill="hold"/>
                                        <p:tgtEl>
                                          <p:spTgt spid="63"/>
                                        </p:tgtEl>
                                        <p:attrNameLst>
                                          <p:attrName>ppt_w</p:attrName>
                                        </p:attrNameLst>
                                      </p:cBhvr>
                                      <p:tavLst>
                                        <p:tav tm="0">
                                          <p:val>
                                            <p:fltVal val="0"/>
                                          </p:val>
                                        </p:tav>
                                        <p:tav tm="100000">
                                          <p:val>
                                            <p:strVal val="#ppt_w"/>
                                          </p:val>
                                        </p:tav>
                                      </p:tavLst>
                                    </p:anim>
                                    <p:anim calcmode="lin" valueType="num">
                                      <p:cBhvr>
                                        <p:cTn id="61" dur="1000" fill="hold"/>
                                        <p:tgtEl>
                                          <p:spTgt spid="63"/>
                                        </p:tgtEl>
                                        <p:attrNameLst>
                                          <p:attrName>ppt_h</p:attrName>
                                        </p:attrNameLst>
                                      </p:cBhvr>
                                      <p:tavLst>
                                        <p:tav tm="0">
                                          <p:val>
                                            <p:fltVal val="0"/>
                                          </p:val>
                                        </p:tav>
                                        <p:tav tm="100000">
                                          <p:val>
                                            <p:strVal val="#ppt_h"/>
                                          </p:val>
                                        </p:tav>
                                      </p:tavLst>
                                    </p:anim>
                                    <p:animEffect transition="in" filter="fade">
                                      <p:cBhvr>
                                        <p:cTn id="62" dur="1000"/>
                                        <p:tgtEl>
                                          <p:spTgt spid="63"/>
                                        </p:tgtEl>
                                      </p:cBhvr>
                                    </p:animEffect>
                                  </p:childTnLst>
                                </p:cTn>
                              </p:par>
                              <p:par>
                                <p:cTn id="63" presetID="10" presetClass="exit" presetSubtype="0" fill="hold" grpId="1" nodeType="with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11"/>
                                        </p:tgtEl>
                                      </p:cBhvr>
                                    </p:animEffect>
                                    <p:set>
                                      <p:cBhvr>
                                        <p:cTn id="68" dur="1" fill="hold">
                                          <p:stCondLst>
                                            <p:cond delay="999"/>
                                          </p:stCondLst>
                                        </p:cTn>
                                        <p:tgtEl>
                                          <p:spTgt spid="11"/>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12"/>
                                        </p:tgtEl>
                                      </p:cBhvr>
                                    </p:animEffect>
                                    <p:set>
                                      <p:cBhvr>
                                        <p:cTn id="71" dur="1" fill="hold">
                                          <p:stCondLst>
                                            <p:cond delay="999"/>
                                          </p:stCondLst>
                                        </p:cTn>
                                        <p:tgtEl>
                                          <p:spTgt spid="12"/>
                                        </p:tgtEl>
                                        <p:attrNameLst>
                                          <p:attrName>style.visibility</p:attrName>
                                        </p:attrNameLst>
                                      </p:cBhvr>
                                      <p:to>
                                        <p:strVal val="hidden"/>
                                      </p:to>
                                    </p:set>
                                  </p:childTnLst>
                                </p:cTn>
                              </p:par>
                            </p:childTnLst>
                          </p:cTn>
                        </p:par>
                        <p:par>
                          <p:cTn id="72" fill="hold">
                            <p:stCondLst>
                              <p:cond delay="2000"/>
                            </p:stCondLst>
                            <p:childTnLst>
                              <p:par>
                                <p:cTn id="73" presetID="53" presetClass="entr" presetSubtype="0" fill="hold" grpId="1"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1000" fill="hold"/>
                                        <p:tgtEl>
                                          <p:spTgt spid="18"/>
                                        </p:tgtEl>
                                        <p:attrNameLst>
                                          <p:attrName>ppt_w</p:attrName>
                                        </p:attrNameLst>
                                      </p:cBhvr>
                                      <p:tavLst>
                                        <p:tav tm="0">
                                          <p:val>
                                            <p:fltVal val="0"/>
                                          </p:val>
                                        </p:tav>
                                        <p:tav tm="100000">
                                          <p:val>
                                            <p:strVal val="#ppt_w"/>
                                          </p:val>
                                        </p:tav>
                                      </p:tavLst>
                                    </p:anim>
                                    <p:anim calcmode="lin" valueType="num">
                                      <p:cBhvr>
                                        <p:cTn id="76" dur="1000" fill="hold"/>
                                        <p:tgtEl>
                                          <p:spTgt spid="18"/>
                                        </p:tgtEl>
                                        <p:attrNameLst>
                                          <p:attrName>ppt_h</p:attrName>
                                        </p:attrNameLst>
                                      </p:cBhvr>
                                      <p:tavLst>
                                        <p:tav tm="0">
                                          <p:val>
                                            <p:fltVal val="0"/>
                                          </p:val>
                                        </p:tav>
                                        <p:tav tm="100000">
                                          <p:val>
                                            <p:strVal val="#ppt_h"/>
                                          </p:val>
                                        </p:tav>
                                      </p:tavLst>
                                    </p:anim>
                                    <p:animEffect transition="in" filter="fade">
                                      <p:cBhvr>
                                        <p:cTn id="77" dur="1000"/>
                                        <p:tgtEl>
                                          <p:spTgt spid="18"/>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3" grpId="0" animBg="1"/>
      <p:bldP spid="13" grpId="1" animBg="1"/>
      <p:bldP spid="12" grpId="0" animBg="1"/>
      <p:bldP spid="11" grpId="0" animBg="1"/>
      <p:bldP spid="32" grpId="0" animBg="1"/>
      <p:bldP spid="32" grpId="1" animBg="1"/>
      <p:bldP spid="33" grpId="0" animBg="1"/>
      <p:bldP spid="33" grpId="1" animBg="1"/>
      <p:bldP spid="38" grpId="0" animBg="1"/>
      <p:bldP spid="21" grpId="0" animBg="1"/>
      <p:bldP spid="41" grpId="0" animBg="1"/>
      <p:bldP spid="41" grpId="1" animBg="1"/>
      <p:bldP spid="34" grpId="0" animBg="1"/>
      <p:bldP spid="34" grpId="1" animBg="1"/>
      <p:bldP spid="43" grpId="0" animBg="1"/>
      <p:bldP spid="42" grpId="0" animBg="1"/>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
          <p:cNvSpPr txBox="1">
            <a:spLocks noChangeArrowheads="1"/>
          </p:cNvSpPr>
          <p:nvPr/>
        </p:nvSpPr>
        <p:spPr bwMode="auto">
          <a:xfrm>
            <a:off x="0" y="24825"/>
            <a:ext cx="9144000" cy="584775"/>
          </a:xfrm>
          <a:prstGeom prst="rect">
            <a:avLst/>
          </a:prstGeom>
          <a:noFill/>
          <a:ln w="9525">
            <a:noFill/>
            <a:miter lim="800000"/>
            <a:headEnd/>
            <a:tailEnd/>
          </a:ln>
        </p:spPr>
        <p:txBody>
          <a:bodyPr wrap="square">
            <a:spAutoFit/>
          </a:bodyPr>
          <a:lstStyle/>
          <a:p>
            <a:r>
              <a:rPr lang="en-US" sz="3200" b="1" dirty="0" smtClean="0"/>
              <a:t>    from today backward 400 million years . . .</a:t>
            </a:r>
            <a:endParaRPr lang="en-US" sz="3200" b="1" dirty="0"/>
          </a:p>
        </p:txBody>
      </p:sp>
      <p:pic>
        <p:nvPicPr>
          <p:cNvPr id="512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grpSp>
        <p:nvGrpSpPr>
          <p:cNvPr id="2" name="Group 12"/>
          <p:cNvGrpSpPr/>
          <p:nvPr/>
        </p:nvGrpSpPr>
        <p:grpSpPr>
          <a:xfrm>
            <a:off x="3839981" y="5336498"/>
            <a:ext cx="3924924" cy="1521502"/>
            <a:chOff x="3839981" y="5336498"/>
            <a:chExt cx="3924924" cy="1521502"/>
          </a:xfrm>
        </p:grpSpPr>
        <p:sp useBgFill="1">
          <p:nvSpPr>
            <p:cNvPr id="14" name="Rectangle 13"/>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7" name="TextBox 16"/>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5129" name="TextBox 7"/>
          <p:cNvSpPr txBox="1">
            <a:spLocks noChangeArrowheads="1"/>
          </p:cNvSpPr>
          <p:nvPr/>
        </p:nvSpPr>
        <p:spPr bwMode="auto">
          <a:xfrm>
            <a:off x="2026341" y="5202936"/>
            <a:ext cx="6736659" cy="830997"/>
          </a:xfrm>
          <a:prstGeom prst="rect">
            <a:avLst/>
          </a:prstGeom>
          <a:solidFill>
            <a:schemeClr val="bg1"/>
          </a:solidFill>
          <a:ln w="9525">
            <a:noFill/>
            <a:miter lim="800000"/>
            <a:headEnd/>
            <a:tailEnd/>
          </a:ln>
        </p:spPr>
        <p:txBody>
          <a:bodyPr wrap="square">
            <a:spAutoFit/>
          </a:bodyPr>
          <a:lstStyle/>
          <a:p>
            <a:r>
              <a:rPr lang="en-US" sz="2400" b="1" dirty="0"/>
              <a:t>Time </a:t>
            </a:r>
            <a:r>
              <a:rPr lang="en-US" sz="2400" b="1" dirty="0" smtClean="0"/>
              <a:t>clock </a:t>
            </a:r>
            <a:endParaRPr lang="en-US" sz="2400" b="1" dirty="0"/>
          </a:p>
          <a:p>
            <a:r>
              <a:rPr lang="en-US" sz="2400" b="1" dirty="0"/>
              <a:t>Ma </a:t>
            </a:r>
            <a:r>
              <a:rPr lang="en-US" sz="2400" b="1" dirty="0" smtClean="0"/>
              <a:t>= </a:t>
            </a:r>
            <a:r>
              <a:rPr lang="en-US" sz="2400" b="1" dirty="0"/>
              <a:t>millions of years </a:t>
            </a:r>
            <a:r>
              <a:rPr lang="en-US" sz="2400" b="1" dirty="0" smtClean="0"/>
              <a:t>ago (</a:t>
            </a:r>
            <a:r>
              <a:rPr lang="en-US" sz="2400" b="1" dirty="0" err="1" smtClean="0"/>
              <a:t>mya</a:t>
            </a:r>
            <a:r>
              <a:rPr lang="en-US" sz="2400" b="1" dirty="0"/>
              <a:t>)</a:t>
            </a:r>
          </a:p>
        </p:txBody>
      </p:sp>
      <p:sp>
        <p:nvSpPr>
          <p:cNvPr id="5" name="Oval 4"/>
          <p:cNvSpPr/>
          <p:nvPr/>
        </p:nvSpPr>
        <p:spPr bwMode="auto">
          <a:xfrm>
            <a:off x="0" y="5156616"/>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Arrow Connector 19"/>
          <p:cNvCxnSpPr>
            <a:stCxn id="5" idx="6"/>
          </p:cNvCxnSpPr>
          <p:nvPr/>
        </p:nvCxnSpPr>
        <p:spPr>
          <a:xfrm>
            <a:off x="1254177" y="5403954"/>
            <a:ext cx="727023" cy="783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rot="2968693">
            <a:off x="2611399" y="1156057"/>
            <a:ext cx="457200" cy="1066800"/>
          </a:xfrm>
          <a:prstGeom prst="ellipse">
            <a:avLst/>
          </a:prstGeom>
          <a:noFill/>
          <a:ln w="76200">
            <a:solidFill>
              <a:schemeClr val="tx1"/>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p:cNvGrpSpPr/>
          <p:nvPr/>
        </p:nvGrpSpPr>
        <p:grpSpPr>
          <a:xfrm>
            <a:off x="88725" y="2060222"/>
            <a:ext cx="4401051" cy="3202043"/>
            <a:chOff x="88725" y="2060222"/>
            <a:chExt cx="4401051" cy="3202043"/>
          </a:xfrm>
        </p:grpSpPr>
        <p:sp>
          <p:nvSpPr>
            <p:cNvPr id="19" name="TextBox 7"/>
            <p:cNvSpPr txBox="1">
              <a:spLocks noChangeArrowheads="1"/>
            </p:cNvSpPr>
            <p:nvPr/>
          </p:nvSpPr>
          <p:spPr bwMode="auto">
            <a:xfrm>
              <a:off x="2057400" y="4800600"/>
              <a:ext cx="1402659" cy="461665"/>
            </a:xfrm>
            <a:prstGeom prst="rect">
              <a:avLst/>
            </a:prstGeom>
            <a:noFill/>
            <a:ln w="9525">
              <a:noFill/>
              <a:miter lim="800000"/>
              <a:headEnd/>
              <a:tailEnd/>
            </a:ln>
          </p:spPr>
          <p:txBody>
            <a:bodyPr wrap="square">
              <a:spAutoFit/>
            </a:bodyPr>
            <a:lstStyle/>
            <a:p>
              <a:r>
                <a:rPr lang="en-US" sz="2400" b="1" dirty="0" smtClean="0"/>
                <a:t>Equator</a:t>
              </a:r>
              <a:endParaRPr lang="en-US" sz="2400" b="1" dirty="0"/>
            </a:p>
          </p:txBody>
        </p:sp>
        <p:sp>
          <p:nvSpPr>
            <p:cNvPr id="21" name="Arc 20"/>
            <p:cNvSpPr/>
            <p:nvPr/>
          </p:nvSpPr>
          <p:spPr>
            <a:xfrm rot="11734182">
              <a:off x="88725" y="2060222"/>
              <a:ext cx="4401051" cy="2966156"/>
            </a:xfrm>
            <a:prstGeom prst="arc">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TextBox 6"/>
          <p:cNvSpPr txBox="1">
            <a:spLocks noChangeArrowheads="1"/>
          </p:cNvSpPr>
          <p:nvPr/>
        </p:nvSpPr>
        <p:spPr bwMode="auto">
          <a:xfrm>
            <a:off x="304800" y="2895600"/>
            <a:ext cx="3505200" cy="1200329"/>
          </a:xfrm>
          <a:prstGeom prst="rect">
            <a:avLst/>
          </a:prstGeom>
          <a:solidFill>
            <a:schemeClr val="bg1"/>
          </a:solidFill>
          <a:ln w="9525">
            <a:noFill/>
            <a:miter lim="800000"/>
            <a:headEnd/>
            <a:tailEnd/>
          </a:ln>
        </p:spPr>
        <p:txBody>
          <a:bodyPr wrap="square">
            <a:spAutoFit/>
          </a:bodyPr>
          <a:lstStyle/>
          <a:p>
            <a:pPr algn="ctr"/>
            <a:r>
              <a:rPr lang="en-US" sz="2400" b="1" dirty="0" smtClean="0"/>
              <a:t>RED LINE indicates</a:t>
            </a:r>
          </a:p>
          <a:p>
            <a:pPr algn="ctr"/>
            <a:r>
              <a:rPr lang="en-US" sz="2400" b="1" dirty="0" smtClean="0"/>
              <a:t> location of Appalachians </a:t>
            </a:r>
          </a:p>
          <a:p>
            <a:pPr algn="ctr"/>
            <a:r>
              <a:rPr lang="en-US" sz="2400" b="1" dirty="0" smtClean="0"/>
              <a:t>through time</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par>
                                <p:cTn id="12" presetID="22" presetClass="entr" presetSubtype="8" fill="hold" nodeType="withEffect">
                                  <p:stCondLst>
                                    <p:cond delay="500"/>
                                  </p:stCondLst>
                                  <p:childTnLst>
                                    <p:set>
                                      <p:cBhvr>
                                        <p:cTn id="13" dur="1" fill="hold">
                                          <p:stCondLst>
                                            <p:cond delay="0"/>
                                          </p:stCondLst>
                                        </p:cTn>
                                        <p:tgtEl>
                                          <p:spTgt spid="5129">
                                            <p:txEl>
                                              <p:pRg st="0" end="0"/>
                                            </p:txEl>
                                          </p:spTgt>
                                        </p:tgtEl>
                                        <p:attrNameLst>
                                          <p:attrName>style.visibility</p:attrName>
                                        </p:attrNameLst>
                                      </p:cBhvr>
                                      <p:to>
                                        <p:strVal val="visible"/>
                                      </p:to>
                                    </p:set>
                                    <p:animEffect transition="in" filter="wipe(left)">
                                      <p:cBhvr>
                                        <p:cTn id="14" dur="1000"/>
                                        <p:tgtEl>
                                          <p:spTgt spid="5129">
                                            <p:txEl>
                                              <p:pRg st="0" end="0"/>
                                            </p:txEl>
                                          </p:spTgt>
                                        </p:tgtEl>
                                      </p:cBhvr>
                                    </p:animEffect>
                                  </p:childTnLst>
                                </p:cTn>
                              </p:par>
                              <p:par>
                                <p:cTn id="15" presetID="22" presetClass="entr" presetSubtype="8" fill="hold" nodeType="withEffect">
                                  <p:stCondLst>
                                    <p:cond delay="1500"/>
                                  </p:stCondLst>
                                  <p:childTnLst>
                                    <p:set>
                                      <p:cBhvr>
                                        <p:cTn id="16" dur="1" fill="hold">
                                          <p:stCondLst>
                                            <p:cond delay="0"/>
                                          </p:stCondLst>
                                        </p:cTn>
                                        <p:tgtEl>
                                          <p:spTgt spid="5129">
                                            <p:txEl>
                                              <p:pRg st="1" end="1"/>
                                            </p:txEl>
                                          </p:spTgt>
                                        </p:tgtEl>
                                        <p:attrNameLst>
                                          <p:attrName>style.visibility</p:attrName>
                                        </p:attrNameLst>
                                      </p:cBhvr>
                                      <p:to>
                                        <p:strVal val="visible"/>
                                      </p:to>
                                    </p:set>
                                    <p:animEffect transition="in" filter="wipe(left)">
                                      <p:cBhvr>
                                        <p:cTn id="17" dur="1000"/>
                                        <p:tgtEl>
                                          <p:spTgt spid="51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5129">
                                            <p:txEl>
                                              <p:pRg st="0" end="0"/>
                                            </p:txEl>
                                          </p:spTgt>
                                        </p:tgtEl>
                                      </p:cBhvr>
                                    </p:animEffect>
                                    <p:set>
                                      <p:cBhvr>
                                        <p:cTn id="22" dur="1" fill="hold">
                                          <p:stCondLst>
                                            <p:cond delay="999"/>
                                          </p:stCondLst>
                                        </p:cTn>
                                        <p:tgtEl>
                                          <p:spTgt spid="5129">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5129">
                                            <p:bg/>
                                          </p:spTgt>
                                        </p:tgtEl>
                                      </p:cBhvr>
                                    </p:animEffect>
                                    <p:set>
                                      <p:cBhvr>
                                        <p:cTn id="25" dur="1" fill="hold">
                                          <p:stCondLst>
                                            <p:cond delay="999"/>
                                          </p:stCondLst>
                                        </p:cTn>
                                        <p:tgtEl>
                                          <p:spTgt spid="5129">
                                            <p:bg/>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0"/>
                                        </p:tgtEl>
                                      </p:cBhvr>
                                    </p:animEffect>
                                    <p:set>
                                      <p:cBhvr>
                                        <p:cTn id="28" dur="1" fill="hold">
                                          <p:stCondLst>
                                            <p:cond delay="999"/>
                                          </p:stCondLst>
                                        </p:cTn>
                                        <p:tgtEl>
                                          <p:spTgt spid="2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5129">
                                            <p:txEl>
                                              <p:pRg st="1" end="1"/>
                                            </p:txEl>
                                          </p:spTgt>
                                        </p:tgtEl>
                                      </p:cBhvr>
                                    </p:animEffect>
                                    <p:set>
                                      <p:cBhvr>
                                        <p:cTn id="31" dur="1" fill="hold">
                                          <p:stCondLst>
                                            <p:cond delay="999"/>
                                          </p:stCondLst>
                                        </p:cTn>
                                        <p:tgtEl>
                                          <p:spTgt spid="5129">
                                            <p:txEl>
                                              <p:pRg st="1" end="1"/>
                                            </p:txEl>
                                          </p:spTgt>
                                        </p:tgtEl>
                                        <p:attrNameLst>
                                          <p:attrName>style.visibility</p:attrName>
                                        </p:attrNameLst>
                                      </p:cBhvr>
                                      <p:to>
                                        <p:strVal val="hidden"/>
                                      </p:to>
                                    </p:set>
                                  </p:childTnLst>
                                </p:cTn>
                              </p:par>
                              <p:par>
                                <p:cTn id="32" presetID="42" presetClass="path" presetSubtype="0" accel="50000" decel="50000" fill="hold" grpId="1" nodeType="withEffect">
                                  <p:stCondLst>
                                    <p:cond delay="0"/>
                                  </p:stCondLst>
                                  <p:childTnLst>
                                    <p:animMotion origin="layout" path="M -2.22222E-6 -2.02312E-6 L 0.00278 0.06752 " pathEditMode="relative" rAng="0" ptsTypes="AA">
                                      <p:cBhvr>
                                        <p:cTn id="33" dur="1000" fill="hold"/>
                                        <p:tgtEl>
                                          <p:spTgt spid="5"/>
                                        </p:tgtEl>
                                        <p:attrNameLst>
                                          <p:attrName>ppt_x</p:attrName>
                                          <p:attrName>ppt_y</p:attrName>
                                        </p:attrNameLst>
                                      </p:cBhvr>
                                      <p:rCtr x="1" y="34"/>
                                    </p:animMotion>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2" nodeType="clickEffect">
                                  <p:stCondLst>
                                    <p:cond delay="0"/>
                                  </p:stCondLst>
                                  <p:childTnLst>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6"/>
                                        </p:tgtEl>
                                      </p:cBhvr>
                                    </p:animEffect>
                                    <p:set>
                                      <p:cBhvr>
                                        <p:cTn id="41" dur="1" fill="hold">
                                          <p:stCondLst>
                                            <p:cond delay="999"/>
                                          </p:stCondLst>
                                        </p:cTn>
                                        <p:tgtEl>
                                          <p:spTgt spid="16"/>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1000"/>
                                        <p:tgtEl>
                                          <p:spTgt spid="22"/>
                                        </p:tgtEl>
                                      </p:cBhvr>
                                    </p:animEffect>
                                  </p:childTnLst>
                                </p:cTn>
                              </p:par>
                            </p:childTnLst>
                          </p:cTn>
                        </p:par>
                        <p:par>
                          <p:cTn id="45" fill="hold">
                            <p:stCondLst>
                              <p:cond delay="1000"/>
                            </p:stCondLst>
                            <p:childTnLst>
                              <p:par>
                                <p:cTn id="46" presetID="32" presetClass="emph" presetSubtype="0" fill="hold" nodeType="afterEffect">
                                  <p:stCondLst>
                                    <p:cond delay="0"/>
                                  </p:stCondLst>
                                  <p:childTnLst>
                                    <p:animClr clrSpc="rgb">
                                      <p:cBhvr override="childStyle">
                                        <p:cTn id="47" dur="100" fill="hold"/>
                                        <p:tgtEl>
                                          <p:spTgt spid="12"/>
                                        </p:tgtEl>
                                        <p:attrNameLst>
                                          <p:attrName>style.color</p:attrName>
                                        </p:attrNameLst>
                                      </p:cBhvr>
                                      <p:to>
                                        <a:schemeClr val="accent2"/>
                                      </p:to>
                                    </p:animClr>
                                    <p:animClr clrSpc="rgb">
                                      <p:cBhvr>
                                        <p:cTn id="48" dur="100" fill="hold"/>
                                        <p:tgtEl>
                                          <p:spTgt spid="12"/>
                                        </p:tgtEl>
                                        <p:attrNameLst>
                                          <p:attrName>fillcolor</p:attrName>
                                        </p:attrNameLst>
                                      </p:cBhvr>
                                      <p:to>
                                        <a:schemeClr val="accent2"/>
                                      </p:to>
                                    </p:animClr>
                                    <p:set>
                                      <p:cBhvr>
                                        <p:cTn id="49" dur="100" fill="hold"/>
                                        <p:tgtEl>
                                          <p:spTgt spid="12"/>
                                        </p:tgtEl>
                                        <p:attrNameLst>
                                          <p:attrName>fill.type</p:attrName>
                                        </p:attrNameLst>
                                      </p:cBhvr>
                                      <p:to>
                                        <p:strVal val="solid"/>
                                      </p:to>
                                    </p:set>
                                    <p:set>
                                      <p:cBhvr>
                                        <p:cTn id="50" dur="100" fill="hold"/>
                                        <p:tgtEl>
                                          <p:spTgt spid="12"/>
                                        </p:tgtEl>
                                        <p:attrNameLst>
                                          <p:attrName>fill.on</p:attrName>
                                        </p:attrNameLst>
                                      </p:cBhvr>
                                      <p:to>
                                        <p:strVal val="true"/>
                                      </p:to>
                                    </p:se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22"/>
                                        </p:tgtEl>
                                      </p:cBhvr>
                                    </p:animEffect>
                                    <p:set>
                                      <p:cBhvr>
                                        <p:cTn id="60" dur="1" fill="hold">
                                          <p:stCondLst>
                                            <p:cond delay="999"/>
                                          </p:stCondLst>
                                        </p:cTn>
                                        <p:tgtEl>
                                          <p:spTgt spid="22"/>
                                        </p:tgtEl>
                                        <p:attrNameLst>
                                          <p:attrName>style.visibility</p:attrName>
                                        </p:attrNameLst>
                                      </p:cBhvr>
                                      <p:to>
                                        <p:strVal val="hidden"/>
                                      </p:to>
                                    </p:set>
                                  </p:childTnLst>
                                </p:cTn>
                              </p:par>
                              <p:par>
                                <p:cTn id="61" presetID="15"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000" fill="hold"/>
                                        <p:tgtEl>
                                          <p:spTgt spid="18"/>
                                        </p:tgtEl>
                                        <p:attrNameLst>
                                          <p:attrName>ppt_w</p:attrName>
                                        </p:attrNameLst>
                                      </p:cBhvr>
                                      <p:tavLst>
                                        <p:tav tm="0">
                                          <p:val>
                                            <p:fltVal val="0"/>
                                          </p:val>
                                        </p:tav>
                                        <p:tav tm="100000">
                                          <p:val>
                                            <p:strVal val="#ppt_w"/>
                                          </p:val>
                                        </p:tav>
                                      </p:tavLst>
                                    </p:anim>
                                    <p:anim calcmode="lin" valueType="num">
                                      <p:cBhvr>
                                        <p:cTn id="64" dur="2000" fill="hold"/>
                                        <p:tgtEl>
                                          <p:spTgt spid="18"/>
                                        </p:tgtEl>
                                        <p:attrNameLst>
                                          <p:attrName>ppt_h</p:attrName>
                                        </p:attrNameLst>
                                      </p:cBhvr>
                                      <p:tavLst>
                                        <p:tav tm="0">
                                          <p:val>
                                            <p:fltVal val="0"/>
                                          </p:val>
                                        </p:tav>
                                        <p:tav tm="100000">
                                          <p:val>
                                            <p:strVal val="#ppt_h"/>
                                          </p:val>
                                        </p:tav>
                                      </p:tavLst>
                                    </p:anim>
                                    <p:anim calcmode="lin" valueType="num">
                                      <p:cBhvr>
                                        <p:cTn id="65" dur="2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2000"/>
                            </p:stCondLst>
                            <p:childTnLst>
                              <p:par>
                                <p:cTn id="68" presetID="22" presetClass="entr" presetSubtype="1"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1000"/>
                                        <p:tgtEl>
                                          <p:spTgt spid="13"/>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23">
                                            <p:bg/>
                                          </p:spTgt>
                                        </p:tgtEl>
                                        <p:attrNameLst>
                                          <p:attrName>style.visibility</p:attrName>
                                        </p:attrNameLst>
                                      </p:cBhvr>
                                      <p:to>
                                        <p:strVal val="visible"/>
                                      </p:to>
                                    </p:set>
                                    <p:animEffect transition="in" filter="fade">
                                      <p:cBhvr>
                                        <p:cTn id="74" dur="1000"/>
                                        <p:tgtEl>
                                          <p:spTgt spid="23">
                                            <p:bg/>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wipe(left)">
                                      <p:cBhvr>
                                        <p:cTn id="77" dur="1000"/>
                                        <p:tgtEl>
                                          <p:spTgt spid="23">
                                            <p:txEl>
                                              <p:pRg st="0" end="0"/>
                                            </p:txEl>
                                          </p:spTgt>
                                        </p:tgtEl>
                                      </p:cBhvr>
                                    </p:animEffect>
                                  </p:childTnLst>
                                </p:cTn>
                              </p:par>
                            </p:childTnLst>
                          </p:cTn>
                        </p:par>
                        <p:par>
                          <p:cTn id="78" fill="hold">
                            <p:stCondLst>
                              <p:cond delay="4000"/>
                            </p:stCondLst>
                            <p:childTnLst>
                              <p:par>
                                <p:cTn id="79" presetID="22" presetClass="entr" presetSubtype="8" fill="hold" grpId="0" nodeType="afterEffect">
                                  <p:stCondLst>
                                    <p:cond delay="0"/>
                                  </p:stCondLst>
                                  <p:childTnLst>
                                    <p:set>
                                      <p:cBhvr>
                                        <p:cTn id="80" dur="1" fill="hold">
                                          <p:stCondLst>
                                            <p:cond delay="0"/>
                                          </p:stCondLst>
                                        </p:cTn>
                                        <p:tgtEl>
                                          <p:spTgt spid="23">
                                            <p:txEl>
                                              <p:pRg st="1" end="1"/>
                                            </p:txEl>
                                          </p:spTgt>
                                        </p:tgtEl>
                                        <p:attrNameLst>
                                          <p:attrName>style.visibility</p:attrName>
                                        </p:attrNameLst>
                                      </p:cBhvr>
                                      <p:to>
                                        <p:strVal val="visible"/>
                                      </p:to>
                                    </p:set>
                                    <p:animEffect transition="in" filter="wipe(left)">
                                      <p:cBhvr>
                                        <p:cTn id="81" dur="1000"/>
                                        <p:tgtEl>
                                          <p:spTgt spid="23">
                                            <p:txEl>
                                              <p:pRg st="1" end="1"/>
                                            </p:txEl>
                                          </p:spTgt>
                                        </p:tgtEl>
                                      </p:cBhvr>
                                    </p:animEffect>
                                  </p:childTnLst>
                                </p:cTn>
                              </p:par>
                            </p:childTnLst>
                          </p:cTn>
                        </p:par>
                        <p:par>
                          <p:cTn id="82" fill="hold">
                            <p:stCondLst>
                              <p:cond delay="5000"/>
                            </p:stCondLst>
                            <p:childTnLst>
                              <p:par>
                                <p:cTn id="83" presetID="22" presetClass="entr" presetSubtype="8" fill="hold" grpId="0" nodeType="afterEffect">
                                  <p:stCondLst>
                                    <p:cond delay="0"/>
                                  </p:stCondLst>
                                  <p:childTnLst>
                                    <p:set>
                                      <p:cBhvr>
                                        <p:cTn id="84" dur="1" fill="hold">
                                          <p:stCondLst>
                                            <p:cond delay="0"/>
                                          </p:stCondLst>
                                        </p:cTn>
                                        <p:tgtEl>
                                          <p:spTgt spid="23">
                                            <p:txEl>
                                              <p:pRg st="2" end="2"/>
                                            </p:txEl>
                                          </p:spTgt>
                                        </p:tgtEl>
                                        <p:attrNameLst>
                                          <p:attrName>style.visibility</p:attrName>
                                        </p:attrNameLst>
                                      </p:cBhvr>
                                      <p:to>
                                        <p:strVal val="visible"/>
                                      </p:to>
                                    </p:set>
                                    <p:animEffect transition="in" filter="wipe(left)">
                                      <p:cBhvr>
                                        <p:cTn id="85" dur="1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9" grpId="0" build="allAtOnce" animBg="1"/>
      <p:bldP spid="5" grpId="0" animBg="1"/>
      <p:bldP spid="5" grpId="1" animBg="1"/>
      <p:bldP spid="5" grpId="2" animBg="1"/>
      <p:bldP spid="13" grpId="0" animBg="1"/>
      <p:bldP spid="18" grpId="0" animBg="1"/>
      <p:bldP spid="23" grpId="0" uiExpand="1" build="allAtOnce"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p:nvSpPr>
          <p:cNvPr id="48" name="Freeform 47"/>
          <p:cNvSpPr/>
          <p:nvPr/>
        </p:nvSpPr>
        <p:spPr>
          <a:xfrm>
            <a:off x="3962400" y="609600"/>
            <a:ext cx="3124200" cy="6248399"/>
          </a:xfrm>
          <a:custGeom>
            <a:avLst/>
            <a:gdLst>
              <a:gd name="connsiteX0" fmla="*/ 2892829 w 2892829"/>
              <a:gd name="connsiteY0" fmla="*/ 0 h 5935287"/>
              <a:gd name="connsiteX1" fmla="*/ 2244437 w 2892829"/>
              <a:gd name="connsiteY1" fmla="*/ 980902 h 5935287"/>
              <a:gd name="connsiteX2" fmla="*/ 1878677 w 2892829"/>
              <a:gd name="connsiteY2" fmla="*/ 2078182 h 5935287"/>
              <a:gd name="connsiteX3" fmla="*/ 1562793 w 2892829"/>
              <a:gd name="connsiteY3" fmla="*/ 3092335 h 5935287"/>
              <a:gd name="connsiteX4" fmla="*/ 1147157 w 2892829"/>
              <a:gd name="connsiteY4" fmla="*/ 3973484 h 5935287"/>
              <a:gd name="connsiteX5" fmla="*/ 515389 w 2892829"/>
              <a:gd name="connsiteY5" fmla="*/ 4754880 h 5935287"/>
              <a:gd name="connsiteX6" fmla="*/ 182880 w 2892829"/>
              <a:gd name="connsiteY6" fmla="*/ 5386647 h 5935287"/>
              <a:gd name="connsiteX7" fmla="*/ 0 w 2892829"/>
              <a:gd name="connsiteY7" fmla="*/ 5935287 h 59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829" h="5935287">
                <a:moveTo>
                  <a:pt x="2892829" y="0"/>
                </a:moveTo>
                <a:cubicBezTo>
                  <a:pt x="2653145" y="317269"/>
                  <a:pt x="2413462" y="634538"/>
                  <a:pt x="2244437" y="980902"/>
                </a:cubicBezTo>
                <a:cubicBezTo>
                  <a:pt x="2075412" y="1327266"/>
                  <a:pt x="1992284" y="1726277"/>
                  <a:pt x="1878677" y="2078182"/>
                </a:cubicBezTo>
                <a:cubicBezTo>
                  <a:pt x="1765070" y="2430087"/>
                  <a:pt x="1684713" y="2776451"/>
                  <a:pt x="1562793" y="3092335"/>
                </a:cubicBezTo>
                <a:cubicBezTo>
                  <a:pt x="1440873" y="3408219"/>
                  <a:pt x="1321724" y="3696393"/>
                  <a:pt x="1147157" y="3973484"/>
                </a:cubicBezTo>
                <a:cubicBezTo>
                  <a:pt x="972590" y="4250575"/>
                  <a:pt x="676102" y="4519353"/>
                  <a:pt x="515389" y="4754880"/>
                </a:cubicBezTo>
                <a:cubicBezTo>
                  <a:pt x="354676" y="4990407"/>
                  <a:pt x="268778" y="5189913"/>
                  <a:pt x="182880" y="5386647"/>
                </a:cubicBezTo>
                <a:cubicBezTo>
                  <a:pt x="96982" y="5583381"/>
                  <a:pt x="41563" y="5835534"/>
                  <a:pt x="0" y="5935287"/>
                </a:cubicBezTo>
              </a:path>
            </a:pathLst>
          </a:custGeom>
          <a:ln w="381000">
            <a:gradFill flip="none" rotWithShape="1">
              <a:gsLst>
                <a:gs pos="0">
                  <a:srgbClr val="D6B19C"/>
                </a:gs>
                <a:gs pos="30000">
                  <a:srgbClr val="D49E6C"/>
                </a:gs>
                <a:gs pos="70000">
                  <a:srgbClr val="A65528"/>
                </a:gs>
                <a:gs pos="100000">
                  <a:srgbClr val="663012"/>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a:spLocks noChangeArrowheads="1"/>
          </p:cNvSpPr>
          <p:nvPr/>
        </p:nvSpPr>
        <p:spPr bwMode="auto">
          <a:xfrm>
            <a:off x="0" y="2971800"/>
            <a:ext cx="9144000" cy="646331"/>
          </a:xfrm>
          <a:prstGeom prst="rect">
            <a:avLst/>
          </a:prstGeom>
          <a:solidFill>
            <a:srgbClr val="FFFF66"/>
          </a:solidFill>
          <a:ln w="9525">
            <a:noFill/>
            <a:miter lim="800000"/>
            <a:headEnd/>
            <a:tailEnd/>
          </a:ln>
        </p:spPr>
        <p:txBody>
          <a:bodyPr wrap="square">
            <a:spAutoFit/>
          </a:bodyPr>
          <a:lstStyle/>
          <a:p>
            <a:pPr algn="ctr">
              <a:defRPr/>
            </a:pPr>
            <a:r>
              <a:rPr lang="en-US" sz="3600" b="1" dirty="0" smtClean="0">
                <a:cs typeface="Arial" pitchFamily="34" charset="0"/>
              </a:rPr>
              <a:t>Continental Divide is BETWEEN H.F. &amp; Pittsburg</a:t>
            </a:r>
            <a:endParaRPr lang="en-US" sz="3600" b="1" dirty="0">
              <a:cs typeface="Arial" pitchFamily="34" charset="0"/>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TextBox 22"/>
          <p:cNvSpPr txBox="1">
            <a:spLocks noChangeArrowheads="1"/>
          </p:cNvSpPr>
          <p:nvPr/>
        </p:nvSpPr>
        <p:spPr bwMode="auto">
          <a:xfrm>
            <a:off x="4876800" y="7620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5: leaves Washington</a:t>
            </a:r>
            <a:endParaRPr lang="en-US" sz="2800" dirty="0">
              <a:latin typeface="Calibri" pitchFamily="34" charset="0"/>
            </a:endParaRPr>
          </a:p>
        </p:txBody>
      </p:sp>
      <p:sp useBgFill="1">
        <p:nvSpPr>
          <p:cNvPr id="25" name="TextBox 24"/>
          <p:cNvSpPr txBox="1">
            <a:spLocks noChangeArrowheads="1"/>
          </p:cNvSpPr>
          <p:nvPr/>
        </p:nvSpPr>
        <p:spPr bwMode="auto">
          <a:xfrm>
            <a:off x="4876800" y="123444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7: arrives Harpers Ferry</a:t>
            </a:r>
            <a:endParaRPr lang="en-US" sz="2800" dirty="0">
              <a:latin typeface="Calibri" pitchFamily="34" charset="0"/>
            </a:endParaRPr>
          </a:p>
        </p:txBody>
      </p:sp>
      <p:pic>
        <p:nvPicPr>
          <p:cNvPr id="26" name="Picture 2" descr="The Large Arsenal dominates this 1803 print of Harpers Ferry. Built in 1799-1800, this two-story brick structure measured 125 feet by 32 feet. Here, firearms manufactured in the adjacent Armory were stored. Also pictured, from lower left to lower right, are an Armory structure, the Harper House, the Potomac ferry, and a flat-bottomed "/>
          <p:cNvPicPr>
            <a:picLocks noChangeAspect="1" noChangeArrowheads="1"/>
          </p:cNvPicPr>
          <p:nvPr/>
        </p:nvPicPr>
        <p:blipFill>
          <a:blip r:embed="rId4"/>
          <a:srcRect/>
          <a:stretch>
            <a:fillRect/>
          </a:stretch>
        </p:blipFill>
        <p:spPr bwMode="auto">
          <a:xfrm>
            <a:off x="1432666" y="1847088"/>
            <a:ext cx="6843662" cy="4910328"/>
          </a:xfrm>
          <a:prstGeom prst="rect">
            <a:avLst/>
          </a:prstGeom>
          <a:noFill/>
          <a:ln w="50800">
            <a:solidFill>
              <a:schemeClr val="tx1"/>
            </a:solidFill>
          </a:ln>
        </p:spPr>
      </p:pic>
      <p:sp>
        <p:nvSpPr>
          <p:cNvPr id="37" name="TextBox 36"/>
          <p:cNvSpPr txBox="1"/>
          <p:nvPr/>
        </p:nvSpPr>
        <p:spPr>
          <a:xfrm>
            <a:off x="3834232" y="3119735"/>
            <a:ext cx="1118768"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Arsenal</a:t>
            </a:r>
            <a:endParaRPr lang="en-US" sz="2400" dirty="0">
              <a:effectLst>
                <a:outerShdw dist="38100" dir="6600000" algn="ctr" rotWithShape="0">
                  <a:srgbClr val="FFC000"/>
                </a:outerShdw>
              </a:effectLst>
            </a:endParaRPr>
          </a:p>
        </p:txBody>
      </p:sp>
      <p:sp>
        <p:nvSpPr>
          <p:cNvPr id="38" name="TextBox 37"/>
          <p:cNvSpPr txBox="1"/>
          <p:nvPr/>
        </p:nvSpPr>
        <p:spPr>
          <a:xfrm>
            <a:off x="2743200" y="3424535"/>
            <a:ext cx="1125501"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Armory</a:t>
            </a:r>
            <a:endParaRPr lang="en-US" sz="2400" dirty="0">
              <a:effectLst>
                <a:outerShdw dist="38100" dir="6600000" algn="ctr" rotWithShape="0">
                  <a:srgbClr val="FFC000"/>
                </a:outerShdw>
              </a:effectLst>
            </a:endParaRPr>
          </a:p>
        </p:txBody>
      </p:sp>
      <p:cxnSp>
        <p:nvCxnSpPr>
          <p:cNvPr id="41" name="Straight Arrow Connector 40"/>
          <p:cNvCxnSpPr/>
          <p:nvPr/>
        </p:nvCxnSpPr>
        <p:spPr>
          <a:xfrm rot="5400000">
            <a:off x="3695700" y="4457700"/>
            <a:ext cx="1905000" cy="1588"/>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1790700" y="4533900"/>
            <a:ext cx="1905000" cy="457200"/>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9675914">
            <a:off x="7252176"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3"/>
          <p:cNvPicPr>
            <a:picLocks noChangeAspect="1" noChangeArrowheads="1"/>
          </p:cNvPicPr>
          <p:nvPr/>
        </p:nvPicPr>
        <p:blipFill>
          <a:blip r:embed="rId5"/>
          <a:srcRect/>
          <a:stretch>
            <a:fillRect/>
          </a:stretch>
        </p:blipFill>
        <p:spPr bwMode="auto">
          <a:xfrm>
            <a:off x="2309826" y="1828800"/>
            <a:ext cx="4852974" cy="5029200"/>
          </a:xfrm>
          <a:prstGeom prst="rect">
            <a:avLst/>
          </a:prstGeom>
          <a:noFill/>
          <a:ln w="50800">
            <a:solidFill>
              <a:schemeClr val="tx1"/>
            </a:solidFill>
            <a:miter lim="800000"/>
            <a:headEnd/>
            <a:tailEnd/>
          </a:ln>
          <a:effectLst/>
        </p:spPr>
      </p:pic>
      <p:pic>
        <p:nvPicPr>
          <p:cNvPr id="58" name="Picture 2" descr="https://www.nps.gov/common/uploads/photogallery/ncr/park/hafe/2A893E08-1DD8-B71C-07AC5B492AC8211C/2A893E08-1DD8-B71C-07AC5B492AC8211C-large.jpg"/>
          <p:cNvPicPr>
            <a:picLocks noChangeAspect="1" noChangeArrowheads="1"/>
          </p:cNvPicPr>
          <p:nvPr/>
        </p:nvPicPr>
        <p:blipFill>
          <a:blip r:embed="rId6"/>
          <a:srcRect/>
          <a:stretch>
            <a:fillRect/>
          </a:stretch>
        </p:blipFill>
        <p:spPr bwMode="auto">
          <a:xfrm>
            <a:off x="0" y="2590800"/>
            <a:ext cx="9104412" cy="3733801"/>
          </a:xfrm>
          <a:prstGeom prst="rect">
            <a:avLst/>
          </a:prstGeom>
          <a:noFill/>
          <a:ln w="50800">
            <a:solidFill>
              <a:schemeClr val="tx1"/>
            </a:solidFill>
          </a:ln>
        </p:spPr>
      </p:pic>
      <p:grpSp>
        <p:nvGrpSpPr>
          <p:cNvPr id="62" name="Group 61"/>
          <p:cNvGrpSpPr/>
          <p:nvPr/>
        </p:nvGrpSpPr>
        <p:grpSpPr>
          <a:xfrm flipH="1">
            <a:off x="1524000" y="2286000"/>
            <a:ext cx="6400800" cy="4495800"/>
            <a:chOff x="363120" y="1828800"/>
            <a:chExt cx="7981347" cy="5029200"/>
          </a:xfrm>
        </p:grpSpPr>
        <p:pic>
          <p:nvPicPr>
            <p:cNvPr id="60" name="Picture 6" descr="Photograph of "/>
            <p:cNvPicPr>
              <a:picLocks noChangeAspect="1" noChangeArrowheads="1"/>
            </p:cNvPicPr>
            <p:nvPr/>
          </p:nvPicPr>
          <p:blipFill>
            <a:blip r:embed="rId7"/>
            <a:srcRect/>
            <a:stretch>
              <a:fillRect/>
            </a:stretch>
          </p:blipFill>
          <p:spPr bwMode="auto">
            <a:xfrm>
              <a:off x="363120" y="1828800"/>
              <a:ext cx="7981347" cy="5029200"/>
            </a:xfrm>
            <a:prstGeom prst="rect">
              <a:avLst/>
            </a:prstGeom>
            <a:noFill/>
            <a:ln w="50800">
              <a:solidFill>
                <a:schemeClr val="tx1"/>
              </a:solidFill>
            </a:ln>
          </p:spPr>
        </p:pic>
        <p:sp>
          <p:nvSpPr>
            <p:cNvPr id="61" name="TextBox 60"/>
            <p:cNvSpPr txBox="1"/>
            <p:nvPr/>
          </p:nvSpPr>
          <p:spPr>
            <a:xfrm>
              <a:off x="2682626" y="6396334"/>
              <a:ext cx="5376793" cy="461666"/>
            </a:xfrm>
            <a:prstGeom prst="rect">
              <a:avLst/>
            </a:prstGeom>
            <a:solidFill>
              <a:schemeClr val="bg1">
                <a:alpha val="66000"/>
              </a:schemeClr>
            </a:solidFill>
          </p:spPr>
          <p:txBody>
            <a:bodyPr wrap="none" rtlCol="0">
              <a:spAutoFit/>
            </a:bodyPr>
            <a:lstStyle/>
            <a:p>
              <a:r>
                <a:rPr lang="en-US" sz="2400" dirty="0" smtClean="0">
                  <a:latin typeface="Segoe Script" pitchFamily="66" charset="0"/>
                </a:rPr>
                <a:t>crossing the Shenandoah River</a:t>
              </a:r>
              <a:endParaRPr lang="en-US" sz="2400" dirty="0">
                <a:latin typeface="Segoe Script" pitchFamily="66" charset="0"/>
              </a:endParaRPr>
            </a:p>
          </p:txBody>
        </p:sp>
      </p:grpSp>
      <p:sp useBgFill="1">
        <p:nvSpPr>
          <p:cNvPr id="27" name="TextBox 26"/>
          <p:cNvSpPr txBox="1">
            <a:spLocks noChangeArrowheads="1"/>
          </p:cNvSpPr>
          <p:nvPr/>
        </p:nvSpPr>
        <p:spPr bwMode="auto">
          <a:xfrm>
            <a:off x="4876800" y="17526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8: leaves Harpers Ferry</a:t>
            </a:r>
            <a:endParaRPr lang="en-US" sz="2800" dirty="0">
              <a:latin typeface="Calibri" pitchFamily="34" charset="0"/>
            </a:endParaRPr>
          </a:p>
        </p:txBody>
      </p:sp>
      <p:sp>
        <p:nvSpPr>
          <p:cNvPr id="28" name="TextBox 27"/>
          <p:cNvSpPr txBox="1">
            <a:spLocks noChangeArrowheads="1"/>
          </p:cNvSpPr>
          <p:nvPr/>
        </p:nvSpPr>
        <p:spPr bwMode="auto">
          <a:xfrm>
            <a:off x="0" y="4953000"/>
            <a:ext cx="5105400" cy="646331"/>
          </a:xfrm>
          <a:prstGeom prst="rect">
            <a:avLst/>
          </a:prstGeom>
          <a:gradFill flip="none" rotWithShape="1">
            <a:gsLst>
              <a:gs pos="0">
                <a:srgbClr val="6EA92D"/>
              </a:gs>
              <a:gs pos="50000">
                <a:srgbClr val="9CB86E"/>
              </a:gs>
              <a:gs pos="100000">
                <a:srgbClr val="156B13"/>
              </a:gs>
            </a:gsLst>
            <a:path path="shape">
              <a:fillToRect l="50000" t="50000" r="50000" b="50000"/>
            </a:path>
            <a:tileRect/>
          </a:gradFill>
          <a:ln w="9525">
            <a:noFill/>
            <a:miter lim="800000"/>
            <a:headEnd/>
            <a:tailEnd/>
          </a:ln>
        </p:spPr>
        <p:txBody>
          <a:bodyPr wrap="square">
            <a:spAutoFit/>
          </a:bodyPr>
          <a:lstStyle/>
          <a:p>
            <a:pPr algn="ctr">
              <a:defRPr/>
            </a:pPr>
            <a:r>
              <a:rPr lang="en-US" sz="3600" b="1" dirty="0" smtClean="0">
                <a:effectLst>
                  <a:outerShdw dist="50800" dir="2700000" sx="99000" sy="99000" algn="tl">
                    <a:schemeClr val="tx1"/>
                  </a:outerShdw>
                </a:effectLst>
                <a:latin typeface="Tempus Sans ITC" pitchFamily="82" charset="0"/>
              </a:rPr>
              <a:t>Distance is ~ 220 miles</a:t>
            </a:r>
            <a:endParaRPr lang="en-US" sz="3600" b="1" dirty="0">
              <a:effectLst>
                <a:outerShdw dist="50800" dir="2700000" sx="99000" sy="99000" algn="tl">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8"/>
                                        </p:tgtEl>
                                      </p:cBhvr>
                                    </p:animEffect>
                                    <p:set>
                                      <p:cBhvr>
                                        <p:cTn id="7" dur="1" fill="hold">
                                          <p:stCondLst>
                                            <p:cond delay="999"/>
                                          </p:stCondLst>
                                        </p:cTn>
                                        <p:tgtEl>
                                          <p:spTgt spid="4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9"/>
                                        </p:tgtEl>
                                      </p:cBhvr>
                                    </p:animEffect>
                                    <p:set>
                                      <p:cBhvr>
                                        <p:cTn id="10" dur="1" fill="hold">
                                          <p:stCondLst>
                                            <p:cond delay="999"/>
                                          </p:stCondLst>
                                        </p:cTn>
                                        <p:tgtEl>
                                          <p:spTgt spid="4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1"/>
                                        </p:tgtEl>
                                      </p:cBhvr>
                                    </p:animEffect>
                                    <p:set>
                                      <p:cBhvr>
                                        <p:cTn id="16" dur="1" fill="hold">
                                          <p:stCondLst>
                                            <p:cond delay="999"/>
                                          </p:stCondLst>
                                        </p:cTn>
                                        <p:tgtEl>
                                          <p:spTgt spid="21"/>
                                        </p:tgtEl>
                                        <p:attrNameLst>
                                          <p:attrName>style.visibility</p:attrName>
                                        </p:attrNameLst>
                                      </p:cBhvr>
                                      <p:to>
                                        <p:strVal val="hidden"/>
                                      </p:to>
                                    </p:se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1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1000"/>
                                        <p:tgtEl>
                                          <p:spTgt spid="25"/>
                                        </p:tgtEl>
                                      </p:cBhvr>
                                    </p:animEffect>
                                  </p:childTnLst>
                                </p:cTn>
                              </p:par>
                              <p:par>
                                <p:cTn id="26" presetID="8" presetClass="emph" presetSubtype="0" fill="hold" grpId="1" nodeType="withEffect">
                                  <p:stCondLst>
                                    <p:cond delay="0"/>
                                  </p:stCondLst>
                                  <p:childTnLst>
                                    <p:animRot by="21600000">
                                      <p:cBhvr>
                                        <p:cTn id="27" dur="1000" fill="hold"/>
                                        <p:tgtEl>
                                          <p:spTgt spid="1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10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10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37"/>
                                        </p:tgtEl>
                                      </p:cBhvr>
                                    </p:animEffect>
                                    <p:set>
                                      <p:cBhvr>
                                        <p:cTn id="53" dur="1" fill="hold">
                                          <p:stCondLst>
                                            <p:cond delay="999"/>
                                          </p:stCondLst>
                                        </p:cTn>
                                        <p:tgtEl>
                                          <p:spTgt spid="3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41"/>
                                        </p:tgtEl>
                                      </p:cBhvr>
                                    </p:animEffect>
                                    <p:set>
                                      <p:cBhvr>
                                        <p:cTn id="56" dur="1" fill="hold">
                                          <p:stCondLst>
                                            <p:cond delay="999"/>
                                          </p:stCondLst>
                                        </p:cTn>
                                        <p:tgtEl>
                                          <p:spTgt spid="4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8"/>
                                        </p:tgtEl>
                                      </p:cBhvr>
                                    </p:animEffect>
                                    <p:set>
                                      <p:cBhvr>
                                        <p:cTn id="59" dur="1" fill="hold">
                                          <p:stCondLst>
                                            <p:cond delay="999"/>
                                          </p:stCondLst>
                                        </p:cTn>
                                        <p:tgtEl>
                                          <p:spTgt spid="3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42"/>
                                        </p:tgtEl>
                                      </p:cBhvr>
                                    </p:animEffect>
                                    <p:set>
                                      <p:cBhvr>
                                        <p:cTn id="62" dur="1" fill="hold">
                                          <p:stCondLst>
                                            <p:cond delay="999"/>
                                          </p:stCondLst>
                                        </p:cTn>
                                        <p:tgtEl>
                                          <p:spTgt spid="42"/>
                                        </p:tgtEl>
                                        <p:attrNameLst>
                                          <p:attrName>style.visibility</p:attrName>
                                        </p:attrNameLst>
                                      </p:cBhvr>
                                      <p:to>
                                        <p:strVal val="hidden"/>
                                      </p:to>
                                    </p:set>
                                  </p:childTnLst>
                                </p:cTn>
                              </p:par>
                            </p:childTnLst>
                          </p:cTn>
                        </p:par>
                        <p:par>
                          <p:cTn id="63" fill="hold">
                            <p:stCondLst>
                              <p:cond delay="1000"/>
                            </p:stCondLst>
                            <p:childTnLst>
                              <p:par>
                                <p:cTn id="64" presetID="53" presetClass="entr" presetSubtype="0" fill="hold" nodeType="after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fltVal val="0"/>
                                          </p:val>
                                        </p:tav>
                                        <p:tav tm="100000">
                                          <p:val>
                                            <p:strVal val="#ppt_w"/>
                                          </p:val>
                                        </p:tav>
                                      </p:tavLst>
                                    </p:anim>
                                    <p:anim calcmode="lin" valueType="num">
                                      <p:cBhvr>
                                        <p:cTn id="67" dur="1000" fill="hold"/>
                                        <p:tgtEl>
                                          <p:spTgt spid="59"/>
                                        </p:tgtEl>
                                        <p:attrNameLst>
                                          <p:attrName>ppt_h</p:attrName>
                                        </p:attrNameLst>
                                      </p:cBhvr>
                                      <p:tavLst>
                                        <p:tav tm="0">
                                          <p:val>
                                            <p:fltVal val="0"/>
                                          </p:val>
                                        </p:tav>
                                        <p:tav tm="100000">
                                          <p:val>
                                            <p:strVal val="#ppt_h"/>
                                          </p:val>
                                        </p:tav>
                                      </p:tavLst>
                                    </p:anim>
                                    <p:animEffect transition="in" filter="fade">
                                      <p:cBhvr>
                                        <p:cTn id="68" dur="1000"/>
                                        <p:tgtEl>
                                          <p:spTgt spid="59"/>
                                        </p:tgtEl>
                                      </p:cBhvr>
                                    </p:animEffect>
                                  </p:childTnLst>
                                </p:cTn>
                              </p:par>
                              <p:par>
                                <p:cTn id="69" presetID="10" presetClass="exit" presetSubtype="0" fill="hold" nodeType="withEffect">
                                  <p:stCondLst>
                                    <p:cond delay="50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xit" presetSubtype="0" fill="hold" nodeType="clickEffect">
                                  <p:stCondLst>
                                    <p:cond delay="0"/>
                                  </p:stCondLst>
                                  <p:childTnLst>
                                    <p:anim calcmode="lin" valueType="num">
                                      <p:cBhvr>
                                        <p:cTn id="75" dur="1000"/>
                                        <p:tgtEl>
                                          <p:spTgt spid="59"/>
                                        </p:tgtEl>
                                        <p:attrNameLst>
                                          <p:attrName>ppt_w</p:attrName>
                                        </p:attrNameLst>
                                      </p:cBhvr>
                                      <p:tavLst>
                                        <p:tav tm="0">
                                          <p:val>
                                            <p:strVal val="ppt_w"/>
                                          </p:val>
                                        </p:tav>
                                        <p:tav tm="100000">
                                          <p:val>
                                            <p:fltVal val="0"/>
                                          </p:val>
                                        </p:tav>
                                      </p:tavLst>
                                    </p:anim>
                                    <p:anim calcmode="lin" valueType="num">
                                      <p:cBhvr>
                                        <p:cTn id="76" dur="1000"/>
                                        <p:tgtEl>
                                          <p:spTgt spid="59"/>
                                        </p:tgtEl>
                                        <p:attrNameLst>
                                          <p:attrName>ppt_h</p:attrName>
                                        </p:attrNameLst>
                                      </p:cBhvr>
                                      <p:tavLst>
                                        <p:tav tm="0">
                                          <p:val>
                                            <p:strVal val="ppt_h"/>
                                          </p:val>
                                        </p:tav>
                                        <p:tav tm="100000">
                                          <p:val>
                                            <p:fltVal val="0"/>
                                          </p:val>
                                        </p:tav>
                                      </p:tavLst>
                                    </p:anim>
                                    <p:animEffect transition="out" filter="fade">
                                      <p:cBhvr>
                                        <p:cTn id="77" dur="1000"/>
                                        <p:tgtEl>
                                          <p:spTgt spid="59"/>
                                        </p:tgtEl>
                                      </p:cBhvr>
                                    </p:animEffect>
                                    <p:set>
                                      <p:cBhvr>
                                        <p:cTn id="78" dur="1" fill="hold">
                                          <p:stCondLst>
                                            <p:cond delay="999"/>
                                          </p:stCondLst>
                                        </p:cTn>
                                        <p:tgtEl>
                                          <p:spTgt spid="59"/>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1000"/>
                                        <p:tgtEl>
                                          <p:spTgt spid="27"/>
                                        </p:tgtEl>
                                      </p:cBhvr>
                                    </p:animEffect>
                                  </p:childTnLst>
                                </p:cTn>
                              </p:par>
                              <p:par>
                                <p:cTn id="87" presetID="10" presetClass="exit" presetSubtype="0" fill="hold" grpId="0" nodeType="withEffect">
                                  <p:stCondLst>
                                    <p:cond delay="0"/>
                                  </p:stCondLst>
                                  <p:childTnLst>
                                    <p:animEffect transition="out" filter="fade">
                                      <p:cBhvr>
                                        <p:cTn id="88" dur="1000"/>
                                        <p:tgtEl>
                                          <p:spTgt spid="18"/>
                                        </p:tgtEl>
                                      </p:cBhvr>
                                    </p:animEffect>
                                    <p:set>
                                      <p:cBhvr>
                                        <p:cTn id="89" dur="1" fill="hold">
                                          <p:stCondLst>
                                            <p:cond delay="999"/>
                                          </p:stCondLst>
                                        </p:cTn>
                                        <p:tgtEl>
                                          <p:spTgt spid="18"/>
                                        </p:tgtEl>
                                        <p:attrNameLst>
                                          <p:attrName>style.visibility</p:attrName>
                                        </p:attrNameLst>
                                      </p:cBhvr>
                                      <p:to>
                                        <p:strVal val="hidden"/>
                                      </p:to>
                                    </p:se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1000"/>
                                        <p:tgtEl>
                                          <p:spTgt spid="62"/>
                                        </p:tgtEl>
                                      </p:cBhvr>
                                    </p:animEffect>
                                  </p:childTnLst>
                                </p:cTn>
                              </p:par>
                              <p:par>
                                <p:cTn id="94" presetID="10" presetClass="exit" presetSubtype="0" fill="hold" nodeType="withEffect">
                                  <p:stCondLst>
                                    <p:cond delay="0"/>
                                  </p:stCondLst>
                                  <p:childTnLst>
                                    <p:animEffect transition="out" filter="fade">
                                      <p:cBhvr>
                                        <p:cTn id="95" dur="1000"/>
                                        <p:tgtEl>
                                          <p:spTgt spid="58"/>
                                        </p:tgtEl>
                                      </p:cBhvr>
                                    </p:animEffect>
                                    <p:set>
                                      <p:cBhvr>
                                        <p:cTn id="96" dur="1" fill="hold">
                                          <p:stCondLst>
                                            <p:cond delay="999"/>
                                          </p:stCondLst>
                                        </p:cTn>
                                        <p:tgtEl>
                                          <p:spTgt spid="5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1000"/>
                                        <p:tgtEl>
                                          <p:spTgt spid="62"/>
                                        </p:tgtEl>
                                      </p:cBhvr>
                                    </p:animEffect>
                                    <p:set>
                                      <p:cBhvr>
                                        <p:cTn id="101" dur="1" fill="hold">
                                          <p:stCondLst>
                                            <p:cond delay="999"/>
                                          </p:stCondLst>
                                        </p:cTn>
                                        <p:tgtEl>
                                          <p:spTgt spid="62"/>
                                        </p:tgtEl>
                                        <p:attrNameLst>
                                          <p:attrName>style.visibility</p:attrName>
                                        </p:attrNameLst>
                                      </p:cBhvr>
                                      <p:to>
                                        <p:strVal val="hidden"/>
                                      </p:to>
                                    </p:set>
                                  </p:childTnLst>
                                </p:cTn>
                              </p:par>
                            </p:childTnLst>
                          </p:cTn>
                        </p:par>
                        <p:par>
                          <p:cTn id="102" fill="hold">
                            <p:stCondLst>
                              <p:cond delay="1000"/>
                            </p:stCondLst>
                            <p:childTnLst>
                              <p:par>
                                <p:cTn id="103" presetID="8" presetClass="emph" presetSubtype="0" fill="hold" grpId="0" nodeType="afterEffect">
                                  <p:stCondLst>
                                    <p:cond delay="0"/>
                                  </p:stCondLst>
                                  <p:childTnLst>
                                    <p:animRot by="21600000">
                                      <p:cBhvr>
                                        <p:cTn id="104" dur="1000" fill="hold"/>
                                        <p:tgtEl>
                                          <p:spTgt spid="19"/>
                                        </p:tgtEl>
                                        <p:attrNameLst>
                                          <p:attrName>r</p:attrName>
                                        </p:attrNameLst>
                                      </p:cBhvr>
                                    </p:animRot>
                                  </p:childTnLst>
                                </p:cTn>
                              </p:par>
                            </p:childTnLst>
                          </p:cTn>
                        </p:par>
                        <p:par>
                          <p:cTn id="105" fill="hold">
                            <p:stCondLst>
                              <p:cond delay="2000"/>
                            </p:stCondLst>
                            <p:childTnLst>
                              <p:par>
                                <p:cTn id="106" presetID="49" presetClass="entr" presetSubtype="0" decel="100000" fill="hold" grpId="1"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1000" fill="hold"/>
                                        <p:tgtEl>
                                          <p:spTgt spid="21"/>
                                        </p:tgtEl>
                                        <p:attrNameLst>
                                          <p:attrName>ppt_w</p:attrName>
                                        </p:attrNameLst>
                                      </p:cBhvr>
                                      <p:tavLst>
                                        <p:tav tm="0">
                                          <p:val>
                                            <p:fltVal val="0"/>
                                          </p:val>
                                        </p:tav>
                                        <p:tav tm="100000">
                                          <p:val>
                                            <p:strVal val="#ppt_w"/>
                                          </p:val>
                                        </p:tav>
                                      </p:tavLst>
                                    </p:anim>
                                    <p:anim calcmode="lin" valueType="num">
                                      <p:cBhvr>
                                        <p:cTn id="109" dur="1000" fill="hold"/>
                                        <p:tgtEl>
                                          <p:spTgt spid="21"/>
                                        </p:tgtEl>
                                        <p:attrNameLst>
                                          <p:attrName>ppt_h</p:attrName>
                                        </p:attrNameLst>
                                      </p:cBhvr>
                                      <p:tavLst>
                                        <p:tav tm="0">
                                          <p:val>
                                            <p:fltVal val="0"/>
                                          </p:val>
                                        </p:tav>
                                        <p:tav tm="100000">
                                          <p:val>
                                            <p:strVal val="#ppt_h"/>
                                          </p:val>
                                        </p:tav>
                                      </p:tavLst>
                                    </p:anim>
                                    <p:anim calcmode="lin" valueType="num">
                                      <p:cBhvr>
                                        <p:cTn id="110" dur="1000" fill="hold"/>
                                        <p:tgtEl>
                                          <p:spTgt spid="21"/>
                                        </p:tgtEl>
                                        <p:attrNameLst>
                                          <p:attrName>style.rotation</p:attrName>
                                        </p:attrNameLst>
                                      </p:cBhvr>
                                      <p:tavLst>
                                        <p:tav tm="0">
                                          <p:val>
                                            <p:fltVal val="360"/>
                                          </p:val>
                                        </p:tav>
                                        <p:tav tm="100000">
                                          <p:val>
                                            <p:fltVal val="0"/>
                                          </p:val>
                                        </p:tav>
                                      </p:tavLst>
                                    </p:anim>
                                    <p:animEffect transition="in" filter="fade">
                                      <p:cBhvr>
                                        <p:cTn id="111" dur="1000"/>
                                        <p:tgtEl>
                                          <p:spTgt spid="21"/>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1000"/>
                                        <p:tgtEl>
                                          <p:spTgt spid="20"/>
                                        </p:tgtEl>
                                      </p:cBhvr>
                                    </p:animEffect>
                                  </p:childTnLst>
                                </p:cTn>
                              </p:par>
                            </p:childTnLst>
                          </p:cTn>
                        </p:par>
                        <p:par>
                          <p:cTn id="115" fill="hold">
                            <p:stCondLst>
                              <p:cond delay="3000"/>
                            </p:stCondLst>
                            <p:childTnLst>
                              <p:par>
                                <p:cTn id="116" presetID="10" presetClass="entr" presetSubtype="0"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fade">
                                      <p:cBhvr>
                                        <p:cTn id="11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0" grpId="0" animBg="1"/>
      <p:bldP spid="20" grpId="1" animBg="1"/>
      <p:bldP spid="21" grpId="0" animBg="1"/>
      <p:bldP spid="21" grpId="1" animBg="1"/>
      <p:bldP spid="23" grpId="0" animBg="1"/>
      <p:bldP spid="25" grpId="0" animBg="1"/>
      <p:bldP spid="37" grpId="0"/>
      <p:bldP spid="37" grpId="1"/>
      <p:bldP spid="38" grpId="0"/>
      <p:bldP spid="38" grpId="1"/>
      <p:bldP spid="18" grpId="0" animBg="1"/>
      <p:bldP spid="19" grpId="0" animBg="1"/>
      <p:bldP spid="19" grpId="1" animBg="1"/>
      <p:bldP spid="27" grpId="0" animBg="1"/>
      <p:bldP spid="28" grpId="0" animBg="1"/>
    </p:bld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2895600" y="3202484"/>
            <a:ext cx="3527425" cy="3655516"/>
          </a:xfrm>
          <a:prstGeom prst="rect">
            <a:avLst/>
          </a:prstGeom>
          <a:noFill/>
          <a:ln w="50800">
            <a:solidFill>
              <a:schemeClr val="tx1"/>
            </a:solidFill>
            <a:miter lim="800000"/>
            <a:headEnd/>
            <a:tailEnd/>
          </a:ln>
          <a:effectLst/>
        </p:spPr>
      </p:pic>
      <p:sp>
        <p:nvSpPr>
          <p:cNvPr id="5" name="Rectangle 4"/>
          <p:cNvSpPr/>
          <p:nvPr/>
        </p:nvSpPr>
        <p:spPr>
          <a:xfrm>
            <a:off x="0" y="0"/>
            <a:ext cx="9144000" cy="3293209"/>
          </a:xfrm>
          <a:prstGeom prst="rect">
            <a:avLst/>
          </a:prstGeom>
        </p:spPr>
        <p:txBody>
          <a:bodyPr wrap="square">
            <a:spAutoFit/>
          </a:bodyPr>
          <a:lstStyle/>
          <a:p>
            <a:r>
              <a:rPr lang="en-US" sz="1600" dirty="0" smtClean="0">
                <a:hlinkClick r:id="rId3"/>
              </a:rPr>
              <a:t>http://lewisandclarktrail.com/section3/montanacities/greatfalls/ironboat.htm</a:t>
            </a:r>
            <a:endParaRPr lang="en-US" sz="1600" dirty="0" smtClean="0"/>
          </a:p>
          <a:p>
            <a:r>
              <a:rPr lang="en-US" sz="1600" dirty="0" smtClean="0"/>
              <a:t>From March 19 to April 14, 1803 Lewis instructed the arsenal workmen at Harper's Ferry, West Virginia  how to fashion his "</a:t>
            </a:r>
            <a:r>
              <a:rPr lang="en-US" sz="1600" dirty="0" err="1" smtClean="0"/>
              <a:t>dismantlable</a:t>
            </a:r>
            <a:r>
              <a:rPr lang="en-US" sz="1600" dirty="0" smtClean="0"/>
              <a:t>" iron frame.  It was a unique concept, entirely Lewis's, and his pet project. </a:t>
            </a:r>
          </a:p>
          <a:p>
            <a:r>
              <a:rPr lang="en-US" sz="1600" dirty="0" smtClean="0"/>
              <a:t>During the first year of their trek across the continent (1804-05), Lewis and Clark carried the dismantled frame of a collapsible boat. Designed by Meriwether Lewis, the frame could be bolted together and covered with animal skins. The boat would be used in inaccessible areas, when the heavier wooden boats were left behind. Unfortunately, tar was required to make the invention waterproof, and by the time the expedition needed the boat, in the vicinity of Great Falls, Montana, there were no pine trees to provide it. Attempts to contrive a substitute were unsuccessful; the boat leaked and could not be used, and dugout canoes were made instead.</a:t>
            </a:r>
          </a:p>
          <a:p>
            <a:r>
              <a:rPr lang="en-US" sz="1600" dirty="0" smtClean="0"/>
              <a:t>The collapsible boat was left behind in the mountains There is some debate over whether it was recovered and hauled back to St. Louis or left in a cache in the Great Falls area.</a:t>
            </a:r>
          </a:p>
          <a:p>
            <a:endParaRPr lang="en-US" sz="1600" dirty="0"/>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8834" name="Picture 2" descr="https://www.nps.gov/common/uploads/photogallery/ncr/park/hafe/2A893E08-1DD8-B71C-07AC5B492AC8211C/2A893E08-1DD8-B71C-07AC5B492AC8211C-large.jpg"/>
          <p:cNvPicPr>
            <a:picLocks noChangeAspect="1" noChangeArrowheads="1"/>
          </p:cNvPicPr>
          <p:nvPr/>
        </p:nvPicPr>
        <p:blipFill>
          <a:blip r:embed="rId2"/>
          <a:srcRect/>
          <a:stretch>
            <a:fillRect/>
          </a:stretch>
        </p:blipFill>
        <p:spPr bwMode="auto">
          <a:xfrm>
            <a:off x="0" y="3124200"/>
            <a:ext cx="9104412" cy="3733801"/>
          </a:xfrm>
          <a:prstGeom prst="rect">
            <a:avLst/>
          </a:prstGeom>
          <a:noFill/>
        </p:spPr>
      </p:pic>
      <p:sp>
        <p:nvSpPr>
          <p:cNvPr id="3" name="Rectangle 2"/>
          <p:cNvSpPr/>
          <p:nvPr/>
        </p:nvSpPr>
        <p:spPr>
          <a:xfrm>
            <a:off x="0" y="228600"/>
            <a:ext cx="9144000" cy="923330"/>
          </a:xfrm>
          <a:prstGeom prst="rect">
            <a:avLst/>
          </a:prstGeom>
        </p:spPr>
        <p:txBody>
          <a:bodyPr wrap="square">
            <a:spAutoFit/>
          </a:bodyPr>
          <a:lstStyle/>
          <a:p>
            <a:r>
              <a:rPr lang="en-US" dirty="0" smtClean="0">
                <a:hlinkClick r:id="rId3"/>
              </a:rPr>
              <a:t>https://www.nps.gov/media/photo/gallery.htm?id=2A7D3A84-1DD8-B71C-0704CA9F144A0AB9</a:t>
            </a:r>
            <a:endParaRPr lang="en-US" dirty="0" smtClean="0"/>
          </a:p>
          <a:p>
            <a:endParaRPr lang="en-US" dirty="0" smtClean="0"/>
          </a:p>
          <a:p>
            <a:endParaRPr lang="en-US" dirty="0"/>
          </a:p>
        </p:txBody>
      </p:sp>
      <p:sp>
        <p:nvSpPr>
          <p:cNvPr id="4" name="Rectangle 3"/>
          <p:cNvSpPr/>
          <p:nvPr/>
        </p:nvSpPr>
        <p:spPr>
          <a:xfrm>
            <a:off x="0" y="990600"/>
            <a:ext cx="9144000" cy="646331"/>
          </a:xfrm>
          <a:prstGeom prst="rect">
            <a:avLst/>
          </a:prstGeom>
        </p:spPr>
        <p:txBody>
          <a:bodyPr wrap="square">
            <a:spAutoFit/>
          </a:bodyPr>
          <a:lstStyle/>
          <a:p>
            <a:r>
              <a:rPr lang="en-US" dirty="0" smtClean="0"/>
              <a:t>Artist's rendering of Captain Meriwether Lewis inspecting his weapons and articles before departing for Pittsburgh, Pa. on July 8, 1803. The wagon left Harpers Ferry the following day. </a:t>
            </a:r>
            <a:endParaRPr lang="en-US" dirty="0"/>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54" name="Picture 6" descr="Photograph of "/>
          <p:cNvPicPr>
            <a:picLocks noChangeAspect="1" noChangeArrowheads="1"/>
          </p:cNvPicPr>
          <p:nvPr/>
        </p:nvPicPr>
        <p:blipFill>
          <a:blip r:embed="rId2"/>
          <a:srcRect/>
          <a:stretch>
            <a:fillRect/>
          </a:stretch>
        </p:blipFill>
        <p:spPr bwMode="auto">
          <a:xfrm>
            <a:off x="304800" y="1446275"/>
            <a:ext cx="8077200" cy="5411725"/>
          </a:xfrm>
          <a:prstGeom prst="rect">
            <a:avLst/>
          </a:prstGeom>
          <a:noFill/>
          <a:ln w="50800">
            <a:solidFill>
              <a:schemeClr val="tx1"/>
            </a:solidFill>
          </a:ln>
        </p:spPr>
      </p:pic>
      <p:sp>
        <p:nvSpPr>
          <p:cNvPr id="7" name="Rectangle 6"/>
          <p:cNvSpPr/>
          <p:nvPr/>
        </p:nvSpPr>
        <p:spPr>
          <a:xfrm>
            <a:off x="0" y="0"/>
            <a:ext cx="9144000" cy="1200329"/>
          </a:xfrm>
          <a:prstGeom prst="rect">
            <a:avLst/>
          </a:prstGeom>
        </p:spPr>
        <p:txBody>
          <a:bodyPr wrap="square">
            <a:spAutoFit/>
          </a:bodyPr>
          <a:lstStyle/>
          <a:p>
            <a:r>
              <a:rPr lang="en-US" dirty="0" smtClean="0">
                <a:hlinkClick r:id="rId3"/>
              </a:rPr>
              <a:t>https://www.nps.gov/media/photo/gallery.htm?id=2A7D3A84-1DD8-B71C-0704CA9F144A0AB9</a:t>
            </a:r>
            <a:endParaRPr lang="en-US" dirty="0" smtClean="0"/>
          </a:p>
          <a:p>
            <a:r>
              <a:rPr lang="en-US" dirty="0" smtClean="0"/>
              <a:t>Photograph of "The Ferry Across the Shenandoah", c.1890. The scene probably looked much the same when the wagon Lewis had hired to haul his large supply of weapons and articles to Pittsburgh, Pa. departed Harpers Ferry on July 9, 1803.</a:t>
            </a:r>
            <a:endParaRPr lang="en-US" dirty="0"/>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useBgFill="1">
        <p:nvSpPr>
          <p:cNvPr id="23" name="TextBox 22"/>
          <p:cNvSpPr txBox="1">
            <a:spLocks noChangeArrowheads="1"/>
          </p:cNvSpPr>
          <p:nvPr/>
        </p:nvSpPr>
        <p:spPr bwMode="auto">
          <a:xfrm>
            <a:off x="4876800" y="7620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5: leaves Washington</a:t>
            </a:r>
            <a:endParaRPr lang="en-US" sz="2800" dirty="0">
              <a:latin typeface="Calibri" pitchFamily="34" charset="0"/>
            </a:endParaRPr>
          </a:p>
        </p:txBody>
      </p:sp>
      <p:sp useBgFill="1">
        <p:nvSpPr>
          <p:cNvPr id="25" name="TextBox 24"/>
          <p:cNvSpPr txBox="1">
            <a:spLocks noChangeArrowheads="1"/>
          </p:cNvSpPr>
          <p:nvPr/>
        </p:nvSpPr>
        <p:spPr bwMode="auto">
          <a:xfrm>
            <a:off x="4876800" y="17526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8: leaves Harpers Ferry</a:t>
            </a:r>
            <a:endParaRPr lang="en-US" sz="2800" dirty="0">
              <a:latin typeface="Calibri" pitchFamily="34" charset="0"/>
            </a:endParaRPr>
          </a:p>
        </p:txBody>
      </p:sp>
      <p:sp>
        <p:nvSpPr>
          <p:cNvPr id="52" name="Freeform 51"/>
          <p:cNvSpPr/>
          <p:nvPr/>
        </p:nvSpPr>
        <p:spPr>
          <a:xfrm>
            <a:off x="6628014" y="6032269"/>
            <a:ext cx="338051" cy="268778"/>
          </a:xfrm>
          <a:custGeom>
            <a:avLst/>
            <a:gdLst>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5" fmla="*/ 338051 w 338051"/>
              <a:gd name="connsiteY5" fmla="*/ 268778 h 2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51" h="268778">
                <a:moveTo>
                  <a:pt x="338051" y="268778"/>
                </a:moveTo>
                <a:cubicBezTo>
                  <a:pt x="254924" y="254923"/>
                  <a:pt x="171797" y="241069"/>
                  <a:pt x="121921" y="235527"/>
                </a:cubicBezTo>
                <a:cubicBezTo>
                  <a:pt x="72045" y="229985"/>
                  <a:pt x="58190" y="268778"/>
                  <a:pt x="38793" y="235527"/>
                </a:cubicBezTo>
                <a:cubicBezTo>
                  <a:pt x="19397" y="202276"/>
                  <a:pt x="0" y="72044"/>
                  <a:pt x="5542" y="36022"/>
                </a:cubicBezTo>
                <a:cubicBezTo>
                  <a:pt x="11084" y="0"/>
                  <a:pt x="72044" y="19396"/>
                  <a:pt x="72044" y="19396"/>
                </a:cubicBezTo>
                <a:lnTo>
                  <a:pt x="338051" y="268778"/>
                </a:lnTo>
                <a:close/>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8" name="TextBox 27"/>
          <p:cNvSpPr txBox="1">
            <a:spLocks noChangeArrowheads="1"/>
          </p:cNvSpPr>
          <p:nvPr/>
        </p:nvSpPr>
        <p:spPr bwMode="auto">
          <a:xfrm>
            <a:off x="4876800" y="123444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7: arrives Harpers Ferry</a:t>
            </a:r>
            <a:endParaRPr lang="en-US" sz="2800" dirty="0">
              <a:latin typeface="Calibri" pitchFamily="34" charset="0"/>
            </a:endParaRPr>
          </a:p>
        </p:txBody>
      </p:sp>
      <p:sp useBgFill="1">
        <p:nvSpPr>
          <p:cNvPr id="29" name="TextBox 28"/>
          <p:cNvSpPr txBox="1">
            <a:spLocks noChangeArrowheads="1"/>
          </p:cNvSpPr>
          <p:nvPr/>
        </p:nvSpPr>
        <p:spPr bwMode="auto">
          <a:xfrm>
            <a:off x="4876800" y="22098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15: arrives Pittsburg</a:t>
            </a:r>
            <a:endParaRPr lang="en-US" sz="2800" dirty="0">
              <a:latin typeface="Calibri" pitchFamily="34" charset="0"/>
            </a:endParaRPr>
          </a:p>
        </p:txBody>
      </p:sp>
      <p:sp>
        <p:nvSpPr>
          <p:cNvPr id="13" name="TextBox 12"/>
          <p:cNvSpPr txBox="1">
            <a:spLocks noChangeArrowheads="1"/>
          </p:cNvSpPr>
          <p:nvPr/>
        </p:nvSpPr>
        <p:spPr bwMode="auto">
          <a:xfrm>
            <a:off x="0" y="5562600"/>
            <a:ext cx="5105400" cy="707886"/>
          </a:xfrm>
          <a:prstGeom prst="rect">
            <a:avLst/>
          </a:prstGeom>
          <a:gradFill flip="none" rotWithShape="1">
            <a:gsLst>
              <a:gs pos="0">
                <a:srgbClr val="6EA92D"/>
              </a:gs>
              <a:gs pos="50000">
                <a:srgbClr val="9CB86E"/>
              </a:gs>
              <a:gs pos="100000">
                <a:srgbClr val="156B13"/>
              </a:gs>
            </a:gsLst>
            <a:path path="shape">
              <a:fillToRect l="50000" t="50000" r="50000" b="50000"/>
            </a:path>
            <a:tileRect/>
          </a:gradFill>
          <a:ln w="9525">
            <a:noFill/>
            <a:miter lim="800000"/>
            <a:headEnd/>
            <a:tailEnd/>
          </a:ln>
        </p:spPr>
        <p:txBody>
          <a:bodyPr wrap="square">
            <a:spAutoFit/>
          </a:bodyPr>
          <a:lstStyle/>
          <a:p>
            <a:pPr algn="ctr">
              <a:defRPr/>
            </a:pPr>
            <a:r>
              <a:rPr lang="en-US" sz="4000" b="1" dirty="0" smtClean="0">
                <a:effectLst>
                  <a:outerShdw dist="38100" dir="2700000" sx="99000" sy="99000" algn="tl">
                    <a:schemeClr val="tx1"/>
                  </a:outerShdw>
                </a:effectLst>
                <a:latin typeface="Tempus Sans ITC" pitchFamily="82" charset="0"/>
              </a:rPr>
              <a:t>How long will it take?</a:t>
            </a:r>
            <a:endParaRPr lang="en-US" sz="4000" b="1" dirty="0">
              <a:effectLst>
                <a:outerShdw dist="38100" dir="2700000" sx="99000" sy="99000" algn="tl">
                  <a:schemeClr val="tx1"/>
                </a:outerShdw>
              </a:effectLst>
              <a:latin typeface="Tempus Sans ITC" pitchFamily="82" charset="0"/>
            </a:endParaRPr>
          </a:p>
        </p:txBody>
      </p:sp>
      <p:sp>
        <p:nvSpPr>
          <p:cNvPr id="14" name="Freeform 13"/>
          <p:cNvSpPr/>
          <p:nvPr/>
        </p:nvSpPr>
        <p:spPr>
          <a:xfrm>
            <a:off x="2909455" y="1812175"/>
            <a:ext cx="5685905" cy="3724101"/>
          </a:xfrm>
          <a:custGeom>
            <a:avLst/>
            <a:gdLst>
              <a:gd name="connsiteX0" fmla="*/ 5685905 w 5685905"/>
              <a:gd name="connsiteY0" fmla="*/ 3507970 h 3724101"/>
              <a:gd name="connsiteX1" fmla="*/ 5453149 w 5685905"/>
              <a:gd name="connsiteY1" fmla="*/ 3574472 h 3724101"/>
              <a:gd name="connsiteX2" fmla="*/ 5203767 w 5685905"/>
              <a:gd name="connsiteY2" fmla="*/ 3491345 h 3724101"/>
              <a:gd name="connsiteX3" fmla="*/ 4971010 w 5685905"/>
              <a:gd name="connsiteY3" fmla="*/ 3690850 h 3724101"/>
              <a:gd name="connsiteX4" fmla="*/ 4838007 w 5685905"/>
              <a:gd name="connsiteY4" fmla="*/ 3690850 h 3724101"/>
              <a:gd name="connsiteX5" fmla="*/ 4505498 w 5685905"/>
              <a:gd name="connsiteY5" fmla="*/ 3690850 h 3724101"/>
              <a:gd name="connsiteX6" fmla="*/ 4438996 w 5685905"/>
              <a:gd name="connsiteY6" fmla="*/ 3657600 h 3724101"/>
              <a:gd name="connsiteX7" fmla="*/ 4289367 w 5685905"/>
              <a:gd name="connsiteY7" fmla="*/ 3458094 h 3724101"/>
              <a:gd name="connsiteX8" fmla="*/ 4289367 w 5685905"/>
              <a:gd name="connsiteY8" fmla="*/ 3291840 h 3724101"/>
              <a:gd name="connsiteX9" fmla="*/ 4289367 w 5685905"/>
              <a:gd name="connsiteY9" fmla="*/ 3125585 h 3724101"/>
              <a:gd name="connsiteX10" fmla="*/ 4106487 w 5685905"/>
              <a:gd name="connsiteY10" fmla="*/ 3075709 h 3724101"/>
              <a:gd name="connsiteX11" fmla="*/ 3923607 w 5685905"/>
              <a:gd name="connsiteY11" fmla="*/ 3158836 h 3724101"/>
              <a:gd name="connsiteX12" fmla="*/ 3674225 w 5685905"/>
              <a:gd name="connsiteY12" fmla="*/ 3025832 h 3724101"/>
              <a:gd name="connsiteX13" fmla="*/ 3458094 w 5685905"/>
              <a:gd name="connsiteY13" fmla="*/ 3025832 h 3724101"/>
              <a:gd name="connsiteX14" fmla="*/ 3241963 w 5685905"/>
              <a:gd name="connsiteY14" fmla="*/ 2859578 h 3724101"/>
              <a:gd name="connsiteX15" fmla="*/ 3075709 w 5685905"/>
              <a:gd name="connsiteY15" fmla="*/ 2726574 h 3724101"/>
              <a:gd name="connsiteX16" fmla="*/ 3125585 w 5685905"/>
              <a:gd name="connsiteY16" fmla="*/ 2460567 h 3724101"/>
              <a:gd name="connsiteX17" fmla="*/ 3125585 w 5685905"/>
              <a:gd name="connsiteY17" fmla="*/ 2344189 h 3724101"/>
              <a:gd name="connsiteX18" fmla="*/ 2975956 w 5685905"/>
              <a:gd name="connsiteY18" fmla="*/ 2277687 h 3724101"/>
              <a:gd name="connsiteX19" fmla="*/ 2876203 w 5685905"/>
              <a:gd name="connsiteY19" fmla="*/ 2427316 h 3724101"/>
              <a:gd name="connsiteX20" fmla="*/ 2610196 w 5685905"/>
              <a:gd name="connsiteY20" fmla="*/ 2327563 h 3724101"/>
              <a:gd name="connsiteX21" fmla="*/ 2427316 w 5685905"/>
              <a:gd name="connsiteY21" fmla="*/ 2310938 h 3724101"/>
              <a:gd name="connsiteX22" fmla="*/ 2177934 w 5685905"/>
              <a:gd name="connsiteY22" fmla="*/ 2211185 h 3724101"/>
              <a:gd name="connsiteX23" fmla="*/ 1911927 w 5685905"/>
              <a:gd name="connsiteY23" fmla="*/ 2294312 h 3724101"/>
              <a:gd name="connsiteX24" fmla="*/ 1679170 w 5685905"/>
              <a:gd name="connsiteY24" fmla="*/ 2094807 h 3724101"/>
              <a:gd name="connsiteX25" fmla="*/ 1546167 w 5685905"/>
              <a:gd name="connsiteY25" fmla="*/ 2094807 h 3724101"/>
              <a:gd name="connsiteX26" fmla="*/ 1396538 w 5685905"/>
              <a:gd name="connsiteY26" fmla="*/ 2094807 h 3724101"/>
              <a:gd name="connsiteX27" fmla="*/ 1130530 w 5685905"/>
              <a:gd name="connsiteY27" fmla="*/ 1928552 h 3724101"/>
              <a:gd name="connsiteX28" fmla="*/ 831272 w 5685905"/>
              <a:gd name="connsiteY28" fmla="*/ 1762298 h 3724101"/>
              <a:gd name="connsiteX29" fmla="*/ 432261 w 5685905"/>
              <a:gd name="connsiteY29" fmla="*/ 1512916 h 3724101"/>
              <a:gd name="connsiteX30" fmla="*/ 315883 w 5685905"/>
              <a:gd name="connsiteY30" fmla="*/ 1180407 h 3724101"/>
              <a:gd name="connsiteX31" fmla="*/ 399010 w 5685905"/>
              <a:gd name="connsiteY31" fmla="*/ 964276 h 3724101"/>
              <a:gd name="connsiteX32" fmla="*/ 399010 w 5685905"/>
              <a:gd name="connsiteY32" fmla="*/ 665018 h 3724101"/>
              <a:gd name="connsiteX33" fmla="*/ 216130 w 5685905"/>
              <a:gd name="connsiteY33" fmla="*/ 465512 h 3724101"/>
              <a:gd name="connsiteX34" fmla="*/ 149629 w 5685905"/>
              <a:gd name="connsiteY34" fmla="*/ 232756 h 3724101"/>
              <a:gd name="connsiteX35" fmla="*/ 116378 w 5685905"/>
              <a:gd name="connsiteY35" fmla="*/ 133003 h 3724101"/>
              <a:gd name="connsiteX36" fmla="*/ 0 w 5685905"/>
              <a:gd name="connsiteY36" fmla="*/ 0 h 37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85905" h="3724101">
                <a:moveTo>
                  <a:pt x="5685905" y="3507970"/>
                </a:moveTo>
                <a:cubicBezTo>
                  <a:pt x="5609705" y="3542606"/>
                  <a:pt x="5533505" y="3577243"/>
                  <a:pt x="5453149" y="3574472"/>
                </a:cubicBezTo>
                <a:cubicBezTo>
                  <a:pt x="5372793" y="3571701"/>
                  <a:pt x="5284123" y="3471949"/>
                  <a:pt x="5203767" y="3491345"/>
                </a:cubicBezTo>
                <a:cubicBezTo>
                  <a:pt x="5123411" y="3510741"/>
                  <a:pt x="5031970" y="3657599"/>
                  <a:pt x="4971010" y="3690850"/>
                </a:cubicBezTo>
                <a:cubicBezTo>
                  <a:pt x="4910050" y="3724101"/>
                  <a:pt x="4838007" y="3690850"/>
                  <a:pt x="4838007" y="3690850"/>
                </a:cubicBezTo>
                <a:cubicBezTo>
                  <a:pt x="4760422" y="3690850"/>
                  <a:pt x="4572000" y="3696392"/>
                  <a:pt x="4505498" y="3690850"/>
                </a:cubicBezTo>
                <a:cubicBezTo>
                  <a:pt x="4438996" y="3685308"/>
                  <a:pt x="4475018" y="3696393"/>
                  <a:pt x="4438996" y="3657600"/>
                </a:cubicBezTo>
                <a:cubicBezTo>
                  <a:pt x="4402974" y="3618807"/>
                  <a:pt x="4314305" y="3519054"/>
                  <a:pt x="4289367" y="3458094"/>
                </a:cubicBezTo>
                <a:cubicBezTo>
                  <a:pt x="4264429" y="3397134"/>
                  <a:pt x="4289367" y="3291840"/>
                  <a:pt x="4289367" y="3291840"/>
                </a:cubicBezTo>
                <a:cubicBezTo>
                  <a:pt x="4289367" y="3236422"/>
                  <a:pt x="4319847" y="3161607"/>
                  <a:pt x="4289367" y="3125585"/>
                </a:cubicBezTo>
                <a:cubicBezTo>
                  <a:pt x="4258887" y="3089563"/>
                  <a:pt x="4167447" y="3070167"/>
                  <a:pt x="4106487" y="3075709"/>
                </a:cubicBezTo>
                <a:cubicBezTo>
                  <a:pt x="4045527" y="3081251"/>
                  <a:pt x="3995651" y="3167149"/>
                  <a:pt x="3923607" y="3158836"/>
                </a:cubicBezTo>
                <a:cubicBezTo>
                  <a:pt x="3851563" y="3150523"/>
                  <a:pt x="3751810" y="3047999"/>
                  <a:pt x="3674225" y="3025832"/>
                </a:cubicBezTo>
                <a:cubicBezTo>
                  <a:pt x="3596640" y="3003665"/>
                  <a:pt x="3530138" y="3053541"/>
                  <a:pt x="3458094" y="3025832"/>
                </a:cubicBezTo>
                <a:cubicBezTo>
                  <a:pt x="3386050" y="2998123"/>
                  <a:pt x="3305694" y="2909454"/>
                  <a:pt x="3241963" y="2859578"/>
                </a:cubicBezTo>
                <a:cubicBezTo>
                  <a:pt x="3178232" y="2809702"/>
                  <a:pt x="3095105" y="2793076"/>
                  <a:pt x="3075709" y="2726574"/>
                </a:cubicBezTo>
                <a:cubicBezTo>
                  <a:pt x="3056313" y="2660072"/>
                  <a:pt x="3117272" y="2524298"/>
                  <a:pt x="3125585" y="2460567"/>
                </a:cubicBezTo>
                <a:cubicBezTo>
                  <a:pt x="3133898" y="2396836"/>
                  <a:pt x="3150523" y="2374669"/>
                  <a:pt x="3125585" y="2344189"/>
                </a:cubicBezTo>
                <a:cubicBezTo>
                  <a:pt x="3100647" y="2313709"/>
                  <a:pt x="3017520" y="2263833"/>
                  <a:pt x="2975956" y="2277687"/>
                </a:cubicBezTo>
                <a:cubicBezTo>
                  <a:pt x="2934392" y="2291542"/>
                  <a:pt x="2937163" y="2419003"/>
                  <a:pt x="2876203" y="2427316"/>
                </a:cubicBezTo>
                <a:cubicBezTo>
                  <a:pt x="2815243" y="2435629"/>
                  <a:pt x="2685010" y="2346959"/>
                  <a:pt x="2610196" y="2327563"/>
                </a:cubicBezTo>
                <a:cubicBezTo>
                  <a:pt x="2535382" y="2308167"/>
                  <a:pt x="2499360" y="2330334"/>
                  <a:pt x="2427316" y="2310938"/>
                </a:cubicBezTo>
                <a:cubicBezTo>
                  <a:pt x="2355272" y="2291542"/>
                  <a:pt x="2263832" y="2213956"/>
                  <a:pt x="2177934" y="2211185"/>
                </a:cubicBezTo>
                <a:cubicBezTo>
                  <a:pt x="2092036" y="2208414"/>
                  <a:pt x="1995054" y="2313708"/>
                  <a:pt x="1911927" y="2294312"/>
                </a:cubicBezTo>
                <a:cubicBezTo>
                  <a:pt x="1828800" y="2274916"/>
                  <a:pt x="1740130" y="2128058"/>
                  <a:pt x="1679170" y="2094807"/>
                </a:cubicBezTo>
                <a:cubicBezTo>
                  <a:pt x="1618210" y="2061556"/>
                  <a:pt x="1546167" y="2094807"/>
                  <a:pt x="1546167" y="2094807"/>
                </a:cubicBezTo>
                <a:cubicBezTo>
                  <a:pt x="1499062" y="2094807"/>
                  <a:pt x="1465811" y="2122516"/>
                  <a:pt x="1396538" y="2094807"/>
                </a:cubicBezTo>
                <a:cubicBezTo>
                  <a:pt x="1327265" y="2067098"/>
                  <a:pt x="1224741" y="1983970"/>
                  <a:pt x="1130530" y="1928552"/>
                </a:cubicBezTo>
                <a:cubicBezTo>
                  <a:pt x="1036319" y="1873134"/>
                  <a:pt x="947650" y="1831571"/>
                  <a:pt x="831272" y="1762298"/>
                </a:cubicBezTo>
                <a:cubicBezTo>
                  <a:pt x="714894" y="1693025"/>
                  <a:pt x="518159" y="1609898"/>
                  <a:pt x="432261" y="1512916"/>
                </a:cubicBezTo>
                <a:cubicBezTo>
                  <a:pt x="346363" y="1415934"/>
                  <a:pt x="321425" y="1271847"/>
                  <a:pt x="315883" y="1180407"/>
                </a:cubicBezTo>
                <a:cubicBezTo>
                  <a:pt x="310341" y="1088967"/>
                  <a:pt x="385156" y="1050174"/>
                  <a:pt x="399010" y="964276"/>
                </a:cubicBezTo>
                <a:cubicBezTo>
                  <a:pt x="412865" y="878378"/>
                  <a:pt x="429490" y="748145"/>
                  <a:pt x="399010" y="665018"/>
                </a:cubicBezTo>
                <a:cubicBezTo>
                  <a:pt x="368530" y="581891"/>
                  <a:pt x="257693" y="537556"/>
                  <a:pt x="216130" y="465512"/>
                </a:cubicBezTo>
                <a:cubicBezTo>
                  <a:pt x="174567" y="393468"/>
                  <a:pt x="166254" y="288174"/>
                  <a:pt x="149629" y="232756"/>
                </a:cubicBezTo>
                <a:cubicBezTo>
                  <a:pt x="133004" y="177338"/>
                  <a:pt x="141316" y="171796"/>
                  <a:pt x="116378" y="133003"/>
                </a:cubicBezTo>
                <a:cubicBezTo>
                  <a:pt x="91440" y="94210"/>
                  <a:pt x="19396" y="30480"/>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a:spLocks noChangeArrowheads="1"/>
          </p:cNvSpPr>
          <p:nvPr/>
        </p:nvSpPr>
        <p:spPr bwMode="auto">
          <a:xfrm>
            <a:off x="0" y="4953000"/>
            <a:ext cx="5105400" cy="646331"/>
          </a:xfrm>
          <a:prstGeom prst="rect">
            <a:avLst/>
          </a:prstGeom>
          <a:gradFill flip="none" rotWithShape="1">
            <a:gsLst>
              <a:gs pos="0">
                <a:srgbClr val="6EA92D"/>
              </a:gs>
              <a:gs pos="50000">
                <a:srgbClr val="9CB86E"/>
              </a:gs>
              <a:gs pos="100000">
                <a:srgbClr val="156B13"/>
              </a:gs>
            </a:gsLst>
            <a:path path="shape">
              <a:fillToRect l="50000" t="50000" r="50000" b="50000"/>
            </a:path>
            <a:tileRect/>
          </a:gradFill>
          <a:ln w="9525">
            <a:noFill/>
            <a:miter lim="800000"/>
            <a:headEnd/>
            <a:tailEnd/>
          </a:ln>
        </p:spPr>
        <p:txBody>
          <a:bodyPr wrap="square">
            <a:spAutoFit/>
          </a:bodyPr>
          <a:lstStyle/>
          <a:p>
            <a:pPr algn="ctr">
              <a:defRPr/>
            </a:pPr>
            <a:r>
              <a:rPr lang="en-US" sz="3600" b="1" dirty="0" smtClean="0">
                <a:effectLst>
                  <a:outerShdw dist="50800" dir="2700000" sx="99000" sy="99000" algn="tl">
                    <a:schemeClr val="tx1"/>
                  </a:outerShdw>
                </a:effectLst>
                <a:latin typeface="Tempus Sans ITC" pitchFamily="82" charset="0"/>
              </a:rPr>
              <a:t>Distance is ~ 220 miles</a:t>
            </a:r>
            <a:endParaRPr lang="en-US" sz="3600" b="1" dirty="0">
              <a:effectLst>
                <a:outerShdw dist="50800" dir="2700000" sx="99000" sy="99000" algn="tl">
                  <a:schemeClr val="tx1"/>
                </a:outerShdw>
              </a:effectLst>
              <a:latin typeface="Tempus Sans ITC" pitchFamily="82" charset="0"/>
            </a:endParaRPr>
          </a:p>
        </p:txBody>
      </p:sp>
      <p:pic>
        <p:nvPicPr>
          <p:cNvPr id="17"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rot="790175">
            <a:off x="7956838" y="4487123"/>
            <a:ext cx="1798930" cy="933120"/>
          </a:xfrm>
          <a:prstGeom prst="rect">
            <a:avLst/>
          </a:prstGeom>
          <a:noFill/>
        </p:spPr>
      </p:pic>
      <p:grpSp>
        <p:nvGrpSpPr>
          <p:cNvPr id="33" name="Group 32"/>
          <p:cNvGrpSpPr/>
          <p:nvPr/>
        </p:nvGrpSpPr>
        <p:grpSpPr>
          <a:xfrm>
            <a:off x="2895600" y="914400"/>
            <a:ext cx="2057400" cy="646331"/>
            <a:chOff x="2895600" y="914400"/>
            <a:chExt cx="2057400" cy="646331"/>
          </a:xfrm>
        </p:grpSpPr>
        <p:sp useBgFill="1">
          <p:nvSpPr>
            <p:cNvPr id="26" name="TextBox 25"/>
            <p:cNvSpPr txBox="1">
              <a:spLocks noChangeArrowheads="1"/>
            </p:cNvSpPr>
            <p:nvPr/>
          </p:nvSpPr>
          <p:spPr bwMode="auto">
            <a:xfrm>
              <a:off x="2895600" y="914400"/>
              <a:ext cx="1981200" cy="646331"/>
            </a:xfrm>
            <a:prstGeom prst="rect">
              <a:avLst/>
            </a:prstGeom>
            <a:ln w="9525">
              <a:noFill/>
              <a:miter lim="800000"/>
              <a:headEnd/>
              <a:tailEnd/>
            </a:ln>
          </p:spPr>
          <p:txBody>
            <a:bodyPr wrap="square">
              <a:spAutoFit/>
            </a:bodyPr>
            <a:lstStyle/>
            <a:p>
              <a:pPr>
                <a:defRPr/>
              </a:pPr>
              <a:r>
                <a:rPr lang="en-US" sz="3600" b="1" dirty="0" smtClean="0">
                  <a:effectLst>
                    <a:outerShdw dist="50800" dir="2700000" sx="99000" sy="99000" algn="tl">
                      <a:schemeClr val="tx1"/>
                    </a:outerShdw>
                  </a:effectLst>
                  <a:latin typeface="Tempus Sans ITC" pitchFamily="82" charset="0"/>
                </a:rPr>
                <a:t>2 days  </a:t>
              </a:r>
              <a:endParaRPr lang="en-US" sz="3600" b="1" dirty="0">
                <a:effectLst>
                  <a:outerShdw dist="50800" dir="2700000" sx="99000" sy="99000" algn="tl">
                    <a:schemeClr val="tx1"/>
                  </a:outerShdw>
                </a:effectLst>
                <a:latin typeface="Tempus Sans ITC" pitchFamily="82" charset="0"/>
              </a:endParaRPr>
            </a:p>
          </p:txBody>
        </p:sp>
        <p:sp>
          <p:nvSpPr>
            <p:cNvPr id="30" name="Chevron 29"/>
            <p:cNvSpPr/>
            <p:nvPr/>
          </p:nvSpPr>
          <p:spPr>
            <a:xfrm flipH="1">
              <a:off x="4343400" y="990600"/>
              <a:ext cx="609600" cy="533400"/>
            </a:xfrm>
            <a:prstGeom prst="chevron">
              <a:avLst>
                <a:gd name="adj" fmla="val 787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p:cNvGrpSpPr/>
          <p:nvPr/>
        </p:nvGrpSpPr>
        <p:grpSpPr>
          <a:xfrm>
            <a:off x="2895600" y="1752600"/>
            <a:ext cx="2057400" cy="646331"/>
            <a:chOff x="2895600" y="1752600"/>
            <a:chExt cx="2057400" cy="646331"/>
          </a:xfrm>
        </p:grpSpPr>
        <p:sp useBgFill="1">
          <p:nvSpPr>
            <p:cNvPr id="27" name="TextBox 26"/>
            <p:cNvSpPr txBox="1">
              <a:spLocks noChangeArrowheads="1"/>
            </p:cNvSpPr>
            <p:nvPr/>
          </p:nvSpPr>
          <p:spPr bwMode="auto">
            <a:xfrm>
              <a:off x="2895600" y="1752600"/>
              <a:ext cx="1981200" cy="646331"/>
            </a:xfrm>
            <a:prstGeom prst="rect">
              <a:avLst/>
            </a:prstGeom>
            <a:ln w="9525">
              <a:noFill/>
              <a:miter lim="800000"/>
              <a:headEnd/>
              <a:tailEnd/>
            </a:ln>
          </p:spPr>
          <p:txBody>
            <a:bodyPr wrap="square">
              <a:spAutoFit/>
            </a:bodyPr>
            <a:lstStyle/>
            <a:p>
              <a:pPr>
                <a:defRPr/>
              </a:pPr>
              <a:r>
                <a:rPr lang="en-US" sz="3600" b="1" dirty="0" smtClean="0">
                  <a:effectLst>
                    <a:outerShdw dist="50800" dir="2700000" sx="99000" sy="99000" algn="tl">
                      <a:schemeClr val="tx1"/>
                    </a:outerShdw>
                  </a:effectLst>
                  <a:latin typeface="Tempus Sans ITC" pitchFamily="82" charset="0"/>
                </a:rPr>
                <a:t>8 days</a:t>
              </a:r>
              <a:endParaRPr lang="en-US" sz="3600" b="1" dirty="0">
                <a:effectLst>
                  <a:outerShdw dist="50800" dir="2700000" sx="99000" sy="99000" algn="tl">
                    <a:schemeClr val="tx1"/>
                  </a:outerShdw>
                </a:effectLst>
                <a:latin typeface="Tempus Sans ITC" pitchFamily="82" charset="0"/>
              </a:endParaRPr>
            </a:p>
          </p:txBody>
        </p:sp>
        <p:sp>
          <p:nvSpPr>
            <p:cNvPr id="31" name="Chevron 30"/>
            <p:cNvSpPr/>
            <p:nvPr/>
          </p:nvSpPr>
          <p:spPr>
            <a:xfrm flipH="1">
              <a:off x="4343400" y="1828800"/>
              <a:ext cx="609600" cy="533400"/>
            </a:xfrm>
            <a:prstGeom prst="chevron">
              <a:avLst>
                <a:gd name="adj" fmla="val 787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Rectangle 33"/>
          <p:cNvSpPr/>
          <p:nvPr/>
        </p:nvSpPr>
        <p:spPr>
          <a:xfrm>
            <a:off x="6858000" y="762000"/>
            <a:ext cx="2286000" cy="990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a:spLocks noChangeArrowheads="1"/>
          </p:cNvSpPr>
          <p:nvPr/>
        </p:nvSpPr>
        <p:spPr bwMode="auto">
          <a:xfrm>
            <a:off x="4876800" y="4953000"/>
            <a:ext cx="4191000" cy="646331"/>
          </a:xfrm>
          <a:prstGeom prst="rect">
            <a:avLst/>
          </a:prstGeom>
          <a:gradFill>
            <a:gsLst>
              <a:gs pos="0">
                <a:srgbClr val="6EA92D"/>
              </a:gs>
              <a:gs pos="50000">
                <a:srgbClr val="9CB86E"/>
              </a:gs>
              <a:gs pos="100000">
                <a:srgbClr val="156B13"/>
              </a:gs>
            </a:gsLst>
            <a:path path="shape">
              <a:fillToRect l="50000" t="50000" r="50000" b="50000"/>
            </a:path>
          </a:gradFill>
          <a:ln w="9525">
            <a:noFill/>
            <a:miter lim="800000"/>
            <a:headEnd/>
            <a:tailEnd/>
          </a:ln>
        </p:spPr>
        <p:txBody>
          <a:bodyPr wrap="square">
            <a:spAutoFit/>
          </a:bodyPr>
          <a:lstStyle/>
          <a:p>
            <a:pPr>
              <a:defRPr/>
            </a:pPr>
            <a:r>
              <a:rPr lang="en-US" sz="3600" b="1" dirty="0" smtClean="0">
                <a:effectLst>
                  <a:outerShdw dist="50800" dir="2700000" sx="99000" sy="99000" algn="tl">
                    <a:schemeClr val="tx1"/>
                  </a:outerShdw>
                </a:effectLst>
                <a:latin typeface="Tempus Sans ITC" pitchFamily="82" charset="0"/>
              </a:rPr>
              <a:t>/8 days ~ 30</a:t>
            </a:r>
            <a:r>
              <a:rPr lang="en-US" sz="2800" b="1" dirty="0" smtClean="0">
                <a:effectLst>
                  <a:outerShdw dist="50800" dir="2700000" sx="99000" sy="99000" algn="tl">
                    <a:schemeClr val="tx1"/>
                  </a:outerShdw>
                </a:effectLst>
                <a:latin typeface="Tempus Sans ITC" pitchFamily="82" charset="0"/>
              </a:rPr>
              <a:t>mi/day </a:t>
            </a:r>
            <a:endParaRPr lang="en-US" sz="2800" b="1" dirty="0">
              <a:effectLst>
                <a:outerShdw dist="50800" dir="2700000" sx="99000" sy="99000" algn="tl">
                  <a:schemeClr val="tx1"/>
                </a:outerShdw>
              </a:effectLst>
              <a:latin typeface="Tempus Sans ITC" pitchFamily="82" charset="0"/>
            </a:endParaRPr>
          </a:p>
        </p:txBody>
      </p:sp>
      <p:sp>
        <p:nvSpPr>
          <p:cNvPr id="36" name="Freeform 35"/>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0" presetClass="path" presetSubtype="0" accel="50000" decel="50000" fill="hold" nodeType="withEffect">
                                  <p:stCondLst>
                                    <p:cond delay="0"/>
                                  </p:stCondLst>
                                  <p:childTnLst>
                                    <p:animMotion origin="layout" path="M -0.00364 0.00277 L -0.12482 0.07815 L -0.17378 0.08046 L -0.19392 -0.00902 L -0.28837 -0.01156 L -0.32291 -0.11561 L -0.44652 -0.13018 L -0.51562 -0.17133 L -0.61389 -0.26821 L -0.61198 -0.36023 L -0.6684 -0.48833 " pathEditMode="relative" rAng="0" ptsTypes="AAAAAAAAAAA">
                                      <p:cBhvr>
                                        <p:cTn id="19" dur="5000" fill="hold"/>
                                        <p:tgtEl>
                                          <p:spTgt spid="17"/>
                                        </p:tgtEl>
                                        <p:attrNameLst>
                                          <p:attrName>ppt_x</p:attrName>
                                          <p:attrName>ppt_y</p:attrName>
                                        </p:attrNameLst>
                                      </p:cBhvr>
                                      <p:rCtr x="-332" y="-207"/>
                                    </p:animMotion>
                                  </p:childTnLst>
                                </p:cTn>
                              </p:par>
                              <p:par>
                                <p:cTn id="20" presetID="10" presetClass="exit" presetSubtype="0" fill="hold" nodeType="withEffect">
                                  <p:stCondLst>
                                    <p:cond delay="500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21"/>
                                        </p:tgtEl>
                                      </p:cBhvr>
                                    </p:animEffect>
                                    <p:set>
                                      <p:cBhvr>
                                        <p:cTn id="38" dur="1" fill="hold">
                                          <p:stCondLst>
                                            <p:cond delay="999"/>
                                          </p:stCondLst>
                                        </p:cTn>
                                        <p:tgtEl>
                                          <p:spTgt spid="2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1000"/>
                                        <p:tgtEl>
                                          <p:spTgt spid="34"/>
                                        </p:tgtEl>
                                      </p:cBhvr>
                                    </p:animEffect>
                                  </p:childTnLst>
                                </p:cTn>
                              </p:par>
                            </p:childTnLst>
                          </p:cTn>
                        </p:par>
                        <p:par>
                          <p:cTn id="46" fill="hold">
                            <p:stCondLst>
                              <p:cond delay="2000"/>
                            </p:stCondLst>
                            <p:childTnLst>
                              <p:par>
                                <p:cTn id="47" presetID="22" presetClass="entr" presetSubtype="2"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right)">
                                      <p:cBhvr>
                                        <p:cTn id="49" dur="10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1.11022E-16 -1.38728E-6 L 1.11022E-16 0.14983 " pathEditMode="relative" rAng="0" ptsTypes="AA">
                                      <p:cBhvr>
                                        <p:cTn id="53" dur="1000" fill="hold"/>
                                        <p:tgtEl>
                                          <p:spTgt spid="34"/>
                                        </p:tgtEl>
                                        <p:attrNameLst>
                                          <p:attrName>ppt_x</p:attrName>
                                          <p:attrName>ppt_y</p:attrName>
                                        </p:attrNameLst>
                                      </p:cBhvr>
                                      <p:rCtr x="0" y="75"/>
                                    </p:animMotion>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right)">
                                      <p:cBhvr>
                                        <p:cTn id="57" dur="1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2" nodeType="clickEffect">
                                  <p:stCondLst>
                                    <p:cond delay="0"/>
                                  </p:stCondLst>
                                  <p:childTnLst>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33"/>
                                        </p:tgtEl>
                                      </p:cBhvr>
                                    </p:animEffect>
                                    <p:set>
                                      <p:cBhvr>
                                        <p:cTn id="68" dur="1" fill="hold">
                                          <p:stCondLst>
                                            <p:cond delay="999"/>
                                          </p:stCondLst>
                                        </p:cTn>
                                        <p:tgtEl>
                                          <p:spTgt spid="33"/>
                                        </p:tgtEl>
                                        <p:attrNameLst>
                                          <p:attrName>style.visibility</p:attrName>
                                        </p:attrNameLst>
                                      </p:cBhvr>
                                      <p:to>
                                        <p:strVal val="hidden"/>
                                      </p:to>
                                    </p:se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10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32"/>
                                        </p:tgtEl>
                                      </p:cBhvr>
                                    </p:animEffect>
                                    <p:set>
                                      <p:cBhvr>
                                        <p:cTn id="77" dur="1" fill="hold">
                                          <p:stCondLst>
                                            <p:cond delay="999"/>
                                          </p:stCondLst>
                                        </p:cTn>
                                        <p:tgtEl>
                                          <p:spTgt spid="32"/>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5"/>
                                        </p:tgtEl>
                                      </p:cBhvr>
                                    </p:animEffect>
                                    <p:set>
                                      <p:cBhvr>
                                        <p:cTn id="83" dur="1" fill="hold">
                                          <p:stCondLst>
                                            <p:cond delay="999"/>
                                          </p:stCondLst>
                                        </p:cTn>
                                        <p:tgtEl>
                                          <p:spTgt spid="35"/>
                                        </p:tgtEl>
                                        <p:attrNameLst>
                                          <p:attrName>style.visibility</p:attrName>
                                        </p:attrNameLst>
                                      </p:cBhvr>
                                      <p:to>
                                        <p:strVal val="hidden"/>
                                      </p:to>
                                    </p:set>
                                  </p:childTnLst>
                                </p:cTn>
                              </p:par>
                            </p:childTnLst>
                          </p:cTn>
                        </p:par>
                        <p:par>
                          <p:cTn id="84" fill="hold">
                            <p:stCondLst>
                              <p:cond delay="1000"/>
                            </p:stCondLst>
                            <p:childTnLst>
                              <p:par>
                                <p:cTn id="85" presetID="53" presetClass="entr" presetSubtype="0" fill="hold" grpId="1"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Effect transition="in" filter="fade">
                                      <p:cBhvr>
                                        <p:cTn id="89" dur="1000"/>
                                        <p:tgtEl>
                                          <p:spTgt spid="20"/>
                                        </p:tgtEl>
                                      </p:cBhvr>
                                    </p:animEffect>
                                  </p:childTnLst>
                                </p:cTn>
                              </p:par>
                              <p:par>
                                <p:cTn id="90" presetID="49" presetClass="entr" presetSubtype="0" decel="100000" fill="hold" grpId="1"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1000" fill="hold"/>
                                        <p:tgtEl>
                                          <p:spTgt spid="21"/>
                                        </p:tgtEl>
                                        <p:attrNameLst>
                                          <p:attrName>ppt_w</p:attrName>
                                        </p:attrNameLst>
                                      </p:cBhvr>
                                      <p:tavLst>
                                        <p:tav tm="0">
                                          <p:val>
                                            <p:fltVal val="0"/>
                                          </p:val>
                                        </p:tav>
                                        <p:tav tm="100000">
                                          <p:val>
                                            <p:strVal val="#ppt_w"/>
                                          </p:val>
                                        </p:tav>
                                      </p:tavLst>
                                    </p:anim>
                                    <p:anim calcmode="lin" valueType="num">
                                      <p:cBhvr>
                                        <p:cTn id="93" dur="1000" fill="hold"/>
                                        <p:tgtEl>
                                          <p:spTgt spid="21"/>
                                        </p:tgtEl>
                                        <p:attrNameLst>
                                          <p:attrName>ppt_h</p:attrName>
                                        </p:attrNameLst>
                                      </p:cBhvr>
                                      <p:tavLst>
                                        <p:tav tm="0">
                                          <p:val>
                                            <p:fltVal val="0"/>
                                          </p:val>
                                        </p:tav>
                                        <p:tav tm="100000">
                                          <p:val>
                                            <p:strVal val="#ppt_h"/>
                                          </p:val>
                                        </p:tav>
                                      </p:tavLst>
                                    </p:anim>
                                    <p:anim calcmode="lin" valueType="num">
                                      <p:cBhvr>
                                        <p:cTn id="94" dur="1000" fill="hold"/>
                                        <p:tgtEl>
                                          <p:spTgt spid="21"/>
                                        </p:tgtEl>
                                        <p:attrNameLst>
                                          <p:attrName>style.rotation</p:attrName>
                                        </p:attrNameLst>
                                      </p:cBhvr>
                                      <p:tavLst>
                                        <p:tav tm="0">
                                          <p:val>
                                            <p:fltVal val="360"/>
                                          </p:val>
                                        </p:tav>
                                        <p:tav tm="100000">
                                          <p:val>
                                            <p:fltVal val="0"/>
                                          </p:val>
                                        </p:tav>
                                      </p:tavLst>
                                    </p:anim>
                                    <p:animEffect transition="in" filter="fade">
                                      <p:cBhvr>
                                        <p:cTn id="95" dur="1000"/>
                                        <p:tgtEl>
                                          <p:spTgt spid="21"/>
                                        </p:tgtEl>
                                      </p:cBhvr>
                                    </p:animEffec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9" grpId="0" animBg="1"/>
      <p:bldP spid="13" grpId="0" animBg="1"/>
      <p:bldP spid="13" grpId="1" animBg="1"/>
      <p:bldP spid="14" grpId="0" animBg="1"/>
      <p:bldP spid="14" grpId="1" animBg="1"/>
      <p:bldP spid="19" grpId="0" animBg="1"/>
      <p:bldP spid="15" grpId="0" animBg="1"/>
      <p:bldP spid="34" grpId="0" animBg="1"/>
      <p:bldP spid="34" grpId="1" animBg="1"/>
      <p:bldP spid="34" grpId="2" animBg="1"/>
      <p:bldP spid="35" grpId="0" animBg="1"/>
      <p:bldP spid="35" grpId="1" animBg="1"/>
      <p:bldP spid="36" grpId="0" animBg="1"/>
      <p:bldP spid="37" grpId="0" animBg="1"/>
      <p:bldP spid="21" grpId="0" animBg="1"/>
      <p:bldP spid="21"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TextBox 39"/>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Pittsburgh on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41" name="Picture 4" descr="http://explorepahistory.com/kora/files/1/2/1-2-26B-25-ExplorePAHistory-a0a9i2-a_349.jpg"/>
          <p:cNvPicPr>
            <a:picLocks noChangeAspect="1" noChangeArrowheads="1"/>
          </p:cNvPicPr>
          <p:nvPr/>
        </p:nvPicPr>
        <p:blipFill>
          <a:blip r:embed="rId3" cstate="print"/>
          <a:srcRect l="2083" t="2521" r="2083" b="15080"/>
          <a:stretch>
            <a:fillRect/>
          </a:stretch>
        </p:blipFill>
        <p:spPr bwMode="auto">
          <a:xfrm>
            <a:off x="0" y="685800"/>
            <a:ext cx="9144000" cy="6172200"/>
          </a:xfrm>
          <a:prstGeom prst="rect">
            <a:avLst/>
          </a:prstGeom>
          <a:noFill/>
        </p:spPr>
      </p:pic>
      <p:grpSp>
        <p:nvGrpSpPr>
          <p:cNvPr id="16" name="Group 15"/>
          <p:cNvGrpSpPr/>
          <p:nvPr/>
        </p:nvGrpSpPr>
        <p:grpSpPr>
          <a:xfrm>
            <a:off x="0" y="762000"/>
            <a:ext cx="9144000" cy="6096000"/>
            <a:chOff x="0" y="762000"/>
            <a:chExt cx="9144000" cy="6096000"/>
          </a:xfrm>
        </p:grpSpPr>
        <p:pic>
          <p:nvPicPr>
            <p:cNvPr id="22" name="Picture 2"/>
            <p:cNvPicPr>
              <a:picLocks noChangeAspect="1" noChangeArrowheads="1"/>
            </p:cNvPicPr>
            <p:nvPr/>
          </p:nvPicPr>
          <p:blipFill>
            <a:blip r:embed="rId4"/>
            <a:srcRect t="12568" r="1667"/>
            <a:stretch>
              <a:fillRect/>
            </a:stretch>
          </p:blipFill>
          <p:spPr bwMode="auto">
            <a:xfrm>
              <a:off x="0" y="762000"/>
              <a:ext cx="9144000" cy="6096000"/>
            </a:xfrm>
            <a:prstGeom prst="rect">
              <a:avLst/>
            </a:prstGeom>
            <a:noFill/>
            <a:ln w="9525">
              <a:noFill/>
              <a:miter lim="800000"/>
              <a:headEnd/>
              <a:tailEnd/>
            </a:ln>
            <a:effectLst/>
          </p:spPr>
        </p:pic>
        <p:sp useBgFill="1">
          <p:nvSpPr>
            <p:cNvPr id="23" name="TextBox 22"/>
            <p:cNvSpPr txBox="1">
              <a:spLocks noChangeArrowheads="1"/>
            </p:cNvSpPr>
            <p:nvPr/>
          </p:nvSpPr>
          <p:spPr bwMode="auto">
            <a:xfrm>
              <a:off x="4876800" y="7620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5: leaves Washington</a:t>
              </a:r>
              <a:endParaRPr lang="en-US" sz="2800" dirty="0">
                <a:latin typeface="Calibri" pitchFamily="34" charset="0"/>
              </a:endParaRPr>
            </a:p>
          </p:txBody>
        </p:sp>
        <p:sp useBgFill="1">
          <p:nvSpPr>
            <p:cNvPr id="25" name="TextBox 24"/>
            <p:cNvSpPr txBox="1">
              <a:spLocks noChangeArrowheads="1"/>
            </p:cNvSpPr>
            <p:nvPr/>
          </p:nvSpPr>
          <p:spPr bwMode="auto">
            <a:xfrm>
              <a:off x="4876800" y="17526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8: leaves Harpers Ferry</a:t>
              </a:r>
              <a:endParaRPr lang="en-US" sz="2800" dirty="0">
                <a:latin typeface="Calibri" pitchFamily="34" charset="0"/>
              </a:endParaRPr>
            </a:p>
          </p:txBody>
        </p:sp>
        <p:sp useBgFill="1">
          <p:nvSpPr>
            <p:cNvPr id="28" name="TextBox 27"/>
            <p:cNvSpPr txBox="1">
              <a:spLocks noChangeArrowheads="1"/>
            </p:cNvSpPr>
            <p:nvPr/>
          </p:nvSpPr>
          <p:spPr bwMode="auto">
            <a:xfrm>
              <a:off x="4876800" y="123444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7: arrives Harpers Ferry</a:t>
              </a:r>
              <a:endParaRPr lang="en-US" sz="2800" dirty="0">
                <a:latin typeface="Calibri" pitchFamily="34" charset="0"/>
              </a:endParaRPr>
            </a:p>
          </p:txBody>
        </p:sp>
        <p:sp>
          <p:nvSpPr>
            <p:cNvPr id="36" name="Freeform 35"/>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9" name="TextBox 28"/>
          <p:cNvSpPr txBox="1">
            <a:spLocks noChangeArrowheads="1"/>
          </p:cNvSpPr>
          <p:nvPr/>
        </p:nvSpPr>
        <p:spPr bwMode="auto">
          <a:xfrm>
            <a:off x="4876800" y="22098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15: arrives Pittsburgh</a:t>
            </a:r>
            <a:endParaRPr lang="en-US" sz="2800" dirty="0">
              <a:latin typeface="Calibri" pitchFamily="34" charset="0"/>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6" presetClass="emph" presetSubtype="0" fill="hold" grpId="0" nodeType="withEffect">
                                  <p:stCondLst>
                                    <p:cond delay="0"/>
                                  </p:stCondLst>
                                  <p:childTnLst>
                                    <p:animScale>
                                      <p:cBhvr>
                                        <p:cTn id="9" dur="1000" fill="hold"/>
                                        <p:tgtEl>
                                          <p:spTgt spid="20"/>
                                        </p:tgtEl>
                                      </p:cBhvr>
                                      <p:by x="150000" y="150000"/>
                                    </p:animScale>
                                  </p:childTnLst>
                                </p:cTn>
                              </p:par>
                              <p:par>
                                <p:cTn id="10" presetID="3" presetClass="emph" presetSubtype="2" fill="hold" grpId="1" nodeType="withEffect">
                                  <p:stCondLst>
                                    <p:cond delay="0"/>
                                  </p:stCondLst>
                                  <p:childTnLst>
                                    <p:animClr clrSpc="rgb">
                                      <p:cBhvr override="childStyle">
                                        <p:cTn id="11" dur="1000" fill="hold"/>
                                        <p:tgtEl>
                                          <p:spTgt spid="20"/>
                                        </p:tgtEl>
                                        <p:attrNameLst>
                                          <p:attrName>style.color</p:attrName>
                                        </p:attrNameLst>
                                      </p:cBhvr>
                                      <p:to>
                                        <a:schemeClr val="tx2"/>
                                      </p:to>
                                    </p:animClr>
                                  </p:childTnLst>
                                </p:cTn>
                              </p:par>
                              <p:par>
                                <p:cTn id="12" presetID="64" presetClass="path" presetSubtype="0" accel="50000" decel="50000" fill="hold" grpId="2" nodeType="withEffect">
                                  <p:stCondLst>
                                    <p:cond delay="0"/>
                                  </p:stCondLst>
                                  <p:childTnLst>
                                    <p:animMotion origin="layout" path="M -3.33333E-6 -1.32948E-6 L 0.05834 -0.2 " pathEditMode="relative" rAng="0" ptsTypes="AA">
                                      <p:cBhvr>
                                        <p:cTn id="13" dur="1000" fill="hold"/>
                                        <p:tgtEl>
                                          <p:spTgt spid="20"/>
                                        </p:tgtEl>
                                        <p:attrNameLst>
                                          <p:attrName>ppt_x</p:attrName>
                                          <p:attrName>ppt_y</p:attrName>
                                        </p:attrNameLst>
                                      </p:cBhvr>
                                      <p:rCtr x="29" y="-100"/>
                                    </p:animMotion>
                                  </p:childTnLst>
                                </p:cTn>
                              </p:par>
                              <p:par>
                                <p:cTn id="14" presetID="1" presetClass="emph" presetSubtype="2" fill="hold" nodeType="withEffect">
                                  <p:stCondLst>
                                    <p:cond delay="0"/>
                                  </p:stCondLst>
                                  <p:childTnLst>
                                    <p:animClr clrSpc="rgb">
                                      <p:cBhvr>
                                        <p:cTn id="15" dur="1000" fill="hold"/>
                                        <p:tgtEl>
                                          <p:spTgt spid="20"/>
                                        </p:tgtEl>
                                        <p:attrNameLst>
                                          <p:attrName>fillcolor</p:attrName>
                                        </p:attrNameLst>
                                      </p:cBhvr>
                                      <p:to>
                                        <a:srgbClr val="99CCFF"/>
                                      </p:to>
                                    </p:animClr>
                                    <p:set>
                                      <p:cBhvr>
                                        <p:cTn id="16" dur="1000" fill="hold"/>
                                        <p:tgtEl>
                                          <p:spTgt spid="20"/>
                                        </p:tgtEl>
                                        <p:attrNameLst>
                                          <p:attrName>fill.type</p:attrName>
                                        </p:attrNameLst>
                                      </p:cBhvr>
                                      <p:to>
                                        <p:strVal val="solid"/>
                                      </p:to>
                                    </p:set>
                                    <p:set>
                                      <p:cBhvr>
                                        <p:cTn id="17" dur="1000" fill="hold"/>
                                        <p:tgtEl>
                                          <p:spTgt spid="20"/>
                                        </p:tgtEl>
                                        <p:attrNameLst>
                                          <p:attrName>fill.on</p:attrName>
                                        </p:attrNameLst>
                                      </p:cBhvr>
                                      <p:to>
                                        <p:strVal val="true"/>
                                      </p:to>
                                    </p:se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childTnLst>
                                </p:cTn>
                              </p:par>
                              <p:par>
                                <p:cTn id="21" presetID="29" presetClass="exit" presetSubtype="0" fill="hold" grpId="0" nodeType="withEffect">
                                  <p:stCondLst>
                                    <p:cond delay="500"/>
                                  </p:stCondLst>
                                  <p:childTnLst>
                                    <p:anim calcmode="lin" valueType="num">
                                      <p:cBhvr>
                                        <p:cTn id="22" dur="1000"/>
                                        <p:tgtEl>
                                          <p:spTgt spid="24"/>
                                        </p:tgtEl>
                                        <p:attrNameLst>
                                          <p:attrName>ppt_x</p:attrName>
                                        </p:attrNameLst>
                                      </p:cBhvr>
                                      <p:tavLst>
                                        <p:tav tm="0">
                                          <p:val>
                                            <p:strVal val="ppt_x"/>
                                          </p:val>
                                        </p:tav>
                                        <p:tav tm="100000">
                                          <p:val>
                                            <p:strVal val="ppt_x-.2"/>
                                          </p:val>
                                        </p:tav>
                                      </p:tavLst>
                                    </p:anim>
                                    <p:anim calcmode="lin" valueType="num">
                                      <p:cBhvr>
                                        <p:cTn id="23" dur="1000"/>
                                        <p:tgtEl>
                                          <p:spTgt spid="24"/>
                                        </p:tgtEl>
                                        <p:attrNameLst>
                                          <p:attrName>ppt_y</p:attrName>
                                        </p:attrNameLst>
                                      </p:cBhvr>
                                      <p:tavLst>
                                        <p:tav tm="0">
                                          <p:val>
                                            <p:strVal val="ppt_y"/>
                                          </p:val>
                                        </p:tav>
                                        <p:tav tm="100000">
                                          <p:val>
                                            <p:strVal val="ppt_y"/>
                                          </p:val>
                                        </p:tav>
                                      </p:tavLst>
                                    </p:anim>
                                    <p:animEffect transition="out" filter="fade">
                                      <p:cBhvr>
                                        <p:cTn id="24" dur="1000"/>
                                        <p:tgtEl>
                                          <p:spTgt spid="24"/>
                                        </p:tgtEl>
                                      </p:cBhvr>
                                    </p:animEffect>
                                    <p:set>
                                      <p:cBhvr>
                                        <p:cTn id="25" dur="1" fill="hold">
                                          <p:stCondLst>
                                            <p:cond delay="999"/>
                                          </p:stCondLst>
                                        </p:cTn>
                                        <p:tgtEl>
                                          <p:spTgt spid="24"/>
                                        </p:tgtEl>
                                        <p:attrNameLst>
                                          <p:attrName>style.visibility</p:attrName>
                                        </p:attrNameLst>
                                      </p:cBhvr>
                                      <p:to>
                                        <p:strVal val="hidden"/>
                                      </p:to>
                                    </p:set>
                                  </p:childTnLst>
                                </p:cTn>
                              </p:par>
                              <p:par>
                                <p:cTn id="26" presetID="10" presetClass="exit" presetSubtype="0" fill="hold" grpId="3" nodeType="withEffect">
                                  <p:stCondLst>
                                    <p:cond delay="500"/>
                                  </p:stCondLst>
                                  <p:childTnLst>
                                    <p:animEffect transition="out" filter="fade">
                                      <p:cBhvr>
                                        <p:cTn id="27" dur="1000"/>
                                        <p:tgtEl>
                                          <p:spTgt spid="20"/>
                                        </p:tgtEl>
                                      </p:cBhvr>
                                    </p:animEffect>
                                    <p:set>
                                      <p:cBhvr>
                                        <p:cTn id="28" dur="1" fill="hold">
                                          <p:stCondLst>
                                            <p:cond delay="999"/>
                                          </p:stCondLst>
                                        </p:cTn>
                                        <p:tgtEl>
                                          <p:spTgt spid="20"/>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childTnLst>
                                </p:cTn>
                              </p:par>
                              <p:par>
                                <p:cTn id="32" presetID="64" presetClass="path" presetSubtype="0" accel="50000" decel="50000" fill="hold" grpId="0" nodeType="withEffect">
                                  <p:stCondLst>
                                    <p:cond delay="0"/>
                                  </p:stCondLst>
                                  <p:childTnLst>
                                    <p:animMotion origin="layout" path="M 3.33333E-6 5.55112E-17 L 3.33333E-6 -0.23792 " pathEditMode="relative" rAng="0" ptsTypes="AA">
                                      <p:cBhvr>
                                        <p:cTn id="33" dur="1000" fill="hold"/>
                                        <p:tgtEl>
                                          <p:spTgt spid="29"/>
                                        </p:tgtEl>
                                        <p:attrNameLst>
                                          <p:attrName>ppt_x</p:attrName>
                                          <p:attrName>ppt_y</p:attrName>
                                        </p:attrNameLst>
                                      </p:cBhvr>
                                      <p:rCtr x="0" y="-1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20" grpId="0" animBg="1"/>
      <p:bldP spid="20" grpId="1" animBg="1"/>
      <p:bldP spid="20" grpId="2" animBg="1"/>
      <p:bldP spid="20" grpId="3"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srcRect l="2437" t="3586" r="2500"/>
          <a:stretch>
            <a:fillRect/>
          </a:stretch>
        </p:blipFill>
        <p:spPr bwMode="auto">
          <a:xfrm>
            <a:off x="0" y="838150"/>
            <a:ext cx="9144000" cy="6098005"/>
          </a:xfrm>
          <a:prstGeom prst="rect">
            <a:avLst/>
          </a:prstGeom>
          <a:noFill/>
          <a:ln w="50800">
            <a:noFill/>
            <a:miter lim="800000"/>
            <a:headEnd/>
            <a:tailEnd/>
          </a:ln>
          <a:effectLst/>
        </p:spPr>
      </p:pic>
      <p:pic>
        <p:nvPicPr>
          <p:cNvPr id="3" name="Picture 4" descr="http://explorepahistory.com/kora/files/1/2/1-2-26B-25-ExplorePAHistory-a0a9i2-a_349.jpg"/>
          <p:cNvPicPr>
            <a:picLocks noChangeAspect="1" noChangeArrowheads="1"/>
          </p:cNvPicPr>
          <p:nvPr/>
        </p:nvPicPr>
        <p:blipFill>
          <a:blip r:embed="rId3" cstate="print"/>
          <a:srcRect l="2083" t="2521" r="2083" b="15080"/>
          <a:stretch>
            <a:fillRect/>
          </a:stretch>
        </p:blipFill>
        <p:spPr bwMode="auto">
          <a:xfrm>
            <a:off x="0" y="685800"/>
            <a:ext cx="9144000" cy="6172200"/>
          </a:xfrm>
          <a:prstGeom prst="rect">
            <a:avLst/>
          </a:prstGeom>
          <a:noFill/>
        </p:spPr>
      </p:pic>
      <p:pic>
        <p:nvPicPr>
          <p:cNvPr id="4"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rot="21080698">
            <a:off x="5964447" y="3516609"/>
            <a:ext cx="625367" cy="324383"/>
          </a:xfrm>
          <a:prstGeom prst="rect">
            <a:avLst/>
          </a:prstGeom>
          <a:noFill/>
        </p:spPr>
      </p:pic>
      <p:pic>
        <p:nvPicPr>
          <p:cNvPr id="5" name="Picture 8" descr="C:\Users\Sandra\AppData\Local\Microsoft\Windows\INetCache\IE\RXELTGZ5\HorseAndRiderSilhouette[1].png"/>
          <p:cNvPicPr>
            <a:picLocks noChangeAspect="1" noChangeArrowheads="1"/>
          </p:cNvPicPr>
          <p:nvPr/>
        </p:nvPicPr>
        <p:blipFill>
          <a:blip r:embed="rId5" cstate="print"/>
          <a:srcRect r="-1163" b="21429"/>
          <a:stretch>
            <a:fillRect/>
          </a:stretch>
        </p:blipFill>
        <p:spPr bwMode="auto">
          <a:xfrm rot="21348302">
            <a:off x="682335" y="3624510"/>
            <a:ext cx="1201480" cy="623218"/>
          </a:xfrm>
          <a:prstGeom prst="rect">
            <a:avLst/>
          </a:prstGeom>
          <a:noFill/>
        </p:spPr>
      </p:pic>
      <p:sp>
        <p:nvSpPr>
          <p:cNvPr id="7" name="Rectangle 6"/>
          <p:cNvSpPr/>
          <p:nvPr/>
        </p:nvSpPr>
        <p:spPr>
          <a:xfrm>
            <a:off x="152400" y="1163360"/>
            <a:ext cx="7086600" cy="523220"/>
          </a:xfrm>
          <a:prstGeom prst="rect">
            <a:avLst/>
          </a:prstGeom>
        </p:spPr>
        <p:txBody>
          <a:bodyPr wrap="square">
            <a:spAutoFit/>
          </a:bodyPr>
          <a:lstStyle/>
          <a:p>
            <a:r>
              <a:rPr lang="en-US" sz="2800" b="1" dirty="0" smtClean="0"/>
              <a:t>- major boat-building community</a:t>
            </a:r>
            <a:endParaRPr lang="en-US" sz="2800" b="1" dirty="0"/>
          </a:p>
        </p:txBody>
      </p:sp>
      <p:sp useBgFill="1">
        <p:nvSpPr>
          <p:cNvPr id="6" name="TextBox 5"/>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Pittsburgh on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Rectangle 8"/>
          <p:cNvSpPr/>
          <p:nvPr/>
        </p:nvSpPr>
        <p:spPr>
          <a:xfrm>
            <a:off x="152400" y="716340"/>
            <a:ext cx="6705600" cy="523220"/>
          </a:xfrm>
          <a:prstGeom prst="rect">
            <a:avLst/>
          </a:prstGeom>
        </p:spPr>
        <p:txBody>
          <a:bodyPr wrap="square">
            <a:spAutoFit/>
          </a:bodyPr>
          <a:lstStyle/>
          <a:p>
            <a:r>
              <a:rPr lang="en-US" sz="2800" b="1" dirty="0" smtClean="0"/>
              <a:t>- town of about 2400 people</a:t>
            </a:r>
            <a:endParaRPr lang="en-US" sz="2800" b="1" dirty="0"/>
          </a:p>
        </p:txBody>
      </p:sp>
      <p:sp useBgFill="1">
        <p:nvSpPr>
          <p:cNvPr id="10" name="TextBox 9"/>
          <p:cNvSpPr txBox="1">
            <a:spLocks noChangeArrowheads="1"/>
          </p:cNvSpPr>
          <p:nvPr/>
        </p:nvSpPr>
        <p:spPr bwMode="auto">
          <a:xfrm>
            <a:off x="4876800" y="10668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Aug 31: leaves Pittsburgh</a:t>
            </a:r>
            <a:endParaRPr lang="en-US" sz="2800" dirty="0">
              <a:latin typeface="Calibri" pitchFamily="34" charset="0"/>
            </a:endParaRPr>
          </a:p>
        </p:txBody>
      </p:sp>
      <p:sp>
        <p:nvSpPr>
          <p:cNvPr id="11" name="Oval 10"/>
          <p:cNvSpPr/>
          <p:nvPr/>
        </p:nvSpPr>
        <p:spPr>
          <a:xfrm>
            <a:off x="1295400" y="0"/>
            <a:ext cx="27432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71600" y="1610380"/>
            <a:ext cx="7086600" cy="523220"/>
          </a:xfrm>
          <a:prstGeom prst="rect">
            <a:avLst/>
          </a:prstGeom>
        </p:spPr>
        <p:txBody>
          <a:bodyPr wrap="square">
            <a:spAutoFit/>
          </a:bodyPr>
          <a:lstStyle/>
          <a:p>
            <a:r>
              <a:rPr lang="en-US" sz="2800" b="1" dirty="0" smtClean="0"/>
              <a:t>- Lewis plans to pick up his new keel boat</a:t>
            </a:r>
            <a:endParaRPr lang="en-US" sz="2800" b="1" dirty="0"/>
          </a:p>
        </p:txBody>
      </p:sp>
      <p:sp>
        <p:nvSpPr>
          <p:cNvPr id="14" name="Rectangle 13"/>
          <p:cNvSpPr/>
          <p:nvPr/>
        </p:nvSpPr>
        <p:spPr>
          <a:xfrm>
            <a:off x="1371600" y="2067580"/>
            <a:ext cx="7086600" cy="523220"/>
          </a:xfrm>
          <a:prstGeom prst="rect">
            <a:avLst/>
          </a:prstGeom>
        </p:spPr>
        <p:txBody>
          <a:bodyPr wrap="square">
            <a:spAutoFit/>
          </a:bodyPr>
          <a:lstStyle/>
          <a:p>
            <a:r>
              <a:rPr lang="en-US" sz="2800" b="1" dirty="0" smtClean="0"/>
              <a:t>- he hires a boat pilot and 3 possible recruits </a:t>
            </a:r>
            <a:endParaRPr lang="en-US" sz="2800" b="1" dirty="0"/>
          </a:p>
        </p:txBody>
      </p:sp>
      <p:sp>
        <p:nvSpPr>
          <p:cNvPr id="15" name="Rectangle 14"/>
          <p:cNvSpPr/>
          <p:nvPr/>
        </p:nvSpPr>
        <p:spPr>
          <a:xfrm>
            <a:off x="1371600" y="2524780"/>
            <a:ext cx="7086600" cy="523220"/>
          </a:xfrm>
          <a:prstGeom prst="rect">
            <a:avLst/>
          </a:prstGeom>
        </p:spPr>
        <p:txBody>
          <a:bodyPr wrap="square">
            <a:spAutoFit/>
          </a:bodyPr>
          <a:lstStyle/>
          <a:p>
            <a:r>
              <a:rPr lang="en-US" sz="2800" b="1" dirty="0" smtClean="0"/>
              <a:t>- at Fort Pitt he conscripts 7 soldiers</a:t>
            </a:r>
            <a:endParaRPr lang="en-US" sz="2800" b="1" dirty="0"/>
          </a:p>
        </p:txBody>
      </p:sp>
      <p:sp>
        <p:nvSpPr>
          <p:cNvPr id="16" name="Rectangle 15"/>
          <p:cNvSpPr/>
          <p:nvPr/>
        </p:nvSpPr>
        <p:spPr>
          <a:xfrm>
            <a:off x="1371600" y="2981980"/>
            <a:ext cx="7086600" cy="523220"/>
          </a:xfrm>
          <a:prstGeom prst="rect">
            <a:avLst/>
          </a:prstGeom>
        </p:spPr>
        <p:txBody>
          <a:bodyPr wrap="square">
            <a:spAutoFit/>
          </a:bodyPr>
          <a:lstStyle/>
          <a:p>
            <a:r>
              <a:rPr lang="en-US" sz="2800" b="1" dirty="0" smtClean="0"/>
              <a:t>- he marks his 29</a:t>
            </a:r>
            <a:r>
              <a:rPr lang="en-US" sz="2800" b="1" baseline="30000" dirty="0" smtClean="0"/>
              <a:t>th</a:t>
            </a:r>
            <a:r>
              <a:rPr lang="en-US" sz="2800" b="1" dirty="0" smtClean="0"/>
              <a:t> birthday on Aug 18, 1803</a:t>
            </a:r>
            <a:endParaRPr lang="en-US" sz="2800" b="1" dirty="0"/>
          </a:p>
        </p:txBody>
      </p:sp>
      <p:sp>
        <p:nvSpPr>
          <p:cNvPr id="17" name="Rectangle 16"/>
          <p:cNvSpPr/>
          <p:nvPr/>
        </p:nvSpPr>
        <p:spPr>
          <a:xfrm>
            <a:off x="1371600" y="3886200"/>
            <a:ext cx="7086600" cy="523220"/>
          </a:xfrm>
          <a:prstGeom prst="rect">
            <a:avLst/>
          </a:prstGeom>
        </p:spPr>
        <p:txBody>
          <a:bodyPr wrap="square">
            <a:spAutoFit/>
          </a:bodyPr>
          <a:lstStyle/>
          <a:p>
            <a:r>
              <a:rPr lang="en-US" sz="2800" b="1" dirty="0" smtClean="0"/>
              <a:t>- he waits 6 weeks for the boat to be ready</a:t>
            </a:r>
            <a:endParaRPr lang="en-US" sz="2800" b="1" dirty="0"/>
          </a:p>
        </p:txBody>
      </p:sp>
      <p:sp>
        <p:nvSpPr>
          <p:cNvPr id="18" name="Rectangle 17"/>
          <p:cNvSpPr/>
          <p:nvPr/>
        </p:nvSpPr>
        <p:spPr>
          <a:xfrm>
            <a:off x="1371600" y="3439180"/>
            <a:ext cx="7696200" cy="523220"/>
          </a:xfrm>
          <a:prstGeom prst="rect">
            <a:avLst/>
          </a:prstGeom>
        </p:spPr>
        <p:txBody>
          <a:bodyPr wrap="square">
            <a:spAutoFit/>
          </a:bodyPr>
          <a:lstStyle/>
          <a:p>
            <a:r>
              <a:rPr lang="en-US" sz="2800" b="1" dirty="0" smtClean="0"/>
              <a:t>- wagons from Harpers Ferry/Philadelphia arrive</a:t>
            </a:r>
            <a:endParaRPr lang="en-US" sz="2800" b="1" dirty="0"/>
          </a:p>
        </p:txBody>
      </p:sp>
      <p:sp>
        <p:nvSpPr>
          <p:cNvPr id="19" name="Rectangle 18"/>
          <p:cNvSpPr/>
          <p:nvPr/>
        </p:nvSpPr>
        <p:spPr>
          <a:xfrm>
            <a:off x="914400" y="2209800"/>
            <a:ext cx="7620000" cy="830997"/>
          </a:xfrm>
          <a:prstGeom prst="rect">
            <a:avLst/>
          </a:prstGeom>
        </p:spPr>
        <p:txBody>
          <a:bodyPr wrap="square">
            <a:spAutoFit/>
          </a:bodyPr>
          <a:lstStyle/>
          <a:p>
            <a:r>
              <a:rPr lang="en-US" sz="4800" b="1" dirty="0" smtClean="0"/>
              <a:t>finally . . .  it’s time to go!</a:t>
            </a:r>
            <a:endParaRPr lang="en-US" sz="4800" b="1" dirty="0"/>
          </a:p>
        </p:txBody>
      </p:sp>
      <p:sp useBgFill="1">
        <p:nvSpPr>
          <p:cNvPr id="20" name="TextBox 19"/>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7"/>
          <p:cNvSpPr txBox="1">
            <a:spLocks noChangeArrowheads="1"/>
          </p:cNvSpPr>
          <p:nvPr/>
        </p:nvSpPr>
        <p:spPr bwMode="auto">
          <a:xfrm>
            <a:off x="4876800" y="576072"/>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15: arrives Pittsburgh</a:t>
            </a:r>
            <a:endParaRPr lang="en-US" sz="28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6" presetClass="emph" presetSubtype="0" fill="hold" nodeType="withEffect">
                                  <p:stCondLst>
                                    <p:cond delay="0"/>
                                  </p:stCondLst>
                                  <p:childTnLst>
                                    <p:animScale>
                                      <p:cBhvr>
                                        <p:cTn id="11" dur="5000" fill="hold"/>
                                        <p:tgtEl>
                                          <p:spTgt spid="4"/>
                                        </p:tgtEl>
                                      </p:cBhvr>
                                      <p:by x="200000" y="200000"/>
                                    </p:animScale>
                                  </p:childTnLst>
                                </p:cTn>
                              </p:par>
                              <p:par>
                                <p:cTn id="12" presetID="0" presetClass="path" presetSubtype="0" accel="50000" decel="50000" fill="hold" nodeType="withEffect">
                                  <p:stCondLst>
                                    <p:cond delay="0"/>
                                  </p:stCondLst>
                                  <p:childTnLst>
                                    <p:animMotion origin="layout" path="M 1.66667E-6 -2.54335E-6 L -0.0842 -0.00878 L -0.17743 0.01156 L -0.30643 -0.01988 L -0.41736 0.00416 L -0.53733 0.0696 " pathEditMode="relative" rAng="0" ptsTypes="AAAAAA">
                                      <p:cBhvr>
                                        <p:cTn id="13" dur="5000" fill="hold"/>
                                        <p:tgtEl>
                                          <p:spTgt spid="4"/>
                                        </p:tgtEl>
                                        <p:attrNameLst>
                                          <p:attrName>ppt_x</p:attrName>
                                          <p:attrName>ppt_y</p:attrName>
                                        </p:attrNameLst>
                                      </p:cBhvr>
                                      <p:rCtr x="-269" y="25"/>
                                    </p:animMotion>
                                  </p:childTnLst>
                                </p:cTn>
                              </p:par>
                              <p:par>
                                <p:cTn id="14" presetID="10" presetClass="exit" presetSubtype="0" fill="hold" nodeType="withEffect">
                                  <p:stCondLst>
                                    <p:cond delay="5000"/>
                                  </p:stCondLst>
                                  <p:childTnLst>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par>
                                <p:cTn id="17" presetID="53" presetClass="entr" presetSubtype="0" fill="hold" nodeType="withEffect">
                                  <p:stCondLst>
                                    <p:cond delay="4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par>
                                <p:cTn id="22" presetID="8" presetClass="emph" presetSubtype="0" fill="hold" nodeType="withEffect">
                                  <p:stCondLst>
                                    <p:cond delay="4500"/>
                                  </p:stCondLst>
                                  <p:childTnLst>
                                    <p:animRot by="3300000">
                                      <p:cBhvr>
                                        <p:cTn id="23" dur="1000" fill="hold"/>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par>
                          <p:cTn id="33" fill="hold">
                            <p:stCondLst>
                              <p:cond delay="2000"/>
                            </p:stCondLst>
                            <p:childTnLst>
                              <p:par>
                                <p:cTn id="34" presetID="6" presetClass="emph" presetSubtype="0" fill="hold" nodeType="afterEffect">
                                  <p:stCondLst>
                                    <p:cond delay="0"/>
                                  </p:stCondLst>
                                  <p:childTnLst>
                                    <p:animScale>
                                      <p:cBhvr>
                                        <p:cTn id="35" dur="5000" fill="hold"/>
                                        <p:tgtEl>
                                          <p:spTgt spid="3"/>
                                        </p:tgtEl>
                                      </p:cBhvr>
                                      <p:by x="150000" y="150000"/>
                                    </p:animScale>
                                  </p:childTnLst>
                                </p:cTn>
                              </p:par>
                              <p:par>
                                <p:cTn id="36" presetID="42" presetClass="path" presetSubtype="0" accel="50000" decel="50000" fill="hold" nodeType="withEffect">
                                  <p:stCondLst>
                                    <p:cond delay="0"/>
                                  </p:stCondLst>
                                  <p:childTnLst>
                                    <p:animMotion origin="layout" path="M 0 -4.16185E-6 L 0 0.16093 " pathEditMode="relative" rAng="0" ptsTypes="AA">
                                      <p:cBhvr>
                                        <p:cTn id="37" dur="5000" fill="hold"/>
                                        <p:tgtEl>
                                          <p:spTgt spid="3"/>
                                        </p:tgtEl>
                                        <p:attrNameLst>
                                          <p:attrName>ppt_x</p:attrName>
                                          <p:attrName>ppt_y</p:attrName>
                                        </p:attrNameLst>
                                      </p:cBhvr>
                                      <p:rCtr x="0" y="80"/>
                                    </p:animMotion>
                                  </p:childTnLst>
                                </p:cTn>
                              </p:par>
                              <p:par>
                                <p:cTn id="38" presetID="22" presetClass="entr" presetSubtype="8" fill="hold" grpId="0"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1000"/>
                                        <p:tgtEl>
                                          <p:spTgt spid="9"/>
                                        </p:tgtEl>
                                      </p:cBhvr>
                                    </p:animEffect>
                                  </p:childTnLst>
                                </p:cTn>
                              </p:par>
                              <p:par>
                                <p:cTn id="41" presetID="22" presetClass="entr" presetSubtype="8" fill="hold" grpId="0" nodeType="withEffect">
                                  <p:stCondLst>
                                    <p:cond delay="20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1000"/>
                                        <p:tgtEl>
                                          <p:spTgt spid="7"/>
                                        </p:tgtEl>
                                      </p:cBhvr>
                                    </p:animEffect>
                                  </p:childTnLst>
                                </p:cTn>
                              </p:par>
                              <p:par>
                                <p:cTn id="44" presetID="22" presetClass="entr" presetSubtype="8" fill="hold" grpId="0" nodeType="withEffect">
                                  <p:stCondLst>
                                    <p:cond delay="400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1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10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12"/>
                                        </p:tgtEl>
                                      </p:cBhvr>
                                    </p:animEffect>
                                    <p:set>
                                      <p:cBhvr>
                                        <p:cTn id="76" dur="1" fill="hold">
                                          <p:stCondLst>
                                            <p:cond delay="9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9"/>
                                        </p:tgtEl>
                                      </p:cBhvr>
                                    </p:animEffect>
                                    <p:set>
                                      <p:cBhvr>
                                        <p:cTn id="82" dur="1" fill="hold">
                                          <p:stCondLst>
                                            <p:cond delay="9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6"/>
                                        </p:tgtEl>
                                      </p:cBhvr>
                                    </p:animEffect>
                                    <p:set>
                                      <p:cBhvr>
                                        <p:cTn id="88" dur="1" fill="hold">
                                          <p:stCondLst>
                                            <p:cond delay="9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18"/>
                                        </p:tgtEl>
                                      </p:cBhvr>
                                    </p:animEffect>
                                    <p:set>
                                      <p:cBhvr>
                                        <p:cTn id="94" dur="1" fill="hold">
                                          <p:stCondLst>
                                            <p:cond delay="9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17"/>
                                        </p:tgtEl>
                                      </p:cBhvr>
                                    </p:animEffect>
                                    <p:set>
                                      <p:cBhvr>
                                        <p:cTn id="97" dur="1" fill="hold">
                                          <p:stCondLst>
                                            <p:cond delay="999"/>
                                          </p:stCondLst>
                                        </p:cTn>
                                        <p:tgtEl>
                                          <p:spTgt spid="1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11"/>
                                        </p:tgtEl>
                                      </p:cBhvr>
                                    </p:animEffect>
                                    <p:set>
                                      <p:cBhvr>
                                        <p:cTn id="100" dur="1" fill="hold">
                                          <p:stCondLst>
                                            <p:cond delay="999"/>
                                          </p:stCondLst>
                                        </p:cTn>
                                        <p:tgtEl>
                                          <p:spTgt spid="11"/>
                                        </p:tgtEl>
                                        <p:attrNameLst>
                                          <p:attrName>style.visibility</p:attrName>
                                        </p:attrNameLst>
                                      </p:cBhvr>
                                      <p:to>
                                        <p:strVal val="hidden"/>
                                      </p:to>
                                    </p:set>
                                  </p:childTnLst>
                                </p:cTn>
                              </p:par>
                            </p:childTnLst>
                          </p:cTn>
                        </p:par>
                        <p:par>
                          <p:cTn id="101" fill="hold">
                            <p:stCondLst>
                              <p:cond delay="1000"/>
                            </p:stCondLst>
                            <p:childTnLst>
                              <p:par>
                                <p:cTn id="102" presetID="53" presetClass="entr" presetSubtype="0"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1000" fill="hold"/>
                                        <p:tgtEl>
                                          <p:spTgt spid="19"/>
                                        </p:tgtEl>
                                        <p:attrNameLst>
                                          <p:attrName>ppt_w</p:attrName>
                                        </p:attrNameLst>
                                      </p:cBhvr>
                                      <p:tavLst>
                                        <p:tav tm="0">
                                          <p:val>
                                            <p:fltVal val="0"/>
                                          </p:val>
                                        </p:tav>
                                        <p:tav tm="100000">
                                          <p:val>
                                            <p:strVal val="#ppt_w"/>
                                          </p:val>
                                        </p:tav>
                                      </p:tavLst>
                                    </p:anim>
                                    <p:anim calcmode="lin" valueType="num">
                                      <p:cBhvr>
                                        <p:cTn id="105" dur="1000" fill="hold"/>
                                        <p:tgtEl>
                                          <p:spTgt spid="19"/>
                                        </p:tgtEl>
                                        <p:attrNameLst>
                                          <p:attrName>ppt_h</p:attrName>
                                        </p:attrNameLst>
                                      </p:cBhvr>
                                      <p:tavLst>
                                        <p:tav tm="0">
                                          <p:val>
                                            <p:fltVal val="0"/>
                                          </p:val>
                                        </p:tav>
                                        <p:tav tm="100000">
                                          <p:val>
                                            <p:strVal val="#ppt_h"/>
                                          </p:val>
                                        </p:tav>
                                      </p:tavLst>
                                    </p:anim>
                                    <p:animEffect transition="in" filter="fade">
                                      <p:cBhvr>
                                        <p:cTn id="106" dur="10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wipe(left)">
                                      <p:cBhvr>
                                        <p:cTn id="111" dur="1000"/>
                                        <p:tgtEl>
                                          <p:spTgt spid="10"/>
                                        </p:tgtEl>
                                      </p:cBhvr>
                                    </p:animEffect>
                                  </p:childTnLst>
                                </p:cTn>
                              </p:par>
                            </p:childTnLst>
                          </p:cTn>
                        </p:par>
                        <p:par>
                          <p:cTn id="112" fill="hold">
                            <p:stCondLst>
                              <p:cond delay="1000"/>
                            </p:stCondLst>
                            <p:childTnLst>
                              <p:par>
                                <p:cTn id="113" presetID="29" presetClass="exit" presetSubtype="0" fill="hold" grpId="0" nodeType="afterEffect">
                                  <p:stCondLst>
                                    <p:cond delay="0"/>
                                  </p:stCondLst>
                                  <p:childTnLst>
                                    <p:anim calcmode="lin" valueType="num">
                                      <p:cBhvr>
                                        <p:cTn id="114" dur="1000"/>
                                        <p:tgtEl>
                                          <p:spTgt spid="6"/>
                                        </p:tgtEl>
                                        <p:attrNameLst>
                                          <p:attrName>ppt_x</p:attrName>
                                        </p:attrNameLst>
                                      </p:cBhvr>
                                      <p:tavLst>
                                        <p:tav tm="0">
                                          <p:val>
                                            <p:strVal val="ppt_x"/>
                                          </p:val>
                                        </p:tav>
                                        <p:tav tm="100000">
                                          <p:val>
                                            <p:strVal val="ppt_x-.2"/>
                                          </p:val>
                                        </p:tav>
                                      </p:tavLst>
                                    </p:anim>
                                    <p:anim calcmode="lin" valueType="num">
                                      <p:cBhvr>
                                        <p:cTn id="115" dur="1000"/>
                                        <p:tgtEl>
                                          <p:spTgt spid="6"/>
                                        </p:tgtEl>
                                        <p:attrNameLst>
                                          <p:attrName>ppt_y</p:attrName>
                                        </p:attrNameLst>
                                      </p:cBhvr>
                                      <p:tavLst>
                                        <p:tav tm="0">
                                          <p:val>
                                            <p:strVal val="ppt_y"/>
                                          </p:val>
                                        </p:tav>
                                        <p:tav tm="100000">
                                          <p:val>
                                            <p:strVal val="ppt_y"/>
                                          </p:val>
                                        </p:tav>
                                      </p:tavLst>
                                    </p:anim>
                                    <p:animEffect transition="out" filter="fade">
                                      <p:cBhvr>
                                        <p:cTn id="116" dur="1000"/>
                                        <p:tgtEl>
                                          <p:spTgt spid="6"/>
                                        </p:tgtEl>
                                      </p:cBhvr>
                                    </p:animEffect>
                                    <p:set>
                                      <p:cBhvr>
                                        <p:cTn id="117" dur="1" fill="hold">
                                          <p:stCondLst>
                                            <p:cond delay="999"/>
                                          </p:stCondLst>
                                        </p:cTn>
                                        <p:tgtEl>
                                          <p:spTgt spid="6"/>
                                        </p:tgtEl>
                                        <p:attrNameLst>
                                          <p:attrName>style.visibility</p:attrName>
                                        </p:attrNameLst>
                                      </p:cBhvr>
                                      <p:to>
                                        <p:strVal val="hidden"/>
                                      </p:to>
                                    </p:set>
                                  </p:childTnLst>
                                </p:cTn>
                              </p:par>
                              <p:par>
                                <p:cTn id="118" presetID="39" presetClass="entr" presetSubtype="0" accel="100000" fill="hold" grpId="0"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121"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122"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12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1000"/>
                                        <p:tgtEl>
                                          <p:spTgt spid="19"/>
                                        </p:tgtEl>
                                      </p:cBhvr>
                                    </p:animEffect>
                                    <p:set>
                                      <p:cBhvr>
                                        <p:cTn id="128" dur="1" fill="hold">
                                          <p:stCondLst>
                                            <p:cond delay="999"/>
                                          </p:stCondLst>
                                        </p:cTn>
                                        <p:tgtEl>
                                          <p:spTgt spid="19"/>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10"/>
                                        </p:tgtEl>
                                      </p:cBhvr>
                                    </p:animEffect>
                                    <p:set>
                                      <p:cBhvr>
                                        <p:cTn id="131" dur="1" fill="hold">
                                          <p:stCondLst>
                                            <p:cond delay="999"/>
                                          </p:stCondLst>
                                        </p:cTn>
                                        <p:tgtEl>
                                          <p:spTgt spid="10"/>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1000"/>
                                        <p:tgtEl>
                                          <p:spTgt spid="8"/>
                                        </p:tgtEl>
                                      </p:cBhvr>
                                    </p:animEffect>
                                    <p:set>
                                      <p:cBhvr>
                                        <p:cTn id="134" dur="1" fill="hold">
                                          <p:stCondLst>
                                            <p:cond delay="999"/>
                                          </p:stCondLst>
                                        </p:cTn>
                                        <p:tgtEl>
                                          <p:spTgt spid="8"/>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1000"/>
                                        <p:tgtEl>
                                          <p:spTgt spid="3"/>
                                        </p:tgtEl>
                                      </p:cBhvr>
                                    </p:animEffect>
                                    <p:set>
                                      <p:cBhvr>
                                        <p:cTn id="137" dur="1" fill="hold">
                                          <p:stCondLst>
                                            <p:cond delay="999"/>
                                          </p:stCondLst>
                                        </p:cTn>
                                        <p:tgtEl>
                                          <p:spTgt spid="3"/>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animBg="1"/>
      <p:bldP spid="9" grpId="0"/>
      <p:bldP spid="9" grpId="1"/>
      <p:bldP spid="10" grpId="0" animBg="1"/>
      <p:bldP spid="10" grpId="1" animBg="1"/>
      <p:bldP spid="11" grpId="0" animBg="1"/>
      <p:bldP spid="11" grpId="1" animBg="1"/>
      <p:bldP spid="12" grpId="0"/>
      <p:bldP spid="12" grpId="1"/>
      <p:bldP spid="14" grpId="0"/>
      <p:bldP spid="14" grpId="1"/>
      <p:bldP spid="15" grpId="0"/>
      <p:bldP spid="15" grpId="1"/>
      <p:bldP spid="16" grpId="0"/>
      <p:bldP spid="16" grpId="1"/>
      <p:bldP spid="17" grpId="0"/>
      <p:bldP spid="17" grpId="1"/>
      <p:bldP spid="18" grpId="0"/>
      <p:bldP spid="18" grpId="1"/>
      <p:bldP spid="19" grpId="0"/>
      <p:bldP spid="19" grpId="1"/>
      <p:bldP spid="20" grpId="0" animBg="1"/>
      <p:bldP spid="8" grpId="0" animBg="1"/>
    </p:bld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02089" name="Rectangle 9"/>
          <p:cNvSpPr>
            <a:spLocks noChangeArrowheads="1"/>
          </p:cNvSpPr>
          <p:nvPr/>
        </p:nvSpPr>
        <p:spPr bwMode="auto">
          <a:xfrm>
            <a:off x="0" y="0"/>
            <a:ext cx="9144000" cy="7571303"/>
          </a:xfrm>
          <a:prstGeom prst="rect">
            <a:avLst/>
          </a:prstGeom>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East met West at Pittsburgh in 1803. Indeed, the frontier town's location at the confluence of three rivers west of the Allegheny Mountains won Pittsburgh the first, unofficial title as "Gateway to the American West." Philadelphia was separated from the nation's interior by the Allegheny and Appalachian mountain ranges, which could only be crossed by muddy, rocky, and rutted coach roads. From Pittsburgh the whole of the new American West was accessible by boats moving down the Ohio River. Here was the logical starting point for the expedition that</a:t>
            </a:r>
            <a:r>
              <a:rPr kumimoji="0" lang="en-US" sz="1200" b="0" i="0" u="none" strike="noStrike" cap="none" normalizeH="0" baseline="0" dirty="0" smtClean="0">
                <a:ln>
                  <a:noFill/>
                </a:ln>
                <a:effectLst/>
                <a:latin typeface="Arial" pitchFamily="34" charset="0"/>
                <a:cs typeface="Arial" pitchFamily="34" charset="0"/>
              </a:rPr>
              <a:t> Meriwether Lewis would lead into the American west. </a:t>
            </a: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In 1803 Pittsburgh was a booming port town of some 2,400 people, nearly 2,000 more than had been recorded in the first national census of 1790. The town supported two glassworks, a glass factory, a paper mill, powder, iron, and </a:t>
            </a:r>
            <a:r>
              <a:rPr kumimoji="0" lang="en-US" sz="1200" b="0" i="0" u="none" strike="noStrike" cap="none" normalizeH="0" baseline="0" dirty="0" err="1" smtClean="0">
                <a:ln>
                  <a:noFill/>
                </a:ln>
                <a:solidFill>
                  <a:srgbClr val="000000"/>
                </a:solidFill>
                <a:effectLst/>
                <a:latin typeface="Arial" pitchFamily="34" charset="0"/>
                <a:cs typeface="Arial" pitchFamily="34" charset="0"/>
              </a:rPr>
              <a:t>saltworks</a:t>
            </a:r>
            <a:r>
              <a:rPr kumimoji="0" lang="en-US" sz="1200" b="0" i="0" u="none" strike="noStrike" cap="none" normalizeH="0" baseline="0" dirty="0" smtClean="0">
                <a:ln>
                  <a:noFill/>
                </a:ln>
                <a:solidFill>
                  <a:srgbClr val="000000"/>
                </a:solidFill>
                <a:effectLst/>
                <a:latin typeface="Arial" pitchFamily="34" charset="0"/>
                <a:cs typeface="Arial" pitchFamily="34" charset="0"/>
              </a:rPr>
              <a:t>, lumber and flour mills, a brewery, and eight boatyards that comprised its third largest industry. Coal from Pittsburgh - sent down the Ohio and Mississippi rivers to the Gulf of Mexico - arrived regularly at the port of Philadelphia. </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Lewis knew Pittsburgh well. After volunteering for military service in 1794 he had spent five years on the Pennsylvania and Ohio frontier. There Lewis had acquired the military and diplomatic experience that made him an especially appealing choice when Thomas Jefferson </a:t>
            </a:r>
            <a:r>
              <a:rPr kumimoji="0" lang="en-US" sz="1200" b="0" i="0" u="none" strike="noStrike" cap="none" normalizeH="0" baseline="0" dirty="0" smtClean="0">
                <a:ln>
                  <a:noFill/>
                </a:ln>
                <a:effectLst/>
                <a:latin typeface="Arial" pitchFamily="34" charset="0"/>
                <a:cs typeface="Arial" pitchFamily="34" charset="0"/>
              </a:rPr>
              <a:t>was considering who might lead the Expedition across the American continent. In fact, Lewis was stationed in Pittsburgh when President-elect Jefferson in 1801 had asked him to become his secretary. There, too, he had served with Moses Hooke, now commander of       Fort Fayette. Lewis had been so impressed by Hooke that he planned to invite him to help lead the expedition should William Clark not be able to go. </a:t>
            </a:r>
            <a:br>
              <a:rPr kumimoji="0" lang="en-US" sz="1200" b="0" i="0" u="none" strike="noStrike" cap="none" normalizeH="0" baseline="0" dirty="0" smtClean="0">
                <a:ln>
                  <a:noFill/>
                </a:ln>
                <a:effectLst/>
                <a:latin typeface="Arial" pitchFamily="34" charset="0"/>
                <a:cs typeface="Arial" pitchFamily="34" charset="0"/>
              </a:rPr>
            </a:br>
            <a:r>
              <a:rPr kumimoji="0" lang="en-US" sz="1200" b="0" i="0" u="none" strike="noStrike" cap="none" normalizeH="0" baseline="0" dirty="0" smtClean="0">
                <a:ln>
                  <a:noFill/>
                </a:ln>
                <a:effectLst/>
                <a:latin typeface="Arial" pitchFamily="34" charset="0"/>
                <a:cs typeface="Arial" pitchFamily="34" charset="0"/>
              </a:rPr>
              <a:t>When Lewis arrived in Pittsburgh on July 15 he intended to stay for only a few days. Instead he ended up staying for six long, frustrating weeks.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Arial" pitchFamily="34" charset="0"/>
                <a:cs typeface="Arial" pitchFamily="34" charset="0"/>
              </a:rPr>
              <a:t>Before coming to Pittsburgh, Lewis had commissioned construction of a 55-foot long, 8-foot wide keelboat - perhaps through Hooke - that would carry the expedition and its supplies up the Mississippi and Missouri Rivers. Lewis had designed the boat himself, with a spacious cabin on the back, twenty-two oars, a square-rigged sail on a detachable thirty-two foot mast, a hold capable of carrying twelve tons of provisions, trade goods, and scientific equipment, and gun mounts for defense. Unfortunately, the </a:t>
            </a:r>
            <a:r>
              <a:rPr kumimoji="0" lang="en-US" sz="1200" b="0" i="0" u="none" strike="noStrike" cap="none" normalizeH="0" baseline="0" dirty="0" err="1" smtClean="0">
                <a:ln>
                  <a:noFill/>
                </a:ln>
                <a:effectLst/>
                <a:latin typeface="Arial" pitchFamily="34" charset="0"/>
                <a:cs typeface="Arial" pitchFamily="34" charset="0"/>
              </a:rPr>
              <a:t>boatbuilder</a:t>
            </a:r>
            <a:r>
              <a:rPr kumimoji="0" lang="en-US" sz="1200" b="0" i="0" u="none" strike="noStrike" cap="none" normalizeH="0" baseline="0" dirty="0" smtClean="0">
                <a:ln>
                  <a:noFill/>
                </a:ln>
                <a:effectLst/>
                <a:latin typeface="Arial" pitchFamily="34" charset="0"/>
                <a:cs typeface="Arial" pitchFamily="34" charset="0"/>
              </a:rPr>
              <a:t> - who had promised to deliver the keelboat by July 20th - "according to his usual custom” </a:t>
            </a:r>
            <a:r>
              <a:rPr kumimoji="0" lang="en-US" sz="1200" b="0" i="0" u="none" strike="noStrike" cap="none" normalizeH="0" baseline="0" dirty="0" smtClean="0">
                <a:ln>
                  <a:noFill/>
                </a:ln>
                <a:solidFill>
                  <a:srgbClr val="000000"/>
                </a:solidFill>
                <a:effectLst/>
                <a:latin typeface="Arial" pitchFamily="34" charset="0"/>
                <a:cs typeface="Arial" pitchFamily="34" charset="0"/>
              </a:rPr>
              <a:t>got drunk, and drove off his workmen. Every day Lewis would go to the shipyard to check on the progress of his keelboat, "endeavor by every means in [his] power to hasten completion of the work," and watch the river's waters sink lower and lower. </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Forced to wait, Lewis anxiously planned his departure, rechecking inventory and repacking wagonloads of supplies that arrived from Harpers Ferry and Philadelphia. When the third and final wagon arrived from Harpers Ferry on July 22nd, Lewis began recruiting the first eleven volunteers for the early stages of the Expedition. Eleven men, Lewis reasoned, were enough to navigate the vessels and supplies downriver to Louisville, Kentucky, where he would join up with William Clark and his team of volunteers.</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As the weeks passed, Lewis could only watch as an extended drought dropped the river to a record low level. If the river continued to drop, there would not be enough water to navigate the fully loaded keelboat. To spread out the weight of the supplies, Lewis purchased one or two pirogues, (shallow, flat-bottom boats pronounced pee-</a:t>
            </a:r>
            <a:r>
              <a:rPr kumimoji="0" lang="en-US" sz="1200" b="0" i="0" u="none" strike="noStrike" cap="none" normalizeH="0" baseline="0" dirty="0" err="1" smtClean="0">
                <a:ln>
                  <a:noFill/>
                </a:ln>
                <a:solidFill>
                  <a:srgbClr val="000000"/>
                </a:solidFill>
                <a:effectLst/>
                <a:latin typeface="Arial" pitchFamily="34" charset="0"/>
                <a:cs typeface="Arial" pitchFamily="34" charset="0"/>
              </a:rPr>
              <a:t>rowgs</a:t>
            </a:r>
            <a:r>
              <a:rPr kumimoji="0" lang="en-US" sz="1200" b="0" i="0" u="none" strike="noStrike" cap="none" normalizeH="0" baseline="0" dirty="0" smtClean="0">
                <a:ln>
                  <a:noFill/>
                </a:ln>
                <a:solidFill>
                  <a:srgbClr val="000000"/>
                </a:solidFill>
                <a:effectLst/>
                <a:latin typeface="Arial" pitchFamily="34" charset="0"/>
                <a:cs typeface="Arial" pitchFamily="34" charset="0"/>
              </a:rPr>
              <a:t>). Lewis then reduced the weight even more by packing some supplies in a wagon headed for Wheeling, West Virginia, further downstream on the Ohio River.</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Lewis never identified his boat builder by name and no one knows exactly where the keelboat was constructed. Citizens of Elizabeth, a small town twenty-two miles up the Monongahela from Pittsburgh would later claim that the keelboat was built there. (It is possible that one or both of the pirogues that Lewis departed with from Pittsburgh was built there.) More likely the builder was William </a:t>
            </a:r>
            <a:r>
              <a:rPr kumimoji="0" lang="en-US" sz="1200" b="0" i="0" u="none" strike="noStrike" cap="none" normalizeH="0" baseline="0" dirty="0" err="1" smtClean="0">
                <a:ln>
                  <a:noFill/>
                </a:ln>
                <a:solidFill>
                  <a:srgbClr val="000000"/>
                </a:solidFill>
                <a:effectLst/>
                <a:latin typeface="Arial" pitchFamily="34" charset="0"/>
                <a:cs typeface="Arial" pitchFamily="34" charset="0"/>
              </a:rPr>
              <a:t>Greenough's</a:t>
            </a:r>
            <a:r>
              <a:rPr kumimoji="0" lang="en-US" sz="1200" b="0" i="0" u="none" strike="noStrike" cap="none" normalizeH="0" baseline="0" dirty="0" smtClean="0">
                <a:ln>
                  <a:noFill/>
                </a:ln>
                <a:solidFill>
                  <a:srgbClr val="000000"/>
                </a:solidFill>
                <a:effectLst/>
                <a:latin typeface="Arial" pitchFamily="34" charset="0"/>
                <a:cs typeface="Arial" pitchFamily="34" charset="0"/>
              </a:rPr>
              <a:t> boatyard near the present-day Liberty Bridge in Pittsburgh. It is also possible that the keelboat was built at Fort Fayette.</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Finally, on the morning of August 31st, Lewis and his eleven volunteers stood on the riverbank and watched as the final planks of the keelboat were nailed into place. Lewis" team then quickly packed the keelboat and launched it. The first leg of their journey toward the Mississippi had finally begun. During the 981-mile, two-and-a-half month journey down the Ohio, Lewis joined Clark and his recruits at Louisville, Kentucky. Together for the first time, the Corps of Discovery then headed for the Mississippi River and their epic 8,000-mile expedition.</a:t>
            </a:r>
            <a:r>
              <a:rPr lang="en-US" sz="1200" dirty="0" smtClean="0">
                <a:solidFill>
                  <a:srgbClr val="000000"/>
                </a:solidFill>
                <a:latin typeface="Arial" pitchFamily="34" charset="0"/>
                <a:cs typeface="Arial" pitchFamily="34" charset="0"/>
              </a:rPr>
              <a:t>.</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3" name="Rectangle 2"/>
          <p:cNvSpPr/>
          <p:nvPr/>
        </p:nvSpPr>
        <p:spPr>
          <a:xfrm>
            <a:off x="0" y="0"/>
            <a:ext cx="9144000" cy="1754326"/>
          </a:xfrm>
          <a:prstGeom prst="rect">
            <a:avLst/>
          </a:prstGeom>
        </p:spPr>
        <p:txBody>
          <a:bodyPr wrap="square">
            <a:spAutoFit/>
          </a:bodyPr>
          <a:lstStyle/>
          <a:p>
            <a:r>
              <a:rPr lang="en-US" dirty="0" smtClean="0">
                <a:hlinkClick r:id="rId2"/>
              </a:rPr>
              <a:t>https://en.wikipedia.org/wiki/History_of_Pittsburgh</a:t>
            </a:r>
            <a:endParaRPr lang="en-US" dirty="0" smtClean="0"/>
          </a:p>
          <a:p>
            <a:r>
              <a:rPr lang="en-US" dirty="0" smtClean="0"/>
              <a:t>After the Revolution, the village of Pittsburgh continued to grow. One of its earliest industries was boat building. Flatboats could used to carry large numbers of pioneers and goods downriver, while keelboats were capable of traveling upriver.</a:t>
            </a:r>
          </a:p>
          <a:p>
            <a:r>
              <a:rPr lang="en-US" dirty="0" smtClean="0"/>
              <a:t>By 1800, the town, with a population of 1,565 persons, had over 60 shops, including general stores, bakeries, and hat and shoe shops.</a:t>
            </a:r>
            <a:endParaRPr lang="en-US" dirty="0"/>
          </a:p>
        </p:txBody>
      </p:sp>
      <p:grpSp>
        <p:nvGrpSpPr>
          <p:cNvPr id="8" name="Group 7"/>
          <p:cNvGrpSpPr/>
          <p:nvPr/>
        </p:nvGrpSpPr>
        <p:grpSpPr>
          <a:xfrm>
            <a:off x="4343400" y="3200400"/>
            <a:ext cx="4800600" cy="3457575"/>
            <a:chOff x="2667000" y="2638425"/>
            <a:chExt cx="6096000" cy="4219575"/>
          </a:xfrm>
        </p:grpSpPr>
        <p:pic>
          <p:nvPicPr>
            <p:cNvPr id="1029" name="Picture 5" descr="https://upload.wikimedia.org/wikipedia/commons/7/77/Pittsburgh_1795_large.jpg"/>
            <p:cNvPicPr>
              <a:picLocks noChangeAspect="1" noChangeArrowheads="1"/>
            </p:cNvPicPr>
            <p:nvPr/>
          </p:nvPicPr>
          <p:blipFill>
            <a:blip r:embed="rId3"/>
            <a:srcRect/>
            <a:stretch>
              <a:fillRect/>
            </a:stretch>
          </p:blipFill>
          <p:spPr bwMode="auto">
            <a:xfrm>
              <a:off x="2667000" y="2638425"/>
              <a:ext cx="6096000" cy="4219575"/>
            </a:xfrm>
            <a:prstGeom prst="rect">
              <a:avLst/>
            </a:prstGeom>
            <a:noFill/>
          </p:spPr>
        </p:pic>
        <p:sp>
          <p:nvSpPr>
            <p:cNvPr id="7" name="Rectangle 6"/>
            <p:cNvSpPr/>
            <p:nvPr/>
          </p:nvSpPr>
          <p:spPr>
            <a:xfrm>
              <a:off x="2667000" y="6488668"/>
              <a:ext cx="2044149" cy="369332"/>
            </a:xfrm>
            <a:prstGeom prst="rect">
              <a:avLst/>
            </a:prstGeom>
          </p:spPr>
          <p:txBody>
            <a:bodyPr wrap="none">
              <a:spAutoFit/>
            </a:bodyPr>
            <a:lstStyle/>
            <a:p>
              <a:pPr lvl="0" eaLnBrk="0" fontAlgn="base" hangingPunct="0">
                <a:spcBef>
                  <a:spcPct val="0"/>
                </a:spcBef>
                <a:spcAft>
                  <a:spcPct val="0"/>
                </a:spcAft>
              </a:pPr>
              <a:r>
                <a:rPr lang="en-US" dirty="0" smtClean="0">
                  <a:solidFill>
                    <a:srgbClr val="252525"/>
                  </a:solidFill>
                  <a:latin typeface="Arial" charset="0"/>
                  <a:cs typeface="Arial" charset="0"/>
                </a:rPr>
                <a:t>Pittsburgh in 1795</a:t>
              </a:r>
              <a:endParaRPr lang="en-US" dirty="0" smtClean="0">
                <a:solidFill>
                  <a:srgbClr val="0B0080"/>
                </a:solidFill>
                <a:latin typeface="Arial" charset="0"/>
                <a:cs typeface="Arial" charset="0"/>
              </a:endParaRPr>
            </a:p>
          </p:txBody>
        </p:sp>
      </p:grpSp>
      <p:pic>
        <p:nvPicPr>
          <p:cNvPr id="1031" name="Picture 7" descr="Forts at Forks of Ohio.png"/>
          <p:cNvPicPr>
            <a:picLocks noChangeAspect="1" noChangeArrowheads="1"/>
          </p:cNvPicPr>
          <p:nvPr/>
        </p:nvPicPr>
        <p:blipFill>
          <a:blip r:embed="rId4"/>
          <a:srcRect/>
          <a:stretch>
            <a:fillRect/>
          </a:stretch>
        </p:blipFill>
        <p:spPr bwMode="auto">
          <a:xfrm>
            <a:off x="0" y="1676400"/>
            <a:ext cx="4179566" cy="2752725"/>
          </a:xfrm>
          <a:prstGeom prst="rect">
            <a:avLst/>
          </a:prstGeom>
          <a:noFill/>
        </p:spPr>
      </p:pic>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437" t="3586" r="2500"/>
          <a:stretch>
            <a:fillRect/>
          </a:stretch>
        </p:blipFill>
        <p:spPr bwMode="auto">
          <a:xfrm>
            <a:off x="0" y="838150"/>
            <a:ext cx="9144000" cy="6098005"/>
          </a:xfrm>
          <a:prstGeom prst="rect">
            <a:avLst/>
          </a:prstGeom>
          <a:noFill/>
          <a:ln w="50800">
            <a:noFill/>
            <a:miter lim="800000"/>
            <a:headEnd/>
            <a:tailEnd/>
          </a:ln>
          <a:effectLst/>
        </p:spPr>
      </p:pic>
      <p:sp useBgFill="1">
        <p:nvSpPr>
          <p:cNvPr id="3" name="TextBox 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 name="Rectangle 3"/>
          <p:cNvSpPr/>
          <p:nvPr/>
        </p:nvSpPr>
        <p:spPr>
          <a:xfrm>
            <a:off x="0" y="838200"/>
            <a:ext cx="5334000" cy="523220"/>
          </a:xfrm>
          <a:prstGeom prst="rect">
            <a:avLst/>
          </a:prstGeom>
        </p:spPr>
        <p:txBody>
          <a:bodyPr wrap="square">
            <a:spAutoFit/>
          </a:bodyPr>
          <a:lstStyle/>
          <a:p>
            <a:r>
              <a:rPr lang="en-US" sz="2800" b="1" dirty="0" smtClean="0"/>
              <a:t> with 3500 pounds of supplies . . .</a:t>
            </a:r>
            <a:endParaRPr lang="en-US" sz="2800" b="1" dirty="0"/>
          </a:p>
        </p:txBody>
      </p:sp>
      <p:sp>
        <p:nvSpPr>
          <p:cNvPr id="5" name="Rectangle 4"/>
          <p:cNvSpPr/>
          <p:nvPr/>
        </p:nvSpPr>
        <p:spPr>
          <a:xfrm>
            <a:off x="5105400" y="838200"/>
            <a:ext cx="4038600" cy="533400"/>
          </a:xfrm>
          <a:prstGeom prst="rect">
            <a:avLst/>
          </a:prstGeom>
        </p:spPr>
        <p:txBody>
          <a:bodyPr wrap="square">
            <a:spAutoFit/>
          </a:bodyPr>
          <a:lstStyle/>
          <a:p>
            <a:r>
              <a:rPr lang="en-US" sz="2800" b="1" dirty="0" smtClean="0"/>
              <a:t>and his new dog</a:t>
            </a:r>
            <a:endParaRPr lang="en-US" sz="2800" b="1" dirty="0"/>
          </a:p>
        </p:txBody>
      </p:sp>
      <p:pic>
        <p:nvPicPr>
          <p:cNvPr id="6" name="Picture 8" descr="IMG_0321.JPG"/>
          <p:cNvPicPr>
            <a:picLocks noChangeAspect="1" noChangeArrowheads="1"/>
          </p:cNvPicPr>
          <p:nvPr/>
        </p:nvPicPr>
        <p:blipFill>
          <a:blip r:embed="rId3"/>
          <a:srcRect/>
          <a:stretch>
            <a:fillRect/>
          </a:stretch>
        </p:blipFill>
        <p:spPr bwMode="auto">
          <a:xfrm>
            <a:off x="1371600" y="2562225"/>
            <a:ext cx="6477000" cy="4295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6" presetClass="emph" presetSubtype="0" fill="hold" nodeType="withEffect">
                                  <p:stCondLst>
                                    <p:cond delay="2000"/>
                                  </p:stCondLst>
                                  <p:childTnLst>
                                    <p:animScale>
                                      <p:cBhvr>
                                        <p:cTn id="12" dur="3000" fill="hold"/>
                                        <p:tgtEl>
                                          <p:spTgt spid="1026"/>
                                        </p:tgtEl>
                                      </p:cBhvr>
                                      <p:by x="200000" y="200000"/>
                                    </p:animScale>
                                  </p:childTnLst>
                                </p:cTn>
                              </p:par>
                              <p:par>
                                <p:cTn id="13" presetID="64" presetClass="path" presetSubtype="0" accel="50000" decel="50000" fill="hold" nodeType="withEffect">
                                  <p:stCondLst>
                                    <p:cond delay="2000"/>
                                  </p:stCondLst>
                                  <p:childTnLst>
                                    <p:animMotion origin="layout" path="M 0 -1.56069E-6 L 0 -0.21087 " pathEditMode="relative" rAng="0" ptsTypes="AA">
                                      <p:cBhvr>
                                        <p:cTn id="14" dur="3000" fill="hold"/>
                                        <p:tgtEl>
                                          <p:spTgt spid="1026"/>
                                        </p:tgtEl>
                                        <p:attrNameLst>
                                          <p:attrName>ppt_x</p:attrName>
                                          <p:attrName>ppt_y</p:attrName>
                                        </p:attrNameLst>
                                      </p:cBhvr>
                                      <p:rCtr x="0" y="-105"/>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par>
                                <p:cTn id="28" presetID="10" presetClass="exit" presetSubtype="0" fill="hold" nodeType="withEffect">
                                  <p:stCondLst>
                                    <p:cond delay="0"/>
                                  </p:stCondLst>
                                  <p:childTnLst>
                                    <p:animEffect transition="out" filter="fade">
                                      <p:cBhvr>
                                        <p:cTn id="29" dur="2000"/>
                                        <p:tgtEl>
                                          <p:spTgt spid="1026"/>
                                        </p:tgtEl>
                                      </p:cBhvr>
                                    </p:animEffect>
                                    <p:set>
                                      <p:cBhvr>
                                        <p:cTn id="30"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grpSp>
        <p:nvGrpSpPr>
          <p:cNvPr id="10" name="Group 12"/>
          <p:cNvGrpSpPr/>
          <p:nvPr/>
        </p:nvGrpSpPr>
        <p:grpSpPr>
          <a:xfrm>
            <a:off x="3839981" y="5336498"/>
            <a:ext cx="3924924" cy="1521502"/>
            <a:chOff x="3839981" y="5336498"/>
            <a:chExt cx="3924924" cy="1521502"/>
          </a:xfrm>
        </p:grpSpPr>
        <p:sp useBgFill="1">
          <p:nvSpPr>
            <p:cNvPr id="14" name="Rectangle 13"/>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7" name="TextBox 16"/>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18"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 </a:t>
            </a:r>
            <a:r>
              <a:rPr lang="en-US" sz="3200" b="1" dirty="0" smtClean="0"/>
              <a:t>in time . . . .</a:t>
            </a:r>
            <a:endParaRPr lang="en-US" sz="3200" b="1" dirty="0"/>
          </a:p>
        </p:txBody>
      </p:sp>
      <p:sp>
        <p:nvSpPr>
          <p:cNvPr id="5131" name="TextBox 6"/>
          <p:cNvSpPr txBox="1">
            <a:spLocks noChangeArrowheads="1"/>
          </p:cNvSpPr>
          <p:nvPr/>
        </p:nvSpPr>
        <p:spPr bwMode="auto">
          <a:xfrm>
            <a:off x="304800" y="2895600"/>
            <a:ext cx="3505200" cy="1200329"/>
          </a:xfrm>
          <a:prstGeom prst="rect">
            <a:avLst/>
          </a:prstGeom>
          <a:solidFill>
            <a:schemeClr val="bg1"/>
          </a:solidFill>
          <a:ln w="9525">
            <a:noFill/>
            <a:miter lim="800000"/>
            <a:headEnd/>
            <a:tailEnd/>
          </a:ln>
        </p:spPr>
        <p:txBody>
          <a:bodyPr wrap="square">
            <a:spAutoFit/>
          </a:bodyPr>
          <a:lstStyle/>
          <a:p>
            <a:pPr algn="ctr"/>
            <a:r>
              <a:rPr lang="en-US" sz="2400" b="1" dirty="0" smtClean="0"/>
              <a:t>RED LINE indicates</a:t>
            </a:r>
          </a:p>
          <a:p>
            <a:pPr algn="ctr"/>
            <a:r>
              <a:rPr lang="en-US" sz="2400" b="1" dirty="0" smtClean="0"/>
              <a:t> location of Appalachians </a:t>
            </a:r>
          </a:p>
          <a:p>
            <a:pPr algn="ctr"/>
            <a:r>
              <a:rPr lang="en-US" sz="2400" b="1" dirty="0" smtClean="0"/>
              <a:t>through time</a:t>
            </a:r>
            <a:endParaRPr lang="en-US" sz="2400" b="1" dirty="0"/>
          </a:p>
        </p:txBody>
      </p:sp>
      <p:sp>
        <p:nvSpPr>
          <p:cNvPr id="6" name="Oval 5"/>
          <p:cNvSpPr/>
          <p:nvPr/>
        </p:nvSpPr>
        <p:spPr bwMode="auto">
          <a:xfrm rot="2968693">
            <a:off x="2611399" y="1156057"/>
            <a:ext cx="457200" cy="1066800"/>
          </a:xfrm>
          <a:prstGeom prst="ellipse">
            <a:avLst/>
          </a:prstGeom>
          <a:noFill/>
          <a:ln w="76200">
            <a:solidFill>
              <a:schemeClr val="tx1"/>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5131">
                                            <p:txEl>
                                              <p:pRg st="0" end="0"/>
                                            </p:txEl>
                                          </p:spTgt>
                                        </p:tgtEl>
                                      </p:cBhvr>
                                    </p:animEffect>
                                    <p:set>
                                      <p:cBhvr>
                                        <p:cTn id="10" dur="1" fill="hold">
                                          <p:stCondLst>
                                            <p:cond delay="999"/>
                                          </p:stCondLst>
                                        </p:cTn>
                                        <p:tgtEl>
                                          <p:spTgt spid="5131">
                                            <p:txEl>
                                              <p:pRg st="0" end="0"/>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5131">
                                            <p:txEl>
                                              <p:pRg st="1" end="1"/>
                                            </p:txEl>
                                          </p:spTgt>
                                        </p:tgtEl>
                                      </p:cBhvr>
                                    </p:animEffect>
                                    <p:set>
                                      <p:cBhvr>
                                        <p:cTn id="13" dur="1" fill="hold">
                                          <p:stCondLst>
                                            <p:cond delay="999"/>
                                          </p:stCondLst>
                                        </p:cTn>
                                        <p:tgtEl>
                                          <p:spTgt spid="5131">
                                            <p:txEl>
                                              <p:pRg st="1" end="1"/>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5131">
                                            <p:txEl>
                                              <p:pRg st="2" end="2"/>
                                            </p:txEl>
                                          </p:spTgt>
                                        </p:tgtEl>
                                      </p:cBhvr>
                                    </p:animEffect>
                                    <p:set>
                                      <p:cBhvr>
                                        <p:cTn id="16" dur="1" fill="hold">
                                          <p:stCondLst>
                                            <p:cond delay="999"/>
                                          </p:stCondLst>
                                        </p:cTn>
                                        <p:tgtEl>
                                          <p:spTgt spid="5131">
                                            <p:txEl>
                                              <p:pRg st="2" end="2"/>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5131">
                                            <p:bg/>
                                          </p:spTgt>
                                        </p:tgtEl>
                                      </p:cBhvr>
                                    </p:animEffect>
                                    <p:set>
                                      <p:cBhvr>
                                        <p:cTn id="19" dur="1" fill="hold">
                                          <p:stCondLst>
                                            <p:cond delay="999"/>
                                          </p:stCondLst>
                                        </p:cTn>
                                        <p:tgtEl>
                                          <p:spTgt spid="5131">
                                            <p:bg/>
                                          </p:spTgt>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131" grpId="1" build="allAtOnce" animBg="1"/>
      <p:bldP spid="6"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 55 - foot Keelboat "/>
          <p:cNvPicPr>
            <a:picLocks noChangeAspect="1" noChangeArrowheads="1"/>
          </p:cNvPicPr>
          <p:nvPr/>
        </p:nvPicPr>
        <p:blipFill>
          <a:blip r:embed="rId2"/>
          <a:srcRect b="9633"/>
          <a:stretch>
            <a:fillRect/>
          </a:stretch>
        </p:blipFill>
        <p:spPr bwMode="auto">
          <a:xfrm flipH="1">
            <a:off x="0" y="914400"/>
            <a:ext cx="9144000" cy="5943600"/>
          </a:xfrm>
          <a:prstGeom prst="rect">
            <a:avLst/>
          </a:prstGeom>
          <a:noFill/>
        </p:spPr>
      </p:pic>
      <p:sp useBgFill="1">
        <p:nvSpPr>
          <p:cNvPr id="3" name="TextBox 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4" name="Picture 8" descr="IMG_0321.JPG"/>
          <p:cNvPicPr>
            <a:picLocks noChangeAspect="1" noChangeArrowheads="1"/>
          </p:cNvPicPr>
          <p:nvPr/>
        </p:nvPicPr>
        <p:blipFill>
          <a:blip r:embed="rId3"/>
          <a:srcRect/>
          <a:stretch>
            <a:fillRect/>
          </a:stretch>
        </p:blipFill>
        <p:spPr bwMode="auto">
          <a:xfrm>
            <a:off x="1371600" y="2562225"/>
            <a:ext cx="6477000" cy="4295775"/>
          </a:xfrm>
          <a:prstGeom prst="rect">
            <a:avLst/>
          </a:prstGeom>
          <a:noFill/>
        </p:spPr>
      </p:pic>
      <p:sp>
        <p:nvSpPr>
          <p:cNvPr id="5" name="Rectangle 4"/>
          <p:cNvSpPr/>
          <p:nvPr/>
        </p:nvSpPr>
        <p:spPr>
          <a:xfrm>
            <a:off x="0" y="838200"/>
            <a:ext cx="9144000" cy="584775"/>
          </a:xfrm>
          <a:prstGeom prst="rect">
            <a:avLst/>
          </a:prstGeom>
        </p:spPr>
        <p:txBody>
          <a:bodyPr wrap="square">
            <a:spAutoFit/>
          </a:bodyPr>
          <a:lstStyle/>
          <a:p>
            <a:r>
              <a:rPr lang="en-US" sz="3200" dirty="0" smtClean="0"/>
              <a:t>- breed first publicized in </a:t>
            </a:r>
            <a:r>
              <a:rPr lang="en-US" sz="3200" i="1" dirty="0" smtClean="0"/>
              <a:t>British Quadrupeds</a:t>
            </a:r>
            <a:r>
              <a:rPr lang="en-US" sz="3200" dirty="0" smtClean="0"/>
              <a:t>, 1790 </a:t>
            </a:r>
            <a:endParaRPr lang="en-US" sz="3200" dirty="0"/>
          </a:p>
        </p:txBody>
      </p:sp>
      <p:sp>
        <p:nvSpPr>
          <p:cNvPr id="7" name="Rectangle 6"/>
          <p:cNvSpPr/>
          <p:nvPr/>
        </p:nvSpPr>
        <p:spPr>
          <a:xfrm>
            <a:off x="0" y="1828800"/>
            <a:ext cx="9144000" cy="584775"/>
          </a:xfrm>
          <a:prstGeom prst="rect">
            <a:avLst/>
          </a:prstGeom>
        </p:spPr>
        <p:txBody>
          <a:bodyPr wrap="square">
            <a:spAutoFit/>
          </a:bodyPr>
          <a:lstStyle/>
          <a:p>
            <a:r>
              <a:rPr lang="en-US" sz="3200" dirty="0" smtClean="0"/>
              <a:t>- reputation for size, strength and swimming abilities</a:t>
            </a:r>
            <a:endParaRPr lang="en-US" sz="3200" dirty="0"/>
          </a:p>
        </p:txBody>
      </p:sp>
      <p:sp>
        <p:nvSpPr>
          <p:cNvPr id="6" name="Rectangle 5"/>
          <p:cNvSpPr/>
          <p:nvPr/>
        </p:nvSpPr>
        <p:spPr>
          <a:xfrm>
            <a:off x="0" y="1320225"/>
            <a:ext cx="8713347" cy="584775"/>
          </a:xfrm>
          <a:prstGeom prst="rect">
            <a:avLst/>
          </a:prstGeom>
        </p:spPr>
        <p:txBody>
          <a:bodyPr wrap="none">
            <a:spAutoFit/>
          </a:bodyPr>
          <a:lstStyle/>
          <a:p>
            <a:r>
              <a:rPr lang="en-US" sz="3200" dirty="0" smtClean="0"/>
              <a:t>- breed named </a:t>
            </a:r>
            <a:r>
              <a:rPr lang="en-US" sz="3200" u="sng" dirty="0" smtClean="0"/>
              <a:t>Newfoundland</a:t>
            </a:r>
            <a:r>
              <a:rPr lang="en-US" sz="3200" dirty="0" smtClean="0"/>
              <a:t> for its place of origin</a:t>
            </a:r>
            <a:endParaRPr lang="en-US" sz="3200" dirty="0"/>
          </a:p>
        </p:txBody>
      </p:sp>
      <p:grpSp>
        <p:nvGrpSpPr>
          <p:cNvPr id="10" name="Group 9"/>
          <p:cNvGrpSpPr/>
          <p:nvPr/>
        </p:nvGrpSpPr>
        <p:grpSpPr>
          <a:xfrm>
            <a:off x="5562600" y="1752600"/>
            <a:ext cx="3657600" cy="769441"/>
            <a:chOff x="5562600" y="1752600"/>
            <a:chExt cx="3657600" cy="769441"/>
          </a:xfrm>
        </p:grpSpPr>
        <p:sp useBgFill="1">
          <p:nvSpPr>
            <p:cNvPr id="9" name="TextBox 8"/>
            <p:cNvSpPr txBox="1"/>
            <p:nvPr/>
          </p:nvSpPr>
          <p:spPr>
            <a:xfrm>
              <a:off x="7391400" y="1752600"/>
              <a:ext cx="1828800" cy="769441"/>
            </a:xfrm>
            <a:prstGeom prst="rect">
              <a:avLst/>
            </a:prstGeom>
          </p:spPr>
          <p:txBody>
            <a:bodyPr wrap="square" rtlCol="0">
              <a:spAutoFit/>
            </a:bodyPr>
            <a:lstStyle/>
            <a:p>
              <a:r>
                <a:rPr lang="en-US" sz="4400" b="1" dirty="0" smtClean="0">
                  <a:solidFill>
                    <a:srgbClr val="FF0000"/>
                  </a:solidFill>
                  <a:effectLst>
                    <a:outerShdw dist="50800" dir="5400000" algn="ctr" rotWithShape="0">
                      <a:schemeClr val="tx1"/>
                    </a:outerShdw>
                  </a:effectLst>
                </a:rPr>
                <a:t>!!</a:t>
              </a:r>
              <a:endParaRPr lang="en-US" sz="4400" b="1" dirty="0">
                <a:solidFill>
                  <a:srgbClr val="FF0000"/>
                </a:solidFill>
                <a:effectLst>
                  <a:outerShdw dist="50800" dir="5400000" algn="ctr" rotWithShape="0">
                    <a:schemeClr val="tx1"/>
                  </a:outerShdw>
                </a:effectLst>
              </a:endParaRPr>
            </a:p>
          </p:txBody>
        </p:sp>
        <p:sp>
          <p:nvSpPr>
            <p:cNvPr id="8" name="Oval 7"/>
            <p:cNvSpPr/>
            <p:nvPr/>
          </p:nvSpPr>
          <p:spPr>
            <a:xfrm>
              <a:off x="5562600" y="1752600"/>
              <a:ext cx="25146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6" grpId="0"/>
      <p:bldP spid="6" grpId="1"/>
    </p:bld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109639"/>
          </a:xfrm>
          <a:prstGeom prst="rect">
            <a:avLst/>
          </a:prstGeom>
        </p:spPr>
        <p:txBody>
          <a:bodyPr wrap="square">
            <a:spAutoFit/>
          </a:bodyPr>
          <a:lstStyle/>
          <a:p>
            <a:r>
              <a:rPr lang="en-US" sz="1200" dirty="0" smtClean="0">
                <a:hlinkClick r:id="rId2"/>
              </a:rPr>
              <a:t>https://en.wikipedia.org/wiki/Seaman_(dog)</a:t>
            </a:r>
            <a:endParaRPr lang="en-US" sz="1200" dirty="0" smtClean="0"/>
          </a:p>
          <a:p>
            <a:r>
              <a:rPr lang="en-US" sz="1200" b="1" dirty="0" smtClean="0"/>
              <a:t>Seaman</a:t>
            </a:r>
            <a:r>
              <a:rPr lang="en-US" sz="1200" dirty="0" smtClean="0"/>
              <a:t>, a Newfoundland dog, became famous for being a member of the first American overland expedition from the Atlantic coast to the Pacific coast and back. He was the only animal to complete the entire trip.</a:t>
            </a:r>
            <a:r>
              <a:rPr lang="en-US" sz="1200" baseline="30000" dirty="0" smtClean="0"/>
              <a:t> </a:t>
            </a:r>
            <a:r>
              <a:rPr lang="en-US" sz="1200" dirty="0" smtClean="0"/>
              <a:t>He was purchased for $20 in Pittsburgh, Pennsylvania (NOTE: other sources say purchased in Philadelphia in April, 1803 while Lewis was being tutored)  by Captain Meriwether Lewis while he was in the city awaiting completion of the boats for the voyage in August 1803, for his famed Lewis and Clark expedition.</a:t>
            </a:r>
          </a:p>
          <a:p>
            <a:r>
              <a:rPr lang="en-US" sz="1200" dirty="0" smtClean="0"/>
              <a:t>During the expedition, around May 14, 1805, Captains Meriwether Lewis and William Clark, performed surgery on one of Seaman's arteries in his hind leg, that had been severed by a beaver bite. In early 1806, as the expedition was beginning the return journey, Seaman was stolen by Indians and Lewis threatened to send three armed men to kill the Indian tribe. Lewis &amp; Clark's Corps of Discovery ate over 200 dogs while traveling the Lewis and Clark Trail, but Lewis' Newfoundland dog Seaman was spared.</a:t>
            </a:r>
          </a:p>
          <a:p>
            <a:r>
              <a:rPr lang="en-US" sz="1200" dirty="0" smtClean="0"/>
              <a:t>The final reference to Seaman in the journals, recorded by Lewis on July 15, 1806, states that "[T]he </a:t>
            </a:r>
            <a:r>
              <a:rPr lang="en-US" sz="1200" dirty="0" err="1" smtClean="0"/>
              <a:t>musquetoes</a:t>
            </a:r>
            <a:r>
              <a:rPr lang="en-US" sz="1200" dirty="0" smtClean="0"/>
              <a:t> continue to infest us in such manner that we can scarcely exist; for my own part I am confined by them to my bier at least 3/4 of the time. My dog even howls with the torture he experiences from them."</a:t>
            </a:r>
          </a:p>
          <a:p>
            <a:r>
              <a:rPr lang="en-US" sz="1200" dirty="0" smtClean="0"/>
              <a:t>Due to a transcription error in Lewis' journals, the dog was once thought to have been named </a:t>
            </a:r>
            <a:r>
              <a:rPr lang="en-US" sz="1200" dirty="0" err="1" smtClean="0"/>
              <a:t>Scannon</a:t>
            </a:r>
            <a:r>
              <a:rPr lang="en-US" sz="1200" dirty="0" smtClean="0"/>
              <a:t>. However, during Donald Jackson's 1984 study of Lewis and Clark place-names in Montana, he found that Lewis had named a tributary of the Blackfoot River Seaman’s Creek (now </a:t>
            </a:r>
            <a:r>
              <a:rPr lang="en-US" sz="1200" dirty="0" err="1" smtClean="0"/>
              <a:t>Monture</a:t>
            </a:r>
            <a:r>
              <a:rPr lang="en-US" sz="1200" dirty="0" smtClean="0"/>
              <a:t> Creek) and concluded that the true name of the dog was "Seaman".</a:t>
            </a:r>
          </a:p>
          <a:p>
            <a:r>
              <a:rPr lang="en-US" sz="1200" dirty="0" smtClean="0"/>
              <a:t>In her book </a:t>
            </a:r>
            <a:r>
              <a:rPr lang="en-US" sz="1200" i="1" dirty="0" smtClean="0"/>
              <a:t>Lewis and Clark and Me: A Dog's Tale</a:t>
            </a:r>
            <a:r>
              <a:rPr lang="en-US" sz="1200" dirty="0" smtClean="0"/>
              <a:t> Laurie Myers reports that Lewis and Clark scholar, Jim Holmberg, discovered a book written in 1814 which listed epitaphs, and inscriptions. The book lists an inscription of a dog collar in a museum in Virginia. This has also been reported by Timothy Alden. The inscription reads: "The greatest </a:t>
            </a:r>
            <a:r>
              <a:rPr lang="en-US" sz="1200" dirty="0" err="1" smtClean="0"/>
              <a:t>traveller</a:t>
            </a:r>
            <a:r>
              <a:rPr lang="en-US" sz="1200" dirty="0" smtClean="0"/>
              <a:t> of my species. My name is SEAMAN, the dog of captain Meriwether Lewis, whom I accompanied to the Pacific ocean through the interior of the continent of North America." Holmberg's research was published in the February 2000 issue of "We Proceeded On", the newsletter of the Lewis and Clark Trail Heritage Foundation.</a:t>
            </a:r>
          </a:p>
          <a:p>
            <a:r>
              <a:rPr lang="en-US" sz="1200" dirty="0" smtClean="0"/>
              <a:t>In 2008, Seaman became the official mascot of Lewis &amp; Clark College’s Pioneers.</a:t>
            </a:r>
          </a:p>
          <a:p>
            <a:r>
              <a:rPr lang="en-US" sz="1200" dirty="0" smtClean="0"/>
              <a:t>A monument to Seaman stands in front of the Custom House in Cairo, Illinois.</a:t>
            </a:r>
            <a:r>
              <a:rPr lang="en-US" sz="1200" baseline="30000" dirty="0" smtClean="0"/>
              <a:t> </a:t>
            </a:r>
            <a:r>
              <a:rPr lang="en-US" sz="1200" dirty="0" smtClean="0"/>
              <a:t>Other monuments and statues that include Seaman can be found in St. Louis, Missouri, St. Charles, Missouri, Jefferson City, Missouri, Lincoln, Nebraska, Fort Atkinson State Historical Park in Fort Calhoun, Nebraska, the Lewis and Clark Interpretive Center in Sioux City, Iowa, Washburn, North Dakota, Overlook Park in Great Falls, Montana, in Fort Clatsop National Memorial in Seaside, Oregon, Cascade Locks Marine Park in Cascade Locks, Oregon and in Columbia View Park in Saint Helens, Oregon.</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MORE DETAILS HERE . . .</a:t>
            </a:r>
          </a:p>
          <a:p>
            <a:r>
              <a:rPr lang="en-US" sz="1200" dirty="0" smtClean="0">
                <a:hlinkClick r:id="rId3"/>
              </a:rPr>
              <a:t>http://www.lewis-clark.org/article/2295</a:t>
            </a:r>
            <a:endParaRPr lang="en-US" sz="1200" dirty="0" smtClean="0"/>
          </a:p>
        </p:txBody>
      </p:sp>
      <p:sp>
        <p:nvSpPr>
          <p:cNvPr id="5" name="Rectangle 4"/>
          <p:cNvSpPr/>
          <p:nvPr/>
        </p:nvSpPr>
        <p:spPr>
          <a:xfrm>
            <a:off x="0" y="4800600"/>
            <a:ext cx="5867400" cy="1754326"/>
          </a:xfrm>
          <a:prstGeom prst="rect">
            <a:avLst/>
          </a:prstGeom>
        </p:spPr>
        <p:txBody>
          <a:bodyPr wrap="square">
            <a:spAutoFit/>
          </a:bodyPr>
          <a:lstStyle/>
          <a:p>
            <a:r>
              <a:rPr lang="en-US" sz="1200" dirty="0" smtClean="0">
                <a:hlinkClick r:id="rId4"/>
              </a:rPr>
              <a:t>http://www.pbs.org/lewisandclark/inside/seaman.html</a:t>
            </a:r>
            <a:endParaRPr lang="en-US" sz="1200" dirty="0" smtClean="0"/>
          </a:p>
          <a:p>
            <a:r>
              <a:rPr lang="en-US" sz="1200" dirty="0" smtClean="0"/>
              <a:t>Although Lewis left unsaid his reason for selecting a Newfoundland, he may have been impressed with the breed of dog first publicized in British Quadrupeds, a 1790 work authored by Sir Thomas </a:t>
            </a:r>
            <a:r>
              <a:rPr lang="en-US" sz="1200" dirty="0" err="1" smtClean="0"/>
              <a:t>Bewick</a:t>
            </a:r>
            <a:r>
              <a:rPr lang="en-US" sz="1200" dirty="0" smtClean="0"/>
              <a:t>. Honoring its place of origin, the breed was appropriately named Newfoundland. Lewis may have been influenced in selecting Seaman by the breed’s reputation of size, strength and swimming abilities, together with </a:t>
            </a:r>
            <a:r>
              <a:rPr lang="en-US" sz="1200" dirty="0" err="1" smtClean="0"/>
              <a:t>Bewick’s</a:t>
            </a:r>
            <a:r>
              <a:rPr lang="en-US" sz="1200" dirty="0" smtClean="0"/>
              <a:t> mention of “the great sagacity of this new member of the dog world.” </a:t>
            </a:r>
            <a:r>
              <a:rPr lang="en-US" sz="1200" dirty="0" err="1" smtClean="0"/>
              <a:t>Bewick</a:t>
            </a:r>
            <a:r>
              <a:rPr lang="en-US" sz="1200" dirty="0" smtClean="0"/>
              <a:t> accompanied his commentary with an engraving that represented the breed as black and white, later to be known as a Landseer.</a:t>
            </a:r>
            <a:endParaRPr lang="en-US" sz="1200" dirty="0"/>
          </a:p>
        </p:txBody>
      </p:sp>
      <p:pic>
        <p:nvPicPr>
          <p:cNvPr id="6" name="Picture 5" descr="Seaman"/>
          <p:cNvPicPr>
            <a:picLocks noChangeAspect="1" noChangeArrowheads="1"/>
          </p:cNvPicPr>
          <p:nvPr/>
        </p:nvPicPr>
        <p:blipFill>
          <a:blip r:embed="rId5"/>
          <a:srcRect/>
          <a:stretch>
            <a:fillRect/>
          </a:stretch>
        </p:blipFill>
        <p:spPr bwMode="auto">
          <a:xfrm>
            <a:off x="6400800" y="4800600"/>
            <a:ext cx="1937377" cy="2257044"/>
          </a:xfrm>
          <a:prstGeom prst="rect">
            <a:avLst/>
          </a:prstGeom>
          <a:noFill/>
        </p:spPr>
      </p:pic>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 55 - foot Keelboat "/>
          <p:cNvPicPr>
            <a:picLocks noChangeAspect="1" noChangeArrowheads="1"/>
          </p:cNvPicPr>
          <p:nvPr/>
        </p:nvPicPr>
        <p:blipFill>
          <a:blip r:embed="rId2"/>
          <a:srcRect b="9633"/>
          <a:stretch>
            <a:fillRect/>
          </a:stretch>
        </p:blipFill>
        <p:spPr bwMode="auto">
          <a:xfrm flipH="1">
            <a:off x="0" y="914400"/>
            <a:ext cx="9144000" cy="5943600"/>
          </a:xfrm>
          <a:prstGeom prst="rect">
            <a:avLst/>
          </a:prstGeom>
          <a:noFill/>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5"/>
          <p:cNvSpPr txBox="1">
            <a:spLocks noChangeArrowheads="1"/>
          </p:cNvSpPr>
          <p:nvPr/>
        </p:nvSpPr>
        <p:spPr bwMode="auto">
          <a:xfrm>
            <a:off x="70866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August 31,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8" name="Freeform 7"/>
          <p:cNvSpPr/>
          <p:nvPr/>
        </p:nvSpPr>
        <p:spPr>
          <a:xfrm>
            <a:off x="910087" y="2615241"/>
            <a:ext cx="7167113" cy="3861759"/>
          </a:xfrm>
          <a:custGeom>
            <a:avLst/>
            <a:gdLst>
              <a:gd name="connsiteX0" fmla="*/ 6970143 w 6970143"/>
              <a:gd name="connsiteY0" fmla="*/ 296174 h 3861759"/>
              <a:gd name="connsiteX1" fmla="*/ 6832121 w 6970143"/>
              <a:gd name="connsiteY1" fmla="*/ 244415 h 3861759"/>
              <a:gd name="connsiteX2" fmla="*/ 6676845 w 6970143"/>
              <a:gd name="connsiteY2" fmla="*/ 20128 h 3861759"/>
              <a:gd name="connsiteX3" fmla="*/ 6556075 w 6970143"/>
              <a:gd name="connsiteY3" fmla="*/ 123645 h 3861759"/>
              <a:gd name="connsiteX4" fmla="*/ 6418053 w 6970143"/>
              <a:gd name="connsiteY4" fmla="*/ 123645 h 3861759"/>
              <a:gd name="connsiteX5" fmla="*/ 6418053 w 6970143"/>
              <a:gd name="connsiteY5" fmla="*/ 244415 h 3861759"/>
              <a:gd name="connsiteX6" fmla="*/ 6435305 w 6970143"/>
              <a:gd name="connsiteY6" fmla="*/ 434196 h 3861759"/>
              <a:gd name="connsiteX7" fmla="*/ 6314536 w 6970143"/>
              <a:gd name="connsiteY7" fmla="*/ 762000 h 3861759"/>
              <a:gd name="connsiteX8" fmla="*/ 6262777 w 6970143"/>
              <a:gd name="connsiteY8" fmla="*/ 951781 h 3861759"/>
              <a:gd name="connsiteX9" fmla="*/ 6331788 w 6970143"/>
              <a:gd name="connsiteY9" fmla="*/ 1124309 h 3861759"/>
              <a:gd name="connsiteX10" fmla="*/ 6072996 w 6970143"/>
              <a:gd name="connsiteY10" fmla="*/ 1331343 h 3861759"/>
              <a:gd name="connsiteX11" fmla="*/ 5969479 w 6970143"/>
              <a:gd name="connsiteY11" fmla="*/ 1452113 h 3861759"/>
              <a:gd name="connsiteX12" fmla="*/ 5831456 w 6970143"/>
              <a:gd name="connsiteY12" fmla="*/ 1452113 h 3861759"/>
              <a:gd name="connsiteX13" fmla="*/ 5727939 w 6970143"/>
              <a:gd name="connsiteY13" fmla="*/ 1521125 h 3861759"/>
              <a:gd name="connsiteX14" fmla="*/ 5589917 w 6970143"/>
              <a:gd name="connsiteY14" fmla="*/ 1676400 h 3861759"/>
              <a:gd name="connsiteX15" fmla="*/ 5589917 w 6970143"/>
              <a:gd name="connsiteY15" fmla="*/ 1866181 h 3861759"/>
              <a:gd name="connsiteX16" fmla="*/ 5572664 w 6970143"/>
              <a:gd name="connsiteY16" fmla="*/ 1935192 h 3861759"/>
              <a:gd name="connsiteX17" fmla="*/ 5434641 w 6970143"/>
              <a:gd name="connsiteY17" fmla="*/ 1935192 h 3861759"/>
              <a:gd name="connsiteX18" fmla="*/ 5434641 w 6970143"/>
              <a:gd name="connsiteY18" fmla="*/ 1831676 h 3861759"/>
              <a:gd name="connsiteX19" fmla="*/ 5417388 w 6970143"/>
              <a:gd name="connsiteY19" fmla="*/ 1814423 h 3861759"/>
              <a:gd name="connsiteX20" fmla="*/ 5296619 w 6970143"/>
              <a:gd name="connsiteY20" fmla="*/ 1986951 h 3861759"/>
              <a:gd name="connsiteX21" fmla="*/ 5296619 w 6970143"/>
              <a:gd name="connsiteY21" fmla="*/ 2124974 h 3861759"/>
              <a:gd name="connsiteX22" fmla="*/ 5296619 w 6970143"/>
              <a:gd name="connsiteY22" fmla="*/ 2245743 h 3861759"/>
              <a:gd name="connsiteX23" fmla="*/ 5244860 w 6970143"/>
              <a:gd name="connsiteY23" fmla="*/ 2349260 h 3861759"/>
              <a:gd name="connsiteX24" fmla="*/ 5193102 w 6970143"/>
              <a:gd name="connsiteY24" fmla="*/ 2470030 h 3861759"/>
              <a:gd name="connsiteX25" fmla="*/ 5089585 w 6970143"/>
              <a:gd name="connsiteY25" fmla="*/ 2590800 h 3861759"/>
              <a:gd name="connsiteX26" fmla="*/ 5020573 w 6970143"/>
              <a:gd name="connsiteY26" fmla="*/ 2659811 h 3861759"/>
              <a:gd name="connsiteX27" fmla="*/ 4986068 w 6970143"/>
              <a:gd name="connsiteY27" fmla="*/ 2452777 h 3861759"/>
              <a:gd name="connsiteX28" fmla="*/ 4986068 w 6970143"/>
              <a:gd name="connsiteY28" fmla="*/ 2332008 h 3861759"/>
              <a:gd name="connsiteX29" fmla="*/ 4865298 w 6970143"/>
              <a:gd name="connsiteY29" fmla="*/ 2280249 h 3861759"/>
              <a:gd name="connsiteX30" fmla="*/ 4779034 w 6970143"/>
              <a:gd name="connsiteY30" fmla="*/ 2073215 h 3861759"/>
              <a:gd name="connsiteX31" fmla="*/ 4658264 w 6970143"/>
              <a:gd name="connsiteY31" fmla="*/ 2159479 h 3861759"/>
              <a:gd name="connsiteX32" fmla="*/ 4451230 w 6970143"/>
              <a:gd name="connsiteY32" fmla="*/ 2211238 h 3861759"/>
              <a:gd name="connsiteX33" fmla="*/ 4278702 w 6970143"/>
              <a:gd name="connsiteY33" fmla="*/ 2142226 h 3861759"/>
              <a:gd name="connsiteX34" fmla="*/ 4192438 w 6970143"/>
              <a:gd name="connsiteY34" fmla="*/ 2193985 h 3861759"/>
              <a:gd name="connsiteX35" fmla="*/ 4019909 w 6970143"/>
              <a:gd name="connsiteY35" fmla="*/ 2073215 h 3861759"/>
              <a:gd name="connsiteX36" fmla="*/ 3864634 w 6970143"/>
              <a:gd name="connsiteY36" fmla="*/ 2055962 h 3861759"/>
              <a:gd name="connsiteX37" fmla="*/ 3761117 w 6970143"/>
              <a:gd name="connsiteY37" fmla="*/ 1831676 h 3861759"/>
              <a:gd name="connsiteX38" fmla="*/ 3692105 w 6970143"/>
              <a:gd name="connsiteY38" fmla="*/ 1728159 h 3861759"/>
              <a:gd name="connsiteX39" fmla="*/ 3588588 w 6970143"/>
              <a:gd name="connsiteY39" fmla="*/ 1641894 h 3861759"/>
              <a:gd name="connsiteX40" fmla="*/ 3312543 w 6970143"/>
              <a:gd name="connsiteY40" fmla="*/ 1762664 h 3861759"/>
              <a:gd name="connsiteX41" fmla="*/ 3329796 w 6970143"/>
              <a:gd name="connsiteY41" fmla="*/ 1866181 h 3861759"/>
              <a:gd name="connsiteX42" fmla="*/ 3364302 w 6970143"/>
              <a:gd name="connsiteY42" fmla="*/ 2004204 h 3861759"/>
              <a:gd name="connsiteX43" fmla="*/ 3295290 w 6970143"/>
              <a:gd name="connsiteY43" fmla="*/ 2073215 h 3861759"/>
              <a:gd name="connsiteX44" fmla="*/ 3019245 w 6970143"/>
              <a:gd name="connsiteY44" fmla="*/ 2107721 h 3861759"/>
              <a:gd name="connsiteX45" fmla="*/ 2967487 w 6970143"/>
              <a:gd name="connsiteY45" fmla="*/ 2090468 h 3861759"/>
              <a:gd name="connsiteX46" fmla="*/ 2881222 w 6970143"/>
              <a:gd name="connsiteY46" fmla="*/ 2107721 h 3861759"/>
              <a:gd name="connsiteX47" fmla="*/ 2898475 w 6970143"/>
              <a:gd name="connsiteY47" fmla="*/ 2297502 h 3861759"/>
              <a:gd name="connsiteX48" fmla="*/ 2743200 w 6970143"/>
              <a:gd name="connsiteY48" fmla="*/ 2383766 h 3861759"/>
              <a:gd name="connsiteX49" fmla="*/ 2725947 w 6970143"/>
              <a:gd name="connsiteY49" fmla="*/ 2539042 h 3861759"/>
              <a:gd name="connsiteX50" fmla="*/ 2605177 w 6970143"/>
              <a:gd name="connsiteY50" fmla="*/ 2521789 h 3861759"/>
              <a:gd name="connsiteX51" fmla="*/ 2536166 w 6970143"/>
              <a:gd name="connsiteY51" fmla="*/ 2711570 h 3861759"/>
              <a:gd name="connsiteX52" fmla="*/ 2518913 w 6970143"/>
              <a:gd name="connsiteY52" fmla="*/ 2849592 h 3861759"/>
              <a:gd name="connsiteX53" fmla="*/ 2363638 w 6970143"/>
              <a:gd name="connsiteY53" fmla="*/ 2866845 h 3861759"/>
              <a:gd name="connsiteX54" fmla="*/ 2277373 w 6970143"/>
              <a:gd name="connsiteY54" fmla="*/ 2832340 h 3861759"/>
              <a:gd name="connsiteX55" fmla="*/ 2242868 w 6970143"/>
              <a:gd name="connsiteY55" fmla="*/ 2711570 h 3861759"/>
              <a:gd name="connsiteX56" fmla="*/ 2173856 w 6970143"/>
              <a:gd name="connsiteY56" fmla="*/ 2625306 h 3861759"/>
              <a:gd name="connsiteX57" fmla="*/ 2053087 w 6970143"/>
              <a:gd name="connsiteY57" fmla="*/ 2866845 h 3861759"/>
              <a:gd name="connsiteX58" fmla="*/ 2001328 w 6970143"/>
              <a:gd name="connsiteY58" fmla="*/ 3004868 h 3861759"/>
              <a:gd name="connsiteX59" fmla="*/ 1932317 w 6970143"/>
              <a:gd name="connsiteY59" fmla="*/ 2901351 h 3861759"/>
              <a:gd name="connsiteX60" fmla="*/ 1915064 w 6970143"/>
              <a:gd name="connsiteY60" fmla="*/ 2884098 h 3861759"/>
              <a:gd name="connsiteX61" fmla="*/ 1759788 w 6970143"/>
              <a:gd name="connsiteY61" fmla="*/ 2901351 h 3861759"/>
              <a:gd name="connsiteX62" fmla="*/ 1639019 w 6970143"/>
              <a:gd name="connsiteY62" fmla="*/ 3108385 h 3861759"/>
              <a:gd name="connsiteX63" fmla="*/ 1449238 w 6970143"/>
              <a:gd name="connsiteY63" fmla="*/ 2953109 h 3861759"/>
              <a:gd name="connsiteX64" fmla="*/ 1449238 w 6970143"/>
              <a:gd name="connsiteY64" fmla="*/ 2918604 h 3861759"/>
              <a:gd name="connsiteX65" fmla="*/ 1380226 w 6970143"/>
              <a:gd name="connsiteY65" fmla="*/ 2901351 h 3861759"/>
              <a:gd name="connsiteX66" fmla="*/ 1242204 w 6970143"/>
              <a:gd name="connsiteY66" fmla="*/ 2884098 h 3861759"/>
              <a:gd name="connsiteX67" fmla="*/ 1242204 w 6970143"/>
              <a:gd name="connsiteY67" fmla="*/ 3004868 h 3861759"/>
              <a:gd name="connsiteX68" fmla="*/ 1086928 w 6970143"/>
              <a:gd name="connsiteY68" fmla="*/ 2953109 h 3861759"/>
              <a:gd name="connsiteX69" fmla="*/ 1069675 w 6970143"/>
              <a:gd name="connsiteY69" fmla="*/ 2987615 h 3861759"/>
              <a:gd name="connsiteX70" fmla="*/ 983411 w 6970143"/>
              <a:gd name="connsiteY70" fmla="*/ 3125638 h 3861759"/>
              <a:gd name="connsiteX71" fmla="*/ 879894 w 6970143"/>
              <a:gd name="connsiteY71" fmla="*/ 3177396 h 3861759"/>
              <a:gd name="connsiteX72" fmla="*/ 983411 w 6970143"/>
              <a:gd name="connsiteY72" fmla="*/ 3349925 h 3861759"/>
              <a:gd name="connsiteX73" fmla="*/ 828136 w 6970143"/>
              <a:gd name="connsiteY73" fmla="*/ 3401683 h 3861759"/>
              <a:gd name="connsiteX74" fmla="*/ 621102 w 6970143"/>
              <a:gd name="connsiteY74" fmla="*/ 3505200 h 3861759"/>
              <a:gd name="connsiteX75" fmla="*/ 621102 w 6970143"/>
              <a:gd name="connsiteY75" fmla="*/ 3591464 h 3861759"/>
              <a:gd name="connsiteX76" fmla="*/ 672860 w 6970143"/>
              <a:gd name="connsiteY76" fmla="*/ 3712234 h 3861759"/>
              <a:gd name="connsiteX77" fmla="*/ 672860 w 6970143"/>
              <a:gd name="connsiteY77" fmla="*/ 3815751 h 3861759"/>
              <a:gd name="connsiteX78" fmla="*/ 603849 w 6970143"/>
              <a:gd name="connsiteY78" fmla="*/ 3833004 h 3861759"/>
              <a:gd name="connsiteX79" fmla="*/ 327804 w 6970143"/>
              <a:gd name="connsiteY79" fmla="*/ 3677728 h 3861759"/>
              <a:gd name="connsiteX80" fmla="*/ 224287 w 6970143"/>
              <a:gd name="connsiteY80" fmla="*/ 3677728 h 3861759"/>
              <a:gd name="connsiteX81" fmla="*/ 138022 w 6970143"/>
              <a:gd name="connsiteY81" fmla="*/ 3833004 h 3861759"/>
              <a:gd name="connsiteX82" fmla="*/ 0 w 6970143"/>
              <a:gd name="connsiteY82" fmla="*/ 3850257 h 3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70143" h="3861759">
                <a:moveTo>
                  <a:pt x="6970143" y="296174"/>
                </a:moveTo>
                <a:cubicBezTo>
                  <a:pt x="6925573" y="293298"/>
                  <a:pt x="6881004" y="290423"/>
                  <a:pt x="6832121" y="244415"/>
                </a:cubicBezTo>
                <a:cubicBezTo>
                  <a:pt x="6783238" y="198407"/>
                  <a:pt x="6722853" y="40256"/>
                  <a:pt x="6676845" y="20128"/>
                </a:cubicBezTo>
                <a:cubicBezTo>
                  <a:pt x="6630837" y="0"/>
                  <a:pt x="6599207" y="106392"/>
                  <a:pt x="6556075" y="123645"/>
                </a:cubicBezTo>
                <a:cubicBezTo>
                  <a:pt x="6512943" y="140898"/>
                  <a:pt x="6441057" y="103517"/>
                  <a:pt x="6418053" y="123645"/>
                </a:cubicBezTo>
                <a:cubicBezTo>
                  <a:pt x="6395049" y="143773"/>
                  <a:pt x="6415178" y="192657"/>
                  <a:pt x="6418053" y="244415"/>
                </a:cubicBezTo>
                <a:cubicBezTo>
                  <a:pt x="6420928" y="296173"/>
                  <a:pt x="6452558" y="347932"/>
                  <a:pt x="6435305" y="434196"/>
                </a:cubicBezTo>
                <a:cubicBezTo>
                  <a:pt x="6418052" y="520460"/>
                  <a:pt x="6343291" y="675736"/>
                  <a:pt x="6314536" y="762000"/>
                </a:cubicBezTo>
                <a:cubicBezTo>
                  <a:pt x="6285781" y="848264"/>
                  <a:pt x="6259902" y="891396"/>
                  <a:pt x="6262777" y="951781"/>
                </a:cubicBezTo>
                <a:cubicBezTo>
                  <a:pt x="6265652" y="1012166"/>
                  <a:pt x="6363418" y="1061049"/>
                  <a:pt x="6331788" y="1124309"/>
                </a:cubicBezTo>
                <a:cubicBezTo>
                  <a:pt x="6300158" y="1187569"/>
                  <a:pt x="6133381" y="1276709"/>
                  <a:pt x="6072996" y="1331343"/>
                </a:cubicBezTo>
                <a:cubicBezTo>
                  <a:pt x="6012611" y="1385977"/>
                  <a:pt x="6009736" y="1431985"/>
                  <a:pt x="5969479" y="1452113"/>
                </a:cubicBezTo>
                <a:cubicBezTo>
                  <a:pt x="5929222" y="1472241"/>
                  <a:pt x="5871713" y="1440611"/>
                  <a:pt x="5831456" y="1452113"/>
                </a:cubicBezTo>
                <a:cubicBezTo>
                  <a:pt x="5791199" y="1463615"/>
                  <a:pt x="5768196" y="1483744"/>
                  <a:pt x="5727939" y="1521125"/>
                </a:cubicBezTo>
                <a:cubicBezTo>
                  <a:pt x="5687683" y="1558506"/>
                  <a:pt x="5612921" y="1618891"/>
                  <a:pt x="5589917" y="1676400"/>
                </a:cubicBezTo>
                <a:cubicBezTo>
                  <a:pt x="5566913" y="1733909"/>
                  <a:pt x="5592793" y="1823049"/>
                  <a:pt x="5589917" y="1866181"/>
                </a:cubicBezTo>
                <a:cubicBezTo>
                  <a:pt x="5587042" y="1909313"/>
                  <a:pt x="5598543" y="1923690"/>
                  <a:pt x="5572664" y="1935192"/>
                </a:cubicBezTo>
                <a:cubicBezTo>
                  <a:pt x="5546785" y="1946694"/>
                  <a:pt x="5457645" y="1952445"/>
                  <a:pt x="5434641" y="1935192"/>
                </a:cubicBezTo>
                <a:cubicBezTo>
                  <a:pt x="5411637" y="1917939"/>
                  <a:pt x="5437517" y="1851804"/>
                  <a:pt x="5434641" y="1831676"/>
                </a:cubicBezTo>
                <a:cubicBezTo>
                  <a:pt x="5431766" y="1811548"/>
                  <a:pt x="5440392" y="1788544"/>
                  <a:pt x="5417388" y="1814423"/>
                </a:cubicBezTo>
                <a:cubicBezTo>
                  <a:pt x="5394384" y="1840302"/>
                  <a:pt x="5316747" y="1935192"/>
                  <a:pt x="5296619" y="1986951"/>
                </a:cubicBezTo>
                <a:cubicBezTo>
                  <a:pt x="5276491" y="2038710"/>
                  <a:pt x="5296619" y="2124974"/>
                  <a:pt x="5296619" y="2124974"/>
                </a:cubicBezTo>
                <a:cubicBezTo>
                  <a:pt x="5296619" y="2168106"/>
                  <a:pt x="5305245" y="2208362"/>
                  <a:pt x="5296619" y="2245743"/>
                </a:cubicBezTo>
                <a:cubicBezTo>
                  <a:pt x="5287993" y="2283124"/>
                  <a:pt x="5262113" y="2311879"/>
                  <a:pt x="5244860" y="2349260"/>
                </a:cubicBezTo>
                <a:cubicBezTo>
                  <a:pt x="5227607" y="2386641"/>
                  <a:pt x="5218981" y="2429773"/>
                  <a:pt x="5193102" y="2470030"/>
                </a:cubicBezTo>
                <a:cubicBezTo>
                  <a:pt x="5167223" y="2510287"/>
                  <a:pt x="5118340" y="2559170"/>
                  <a:pt x="5089585" y="2590800"/>
                </a:cubicBezTo>
                <a:cubicBezTo>
                  <a:pt x="5060830" y="2622430"/>
                  <a:pt x="5037826" y="2682815"/>
                  <a:pt x="5020573" y="2659811"/>
                </a:cubicBezTo>
                <a:cubicBezTo>
                  <a:pt x="5003320" y="2636807"/>
                  <a:pt x="4991819" y="2507411"/>
                  <a:pt x="4986068" y="2452777"/>
                </a:cubicBezTo>
                <a:cubicBezTo>
                  <a:pt x="4980317" y="2398143"/>
                  <a:pt x="5006196" y="2360763"/>
                  <a:pt x="4986068" y="2332008"/>
                </a:cubicBezTo>
                <a:cubicBezTo>
                  <a:pt x="4965940" y="2303253"/>
                  <a:pt x="4899804" y="2323381"/>
                  <a:pt x="4865298" y="2280249"/>
                </a:cubicBezTo>
                <a:cubicBezTo>
                  <a:pt x="4830792" y="2237117"/>
                  <a:pt x="4813540" y="2093343"/>
                  <a:pt x="4779034" y="2073215"/>
                </a:cubicBezTo>
                <a:cubicBezTo>
                  <a:pt x="4744528" y="2053087"/>
                  <a:pt x="4712898" y="2136475"/>
                  <a:pt x="4658264" y="2159479"/>
                </a:cubicBezTo>
                <a:cubicBezTo>
                  <a:pt x="4603630" y="2182483"/>
                  <a:pt x="4514490" y="2214113"/>
                  <a:pt x="4451230" y="2211238"/>
                </a:cubicBezTo>
                <a:cubicBezTo>
                  <a:pt x="4387970" y="2208363"/>
                  <a:pt x="4321834" y="2145102"/>
                  <a:pt x="4278702" y="2142226"/>
                </a:cubicBezTo>
                <a:cubicBezTo>
                  <a:pt x="4235570" y="2139351"/>
                  <a:pt x="4235570" y="2205487"/>
                  <a:pt x="4192438" y="2193985"/>
                </a:cubicBezTo>
                <a:cubicBezTo>
                  <a:pt x="4149306" y="2182483"/>
                  <a:pt x="4074543" y="2096219"/>
                  <a:pt x="4019909" y="2073215"/>
                </a:cubicBezTo>
                <a:cubicBezTo>
                  <a:pt x="3965275" y="2050211"/>
                  <a:pt x="3907766" y="2096219"/>
                  <a:pt x="3864634" y="2055962"/>
                </a:cubicBezTo>
                <a:cubicBezTo>
                  <a:pt x="3821502" y="2015706"/>
                  <a:pt x="3789872" y="1886310"/>
                  <a:pt x="3761117" y="1831676"/>
                </a:cubicBezTo>
                <a:cubicBezTo>
                  <a:pt x="3732362" y="1777042"/>
                  <a:pt x="3720860" y="1759789"/>
                  <a:pt x="3692105" y="1728159"/>
                </a:cubicBezTo>
                <a:cubicBezTo>
                  <a:pt x="3663350" y="1696529"/>
                  <a:pt x="3651848" y="1636143"/>
                  <a:pt x="3588588" y="1641894"/>
                </a:cubicBezTo>
                <a:cubicBezTo>
                  <a:pt x="3525328" y="1647645"/>
                  <a:pt x="3355675" y="1725283"/>
                  <a:pt x="3312543" y="1762664"/>
                </a:cubicBezTo>
                <a:cubicBezTo>
                  <a:pt x="3269411" y="1800045"/>
                  <a:pt x="3321170" y="1825924"/>
                  <a:pt x="3329796" y="1866181"/>
                </a:cubicBezTo>
                <a:cubicBezTo>
                  <a:pt x="3338422" y="1906438"/>
                  <a:pt x="3370053" y="1969698"/>
                  <a:pt x="3364302" y="2004204"/>
                </a:cubicBezTo>
                <a:cubicBezTo>
                  <a:pt x="3358551" y="2038710"/>
                  <a:pt x="3352800" y="2055962"/>
                  <a:pt x="3295290" y="2073215"/>
                </a:cubicBezTo>
                <a:cubicBezTo>
                  <a:pt x="3237781" y="2090468"/>
                  <a:pt x="3073879" y="2104846"/>
                  <a:pt x="3019245" y="2107721"/>
                </a:cubicBezTo>
                <a:cubicBezTo>
                  <a:pt x="2964611" y="2110596"/>
                  <a:pt x="2990491" y="2090468"/>
                  <a:pt x="2967487" y="2090468"/>
                </a:cubicBezTo>
                <a:cubicBezTo>
                  <a:pt x="2944483" y="2090468"/>
                  <a:pt x="2892724" y="2073215"/>
                  <a:pt x="2881222" y="2107721"/>
                </a:cubicBezTo>
                <a:cubicBezTo>
                  <a:pt x="2869720" y="2142227"/>
                  <a:pt x="2921479" y="2251495"/>
                  <a:pt x="2898475" y="2297502"/>
                </a:cubicBezTo>
                <a:cubicBezTo>
                  <a:pt x="2875471" y="2343509"/>
                  <a:pt x="2771955" y="2343509"/>
                  <a:pt x="2743200" y="2383766"/>
                </a:cubicBezTo>
                <a:cubicBezTo>
                  <a:pt x="2714445" y="2424023"/>
                  <a:pt x="2748951" y="2516038"/>
                  <a:pt x="2725947" y="2539042"/>
                </a:cubicBezTo>
                <a:cubicBezTo>
                  <a:pt x="2702943" y="2562046"/>
                  <a:pt x="2636807" y="2493034"/>
                  <a:pt x="2605177" y="2521789"/>
                </a:cubicBezTo>
                <a:cubicBezTo>
                  <a:pt x="2573547" y="2550544"/>
                  <a:pt x="2550543" y="2656936"/>
                  <a:pt x="2536166" y="2711570"/>
                </a:cubicBezTo>
                <a:cubicBezTo>
                  <a:pt x="2521789" y="2766204"/>
                  <a:pt x="2547668" y="2823713"/>
                  <a:pt x="2518913" y="2849592"/>
                </a:cubicBezTo>
                <a:cubicBezTo>
                  <a:pt x="2490158" y="2875471"/>
                  <a:pt x="2403895" y="2869720"/>
                  <a:pt x="2363638" y="2866845"/>
                </a:cubicBezTo>
                <a:cubicBezTo>
                  <a:pt x="2323381" y="2863970"/>
                  <a:pt x="2297501" y="2858219"/>
                  <a:pt x="2277373" y="2832340"/>
                </a:cubicBezTo>
                <a:cubicBezTo>
                  <a:pt x="2257245" y="2806461"/>
                  <a:pt x="2260121" y="2746076"/>
                  <a:pt x="2242868" y="2711570"/>
                </a:cubicBezTo>
                <a:cubicBezTo>
                  <a:pt x="2225615" y="2677064"/>
                  <a:pt x="2205486" y="2599427"/>
                  <a:pt x="2173856" y="2625306"/>
                </a:cubicBezTo>
                <a:cubicBezTo>
                  <a:pt x="2142226" y="2651185"/>
                  <a:pt x="2081842" y="2803585"/>
                  <a:pt x="2053087" y="2866845"/>
                </a:cubicBezTo>
                <a:cubicBezTo>
                  <a:pt x="2024332" y="2930105"/>
                  <a:pt x="2021456" y="2999117"/>
                  <a:pt x="2001328" y="3004868"/>
                </a:cubicBezTo>
                <a:cubicBezTo>
                  <a:pt x="1981200" y="3010619"/>
                  <a:pt x="1946694" y="2921479"/>
                  <a:pt x="1932317" y="2901351"/>
                </a:cubicBezTo>
                <a:cubicBezTo>
                  <a:pt x="1917940" y="2881223"/>
                  <a:pt x="1943819" y="2884098"/>
                  <a:pt x="1915064" y="2884098"/>
                </a:cubicBezTo>
                <a:cubicBezTo>
                  <a:pt x="1886309" y="2884098"/>
                  <a:pt x="1805796" y="2863970"/>
                  <a:pt x="1759788" y="2901351"/>
                </a:cubicBezTo>
                <a:cubicBezTo>
                  <a:pt x="1713781" y="2938732"/>
                  <a:pt x="1690777" y="3099759"/>
                  <a:pt x="1639019" y="3108385"/>
                </a:cubicBezTo>
                <a:cubicBezTo>
                  <a:pt x="1587261" y="3117011"/>
                  <a:pt x="1480868" y="2984739"/>
                  <a:pt x="1449238" y="2953109"/>
                </a:cubicBezTo>
                <a:cubicBezTo>
                  <a:pt x="1417608" y="2921479"/>
                  <a:pt x="1460740" y="2927230"/>
                  <a:pt x="1449238" y="2918604"/>
                </a:cubicBezTo>
                <a:cubicBezTo>
                  <a:pt x="1437736" y="2909978"/>
                  <a:pt x="1414732" y="2907102"/>
                  <a:pt x="1380226" y="2901351"/>
                </a:cubicBezTo>
                <a:cubicBezTo>
                  <a:pt x="1345720" y="2895600"/>
                  <a:pt x="1265208" y="2866845"/>
                  <a:pt x="1242204" y="2884098"/>
                </a:cubicBezTo>
                <a:cubicBezTo>
                  <a:pt x="1219200" y="2901351"/>
                  <a:pt x="1268083" y="2993366"/>
                  <a:pt x="1242204" y="3004868"/>
                </a:cubicBezTo>
                <a:cubicBezTo>
                  <a:pt x="1216325" y="3016370"/>
                  <a:pt x="1115683" y="2955985"/>
                  <a:pt x="1086928" y="2953109"/>
                </a:cubicBezTo>
                <a:cubicBezTo>
                  <a:pt x="1058173" y="2950234"/>
                  <a:pt x="1086928" y="2958860"/>
                  <a:pt x="1069675" y="2987615"/>
                </a:cubicBezTo>
                <a:cubicBezTo>
                  <a:pt x="1052422" y="3016370"/>
                  <a:pt x="1015041" y="3094008"/>
                  <a:pt x="983411" y="3125638"/>
                </a:cubicBezTo>
                <a:cubicBezTo>
                  <a:pt x="951781" y="3157268"/>
                  <a:pt x="879894" y="3140015"/>
                  <a:pt x="879894" y="3177396"/>
                </a:cubicBezTo>
                <a:cubicBezTo>
                  <a:pt x="879894" y="3214777"/>
                  <a:pt x="992037" y="3312544"/>
                  <a:pt x="983411" y="3349925"/>
                </a:cubicBezTo>
                <a:cubicBezTo>
                  <a:pt x="974785" y="3387306"/>
                  <a:pt x="888521" y="3375804"/>
                  <a:pt x="828136" y="3401683"/>
                </a:cubicBezTo>
                <a:cubicBezTo>
                  <a:pt x="767751" y="3427562"/>
                  <a:pt x="655608" y="3473570"/>
                  <a:pt x="621102" y="3505200"/>
                </a:cubicBezTo>
                <a:cubicBezTo>
                  <a:pt x="586596" y="3536830"/>
                  <a:pt x="612476" y="3556958"/>
                  <a:pt x="621102" y="3591464"/>
                </a:cubicBezTo>
                <a:cubicBezTo>
                  <a:pt x="629728" y="3625970"/>
                  <a:pt x="664234" y="3674853"/>
                  <a:pt x="672860" y="3712234"/>
                </a:cubicBezTo>
                <a:cubicBezTo>
                  <a:pt x="681486" y="3749615"/>
                  <a:pt x="684362" y="3795623"/>
                  <a:pt x="672860" y="3815751"/>
                </a:cubicBezTo>
                <a:cubicBezTo>
                  <a:pt x="661358" y="3835879"/>
                  <a:pt x="661358" y="3856008"/>
                  <a:pt x="603849" y="3833004"/>
                </a:cubicBezTo>
                <a:cubicBezTo>
                  <a:pt x="546340" y="3810000"/>
                  <a:pt x="391064" y="3703607"/>
                  <a:pt x="327804" y="3677728"/>
                </a:cubicBezTo>
                <a:cubicBezTo>
                  <a:pt x="264544" y="3651849"/>
                  <a:pt x="255917" y="3651849"/>
                  <a:pt x="224287" y="3677728"/>
                </a:cubicBezTo>
                <a:cubicBezTo>
                  <a:pt x="192657" y="3703607"/>
                  <a:pt x="175403" y="3804249"/>
                  <a:pt x="138022" y="3833004"/>
                </a:cubicBezTo>
                <a:cubicBezTo>
                  <a:pt x="100641" y="3861759"/>
                  <a:pt x="5751" y="3844506"/>
                  <a:pt x="0" y="3850257"/>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2"/>
          <p:cNvGrpSpPr/>
          <p:nvPr/>
        </p:nvGrpSpPr>
        <p:grpSpPr>
          <a:xfrm>
            <a:off x="8077200" y="685800"/>
            <a:ext cx="609600" cy="2209801"/>
            <a:chOff x="7909790" y="1067055"/>
            <a:chExt cx="609600" cy="2209801"/>
          </a:xfrm>
        </p:grpSpPr>
        <p:sp>
          <p:nvSpPr>
            <p:cNvPr id="10" name="Rectangle 9"/>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12" name="Straight Connector 11"/>
            <p:cNvCxnSpPr>
              <a:stCxn id="10"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04800" y="3810000"/>
            <a:ext cx="1676400" cy="2743200"/>
            <a:chOff x="-148814" y="4036322"/>
            <a:chExt cx="1569660" cy="2516878"/>
          </a:xfrm>
        </p:grpSpPr>
        <p:sp>
          <p:nvSpPr>
            <p:cNvPr id="17" name="Rectangle 16"/>
            <p:cNvSpPr/>
            <p:nvPr/>
          </p:nvSpPr>
          <p:spPr>
            <a:xfrm rot="3885597">
              <a:off x="-384098" y="4271606"/>
              <a:ext cx="2040227" cy="156966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19" name="Rectangle 18"/>
            <p:cNvSpPr/>
            <p:nvPr/>
          </p:nvSpPr>
          <p:spPr>
            <a:xfrm>
              <a:off x="136579" y="5854067"/>
              <a:ext cx="777821" cy="699133"/>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38023" y="4488612"/>
              <a:ext cx="931653" cy="2004203"/>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5-Point Star 15"/>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TextBox 20"/>
          <p:cNvSpPr txBox="1">
            <a:spLocks noChangeArrowheads="1"/>
          </p:cNvSpPr>
          <p:nvPr/>
        </p:nvSpPr>
        <p:spPr bwMode="auto">
          <a:xfrm>
            <a:off x="5410200" y="36576"/>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2" name="Freeform 21"/>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5-Point Star 8"/>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867400" y="3124200"/>
            <a:ext cx="1492844" cy="461665"/>
          </a:xfrm>
          <a:prstGeom prst="rect">
            <a:avLst/>
          </a:prstGeom>
          <a:solidFill>
            <a:srgbClr val="FFF0E7"/>
          </a:solidFill>
        </p:spPr>
        <p:txBody>
          <a:bodyPr wrap="square">
            <a:spAutoFit/>
          </a:bodyPr>
          <a:lstStyle/>
          <a:p>
            <a:r>
              <a:rPr lang="en-US" sz="2400" b="1" dirty="0" smtClean="0"/>
              <a:t>Wheeling</a:t>
            </a:r>
          </a:p>
        </p:txBody>
      </p:sp>
      <p:grpSp>
        <p:nvGrpSpPr>
          <p:cNvPr id="25" name="Group 24"/>
          <p:cNvGrpSpPr/>
          <p:nvPr/>
        </p:nvGrpSpPr>
        <p:grpSpPr>
          <a:xfrm>
            <a:off x="7467600" y="609600"/>
            <a:ext cx="609600" cy="2514601"/>
            <a:chOff x="7909790" y="1067055"/>
            <a:chExt cx="609600" cy="2514601"/>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3" name="5-Point Star 22"/>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6.93642E-7 L -0.18333 0.00393 " pathEditMode="relative" rAng="0" ptsTypes="AA">
                                      <p:cBhvr>
                                        <p:cTn id="6" dur="1000" fill="hold"/>
                                        <p:tgtEl>
                                          <p:spTgt spid="4"/>
                                        </p:tgtEl>
                                        <p:attrNameLst>
                                          <p:attrName>ppt_x</p:attrName>
                                          <p:attrName>ppt_y</p:attrName>
                                        </p:attrNameLst>
                                      </p:cBhvr>
                                      <p:rCtr x="-92" y="2"/>
                                    </p:animMotion>
                                  </p:childTnLst>
                                </p:cTn>
                              </p:par>
                              <p:par>
                                <p:cTn id="7" presetID="35" presetClass="path" presetSubtype="0" accel="50000" decel="50000" fill="hold" grpId="0" nodeType="withEffect">
                                  <p:stCondLst>
                                    <p:cond delay="0"/>
                                  </p:stCondLst>
                                  <p:childTnLst>
                                    <p:animMotion origin="layout" path="M 0 -6.93642E-7 L -0.18333 0.00393 " pathEditMode="relative" rAng="0" ptsTypes="AA">
                                      <p:cBhvr>
                                        <p:cTn id="8" dur="1000" fill="hold"/>
                                        <p:tgtEl>
                                          <p:spTgt spid="6"/>
                                        </p:tgtEl>
                                        <p:attrNameLst>
                                          <p:attrName>ppt_x</p:attrName>
                                          <p:attrName>ppt_y</p:attrName>
                                        </p:attrNameLst>
                                      </p:cBhvr>
                                      <p:rCtr x="-92" y="2"/>
                                    </p:animMotion>
                                  </p:childTnLst>
                                </p:cTn>
                              </p:par>
                              <p:par>
                                <p:cTn id="9" presetID="10"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par>
                                <p:cTn id="25" presetID="49" presetClass="entr" presetSubtype="0" decel="100000" fill="hold" grpId="1"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36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5000"/>
                                        <p:tgtEl>
                                          <p:spTgt spid="8"/>
                                        </p:tgtEl>
                                      </p:cBhvr>
                                    </p:animEffect>
                                  </p:childTnLst>
                                </p:cTn>
                              </p:par>
                            </p:childTnLst>
                          </p:cTn>
                        </p:par>
                        <p:par>
                          <p:cTn id="36" fill="hold">
                            <p:stCondLst>
                              <p:cond delay="5000"/>
                            </p:stCondLst>
                            <p:childTnLst>
                              <p:par>
                                <p:cTn id="37" presetID="49" presetClass="entr" presetSubtype="0" decel="10000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360"/>
                                          </p:val>
                                        </p:tav>
                                        <p:tav tm="100000">
                                          <p:val>
                                            <p:fltVal val="0"/>
                                          </p:val>
                                        </p:tav>
                                      </p:tavLst>
                                    </p:anim>
                                    <p:animEffect transition="in" filter="fade">
                                      <p:cBhvr>
                                        <p:cTn id="42" dur="10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20"/>
                                        </p:tgtEl>
                                      </p:cBhvr>
                                    </p:animEffect>
                                    <p:set>
                                      <p:cBhvr>
                                        <p:cTn id="50" dur="1" fill="hold">
                                          <p:stCondLst>
                                            <p:cond delay="9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53" presetClass="exit" presetSubtype="0" fill="hold" grpId="2" nodeType="withEffect">
                                  <p:stCondLst>
                                    <p:cond delay="0"/>
                                  </p:stCondLst>
                                  <p:childTnLst>
                                    <p:anim calcmode="lin" valueType="num">
                                      <p:cBhvr>
                                        <p:cTn id="55" dur="1000"/>
                                        <p:tgtEl>
                                          <p:spTgt spid="6"/>
                                        </p:tgtEl>
                                        <p:attrNameLst>
                                          <p:attrName>ppt_w</p:attrName>
                                        </p:attrNameLst>
                                      </p:cBhvr>
                                      <p:tavLst>
                                        <p:tav tm="0">
                                          <p:val>
                                            <p:strVal val="ppt_w"/>
                                          </p:val>
                                        </p:tav>
                                        <p:tav tm="100000">
                                          <p:val>
                                            <p:fltVal val="0"/>
                                          </p:val>
                                        </p:tav>
                                      </p:tavLst>
                                    </p:anim>
                                    <p:anim calcmode="lin" valueType="num">
                                      <p:cBhvr>
                                        <p:cTn id="56" dur="1000"/>
                                        <p:tgtEl>
                                          <p:spTgt spid="6"/>
                                        </p:tgtEl>
                                        <p:attrNameLst>
                                          <p:attrName>ppt_h</p:attrName>
                                        </p:attrNameLst>
                                      </p:cBhvr>
                                      <p:tavLst>
                                        <p:tav tm="0">
                                          <p:val>
                                            <p:strVal val="ppt_h"/>
                                          </p:val>
                                        </p:tav>
                                        <p:tav tm="100000">
                                          <p:val>
                                            <p:fltVal val="0"/>
                                          </p:val>
                                        </p:tav>
                                      </p:tavLst>
                                    </p:anim>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right)">
                                      <p:cBhvr>
                                        <p:cTn id="65" dur="2000"/>
                                        <p:tgtEl>
                                          <p:spTgt spid="22"/>
                                        </p:tgtEl>
                                      </p:cBhvr>
                                    </p:animEffect>
                                  </p:childTnLst>
                                </p:cTn>
                              </p:par>
                            </p:childTnLst>
                          </p:cTn>
                        </p:par>
                        <p:par>
                          <p:cTn id="66" fill="hold">
                            <p:stCondLst>
                              <p:cond delay="3000"/>
                            </p:stCondLst>
                            <p:childTnLst>
                              <p:par>
                                <p:cTn id="67" presetID="53"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Effect transition="in" filter="fade">
                                      <p:cBhvr>
                                        <p:cTn id="71" dur="1000"/>
                                        <p:tgtEl>
                                          <p:spTgt spid="21"/>
                                        </p:tgtEl>
                                      </p:cBhvr>
                                    </p:animEffect>
                                  </p:childTnLst>
                                </p:cTn>
                              </p:par>
                            </p:childTnLst>
                          </p:cTn>
                        </p:par>
                        <p:par>
                          <p:cTn id="72" fill="hold">
                            <p:stCondLst>
                              <p:cond delay="4000"/>
                            </p:stCondLst>
                            <p:childTnLst>
                              <p:par>
                                <p:cTn id="73" presetID="49" presetClass="entr" presetSubtype="0" decel="10000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1000" fill="hold"/>
                                        <p:tgtEl>
                                          <p:spTgt spid="23"/>
                                        </p:tgtEl>
                                        <p:attrNameLst>
                                          <p:attrName>ppt_w</p:attrName>
                                        </p:attrNameLst>
                                      </p:cBhvr>
                                      <p:tavLst>
                                        <p:tav tm="0">
                                          <p:val>
                                            <p:fltVal val="0"/>
                                          </p:val>
                                        </p:tav>
                                        <p:tav tm="100000">
                                          <p:val>
                                            <p:strVal val="#ppt_w"/>
                                          </p:val>
                                        </p:tav>
                                      </p:tavLst>
                                    </p:anim>
                                    <p:anim calcmode="lin" valueType="num">
                                      <p:cBhvr>
                                        <p:cTn id="76" dur="1000" fill="hold"/>
                                        <p:tgtEl>
                                          <p:spTgt spid="23"/>
                                        </p:tgtEl>
                                        <p:attrNameLst>
                                          <p:attrName>ppt_h</p:attrName>
                                        </p:attrNameLst>
                                      </p:cBhvr>
                                      <p:tavLst>
                                        <p:tav tm="0">
                                          <p:val>
                                            <p:fltVal val="0"/>
                                          </p:val>
                                        </p:tav>
                                        <p:tav tm="100000">
                                          <p:val>
                                            <p:strVal val="#ppt_h"/>
                                          </p:val>
                                        </p:tav>
                                      </p:tavLst>
                                    </p:anim>
                                    <p:anim calcmode="lin" valueType="num">
                                      <p:cBhvr>
                                        <p:cTn id="77" dur="1000" fill="hold"/>
                                        <p:tgtEl>
                                          <p:spTgt spid="23"/>
                                        </p:tgtEl>
                                        <p:attrNameLst>
                                          <p:attrName>style.rotation</p:attrName>
                                        </p:attrNameLst>
                                      </p:cBhvr>
                                      <p:tavLst>
                                        <p:tav tm="0">
                                          <p:val>
                                            <p:fltVal val="360"/>
                                          </p:val>
                                        </p:tav>
                                        <p:tav tm="100000">
                                          <p:val>
                                            <p:fltVal val="0"/>
                                          </p:val>
                                        </p:tav>
                                      </p:tavLst>
                                    </p:anim>
                                    <p:animEffect transition="in" filter="fade">
                                      <p:cBhvr>
                                        <p:cTn id="78" dur="1000"/>
                                        <p:tgtEl>
                                          <p:spTgt spid="23"/>
                                        </p:tgtEl>
                                      </p:cBhvr>
                                    </p:animEffect>
                                  </p:childTnLst>
                                </p:cTn>
                              </p:par>
                              <p:par>
                                <p:cTn id="79" presetID="22" presetClass="entr" presetSubtype="4"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1000"/>
                                        <p:tgtEl>
                                          <p:spTgt spid="2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6" grpId="2" animBg="1"/>
      <p:bldP spid="8" grpId="0" animBg="1"/>
      <p:bldP spid="8" grpId="1" animBg="1"/>
      <p:bldP spid="16" grpId="0" animBg="1"/>
      <p:bldP spid="16" grpId="1" animBg="1"/>
      <p:bldP spid="21" grpId="0" animBg="1"/>
      <p:bldP spid="22" grpId="0" animBg="1"/>
      <p:bldP spid="9" grpId="1" animBg="1"/>
      <p:bldP spid="24" grpId="0" animBg="1"/>
      <p:bldP spid="23"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986528"/>
          </a:xfrm>
          <a:prstGeom prst="rect">
            <a:avLst/>
          </a:prstGeom>
        </p:spPr>
        <p:txBody>
          <a:bodyPr wrap="square">
            <a:spAutoFit/>
          </a:bodyPr>
          <a:lstStyle/>
          <a:p>
            <a:r>
              <a:rPr lang="en-US" sz="1400" dirty="0" smtClean="0">
                <a:hlinkClick r:id="rId2"/>
              </a:rPr>
              <a:t>http://www.lewis-clark.org/article/1887</a:t>
            </a:r>
            <a:endParaRPr lang="en-US" sz="1400" dirty="0" smtClean="0"/>
          </a:p>
          <a:p>
            <a:r>
              <a:rPr lang="en-US" sz="1400" dirty="0" smtClean="0"/>
              <a:t>“Left Pittsburgh this day at 11 </a:t>
            </a:r>
            <a:r>
              <a:rPr lang="en-US" sz="1400" dirty="0" err="1" smtClean="0"/>
              <a:t>ock</a:t>
            </a:r>
            <a:r>
              <a:rPr lang="en-US" sz="1400" dirty="0" smtClean="0"/>
              <a:t> with a party of 11 hands 7 of which are soldiers, a pilot and three young men on trial they having proposed to go with me throughout the voyage."</a:t>
            </a:r>
            <a:r>
              <a:rPr lang="en-US" sz="1400" baseline="30000" dirty="0" smtClean="0">
                <a:hlinkClick r:id="rId2"/>
              </a:rPr>
              <a:t>1</a:t>
            </a:r>
            <a:r>
              <a:rPr lang="en-US" sz="1400" dirty="0" smtClean="0"/>
              <a:t>With those words, written on August 31, 1803, Meriwether Lewis began his first journal entry on the epic Lewis and Clark Expedition to the Pacific Ocean.</a:t>
            </a:r>
          </a:p>
          <a:p>
            <a:r>
              <a:rPr lang="en-US" sz="1400" dirty="0" smtClean="0"/>
              <a:t>Even though Lewis himself declared the mouth of the River Dubois to be the expedition's official point of departure, the two and one-half months spent descending the Ohio River were in fact its real beginning</a:t>
            </a:r>
          </a:p>
          <a:p>
            <a:r>
              <a:rPr lang="en-US" sz="1400" dirty="0" smtClean="0"/>
              <a:t>Often referred to as the recruitment phase of the expedition, it was that–but so much more! The Ohio was where the all-important foundation–the nucleus–of what became the Corps of Discovery was formed. On the Ohio, Lewis and Clark met to actually form their partnership in discovery. On the Ohio, the famous Nine Young Men from Kentucky were recruited and enlisted. On the Ohio, York, George </a:t>
            </a:r>
            <a:r>
              <a:rPr lang="en-US" sz="1400" dirty="0" err="1" smtClean="0"/>
              <a:t>Drouillard</a:t>
            </a:r>
            <a:r>
              <a:rPr lang="en-US" sz="1400" dirty="0" smtClean="0"/>
              <a:t>, and at least two others joined the expedition. While on the Ohio, these men began forming relationships and friendships, and a dedication to their mission and to each other that would carry them, through dangers and hardships, to the Pacific and back. Some of these men were also among the most important members of the Corps.</a:t>
            </a:r>
          </a:p>
          <a:p>
            <a:r>
              <a:rPr lang="en-US" sz="1400" b="1" dirty="0" smtClean="0"/>
              <a:t>W</a:t>
            </a:r>
            <a:r>
              <a:rPr lang="en-US" sz="1400" dirty="0" smtClean="0"/>
              <a:t>hen Lewis finally left Pittsburgh, at least one month behind schedule, his destination was Louisville, Kentucky, where he would rendezvous with William Clark and the men Clark had recruited. Lewis knew his friend and former army commander was coming with him. On June 19, he had written Clark inviting him to join the endeavor as co-commander. Then, after making final arrangements, he left Washington City on July 5, for Pittsburgh, arriving there on July 15. And then he waited, and waited, for the keelboat he had expected to be almost ready for his journey to be completed because of the "unpardonable negligence and inattention of the boat-builders who . . . were a set of most incorrigible drunkards, and with whom, neither threats, </a:t>
            </a:r>
            <a:r>
              <a:rPr lang="en-US" sz="1400" dirty="0" err="1" smtClean="0"/>
              <a:t>intreaties</a:t>
            </a:r>
            <a:r>
              <a:rPr lang="en-US" sz="1400" dirty="0" smtClean="0"/>
              <a:t> nor any other mode of treatment which I could devise had any effect."</a:t>
            </a:r>
            <a:r>
              <a:rPr lang="en-US" sz="1400" baseline="30000" dirty="0" smtClean="0">
                <a:hlinkClick r:id="rId2"/>
              </a:rPr>
              <a:t>2</a:t>
            </a:r>
            <a:r>
              <a:rPr lang="en-US" sz="1400" dirty="0" smtClean="0"/>
              <a:t> One consolation during this frustrating delay was the arrival by August 3 of Clark's letter of July 18 agreeing to "cheerfully" join Lewis as co-leader of the Expedition and "partake of the dangers, difficulties, and fatigues, as well as the . . . honors &amp; rewards of the result of such an enterprise, should we be successful in accomplishing it."</a:t>
            </a:r>
            <a:r>
              <a:rPr lang="en-US" sz="1400" baseline="30000" dirty="0" smtClean="0">
                <a:hlinkClick r:id="rId2"/>
              </a:rPr>
              <a:t>3</a:t>
            </a:r>
            <a:r>
              <a:rPr lang="en-US" sz="1400" dirty="0" smtClean="0"/>
              <a:t>So, happily, Clark was coming, but Lewis's expected rendezvous with his partner in discovery in Louisville was delayed later and later, from mid-August to late August to early October.</a:t>
            </a:r>
            <a:r>
              <a:rPr lang="en-US" sz="1400" baseline="30000" dirty="0" smtClean="0">
                <a:hlinkClick r:id="rId2"/>
              </a:rPr>
              <a:t>4</a:t>
            </a:r>
            <a:r>
              <a:rPr lang="en-US" sz="1400" dirty="0" smtClean="0"/>
              <a:t> He finally arrived on October 14.</a:t>
            </a:r>
          </a:p>
          <a:p>
            <a:r>
              <a:rPr lang="en-US" sz="1400" dirty="0" smtClean="0"/>
              <a:t>While Lewis waited for the keelboat to be finished, he put together his temporary crew and took three young men on trial. Two of these recruits were still with him when he reached Cincinnati on September 28. They were most likely with him when he reached Louisville and are believed to be two of the nine men</a:t>
            </a:r>
            <a:r>
              <a:rPr lang="en-US" sz="1400" baseline="30000" dirty="0" smtClean="0">
                <a:hlinkClick r:id="rId2"/>
              </a:rPr>
              <a:t>5</a:t>
            </a:r>
            <a:r>
              <a:rPr lang="en-US" sz="1400" dirty="0" smtClean="0"/>
              <a:t> enlisted at the Falls of the Ohio.</a:t>
            </a:r>
            <a:r>
              <a:rPr lang="en-US" sz="1400" baseline="30000" dirty="0" smtClean="0">
                <a:hlinkClick r:id="rId2"/>
              </a:rPr>
              <a:t>6</a:t>
            </a:r>
            <a:r>
              <a:rPr lang="en-US" sz="1400" dirty="0" smtClean="0"/>
              <a:t> Clark, meanwhile, was busy recruiting, and wrote Lewis on July 24, that he already had men of a "</a:t>
            </a:r>
            <a:r>
              <a:rPr lang="en-US" sz="1400" dirty="0" err="1" smtClean="0"/>
              <a:t>discription</a:t>
            </a:r>
            <a:r>
              <a:rPr lang="en-US" sz="1400" dirty="0" smtClean="0"/>
              <a:t> calculated to work &amp; go thro . . . those </a:t>
            </a:r>
            <a:r>
              <a:rPr lang="en-US" sz="1400" dirty="0" err="1" smtClean="0"/>
              <a:t>labours</a:t>
            </a:r>
            <a:r>
              <a:rPr lang="en-US" sz="1400" dirty="0" smtClean="0"/>
              <a:t> &amp; fatigues which will be necessary." Almost a month later, on August 21, Clark specified that he had retained four recruits and promised others an answer after consulting with Lewis</a:t>
            </a:r>
            <a:endParaRPr lang="en-US" sz="1400" dirty="0"/>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22" name="Picture 2" descr="The Ohio River Scenic Highway "/>
          <p:cNvPicPr>
            <a:picLocks noChangeAspect="1" noChangeArrowheads="1"/>
          </p:cNvPicPr>
          <p:nvPr/>
        </p:nvPicPr>
        <p:blipFill>
          <a:blip r:embed="rId2"/>
          <a:srcRect/>
          <a:stretch>
            <a:fillRect/>
          </a:stretch>
        </p:blipFill>
        <p:spPr bwMode="auto">
          <a:xfrm>
            <a:off x="0" y="4267200"/>
            <a:ext cx="9188007" cy="2371726"/>
          </a:xfrm>
          <a:prstGeom prst="rect">
            <a:avLst/>
          </a:prstGeom>
          <a:noFill/>
        </p:spPr>
      </p:pic>
      <p:sp>
        <p:nvSpPr>
          <p:cNvPr id="4" name="Rectangle 3"/>
          <p:cNvSpPr/>
          <p:nvPr/>
        </p:nvSpPr>
        <p:spPr>
          <a:xfrm>
            <a:off x="0" y="0"/>
            <a:ext cx="9144000" cy="3693319"/>
          </a:xfrm>
          <a:prstGeom prst="rect">
            <a:avLst/>
          </a:prstGeom>
        </p:spPr>
        <p:txBody>
          <a:bodyPr wrap="square">
            <a:spAutoFit/>
          </a:bodyPr>
          <a:lstStyle/>
          <a:p>
            <a:r>
              <a:rPr lang="en-US" b="1" dirty="0" smtClean="0">
                <a:hlinkClick r:id="rId3"/>
              </a:rPr>
              <a:t>http://lewisandclarktrail.com/trailadventures/e149.htm</a:t>
            </a:r>
            <a:endParaRPr lang="en-US" b="1" dirty="0" smtClean="0"/>
          </a:p>
          <a:p>
            <a:endParaRPr lang="en-US" b="1" dirty="0" smtClean="0"/>
          </a:p>
          <a:p>
            <a:r>
              <a:rPr lang="en-US" b="1" dirty="0" smtClean="0"/>
              <a:t>Wheeling, WV </a:t>
            </a:r>
            <a:r>
              <a:rPr lang="en-US" dirty="0" smtClean="0"/>
              <a:t>- Lewis landed here on September 7, 1803 on his newly built keelboat to </a:t>
            </a:r>
            <a:r>
              <a:rPr lang="en-US" dirty="0" err="1" smtClean="0"/>
              <a:t>isit</a:t>
            </a:r>
            <a:r>
              <a:rPr lang="en-US" dirty="0" smtClean="0"/>
              <a:t> Grave Creek Mound </a:t>
            </a:r>
            <a:r>
              <a:rPr lang="en-US" b="1" dirty="0" smtClean="0"/>
              <a:t> </a:t>
            </a:r>
            <a:r>
              <a:rPr lang="en-US" dirty="0" smtClean="0"/>
              <a:t>(one of the largest conical mounds constructed during the late </a:t>
            </a:r>
            <a:r>
              <a:rPr lang="en-US" dirty="0" err="1" smtClean="0"/>
              <a:t>Adena</a:t>
            </a:r>
            <a:r>
              <a:rPr lang="en-US" dirty="0" smtClean="0"/>
              <a:t> Period. Construction took place in successive stages from about 250-150 B.C.).</a:t>
            </a:r>
          </a:p>
          <a:p>
            <a:r>
              <a:rPr lang="en-US" b="1" dirty="0" smtClean="0"/>
              <a:t>Maysville, Kentucky</a:t>
            </a:r>
            <a:r>
              <a:rPr lang="en-US" dirty="0" smtClean="0"/>
              <a:t> - Lewis must have recruited John </a:t>
            </a:r>
            <a:r>
              <a:rPr lang="en-US" dirty="0" err="1" smtClean="0"/>
              <a:t>Colter</a:t>
            </a:r>
            <a:r>
              <a:rPr lang="en-US" dirty="0" smtClean="0"/>
              <a:t> here on September 22</a:t>
            </a:r>
            <a:r>
              <a:rPr lang="en-US" baseline="30000" dirty="0" smtClean="0"/>
              <a:t>nd</a:t>
            </a:r>
            <a:r>
              <a:rPr lang="en-US" dirty="0" smtClean="0"/>
              <a:t> or 23</a:t>
            </a:r>
            <a:r>
              <a:rPr lang="en-US" baseline="30000" dirty="0" smtClean="0"/>
              <a:t>rd</a:t>
            </a:r>
            <a:r>
              <a:rPr lang="en-US" dirty="0" smtClean="0"/>
              <a:t>, 1803.  Later, in about 1808, </a:t>
            </a:r>
            <a:r>
              <a:rPr lang="en-US" dirty="0" err="1" smtClean="0"/>
              <a:t>Colter</a:t>
            </a:r>
            <a:r>
              <a:rPr lang="en-US" dirty="0" smtClean="0"/>
              <a:t> “discovered” Yellowstone Park area. </a:t>
            </a:r>
            <a:br>
              <a:rPr lang="en-US" dirty="0" smtClean="0"/>
            </a:br>
            <a:r>
              <a:rPr lang="en-US" dirty="0" smtClean="0"/>
              <a:t> The Port of Maysville, an 1800s era river town. And just a short trip up the Buffalo Trace is the Washington Historic District; an authentic pioneer community of 1790s log cabins, shops and museums. 216 Bridge St, Maysville, KY 41056-1208</a:t>
            </a:r>
          </a:p>
          <a:p>
            <a:r>
              <a:rPr lang="en-US" b="1" dirty="0" smtClean="0"/>
              <a:t>Cincinnati, Ohio </a:t>
            </a:r>
            <a:r>
              <a:rPr lang="en-US" dirty="0" smtClean="0"/>
              <a:t>-Thomas Jefferson, who commissioned the expedition, asked Lewis to stop at Big Bone and collect bones of the giant mammals that were preserved in the salt lick. </a:t>
            </a:r>
          </a:p>
          <a:p>
            <a:endParaRPr lang="en-US" dirty="0"/>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5410200" y="36576"/>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2"/>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15" name="Rectangle 14"/>
          <p:cNvSpPr/>
          <p:nvPr/>
        </p:nvSpPr>
        <p:spPr>
          <a:xfrm>
            <a:off x="0" y="762000"/>
            <a:ext cx="7086600" cy="523220"/>
          </a:xfrm>
          <a:prstGeom prst="rect">
            <a:avLst/>
          </a:prstGeom>
        </p:spPr>
        <p:txBody>
          <a:bodyPr wrap="square">
            <a:spAutoFit/>
          </a:bodyPr>
          <a:lstStyle/>
          <a:p>
            <a:r>
              <a:rPr lang="en-US" sz="2800" b="1" dirty="0" smtClean="0"/>
              <a:t>- buys a red pirogue (canoe), hires canoe man</a:t>
            </a:r>
          </a:p>
        </p:txBody>
      </p:sp>
      <p:sp useBgFill="1">
        <p:nvSpPr>
          <p:cNvPr id="16" name="Rectangle 15"/>
          <p:cNvSpPr/>
          <p:nvPr/>
        </p:nvSpPr>
        <p:spPr>
          <a:xfrm>
            <a:off x="0" y="1290935"/>
            <a:ext cx="7315200" cy="523220"/>
          </a:xfrm>
          <a:prstGeom prst="rect">
            <a:avLst/>
          </a:prstGeom>
        </p:spPr>
        <p:txBody>
          <a:bodyPr wrap="square">
            <a:spAutoFit/>
          </a:bodyPr>
          <a:lstStyle/>
          <a:p>
            <a:r>
              <a:rPr lang="en-US" sz="2800" b="1" dirty="0" smtClean="0"/>
              <a:t>- receives wagon of supplies from Harpers Ferry</a:t>
            </a:r>
          </a:p>
        </p:txBody>
      </p:sp>
      <p:sp>
        <p:nvSpPr>
          <p:cNvPr id="18" name="Rectangle 17"/>
          <p:cNvSpPr/>
          <p:nvPr/>
        </p:nvSpPr>
        <p:spPr>
          <a:xfrm>
            <a:off x="5867400" y="3124200"/>
            <a:ext cx="1492844" cy="461665"/>
          </a:xfrm>
          <a:prstGeom prst="rect">
            <a:avLst/>
          </a:prstGeom>
          <a:solidFill>
            <a:srgbClr val="FFF0E7"/>
          </a:solidFill>
        </p:spPr>
        <p:txBody>
          <a:bodyPr wrap="square">
            <a:spAutoFit/>
          </a:bodyPr>
          <a:lstStyle/>
          <a:p>
            <a:r>
              <a:rPr lang="en-US" sz="2400" b="1" dirty="0" smtClean="0"/>
              <a:t>Wheeling</a:t>
            </a:r>
          </a:p>
        </p:txBody>
      </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p:cNvPicPr>
            <a:picLocks noChangeAspect="1" noChangeArrowheads="1"/>
          </p:cNvPicPr>
          <p:nvPr/>
        </p:nvPicPr>
        <p:blipFill>
          <a:blip r:embed="rId3"/>
          <a:srcRect/>
          <a:stretch>
            <a:fillRect/>
          </a:stretch>
        </p:blipFill>
        <p:spPr bwMode="auto">
          <a:xfrm>
            <a:off x="457200" y="2133600"/>
            <a:ext cx="4279900" cy="4395788"/>
          </a:xfrm>
          <a:prstGeom prst="rect">
            <a:avLst/>
          </a:prstGeom>
          <a:noFill/>
          <a:ln w="63500">
            <a:solidFill>
              <a:schemeClr val="tx1"/>
            </a:solidFill>
            <a:miter lim="800000"/>
            <a:headEnd/>
            <a:tailEnd/>
          </a:ln>
          <a:effectLst/>
        </p:spPr>
      </p:pic>
      <p:sp>
        <p:nvSpPr>
          <p:cNvPr id="20" name="Rectangle 19"/>
          <p:cNvSpPr/>
          <p:nvPr/>
        </p:nvSpPr>
        <p:spPr>
          <a:xfrm>
            <a:off x="4800600" y="3831336"/>
            <a:ext cx="4343400" cy="523220"/>
          </a:xfrm>
          <a:prstGeom prst="rect">
            <a:avLst/>
          </a:prstGeom>
          <a:solidFill>
            <a:srgbClr val="FFF0E7"/>
          </a:solidFill>
          <a:ln w="38100">
            <a:solidFill>
              <a:schemeClr val="tx1"/>
            </a:solidFill>
          </a:ln>
        </p:spPr>
        <p:txBody>
          <a:bodyPr wrap="square">
            <a:spAutoFit/>
          </a:bodyPr>
          <a:lstStyle/>
          <a:p>
            <a:pPr algn="ctr"/>
            <a:r>
              <a:rPr lang="en-US" sz="2800" b="1" dirty="0" smtClean="0"/>
              <a:t>42 feet by 9 feet</a:t>
            </a:r>
          </a:p>
        </p:txBody>
      </p:sp>
      <p:sp>
        <p:nvSpPr>
          <p:cNvPr id="21" name="Rectangle 20"/>
          <p:cNvSpPr/>
          <p:nvPr/>
        </p:nvSpPr>
        <p:spPr>
          <a:xfrm>
            <a:off x="4800600" y="4876800"/>
            <a:ext cx="4343400" cy="523220"/>
          </a:xfrm>
          <a:prstGeom prst="rect">
            <a:avLst/>
          </a:prstGeom>
          <a:solidFill>
            <a:srgbClr val="FFF0E7"/>
          </a:solidFill>
          <a:ln w="38100">
            <a:solidFill>
              <a:schemeClr val="tx1"/>
            </a:solidFill>
          </a:ln>
        </p:spPr>
        <p:txBody>
          <a:bodyPr wrap="square">
            <a:spAutoFit/>
          </a:bodyPr>
          <a:lstStyle/>
          <a:p>
            <a:pPr algn="ctr"/>
            <a:r>
              <a:rPr lang="en-US" sz="2800" b="1" dirty="0" smtClean="0"/>
              <a:t>carries  8 tons</a:t>
            </a:r>
          </a:p>
        </p:txBody>
      </p:sp>
      <p:sp>
        <p:nvSpPr>
          <p:cNvPr id="22" name="Rectangle 21"/>
          <p:cNvSpPr/>
          <p:nvPr/>
        </p:nvSpPr>
        <p:spPr>
          <a:xfrm>
            <a:off x="4800600" y="4353580"/>
            <a:ext cx="4343400" cy="523220"/>
          </a:xfrm>
          <a:prstGeom prst="rect">
            <a:avLst/>
          </a:prstGeom>
          <a:solidFill>
            <a:srgbClr val="FFF0E7"/>
          </a:solidFill>
          <a:ln w="38100">
            <a:solidFill>
              <a:schemeClr val="tx1"/>
            </a:solidFill>
          </a:ln>
        </p:spPr>
        <p:txBody>
          <a:bodyPr wrap="square">
            <a:spAutoFit/>
          </a:bodyPr>
          <a:lstStyle/>
          <a:p>
            <a:pPr algn="ctr"/>
            <a:r>
              <a:rPr lang="en-US" sz="2800" b="1" dirty="0" smtClean="0"/>
              <a:t>7 oars, rudder, mast</a:t>
            </a:r>
          </a:p>
        </p:txBody>
      </p:sp>
      <p:sp>
        <p:nvSpPr>
          <p:cNvPr id="23" name="TextBox 22"/>
          <p:cNvSpPr txBox="1"/>
          <p:nvPr/>
        </p:nvSpPr>
        <p:spPr>
          <a:xfrm rot="20648368">
            <a:off x="849377" y="2742864"/>
            <a:ext cx="3482043" cy="707886"/>
          </a:xfrm>
          <a:prstGeom prst="rect">
            <a:avLst/>
          </a:prstGeom>
          <a:solidFill>
            <a:srgbClr val="008200"/>
          </a:solidFill>
        </p:spPr>
        <p:txBody>
          <a:bodyPr wrap="none" rtlCol="0">
            <a:spAutoFit/>
          </a:bodyPr>
          <a:lstStyle/>
          <a:p>
            <a:r>
              <a:rPr lang="en-US" sz="4000" b="1" dirty="0" smtClean="0">
                <a:solidFill>
                  <a:schemeClr val="bg1"/>
                </a:solidFill>
              </a:rPr>
              <a:t>16,000 pounds!</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1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10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0" fill="hold" grpId="1" nodeType="clickEffect">
                                  <p:stCondLst>
                                    <p:cond delay="0"/>
                                  </p:stCondLst>
                                  <p:childTnLst>
                                    <p:anim calcmode="lin" valueType="num">
                                      <p:cBhvr>
                                        <p:cTn id="36" dur="500"/>
                                        <p:tgtEl>
                                          <p:spTgt spid="23"/>
                                        </p:tgtEl>
                                        <p:attrNameLst>
                                          <p:attrName>ppt_w</p:attrName>
                                        </p:attrNameLst>
                                      </p:cBhvr>
                                      <p:tavLst>
                                        <p:tav tm="0">
                                          <p:val>
                                            <p:strVal val="ppt_w"/>
                                          </p:val>
                                        </p:tav>
                                        <p:tav tm="100000">
                                          <p:val>
                                            <p:fltVal val="0"/>
                                          </p:val>
                                        </p:tav>
                                      </p:tavLst>
                                    </p:anim>
                                    <p:anim calcmode="lin" valueType="num">
                                      <p:cBhvr>
                                        <p:cTn id="37" dur="500"/>
                                        <p:tgtEl>
                                          <p:spTgt spid="23"/>
                                        </p:tgtEl>
                                        <p:attrNameLst>
                                          <p:attrName>ppt_h</p:attrName>
                                        </p:attrNameLst>
                                      </p:cBhvr>
                                      <p:tavLst>
                                        <p:tav tm="0">
                                          <p:val>
                                            <p:strVal val="ppt_h"/>
                                          </p:val>
                                        </p:tav>
                                        <p:tav tm="100000">
                                          <p:val>
                                            <p:fltVal val="0"/>
                                          </p:val>
                                        </p:tav>
                                      </p:tavLst>
                                    </p:anim>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0"/>
                                        </p:tgtEl>
                                      </p:cBhvr>
                                    </p:animEffect>
                                    <p:set>
                                      <p:cBhvr>
                                        <p:cTn id="42" dur="1" fill="hold">
                                          <p:stCondLst>
                                            <p:cond delay="1999"/>
                                          </p:stCondLst>
                                        </p:cTn>
                                        <p:tgtEl>
                                          <p:spTgt spid="2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21"/>
                                        </p:tgtEl>
                                      </p:cBhvr>
                                    </p:animEffect>
                                    <p:set>
                                      <p:cBhvr>
                                        <p:cTn id="45" dur="1" fill="hold">
                                          <p:stCondLst>
                                            <p:cond delay="1999"/>
                                          </p:stCondLst>
                                        </p:cTn>
                                        <p:tgtEl>
                                          <p:spTgt spid="2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19"/>
                                        </p:tgtEl>
                                      </p:cBhvr>
                                    </p:animEffect>
                                    <p:set>
                                      <p:cBhvr>
                                        <p:cTn id="51" dur="1" fill="hold">
                                          <p:stCondLst>
                                            <p:cond delay="1999"/>
                                          </p:stCondLst>
                                        </p:cTn>
                                        <p:tgtEl>
                                          <p:spTgt spid="19"/>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p:spPr>
        <p:txBody>
          <a:bodyPr wrap="square">
            <a:spAutoFit/>
          </a:bodyPr>
          <a:lstStyle/>
          <a:p>
            <a:r>
              <a:rPr lang="en-US" sz="1600" dirty="0" smtClean="0">
                <a:hlinkClick r:id="rId2"/>
              </a:rPr>
              <a:t>http://historyculturebybicycle.blogspot.com/2014/09/sergeant-floyd-river-museum-red-pirogue.html</a:t>
            </a:r>
            <a:endParaRPr lang="en-US" sz="1600" dirty="0" smtClean="0"/>
          </a:p>
          <a:p>
            <a:endParaRPr lang="en-US" sz="1600" dirty="0"/>
          </a:p>
        </p:txBody>
      </p:sp>
      <p:pic>
        <p:nvPicPr>
          <p:cNvPr id="321540" name="Picture 4" descr="Image result for lewis' red pirogue"/>
          <p:cNvPicPr>
            <a:picLocks noChangeAspect="1" noChangeArrowheads="1"/>
          </p:cNvPicPr>
          <p:nvPr/>
        </p:nvPicPr>
        <p:blipFill>
          <a:blip r:embed="rId3"/>
          <a:srcRect/>
          <a:stretch>
            <a:fillRect/>
          </a:stretch>
        </p:blipFill>
        <p:spPr bwMode="auto">
          <a:xfrm>
            <a:off x="3657600" y="3638549"/>
            <a:ext cx="5486400" cy="3219451"/>
          </a:xfrm>
          <a:prstGeom prst="rect">
            <a:avLst/>
          </a:prstGeom>
          <a:noFill/>
        </p:spPr>
      </p:pic>
      <p:pic>
        <p:nvPicPr>
          <p:cNvPr id="321538" name="Picture 2" descr="http://4.bp.blogspot.com/-M2AEYXayTaQ/VB5nP5TL0WI/AAAAAAAA850/2ssiJmWkt-g/s1600/20140920_141852.jpg"/>
          <p:cNvPicPr>
            <a:picLocks noChangeAspect="1" noChangeArrowheads="1"/>
          </p:cNvPicPr>
          <p:nvPr/>
        </p:nvPicPr>
        <p:blipFill>
          <a:blip r:embed="rId4"/>
          <a:srcRect/>
          <a:stretch>
            <a:fillRect/>
          </a:stretch>
        </p:blipFill>
        <p:spPr bwMode="auto">
          <a:xfrm>
            <a:off x="0" y="457200"/>
            <a:ext cx="4419600" cy="4233513"/>
          </a:xfrm>
          <a:prstGeom prst="rect">
            <a:avLst/>
          </a:prstGeom>
          <a:noFill/>
        </p:spPr>
      </p:pic>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5410200" y="36576"/>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2"/>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15" name="Rectangle 14"/>
          <p:cNvSpPr/>
          <p:nvPr/>
        </p:nvSpPr>
        <p:spPr>
          <a:xfrm>
            <a:off x="0" y="762000"/>
            <a:ext cx="7086600" cy="523220"/>
          </a:xfrm>
          <a:prstGeom prst="rect">
            <a:avLst/>
          </a:prstGeom>
        </p:spPr>
        <p:txBody>
          <a:bodyPr wrap="square">
            <a:spAutoFit/>
          </a:bodyPr>
          <a:lstStyle/>
          <a:p>
            <a:r>
              <a:rPr lang="en-US" sz="2800" b="1" dirty="0" smtClean="0"/>
              <a:t>- buys a red pirogue (canoe), hires canoe man</a:t>
            </a:r>
          </a:p>
        </p:txBody>
      </p:sp>
      <p:sp useBgFill="1">
        <p:nvSpPr>
          <p:cNvPr id="16" name="Rectangle 15"/>
          <p:cNvSpPr/>
          <p:nvPr/>
        </p:nvSpPr>
        <p:spPr>
          <a:xfrm>
            <a:off x="0" y="1290935"/>
            <a:ext cx="7315200" cy="523220"/>
          </a:xfrm>
          <a:prstGeom prst="rect">
            <a:avLst/>
          </a:prstGeom>
        </p:spPr>
        <p:txBody>
          <a:bodyPr wrap="square">
            <a:spAutoFit/>
          </a:bodyPr>
          <a:lstStyle/>
          <a:p>
            <a:r>
              <a:rPr lang="en-US" sz="2800" b="1" dirty="0" smtClean="0"/>
              <a:t>- receives wagon of supplies from Harpers Ferry</a:t>
            </a:r>
          </a:p>
        </p:txBody>
      </p:sp>
      <p:sp>
        <p:nvSpPr>
          <p:cNvPr id="18" name="Rectangle 17"/>
          <p:cNvSpPr/>
          <p:nvPr/>
        </p:nvSpPr>
        <p:spPr>
          <a:xfrm>
            <a:off x="5867400" y="3124200"/>
            <a:ext cx="1492844" cy="461665"/>
          </a:xfrm>
          <a:prstGeom prst="rect">
            <a:avLst/>
          </a:prstGeom>
          <a:solidFill>
            <a:srgbClr val="FFF0E7"/>
          </a:solidFill>
        </p:spPr>
        <p:txBody>
          <a:bodyPr wrap="square">
            <a:spAutoFit/>
          </a:bodyPr>
          <a:lstStyle/>
          <a:p>
            <a:r>
              <a:rPr lang="en-US" sz="2400" b="1" dirty="0" smtClean="0"/>
              <a:t>Wheeling</a:t>
            </a:r>
          </a:p>
        </p:txBody>
      </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5"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p:cNvPicPr>
            <a:picLocks noChangeAspect="1" noChangeArrowheads="1"/>
          </p:cNvPicPr>
          <p:nvPr/>
        </p:nvPicPr>
        <p:blipFill>
          <a:blip r:embed="rId3"/>
          <a:srcRect/>
          <a:stretch>
            <a:fillRect/>
          </a:stretch>
        </p:blipFill>
        <p:spPr bwMode="auto">
          <a:xfrm flipH="1">
            <a:off x="76200" y="1520580"/>
            <a:ext cx="3200400" cy="5185019"/>
          </a:xfrm>
          <a:prstGeom prst="rect">
            <a:avLst/>
          </a:prstGeom>
          <a:noFill/>
          <a:ln w="50800">
            <a:solidFill>
              <a:schemeClr val="tx1"/>
            </a:solidFill>
            <a:miter lim="800000"/>
            <a:headEnd/>
            <a:tailEnd/>
          </a:ln>
          <a:effectLst/>
        </p:spPr>
      </p:pic>
      <p:sp>
        <p:nvSpPr>
          <p:cNvPr id="30" name="Rectangle 29"/>
          <p:cNvSpPr/>
          <p:nvPr/>
        </p:nvSpPr>
        <p:spPr>
          <a:xfrm>
            <a:off x="3505200" y="4535031"/>
            <a:ext cx="5638800" cy="2246769"/>
          </a:xfrm>
          <a:prstGeom prst="rect">
            <a:avLst/>
          </a:prstGeom>
          <a:solidFill>
            <a:srgbClr val="FFF0E7"/>
          </a:solidFill>
        </p:spPr>
        <p:txBody>
          <a:bodyPr wrap="square">
            <a:spAutoFit/>
          </a:bodyPr>
          <a:lstStyle/>
          <a:p>
            <a:pPr algn="ctr"/>
            <a:r>
              <a:rPr lang="en-US" sz="2800" b="1" dirty="0" smtClean="0">
                <a:ln w="6350">
                  <a:solidFill>
                    <a:schemeClr val="tx1"/>
                  </a:solidFill>
                </a:ln>
                <a:latin typeface="Bradley Hand ITC" pitchFamily="66" charset="0"/>
              </a:rPr>
              <a:t>“…the </a:t>
            </a:r>
            <a:r>
              <a:rPr lang="en-US" sz="2800" b="1" dirty="0" err="1" smtClean="0">
                <a:ln w="6350">
                  <a:solidFill>
                    <a:schemeClr val="tx1"/>
                  </a:solidFill>
                </a:ln>
                <a:latin typeface="Bradley Hand ITC" pitchFamily="66" charset="0"/>
              </a:rPr>
              <a:t>musquetoes</a:t>
            </a:r>
            <a:r>
              <a:rPr lang="en-US" sz="2800" b="1" dirty="0" smtClean="0">
                <a:ln w="6350">
                  <a:solidFill>
                    <a:schemeClr val="tx1"/>
                  </a:solidFill>
                </a:ln>
                <a:latin typeface="Bradley Hand ITC" pitchFamily="66" charset="0"/>
              </a:rPr>
              <a:t> continue to infest</a:t>
            </a:r>
          </a:p>
          <a:p>
            <a:pPr algn="ctr"/>
            <a:r>
              <a:rPr lang="en-US" sz="2800" b="1" dirty="0" smtClean="0">
                <a:ln w="6350">
                  <a:solidFill>
                    <a:schemeClr val="tx1"/>
                  </a:solidFill>
                </a:ln>
                <a:latin typeface="Bradley Hand ITC" pitchFamily="66" charset="0"/>
              </a:rPr>
              <a:t> Us  in such manner that we can</a:t>
            </a:r>
          </a:p>
          <a:p>
            <a:pPr algn="ctr"/>
            <a:r>
              <a:rPr lang="en-US" sz="2800" b="1" dirty="0" smtClean="0">
                <a:ln w="6350">
                  <a:solidFill>
                    <a:schemeClr val="tx1"/>
                  </a:solidFill>
                </a:ln>
                <a:latin typeface="Bradley Hand ITC" pitchFamily="66" charset="0"/>
              </a:rPr>
              <a:t> scarcely exist . . . my dog even </a:t>
            </a:r>
          </a:p>
          <a:p>
            <a:pPr algn="ctr"/>
            <a:r>
              <a:rPr lang="en-US" sz="2800" b="1" dirty="0" smtClean="0">
                <a:ln w="6350">
                  <a:solidFill>
                    <a:schemeClr val="tx1"/>
                  </a:solidFill>
                </a:ln>
                <a:latin typeface="Bradley Hand ITC" pitchFamily="66" charset="0"/>
              </a:rPr>
              <a:t>howls with the torture he </a:t>
            </a:r>
          </a:p>
          <a:p>
            <a:pPr algn="ctr"/>
            <a:r>
              <a:rPr lang="en-US" sz="2800" b="1" dirty="0" smtClean="0">
                <a:ln w="6350">
                  <a:solidFill>
                    <a:schemeClr val="tx1"/>
                  </a:solidFill>
                </a:ln>
                <a:latin typeface="Bradley Hand ITC" pitchFamily="66" charset="0"/>
              </a:rPr>
              <a:t>experiences from them."</a:t>
            </a:r>
            <a:endParaRPr lang="en-US" sz="2800" b="1" dirty="0">
              <a:ln w="6350">
                <a:solidFill>
                  <a:schemeClr val="tx1"/>
                </a:solidFill>
              </a:ln>
              <a:latin typeface="Bradley Hand ITC" pitchFamily="66" charset="0"/>
            </a:endParaRPr>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p:cNvSpPr/>
          <p:nvPr/>
        </p:nvSpPr>
        <p:spPr>
          <a:xfrm>
            <a:off x="76200" y="762000"/>
            <a:ext cx="5715000" cy="523220"/>
          </a:xfrm>
          <a:prstGeom prst="rect">
            <a:avLst/>
          </a:prstGeom>
        </p:spPr>
        <p:txBody>
          <a:bodyPr wrap="square">
            <a:spAutoFit/>
          </a:bodyPr>
          <a:lstStyle/>
          <a:p>
            <a:r>
              <a:rPr lang="en-US" sz="2800" dirty="0" smtClean="0">
                <a:ln w="6350">
                  <a:solidFill>
                    <a:schemeClr val="tx1"/>
                  </a:solidFill>
                </a:ln>
              </a:rPr>
              <a:t>Lewis’ Journal  September 11, 1803–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8"/>
                                        </p:tgtEl>
                                      </p:cBhvr>
                                    </p:animEffect>
                                    <p:set>
                                      <p:cBhvr>
                                        <p:cTn id="13" dur="1" fill="hold">
                                          <p:stCondLst>
                                            <p:cond delay="999"/>
                                          </p:stCondLst>
                                        </p:cTn>
                                        <p:tgtEl>
                                          <p:spTgt spid="18"/>
                                        </p:tgtEl>
                                        <p:attrNameLst>
                                          <p:attrName>style.visibility</p:attrName>
                                        </p:attrNameLst>
                                      </p:cBhvr>
                                      <p:to>
                                        <p:strVal val="hidden"/>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1000"/>
                                        <p:tgtEl>
                                          <p:spTgt spid="22"/>
                                        </p:tgtEl>
                                      </p:cBhvr>
                                    </p:animEffect>
                                  </p:childTnLst>
                                </p:cTn>
                              </p:par>
                            </p:childTnLst>
                          </p:cTn>
                        </p:par>
                        <p:par>
                          <p:cTn id="18" fill="hold">
                            <p:stCondLst>
                              <p:cond delay="2000"/>
                            </p:stCondLst>
                            <p:childTnLst>
                              <p:par>
                                <p:cTn id="19" presetID="53"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par>
                                <p:cTn id="24" presetID="53" presetClass="exit" presetSubtype="0" fill="hold" grpId="0" nodeType="withEffect">
                                  <p:stCondLst>
                                    <p:cond delay="0"/>
                                  </p:stCondLst>
                                  <p:childTnLst>
                                    <p:anim calcmode="lin" valueType="num">
                                      <p:cBhvr>
                                        <p:cTn id="25" dur="1000"/>
                                        <p:tgtEl>
                                          <p:spTgt spid="4"/>
                                        </p:tgtEl>
                                        <p:attrNameLst>
                                          <p:attrName>ppt_w</p:attrName>
                                        </p:attrNameLst>
                                      </p:cBhvr>
                                      <p:tavLst>
                                        <p:tav tm="0">
                                          <p:val>
                                            <p:strVal val="ppt_w"/>
                                          </p:val>
                                        </p:tav>
                                        <p:tav tm="100000">
                                          <p:val>
                                            <p:fltVal val="0"/>
                                          </p:val>
                                        </p:tav>
                                      </p:tavLst>
                                    </p:anim>
                                    <p:anim calcmode="lin" valueType="num">
                                      <p:cBhvr>
                                        <p:cTn id="26" dur="1000"/>
                                        <p:tgtEl>
                                          <p:spTgt spid="4"/>
                                        </p:tgtEl>
                                        <p:attrNameLst>
                                          <p:attrName>ppt_h</p:attrName>
                                        </p:attrNameLst>
                                      </p:cBhvr>
                                      <p:tavLst>
                                        <p:tav tm="0">
                                          <p:val>
                                            <p:strVal val="ppt_h"/>
                                          </p:val>
                                        </p:tav>
                                        <p:tav tm="100000">
                                          <p:val>
                                            <p:fltVal val="0"/>
                                          </p:val>
                                        </p:tav>
                                      </p:tavLst>
                                    </p:anim>
                                    <p:animEffect transition="out" filter="fade">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par>
                          <p:cTn id="29" fill="hold">
                            <p:stCondLst>
                              <p:cond delay="3000"/>
                            </p:stCondLst>
                            <p:childTnLst>
                              <p:par>
                                <p:cTn id="30" presetID="49" presetClass="entr" presetSubtype="0" decel="10000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 calcmode="lin" valueType="num">
                                      <p:cBhvr>
                                        <p:cTn id="34" dur="1000" fill="hold"/>
                                        <p:tgtEl>
                                          <p:spTgt spid="23"/>
                                        </p:tgtEl>
                                        <p:attrNameLst>
                                          <p:attrName>style.rotation</p:attrName>
                                        </p:attrNameLst>
                                      </p:cBhvr>
                                      <p:tavLst>
                                        <p:tav tm="0">
                                          <p:val>
                                            <p:fltVal val="360"/>
                                          </p:val>
                                        </p:tav>
                                        <p:tav tm="100000">
                                          <p:val>
                                            <p:fltVal val="0"/>
                                          </p:val>
                                        </p:tav>
                                      </p:tavLst>
                                    </p:anim>
                                    <p:animEffect transition="in" filter="fade">
                                      <p:cBhvr>
                                        <p:cTn id="35" dur="1000"/>
                                        <p:tgtEl>
                                          <p:spTgt spid="2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0">
                                            <p:bg/>
                                          </p:spTgt>
                                        </p:tgtEl>
                                        <p:attrNameLst>
                                          <p:attrName>style.visibility</p:attrName>
                                        </p:attrNameLst>
                                      </p:cBhvr>
                                      <p:to>
                                        <p:strVal val="visible"/>
                                      </p:to>
                                    </p:set>
                                    <p:animEffect transition="in" filter="wipe(up)">
                                      <p:cBhvr>
                                        <p:cTn id="52" dur="3000"/>
                                        <p:tgtEl>
                                          <p:spTgt spid="30">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wipe(left)">
                                      <p:cBhvr>
                                        <p:cTn id="55" dur="1000"/>
                                        <p:tgtEl>
                                          <p:spTgt spid="30">
                                            <p:txEl>
                                              <p:pRg st="0" end="0"/>
                                            </p:txEl>
                                          </p:spTgt>
                                        </p:tgtEl>
                                      </p:cBhvr>
                                    </p:animEffect>
                                  </p:childTnLst>
                                </p:cTn>
                              </p:par>
                              <p:par>
                                <p:cTn id="56" presetID="22" presetClass="entr" presetSubtype="8" fill="hold" nodeType="withEffect">
                                  <p:stCondLst>
                                    <p:cond delay="1500"/>
                                  </p:stCondLst>
                                  <p:childTnLst>
                                    <p:set>
                                      <p:cBhvr>
                                        <p:cTn id="57" dur="1" fill="hold">
                                          <p:stCondLst>
                                            <p:cond delay="0"/>
                                          </p:stCondLst>
                                        </p:cTn>
                                        <p:tgtEl>
                                          <p:spTgt spid="30">
                                            <p:txEl>
                                              <p:pRg st="1" end="1"/>
                                            </p:txEl>
                                          </p:spTgt>
                                        </p:tgtEl>
                                        <p:attrNameLst>
                                          <p:attrName>style.visibility</p:attrName>
                                        </p:attrNameLst>
                                      </p:cBhvr>
                                      <p:to>
                                        <p:strVal val="visible"/>
                                      </p:to>
                                    </p:set>
                                    <p:animEffect transition="in" filter="wipe(left)">
                                      <p:cBhvr>
                                        <p:cTn id="58" dur="1000"/>
                                        <p:tgtEl>
                                          <p:spTgt spid="30">
                                            <p:txEl>
                                              <p:pRg st="1" end="1"/>
                                            </p:txEl>
                                          </p:spTgt>
                                        </p:tgtEl>
                                      </p:cBhvr>
                                    </p:animEffect>
                                  </p:childTnLst>
                                </p:cTn>
                              </p:par>
                              <p:par>
                                <p:cTn id="59" presetID="22" presetClass="entr" presetSubtype="8" fill="hold" nodeType="withEffect">
                                  <p:stCondLst>
                                    <p:cond delay="300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wipe(left)">
                                      <p:cBhvr>
                                        <p:cTn id="61" dur="1000"/>
                                        <p:tgtEl>
                                          <p:spTgt spid="30">
                                            <p:txEl>
                                              <p:pRg st="2" end="2"/>
                                            </p:txEl>
                                          </p:spTgt>
                                        </p:tgtEl>
                                      </p:cBhvr>
                                    </p:animEffect>
                                  </p:childTnLst>
                                </p:cTn>
                              </p:par>
                              <p:par>
                                <p:cTn id="62" presetID="22" presetClass="entr" presetSubtype="8" fill="hold" nodeType="withEffect">
                                  <p:stCondLst>
                                    <p:cond delay="4500"/>
                                  </p:stCondLst>
                                  <p:childTnLst>
                                    <p:set>
                                      <p:cBhvr>
                                        <p:cTn id="63" dur="1" fill="hold">
                                          <p:stCondLst>
                                            <p:cond delay="0"/>
                                          </p:stCondLst>
                                        </p:cTn>
                                        <p:tgtEl>
                                          <p:spTgt spid="30">
                                            <p:txEl>
                                              <p:pRg st="3" end="3"/>
                                            </p:txEl>
                                          </p:spTgt>
                                        </p:tgtEl>
                                        <p:attrNameLst>
                                          <p:attrName>style.visibility</p:attrName>
                                        </p:attrNameLst>
                                      </p:cBhvr>
                                      <p:to>
                                        <p:strVal val="visible"/>
                                      </p:to>
                                    </p:set>
                                    <p:animEffect transition="in" filter="wipe(left)">
                                      <p:cBhvr>
                                        <p:cTn id="64" dur="1000"/>
                                        <p:tgtEl>
                                          <p:spTgt spid="30">
                                            <p:txEl>
                                              <p:pRg st="3" end="3"/>
                                            </p:txEl>
                                          </p:spTgt>
                                        </p:tgtEl>
                                      </p:cBhvr>
                                    </p:animEffect>
                                  </p:childTnLst>
                                </p:cTn>
                              </p:par>
                              <p:par>
                                <p:cTn id="65" presetID="22" presetClass="entr" presetSubtype="8" fill="hold" nodeType="withEffect">
                                  <p:stCondLst>
                                    <p:cond delay="6000"/>
                                  </p:stCondLst>
                                  <p:childTnLst>
                                    <p:set>
                                      <p:cBhvr>
                                        <p:cTn id="66" dur="1" fill="hold">
                                          <p:stCondLst>
                                            <p:cond delay="0"/>
                                          </p:stCondLst>
                                        </p:cTn>
                                        <p:tgtEl>
                                          <p:spTgt spid="30">
                                            <p:txEl>
                                              <p:pRg st="4" end="4"/>
                                            </p:txEl>
                                          </p:spTgt>
                                        </p:tgtEl>
                                        <p:attrNameLst>
                                          <p:attrName>style.visibility</p:attrName>
                                        </p:attrNameLst>
                                      </p:cBhvr>
                                      <p:to>
                                        <p:strVal val="visible"/>
                                      </p:to>
                                    </p:set>
                                    <p:animEffect transition="in" filter="wipe(left)">
                                      <p:cBhvr>
                                        <p:cTn id="67" dur="10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8" grpId="0" animBg="1"/>
      <p:bldP spid="22" grpId="0" animBg="1"/>
      <p:bldP spid="24" grpId="0" animBg="1"/>
      <p:bldP spid="30" grpId="0" uiExpand="1" build="allAtOnce" animBg="1"/>
      <p:bldP spid="23" grpId="0" animBg="1"/>
      <p:bldP spid="31"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2"/>
          <a:srcRect/>
          <a:stretch>
            <a:fillRect/>
          </a:stretch>
        </p:blipFill>
        <p:spPr bwMode="auto">
          <a:xfrm>
            <a:off x="-137160" y="1874157"/>
            <a:ext cx="9372600" cy="4983843"/>
          </a:xfrm>
          <a:prstGeom prst="rect">
            <a:avLst/>
          </a:prstGeom>
          <a:noFill/>
        </p:spPr>
      </p:pic>
      <p:sp>
        <p:nvSpPr>
          <p:cNvPr id="30" name="Rectangle 29"/>
          <p:cNvSpPr/>
          <p:nvPr/>
        </p:nvSpPr>
        <p:spPr>
          <a:xfrm>
            <a:off x="3505200" y="4535031"/>
            <a:ext cx="5638800" cy="2246769"/>
          </a:xfrm>
          <a:prstGeom prst="rect">
            <a:avLst/>
          </a:prstGeom>
          <a:solidFill>
            <a:srgbClr val="FFF0E7"/>
          </a:solidFill>
        </p:spPr>
        <p:txBody>
          <a:bodyPr wrap="square">
            <a:spAutoFit/>
          </a:bodyPr>
          <a:lstStyle/>
          <a:p>
            <a:pPr algn="ctr"/>
            <a:r>
              <a:rPr lang="en-US" sz="2800" b="1" dirty="0" smtClean="0">
                <a:ln w="6350">
                  <a:solidFill>
                    <a:schemeClr val="tx1"/>
                  </a:solidFill>
                </a:ln>
                <a:latin typeface="Bradley Hand ITC" pitchFamily="66" charset="0"/>
              </a:rPr>
              <a:t>“…the </a:t>
            </a:r>
            <a:r>
              <a:rPr lang="en-US" sz="2800" b="1" dirty="0" err="1" smtClean="0">
                <a:ln w="6350">
                  <a:solidFill>
                    <a:schemeClr val="tx1"/>
                  </a:solidFill>
                </a:ln>
                <a:latin typeface="Bradley Hand ITC" pitchFamily="66" charset="0"/>
              </a:rPr>
              <a:t>musquetoes</a:t>
            </a:r>
            <a:r>
              <a:rPr lang="en-US" sz="2800" b="1" dirty="0" smtClean="0">
                <a:ln w="6350">
                  <a:solidFill>
                    <a:schemeClr val="tx1"/>
                  </a:solidFill>
                </a:ln>
                <a:latin typeface="Bradley Hand ITC" pitchFamily="66" charset="0"/>
              </a:rPr>
              <a:t> continue to infest</a:t>
            </a:r>
          </a:p>
          <a:p>
            <a:pPr algn="ctr"/>
            <a:r>
              <a:rPr lang="en-US" sz="2800" b="1" dirty="0" smtClean="0">
                <a:ln w="6350">
                  <a:solidFill>
                    <a:schemeClr val="tx1"/>
                  </a:solidFill>
                </a:ln>
                <a:latin typeface="Bradley Hand ITC" pitchFamily="66" charset="0"/>
              </a:rPr>
              <a:t> Us  in such manner that we can</a:t>
            </a:r>
          </a:p>
          <a:p>
            <a:pPr algn="ctr"/>
            <a:r>
              <a:rPr lang="en-US" sz="2800" b="1" dirty="0" smtClean="0">
                <a:ln w="6350">
                  <a:solidFill>
                    <a:schemeClr val="tx1"/>
                  </a:solidFill>
                </a:ln>
                <a:latin typeface="Bradley Hand ITC" pitchFamily="66" charset="0"/>
              </a:rPr>
              <a:t> scarcely exist . . . my dog even </a:t>
            </a:r>
          </a:p>
          <a:p>
            <a:pPr algn="ctr"/>
            <a:r>
              <a:rPr lang="en-US" sz="2800" b="1" dirty="0" smtClean="0">
                <a:ln w="6350">
                  <a:solidFill>
                    <a:schemeClr val="tx1"/>
                  </a:solidFill>
                </a:ln>
                <a:latin typeface="Bradley Hand ITC" pitchFamily="66" charset="0"/>
              </a:rPr>
              <a:t>howls with the torture he </a:t>
            </a:r>
          </a:p>
          <a:p>
            <a:pPr algn="ctr"/>
            <a:r>
              <a:rPr lang="en-US" sz="2800" b="1" dirty="0" smtClean="0">
                <a:ln w="6350">
                  <a:solidFill>
                    <a:schemeClr val="tx1"/>
                  </a:solidFill>
                </a:ln>
                <a:latin typeface="Bradley Hand ITC" pitchFamily="66" charset="0"/>
              </a:rPr>
              <a:t>experiences from them."</a:t>
            </a:r>
            <a:endParaRPr lang="en-US" sz="2800" b="1" dirty="0">
              <a:ln w="6350">
                <a:solidFill>
                  <a:schemeClr val="tx1"/>
                </a:solidFill>
              </a:ln>
              <a:latin typeface="Bradley Hand ITC" pitchFamily="66" charset="0"/>
            </a:endParaRPr>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4" name="TextBox 23"/>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038600" y="4800600"/>
            <a:ext cx="1492844" cy="461665"/>
          </a:xfrm>
          <a:prstGeom prst="rect">
            <a:avLst/>
          </a:prstGeom>
          <a:solidFill>
            <a:srgbClr val="FFF0E7"/>
          </a:solidFill>
        </p:spPr>
        <p:txBody>
          <a:bodyPr wrap="square">
            <a:spAutoFit/>
          </a:bodyPr>
          <a:lstStyle/>
          <a:p>
            <a:r>
              <a:rPr lang="en-US" sz="2400" b="1" dirty="0" smtClean="0"/>
              <a:t>Maysville</a:t>
            </a:r>
          </a:p>
        </p:txBody>
      </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p:cNvPicPr>
            <a:picLocks noChangeAspect="1" noChangeArrowheads="1"/>
          </p:cNvPicPr>
          <p:nvPr/>
        </p:nvPicPr>
        <p:blipFill>
          <a:blip r:embed="rId3"/>
          <a:srcRect/>
          <a:stretch>
            <a:fillRect/>
          </a:stretch>
        </p:blipFill>
        <p:spPr bwMode="auto">
          <a:xfrm flipH="1">
            <a:off x="76200" y="1520580"/>
            <a:ext cx="3200400" cy="5185019"/>
          </a:xfrm>
          <a:prstGeom prst="rect">
            <a:avLst/>
          </a:prstGeom>
          <a:noFill/>
          <a:ln w="50800">
            <a:solidFill>
              <a:schemeClr val="tx1"/>
            </a:solidFill>
            <a:miter lim="800000"/>
            <a:headEnd/>
            <a:tailEnd/>
          </a:ln>
          <a:effectLst/>
        </p:spPr>
      </p:pic>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p:cNvSpPr/>
          <p:nvPr/>
        </p:nvSpPr>
        <p:spPr>
          <a:xfrm>
            <a:off x="76200" y="762000"/>
            <a:ext cx="5715000" cy="523220"/>
          </a:xfrm>
          <a:prstGeom prst="rect">
            <a:avLst/>
          </a:prstGeom>
        </p:spPr>
        <p:txBody>
          <a:bodyPr wrap="square">
            <a:spAutoFit/>
          </a:bodyPr>
          <a:lstStyle/>
          <a:p>
            <a:r>
              <a:rPr lang="en-US" sz="2800" dirty="0" smtClean="0">
                <a:ln w="6350">
                  <a:solidFill>
                    <a:schemeClr val="tx1"/>
                  </a:solidFill>
                </a:ln>
              </a:rPr>
              <a:t>Lewis’ Journal  September 11, 1803– </a:t>
            </a:r>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30">
                                            <p:txEl>
                                              <p:pRg st="0" end="0"/>
                                            </p:txEl>
                                          </p:spTgt>
                                        </p:tgtEl>
                                      </p:cBhvr>
                                    </p:animEffect>
                                    <p:set>
                                      <p:cBhvr>
                                        <p:cTn id="10" dur="1" fill="hold">
                                          <p:stCondLst>
                                            <p:cond delay="999"/>
                                          </p:stCondLst>
                                        </p:cTn>
                                        <p:tgtEl>
                                          <p:spTgt spid="30">
                                            <p:txEl>
                                              <p:pRg st="0" end="0"/>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30">
                                            <p:txEl>
                                              <p:pRg st="1" end="1"/>
                                            </p:txEl>
                                          </p:spTgt>
                                        </p:tgtEl>
                                      </p:cBhvr>
                                    </p:animEffect>
                                    <p:set>
                                      <p:cBhvr>
                                        <p:cTn id="13" dur="1" fill="hold">
                                          <p:stCondLst>
                                            <p:cond delay="999"/>
                                          </p:stCondLst>
                                        </p:cTn>
                                        <p:tgtEl>
                                          <p:spTgt spid="30">
                                            <p:txEl>
                                              <p:pRg st="1" end="1"/>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30">
                                            <p:txEl>
                                              <p:pRg st="2" end="2"/>
                                            </p:txEl>
                                          </p:spTgt>
                                        </p:tgtEl>
                                      </p:cBhvr>
                                    </p:animEffect>
                                    <p:set>
                                      <p:cBhvr>
                                        <p:cTn id="16" dur="1" fill="hold">
                                          <p:stCondLst>
                                            <p:cond delay="999"/>
                                          </p:stCondLst>
                                        </p:cTn>
                                        <p:tgtEl>
                                          <p:spTgt spid="30">
                                            <p:txEl>
                                              <p:pRg st="2" end="2"/>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30">
                                            <p:txEl>
                                              <p:pRg st="3" end="3"/>
                                            </p:txEl>
                                          </p:spTgt>
                                        </p:tgtEl>
                                      </p:cBhvr>
                                    </p:animEffect>
                                    <p:set>
                                      <p:cBhvr>
                                        <p:cTn id="19" dur="1" fill="hold">
                                          <p:stCondLst>
                                            <p:cond delay="999"/>
                                          </p:stCondLst>
                                        </p:cTn>
                                        <p:tgtEl>
                                          <p:spTgt spid="30">
                                            <p:txEl>
                                              <p:pRg st="3" end="3"/>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30">
                                            <p:txEl>
                                              <p:pRg st="4" end="4"/>
                                            </p:txEl>
                                          </p:spTgt>
                                        </p:tgtEl>
                                      </p:cBhvr>
                                    </p:animEffect>
                                    <p:set>
                                      <p:cBhvr>
                                        <p:cTn id="22" dur="1" fill="hold">
                                          <p:stCondLst>
                                            <p:cond delay="999"/>
                                          </p:stCondLst>
                                        </p:cTn>
                                        <p:tgtEl>
                                          <p:spTgt spid="30">
                                            <p:txEl>
                                              <p:pRg st="4" end="4"/>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30">
                                            <p:bg/>
                                          </p:spTgt>
                                        </p:tgtEl>
                                      </p:cBhvr>
                                    </p:animEffect>
                                    <p:set>
                                      <p:cBhvr>
                                        <p:cTn id="25" dur="1" fill="hold">
                                          <p:stCondLst>
                                            <p:cond delay="999"/>
                                          </p:stCondLst>
                                        </p:cTn>
                                        <p:tgtEl>
                                          <p:spTgt spid="30">
                                            <p:bg/>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right)">
                                      <p:cBhvr>
                                        <p:cTn id="32" dur="1000"/>
                                        <p:tgtEl>
                                          <p:spTgt spid="32"/>
                                        </p:tgtEl>
                                      </p:cBhvr>
                                    </p:animEffect>
                                  </p:childTnLst>
                                </p:cTn>
                              </p:par>
                            </p:childTnLst>
                          </p:cTn>
                        </p:par>
                        <p:par>
                          <p:cTn id="33" fill="hold">
                            <p:stCondLst>
                              <p:cond delay="2000"/>
                            </p:stCondLst>
                            <p:childTnLst>
                              <p:par>
                                <p:cTn id="34" presetID="53"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1000" fill="hold"/>
                                        <p:tgtEl>
                                          <p:spTgt spid="33"/>
                                        </p:tgtEl>
                                        <p:attrNameLst>
                                          <p:attrName>ppt_w</p:attrName>
                                        </p:attrNameLst>
                                      </p:cBhvr>
                                      <p:tavLst>
                                        <p:tav tm="0">
                                          <p:val>
                                            <p:fltVal val="0"/>
                                          </p:val>
                                        </p:tav>
                                        <p:tav tm="100000">
                                          <p:val>
                                            <p:strVal val="#ppt_w"/>
                                          </p:val>
                                        </p:tav>
                                      </p:tavLst>
                                    </p:anim>
                                    <p:anim calcmode="lin" valueType="num">
                                      <p:cBhvr>
                                        <p:cTn id="37" dur="1000" fill="hold"/>
                                        <p:tgtEl>
                                          <p:spTgt spid="33"/>
                                        </p:tgtEl>
                                        <p:attrNameLst>
                                          <p:attrName>ppt_h</p:attrName>
                                        </p:attrNameLst>
                                      </p:cBhvr>
                                      <p:tavLst>
                                        <p:tav tm="0">
                                          <p:val>
                                            <p:fltVal val="0"/>
                                          </p:val>
                                        </p:tav>
                                        <p:tav tm="100000">
                                          <p:val>
                                            <p:strVal val="#ppt_h"/>
                                          </p:val>
                                        </p:tav>
                                      </p:tavLst>
                                    </p:anim>
                                    <p:animEffect transition="in" filter="fade">
                                      <p:cBhvr>
                                        <p:cTn id="38" dur="1000"/>
                                        <p:tgtEl>
                                          <p:spTgt spid="33"/>
                                        </p:tgtEl>
                                      </p:cBhvr>
                                    </p:animEffect>
                                  </p:childTnLst>
                                </p:cTn>
                              </p:par>
                              <p:par>
                                <p:cTn id="39" presetID="53" presetClass="exit" presetSubtype="0" fill="hold" grpId="0" nodeType="withEffect">
                                  <p:stCondLst>
                                    <p:cond delay="0"/>
                                  </p:stCondLst>
                                  <p:childTnLst>
                                    <p:anim calcmode="lin" valueType="num">
                                      <p:cBhvr>
                                        <p:cTn id="40" dur="1000"/>
                                        <p:tgtEl>
                                          <p:spTgt spid="24"/>
                                        </p:tgtEl>
                                        <p:attrNameLst>
                                          <p:attrName>ppt_w</p:attrName>
                                        </p:attrNameLst>
                                      </p:cBhvr>
                                      <p:tavLst>
                                        <p:tav tm="0">
                                          <p:val>
                                            <p:strVal val="ppt_w"/>
                                          </p:val>
                                        </p:tav>
                                        <p:tav tm="100000">
                                          <p:val>
                                            <p:fltVal val="0"/>
                                          </p:val>
                                        </p:tav>
                                      </p:tavLst>
                                    </p:anim>
                                    <p:anim calcmode="lin" valueType="num">
                                      <p:cBhvr>
                                        <p:cTn id="41" dur="1000"/>
                                        <p:tgtEl>
                                          <p:spTgt spid="24"/>
                                        </p:tgtEl>
                                        <p:attrNameLst>
                                          <p:attrName>ppt_h</p:attrName>
                                        </p:attrNameLst>
                                      </p:cBhvr>
                                      <p:tavLst>
                                        <p:tav tm="0">
                                          <p:val>
                                            <p:strVal val="ppt_h"/>
                                          </p:val>
                                        </p:tav>
                                        <p:tav tm="100000">
                                          <p:val>
                                            <p:fltVal val="0"/>
                                          </p:val>
                                        </p:tav>
                                      </p:tavLst>
                                    </p:anim>
                                    <p:animEffect transition="out" filter="fade">
                                      <p:cBhvr>
                                        <p:cTn id="42" dur="1000"/>
                                        <p:tgtEl>
                                          <p:spTgt spid="24"/>
                                        </p:tgtEl>
                                      </p:cBhvr>
                                    </p:animEffect>
                                    <p:set>
                                      <p:cBhvr>
                                        <p:cTn id="43" dur="1" fill="hold">
                                          <p:stCondLst>
                                            <p:cond delay="999"/>
                                          </p:stCondLst>
                                        </p:cTn>
                                        <p:tgtEl>
                                          <p:spTgt spid="24"/>
                                        </p:tgtEl>
                                        <p:attrNameLst>
                                          <p:attrName>style.visibility</p:attrName>
                                        </p:attrNameLst>
                                      </p:cBhvr>
                                      <p:to>
                                        <p:strVal val="hidden"/>
                                      </p:to>
                                    </p:set>
                                  </p:childTnLst>
                                </p:cTn>
                              </p:par>
                            </p:childTnLst>
                          </p:cTn>
                        </p:par>
                        <p:par>
                          <p:cTn id="44" fill="hold">
                            <p:stCondLst>
                              <p:cond delay="3000"/>
                            </p:stCondLst>
                            <p:childTnLst>
                              <p:par>
                                <p:cTn id="45" presetID="49" presetClass="entr" presetSubtype="0" decel="10000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360"/>
                                          </p:val>
                                        </p:tav>
                                        <p:tav tm="100000">
                                          <p:val>
                                            <p:fltVal val="0"/>
                                          </p:val>
                                        </p:tav>
                                      </p:tavLst>
                                    </p:anim>
                                    <p:animEffect transition="in" filter="fade">
                                      <p:cBhvr>
                                        <p:cTn id="50" dur="10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childTnLst>
                                </p:cTn>
                              </p:par>
                            </p:childTnLst>
                          </p:cTn>
                        </p:par>
                        <p:par>
                          <p:cTn id="54" fill="hold">
                            <p:stCondLst>
                              <p:cond delay="4000"/>
                            </p:stCondLst>
                            <p:childTnLst>
                              <p:par>
                                <p:cTn id="55" presetID="22" presetClass="entr" presetSubtype="4"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build="allAtOnce" animBg="1"/>
      <p:bldP spid="24" grpId="0" animBg="1"/>
      <p:bldP spid="33" grpId="0" animBg="1"/>
      <p:bldP spid="18" grpId="0" animBg="1"/>
      <p:bldP spid="31" grpId="1" animBg="1"/>
      <p:bldP spid="32" grpId="0" animBg="1"/>
      <p:bldP spid="2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038600" y="4800600"/>
            <a:ext cx="1492844" cy="461665"/>
          </a:xfrm>
          <a:prstGeom prst="rect">
            <a:avLst/>
          </a:prstGeom>
          <a:solidFill>
            <a:srgbClr val="FFF0E7"/>
          </a:solidFill>
        </p:spPr>
        <p:txBody>
          <a:bodyPr wrap="square">
            <a:spAutoFit/>
          </a:bodyPr>
          <a:lstStyle/>
          <a:p>
            <a:r>
              <a:rPr lang="en-US" sz="2400" b="1" dirty="0" smtClean="0"/>
              <a:t>Maysville</a:t>
            </a:r>
          </a:p>
        </p:txBody>
      </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564898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John </a:t>
            </a:r>
            <a:r>
              <a:rPr lang="en-US" sz="2800" dirty="0" err="1" smtClean="0">
                <a:ln w="6350">
                  <a:solidFill>
                    <a:schemeClr val="tx1"/>
                  </a:solidFill>
                </a:ln>
              </a:rPr>
              <a:t>Colter</a:t>
            </a:r>
            <a:r>
              <a:rPr lang="en-US" sz="2800" dirty="0" smtClean="0">
                <a:ln w="6350">
                  <a:solidFill>
                    <a:schemeClr val="tx1"/>
                  </a:solidFill>
                </a:ln>
              </a:rPr>
              <a:t> approaches Lewis about joining the expedition </a:t>
            </a:r>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www.mhaynesart.com/Images/22/72/OriginalImage.jpg"/>
          <p:cNvPicPr>
            <a:picLocks noChangeAspect="1" noChangeArrowheads="1"/>
          </p:cNvPicPr>
          <p:nvPr/>
        </p:nvPicPr>
        <p:blipFill>
          <a:blip r:embed="rId4"/>
          <a:srcRect t="12482" r="22841"/>
          <a:stretch>
            <a:fillRect/>
          </a:stretch>
        </p:blipFill>
        <p:spPr bwMode="auto">
          <a:xfrm>
            <a:off x="304800" y="838200"/>
            <a:ext cx="3119785" cy="4754880"/>
          </a:xfrm>
          <a:prstGeom prst="rect">
            <a:avLst/>
          </a:prstGeom>
          <a:noFill/>
          <a:ln w="50800">
            <a:solidFill>
              <a:schemeClr val="tx1"/>
            </a:solidFill>
          </a:ln>
        </p:spPr>
      </p:pic>
      <p:sp>
        <p:nvSpPr>
          <p:cNvPr id="39" name="Rectangle 38"/>
          <p:cNvSpPr/>
          <p:nvPr/>
        </p:nvSpPr>
        <p:spPr>
          <a:xfrm>
            <a:off x="0" y="617220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Lewis enlists him as a private in the US Army 1</a:t>
            </a:r>
            <a:r>
              <a:rPr lang="en-US" sz="2800" baseline="30000" dirty="0" smtClean="0">
                <a:ln w="6350">
                  <a:solidFill>
                    <a:schemeClr val="tx1"/>
                  </a:solidFill>
                </a:ln>
              </a:rPr>
              <a:t>st</a:t>
            </a:r>
            <a:r>
              <a:rPr lang="en-US" sz="2800" dirty="0" smtClean="0">
                <a:ln w="6350">
                  <a:solidFill>
                    <a:schemeClr val="tx1"/>
                  </a:solidFill>
                </a:ln>
              </a:rPr>
              <a:t> Regiment</a:t>
            </a:r>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37"/>
                                        </p:tgtEl>
                                      </p:cBhvr>
                                    </p:animEffect>
                                    <p:set>
                                      <p:cBhvr>
                                        <p:cTn id="20" dur="1" fill="hold">
                                          <p:stCondLst>
                                            <p:cond delay="999"/>
                                          </p:stCondLst>
                                        </p:cTn>
                                        <p:tgtEl>
                                          <p:spTgt spid="3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31"/>
                                        </p:tgtEl>
                                      </p:cBhvr>
                                    </p:animEffect>
                                    <p:set>
                                      <p:cBhvr>
                                        <p:cTn id="23" dur="1" fill="hold">
                                          <p:stCondLst>
                                            <p:cond delay="999"/>
                                          </p:stCondLst>
                                        </p:cTn>
                                        <p:tgtEl>
                                          <p:spTgt spid="3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39"/>
                                        </p:tgtEl>
                                      </p:cBhvr>
                                    </p:animEffect>
                                    <p:set>
                                      <p:cBhvr>
                                        <p:cTn id="26" dur="1" fill="hold">
                                          <p:stCondLst>
                                            <p:cond delay="999"/>
                                          </p:stCondLst>
                                        </p:cTn>
                                        <p:tgtEl>
                                          <p:spTgt spid="39"/>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18"/>
                                        </p:tgtEl>
                                      </p:cBhvr>
                                    </p:animEffect>
                                    <p:set>
                                      <p:cBhvr>
                                        <p:cTn id="29" dur="1" fill="hold">
                                          <p:stCondLst>
                                            <p:cond delay="999"/>
                                          </p:stCondLst>
                                        </p:cTn>
                                        <p:tgtEl>
                                          <p:spTgt spid="18"/>
                                        </p:tgtEl>
                                        <p:attrNameLst>
                                          <p:attrName>style.visibility</p:attrName>
                                        </p:attrNameLst>
                                      </p:cBhvr>
                                      <p:to>
                                        <p:strVal val="hidden"/>
                                      </p:to>
                                    </p:se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right)">
                                      <p:cBhvr>
                                        <p:cTn id="33" dur="1000"/>
                                        <p:tgtEl>
                                          <p:spTgt spid="41"/>
                                        </p:tgtEl>
                                      </p:cBhvr>
                                    </p:animEffect>
                                  </p:childTnLst>
                                </p:cTn>
                              </p:par>
                            </p:childTnLst>
                          </p:cTn>
                        </p:par>
                        <p:par>
                          <p:cTn id="34" fill="hold">
                            <p:stCondLst>
                              <p:cond delay="2000"/>
                            </p:stCondLst>
                            <p:childTnLst>
                              <p:par>
                                <p:cTn id="35" presetID="53" presetClass="exit" presetSubtype="0" fill="hold" grpId="0" nodeType="afterEffect">
                                  <p:stCondLst>
                                    <p:cond delay="0"/>
                                  </p:stCondLst>
                                  <p:childTnLst>
                                    <p:anim calcmode="lin" valueType="num">
                                      <p:cBhvr>
                                        <p:cTn id="36" dur="1000"/>
                                        <p:tgtEl>
                                          <p:spTgt spid="33"/>
                                        </p:tgtEl>
                                        <p:attrNameLst>
                                          <p:attrName>ppt_w</p:attrName>
                                        </p:attrNameLst>
                                      </p:cBhvr>
                                      <p:tavLst>
                                        <p:tav tm="0">
                                          <p:val>
                                            <p:strVal val="ppt_w"/>
                                          </p:val>
                                        </p:tav>
                                        <p:tav tm="100000">
                                          <p:val>
                                            <p:fltVal val="0"/>
                                          </p:val>
                                        </p:tav>
                                      </p:tavLst>
                                    </p:anim>
                                    <p:anim calcmode="lin" valueType="num">
                                      <p:cBhvr>
                                        <p:cTn id="37" dur="1000"/>
                                        <p:tgtEl>
                                          <p:spTgt spid="33"/>
                                        </p:tgtEl>
                                        <p:attrNameLst>
                                          <p:attrName>ppt_h</p:attrName>
                                        </p:attrNameLst>
                                      </p:cBhvr>
                                      <p:tavLst>
                                        <p:tav tm="0">
                                          <p:val>
                                            <p:strVal val="ppt_h"/>
                                          </p:val>
                                        </p:tav>
                                        <p:tav tm="100000">
                                          <p:val>
                                            <p:fltVal val="0"/>
                                          </p:val>
                                        </p:tav>
                                      </p:tavLst>
                                    </p:anim>
                                    <p:animEffect transition="out" filter="fade">
                                      <p:cBhvr>
                                        <p:cTn id="38" dur="1000"/>
                                        <p:tgtEl>
                                          <p:spTgt spid="33"/>
                                        </p:tgtEl>
                                      </p:cBhvr>
                                    </p:animEffect>
                                    <p:set>
                                      <p:cBhvr>
                                        <p:cTn id="39" dur="1" fill="hold">
                                          <p:stCondLst>
                                            <p:cond delay="999"/>
                                          </p:stCondLst>
                                        </p:cTn>
                                        <p:tgtEl>
                                          <p:spTgt spid="33"/>
                                        </p:tgtEl>
                                        <p:attrNameLst>
                                          <p:attrName>style.visibility</p:attrName>
                                        </p:attrNameLst>
                                      </p:cBhvr>
                                      <p:to>
                                        <p:strVal val="hidden"/>
                                      </p:to>
                                    </p:set>
                                  </p:childTnLst>
                                </p:cTn>
                              </p:par>
                              <p:par>
                                <p:cTn id="40" presetID="53"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1000" fill="hold"/>
                                        <p:tgtEl>
                                          <p:spTgt spid="40"/>
                                        </p:tgtEl>
                                        <p:attrNameLst>
                                          <p:attrName>ppt_w</p:attrName>
                                        </p:attrNameLst>
                                      </p:cBhvr>
                                      <p:tavLst>
                                        <p:tav tm="0">
                                          <p:val>
                                            <p:fltVal val="0"/>
                                          </p:val>
                                        </p:tav>
                                        <p:tav tm="100000">
                                          <p:val>
                                            <p:strVal val="#ppt_w"/>
                                          </p:val>
                                        </p:tav>
                                      </p:tavLst>
                                    </p:anim>
                                    <p:anim calcmode="lin" valueType="num">
                                      <p:cBhvr>
                                        <p:cTn id="43" dur="1000" fill="hold"/>
                                        <p:tgtEl>
                                          <p:spTgt spid="40"/>
                                        </p:tgtEl>
                                        <p:attrNameLst>
                                          <p:attrName>ppt_h</p:attrName>
                                        </p:attrNameLst>
                                      </p:cBhvr>
                                      <p:tavLst>
                                        <p:tav tm="0">
                                          <p:val>
                                            <p:fltVal val="0"/>
                                          </p:val>
                                        </p:tav>
                                        <p:tav tm="100000">
                                          <p:val>
                                            <p:strVal val="#ppt_h"/>
                                          </p:val>
                                        </p:tav>
                                      </p:tavLst>
                                    </p:anim>
                                    <p:animEffect transition="in" filter="fade">
                                      <p:cBhvr>
                                        <p:cTn id="44" dur="1000"/>
                                        <p:tgtEl>
                                          <p:spTgt spid="40"/>
                                        </p:tgtEl>
                                      </p:cBhvr>
                                    </p:animEffect>
                                  </p:childTnLst>
                                </p:cTn>
                              </p:par>
                            </p:childTnLst>
                          </p:cTn>
                        </p:par>
                        <p:par>
                          <p:cTn id="45" fill="hold">
                            <p:stCondLst>
                              <p:cond delay="3000"/>
                            </p:stCondLst>
                            <p:childTnLst>
                              <p:par>
                                <p:cTn id="46" presetID="49" presetClass="entr" presetSubtype="0" decel="10000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1000" fill="hold"/>
                                        <p:tgtEl>
                                          <p:spTgt spid="45"/>
                                        </p:tgtEl>
                                        <p:attrNameLst>
                                          <p:attrName>ppt_w</p:attrName>
                                        </p:attrNameLst>
                                      </p:cBhvr>
                                      <p:tavLst>
                                        <p:tav tm="0">
                                          <p:val>
                                            <p:fltVal val="0"/>
                                          </p:val>
                                        </p:tav>
                                        <p:tav tm="100000">
                                          <p:val>
                                            <p:strVal val="#ppt_w"/>
                                          </p:val>
                                        </p:tav>
                                      </p:tavLst>
                                    </p:anim>
                                    <p:anim calcmode="lin" valueType="num">
                                      <p:cBhvr>
                                        <p:cTn id="49" dur="1000" fill="hold"/>
                                        <p:tgtEl>
                                          <p:spTgt spid="45"/>
                                        </p:tgtEl>
                                        <p:attrNameLst>
                                          <p:attrName>ppt_h</p:attrName>
                                        </p:attrNameLst>
                                      </p:cBhvr>
                                      <p:tavLst>
                                        <p:tav tm="0">
                                          <p:val>
                                            <p:fltVal val="0"/>
                                          </p:val>
                                        </p:tav>
                                        <p:tav tm="100000">
                                          <p:val>
                                            <p:strVal val="#ppt_h"/>
                                          </p:val>
                                        </p:tav>
                                      </p:tavLst>
                                    </p:anim>
                                    <p:anim calcmode="lin" valueType="num">
                                      <p:cBhvr>
                                        <p:cTn id="50" dur="1000" fill="hold"/>
                                        <p:tgtEl>
                                          <p:spTgt spid="45"/>
                                        </p:tgtEl>
                                        <p:attrNameLst>
                                          <p:attrName>style.rotation</p:attrName>
                                        </p:attrNameLst>
                                      </p:cBhvr>
                                      <p:tavLst>
                                        <p:tav tm="0">
                                          <p:val>
                                            <p:fltVal val="360"/>
                                          </p:val>
                                        </p:tav>
                                        <p:tav tm="100000">
                                          <p:val>
                                            <p:fltVal val="0"/>
                                          </p:val>
                                        </p:tav>
                                      </p:tavLst>
                                    </p:anim>
                                    <p:animEffect transition="in" filter="fade">
                                      <p:cBhvr>
                                        <p:cTn id="51" dur="1000"/>
                                        <p:tgtEl>
                                          <p:spTgt spid="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childTnLst>
                                </p:cTn>
                              </p:par>
                            </p:childTnLst>
                          </p:cTn>
                        </p:par>
                        <p:par>
                          <p:cTn id="55" fill="hold">
                            <p:stCondLst>
                              <p:cond delay="4000"/>
                            </p:stCondLst>
                            <p:childTnLst>
                              <p:par>
                                <p:cTn id="56" presetID="22" presetClass="entr" presetSubtype="4"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down)">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8" grpId="0" animBg="1"/>
      <p:bldP spid="31" grpId="0" animBg="1"/>
      <p:bldP spid="31" grpId="1" animBg="1"/>
      <p:bldP spid="39" grpId="0" animBg="1"/>
      <p:bldP spid="39" grpId="1" animBg="1"/>
      <p:bldP spid="40" grpId="0" animBg="1"/>
      <p:bldP spid="41" grpId="0" animBg="1"/>
      <p:bldP spid="46" grpId="0"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11"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 </a:t>
            </a:r>
            <a:r>
              <a:rPr lang="en-US" sz="3200" b="1" dirty="0" smtClean="0"/>
              <a:t>in time . . . .</a:t>
            </a:r>
            <a:endParaRPr lang="en-US" sz="3200" b="1" dirty="0"/>
          </a:p>
        </p:txBody>
      </p:sp>
      <p:sp>
        <p:nvSpPr>
          <p:cNvPr id="15" name="Freeform 14"/>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pic>
        <p:nvPicPr>
          <p:cNvPr id="38" name="Picture 3"/>
          <p:cNvPicPr>
            <a:picLocks noChangeAspect="1" noChangeArrowheads="1"/>
          </p:cNvPicPr>
          <p:nvPr/>
        </p:nvPicPr>
        <p:blipFill>
          <a:blip r:embed="rId4"/>
          <a:srcRect/>
          <a:stretch>
            <a:fillRect/>
          </a:stretch>
        </p:blipFill>
        <p:spPr bwMode="auto">
          <a:xfrm>
            <a:off x="3937394" y="1981200"/>
            <a:ext cx="5130406" cy="3676650"/>
          </a:xfrm>
          <a:prstGeom prst="rect">
            <a:avLst/>
          </a:prstGeom>
          <a:noFill/>
          <a:ln w="50800">
            <a:solidFill>
              <a:schemeClr val="tx1"/>
            </a:solidFill>
            <a:miter lim="800000"/>
            <a:headEnd/>
            <a:tailEnd/>
          </a:ln>
          <a:effectLst/>
        </p:spPr>
      </p:pic>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200" y="1981200"/>
            <a:ext cx="3733800" cy="1354217"/>
          </a:xfrm>
          <a:prstGeom prst="rect">
            <a:avLst/>
          </a:prstGeom>
          <a:solidFill>
            <a:srgbClr val="FFF0E7"/>
          </a:solidFill>
        </p:spPr>
        <p:txBody>
          <a:bodyPr wrap="square">
            <a:spAutoFit/>
          </a:bodyPr>
          <a:lstStyle/>
          <a:p>
            <a:pPr algn="ctr"/>
            <a:r>
              <a:rPr lang="en-US" sz="2400" dirty="0" smtClean="0">
                <a:ln w="6350">
                  <a:solidFill>
                    <a:schemeClr val="tx1"/>
                  </a:solidFill>
                </a:ln>
              </a:rPr>
              <a:t>Boat arrives at Falls of Ohio</a:t>
            </a:r>
            <a:endParaRPr lang="en-US" sz="2400" b="1" dirty="0" smtClean="0"/>
          </a:p>
          <a:p>
            <a:pPr algn="ctr"/>
            <a:r>
              <a:rPr lang="en-US" sz="2400" b="1" dirty="0" smtClean="0"/>
              <a:t>- 26 foot drop across 2 miles</a:t>
            </a:r>
          </a:p>
          <a:p>
            <a:pPr algn="ctr">
              <a:buFontTx/>
              <a:buChar char="-"/>
            </a:pPr>
            <a:r>
              <a:rPr lang="en-US" sz="2400" b="1" dirty="0" smtClean="0"/>
              <a:t>more like a series of rapids</a:t>
            </a:r>
          </a:p>
          <a:p>
            <a:pPr algn="ctr"/>
            <a:endParaRPr lang="en-US" sz="1000" b="1" dirty="0"/>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0" y="1981200"/>
            <a:ext cx="9144000" cy="584775"/>
          </a:xfrm>
          <a:prstGeom prst="rect">
            <a:avLst/>
          </a:prstGeom>
          <a:solidFill>
            <a:srgbClr val="FFF0E7"/>
          </a:solidFill>
        </p:spPr>
        <p:txBody>
          <a:bodyPr wrap="square">
            <a:spAutoFit/>
          </a:bodyPr>
          <a:lstStyle/>
          <a:p>
            <a:pPr algn="ctr"/>
            <a:r>
              <a:rPr lang="en-US" sz="3200" b="1" dirty="0" smtClean="0"/>
              <a:t>only navigational barrier on the river </a:t>
            </a:r>
            <a:endParaRPr lang="en-US" sz="3200" b="1" dirty="0"/>
          </a:p>
        </p:txBody>
      </p:sp>
      <p:sp>
        <p:nvSpPr>
          <p:cNvPr id="49" name="Rectangle 48"/>
          <p:cNvSpPr/>
          <p:nvPr/>
        </p:nvSpPr>
        <p:spPr>
          <a:xfrm>
            <a:off x="0" y="2539425"/>
            <a:ext cx="9144000" cy="584775"/>
          </a:xfrm>
          <a:prstGeom prst="rect">
            <a:avLst/>
          </a:prstGeom>
          <a:solidFill>
            <a:srgbClr val="FFF0E7"/>
          </a:solidFill>
        </p:spPr>
        <p:txBody>
          <a:bodyPr wrap="square">
            <a:spAutoFit/>
          </a:bodyPr>
          <a:lstStyle/>
          <a:p>
            <a:pPr algn="ctr"/>
            <a:r>
              <a:rPr lang="en-US" sz="3200" b="1" dirty="0" smtClean="0"/>
              <a:t>limestone rock shelves </a:t>
            </a:r>
            <a:endParaRPr lang="en-US" sz="3200" b="1" dirty="0"/>
          </a:p>
        </p:txBody>
      </p:sp>
      <p:sp>
        <p:nvSpPr>
          <p:cNvPr id="52" name="Curved Right Arrow 51"/>
          <p:cNvSpPr/>
          <p:nvPr/>
        </p:nvSpPr>
        <p:spPr>
          <a:xfrm rot="1407479">
            <a:off x="326286" y="2199370"/>
            <a:ext cx="1516418" cy="3868350"/>
          </a:xfrm>
          <a:prstGeom prst="curvedRightArrow">
            <a:avLst>
              <a:gd name="adj1" fmla="val 18285"/>
              <a:gd name="adj2" fmla="val 41243"/>
              <a:gd name="adj3" fmla="val 24158"/>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2" name="Group 41"/>
          <p:cNvGrpSpPr/>
          <p:nvPr/>
        </p:nvGrpSpPr>
        <p:grpSpPr>
          <a:xfrm>
            <a:off x="3810000" y="3124200"/>
            <a:ext cx="5334000" cy="3657600"/>
            <a:chOff x="3429000" y="914400"/>
            <a:chExt cx="5562600" cy="4191001"/>
          </a:xfrm>
        </p:grpSpPr>
        <p:grpSp>
          <p:nvGrpSpPr>
            <p:cNvPr id="54" name="Group 8"/>
            <p:cNvGrpSpPr/>
            <p:nvPr/>
          </p:nvGrpSpPr>
          <p:grpSpPr>
            <a:xfrm>
              <a:off x="3429000" y="914400"/>
              <a:ext cx="5562600" cy="4191001"/>
              <a:chOff x="-228600" y="1143000"/>
              <a:chExt cx="6096000" cy="4428227"/>
            </a:xfrm>
          </p:grpSpPr>
          <p:pic>
            <p:nvPicPr>
              <p:cNvPr id="56" name="Picture 2" descr="Rock Cycle diagram 1"/>
              <p:cNvPicPr>
                <a:picLocks noChangeAspect="1" noChangeArrowheads="1"/>
              </p:cNvPicPr>
              <p:nvPr/>
            </p:nvPicPr>
            <p:blipFill>
              <a:blip r:embed="rId5" cstate="print">
                <a:lum bright="-18000"/>
              </a:blip>
              <a:srcRect l="75432" t="52888" r="3493" b="33769"/>
              <a:stretch>
                <a:fillRect/>
              </a:stretch>
            </p:blipFill>
            <p:spPr bwMode="auto">
              <a:xfrm>
                <a:off x="-228600" y="2057400"/>
                <a:ext cx="6080125" cy="3513827"/>
              </a:xfrm>
              <a:prstGeom prst="rect">
                <a:avLst/>
              </a:prstGeom>
              <a:noFill/>
              <a:ln w="76200">
                <a:noFill/>
                <a:miter lim="800000"/>
                <a:headEnd/>
                <a:tailEnd/>
              </a:ln>
            </p:spPr>
          </p:pic>
          <p:pic>
            <p:nvPicPr>
              <p:cNvPr id="57" name="Picture 2" descr="Rock Cycle diagram 1"/>
              <p:cNvPicPr>
                <a:picLocks noChangeAspect="1" noChangeArrowheads="1"/>
              </p:cNvPicPr>
              <p:nvPr/>
            </p:nvPicPr>
            <p:blipFill>
              <a:blip r:embed="rId5" cstate="print">
                <a:lum bright="-18000"/>
              </a:blip>
              <a:srcRect l="75432" t="52888" r="4230" b="46533"/>
              <a:stretch>
                <a:fillRect/>
              </a:stretch>
            </p:blipFill>
            <p:spPr bwMode="auto">
              <a:xfrm>
                <a:off x="-228600" y="1143000"/>
                <a:ext cx="6096000" cy="914400"/>
              </a:xfrm>
              <a:prstGeom prst="rect">
                <a:avLst/>
              </a:prstGeom>
              <a:noFill/>
              <a:ln w="76200">
                <a:noFill/>
                <a:miter lim="800000"/>
                <a:headEnd/>
                <a:tailEnd/>
              </a:ln>
            </p:spPr>
          </p:pic>
          <p:sp>
            <p:nvSpPr>
              <p:cNvPr id="58" name="Text Box 5"/>
              <p:cNvSpPr txBox="1">
                <a:spLocks noChangeArrowheads="1"/>
              </p:cNvSpPr>
              <p:nvPr/>
            </p:nvSpPr>
            <p:spPr bwMode="auto">
              <a:xfrm>
                <a:off x="-152400" y="1371600"/>
                <a:ext cx="5943600" cy="584775"/>
              </a:xfrm>
              <a:prstGeom prst="rect">
                <a:avLst/>
              </a:prstGeom>
              <a:noFill/>
              <a:ln w="76200">
                <a:noFill/>
                <a:miter lim="800000"/>
                <a:headEnd/>
                <a:tailEnd/>
              </a:ln>
            </p:spPr>
            <p:txBody>
              <a:bodyPr wrap="square">
                <a:spAutoFit/>
              </a:bodyPr>
              <a:lstStyle/>
              <a:p>
                <a:pPr algn="ctr"/>
                <a:r>
                  <a:rPr lang="en-US" sz="3200" b="1" dirty="0" smtClean="0"/>
                  <a:t>Sedimentary Rocks</a:t>
                </a:r>
                <a:endParaRPr lang="en-US" sz="3200" b="1" dirty="0"/>
              </a:p>
            </p:txBody>
          </p:sp>
        </p:grpSp>
        <p:sp>
          <p:nvSpPr>
            <p:cNvPr id="55" name="Rectangle 54"/>
            <p:cNvSpPr/>
            <p:nvPr/>
          </p:nvSpPr>
          <p:spPr>
            <a:xfrm>
              <a:off x="3429000" y="914400"/>
              <a:ext cx="5562600" cy="4191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a:spLocks noChangeArrowheads="1"/>
          </p:cNvSpPr>
          <p:nvPr/>
        </p:nvSpPr>
        <p:spPr bwMode="auto">
          <a:xfrm>
            <a:off x="5105400" y="5921375"/>
            <a:ext cx="2301875"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Clay (mud)</a:t>
            </a:r>
          </a:p>
        </p:txBody>
      </p:sp>
      <p:sp>
        <p:nvSpPr>
          <p:cNvPr id="60" name="TextBox 59"/>
          <p:cNvSpPr txBox="1">
            <a:spLocks noChangeArrowheads="1"/>
          </p:cNvSpPr>
          <p:nvPr/>
        </p:nvSpPr>
        <p:spPr bwMode="auto">
          <a:xfrm>
            <a:off x="4495800" y="4397375"/>
            <a:ext cx="3555782" cy="584775"/>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t>
            </a:r>
            <a:r>
              <a:rPr lang="en-US" sz="3200" b="1" dirty="0" smtClean="0">
                <a:solidFill>
                  <a:srgbClr val="FFFF00"/>
                </a:solidFill>
                <a:effectLst>
                  <a:outerShdw blurRad="50800" dist="50800" dir="5400000" algn="ctr" rotWithShape="0">
                    <a:schemeClr val="tx1"/>
                  </a:outerShdw>
                </a:effectLst>
              </a:rPr>
              <a:t>hells </a:t>
            </a:r>
            <a:r>
              <a:rPr lang="en-US" sz="3200" b="1" dirty="0">
                <a:solidFill>
                  <a:srgbClr val="FFFF00"/>
                </a:solidFill>
                <a:effectLst>
                  <a:outerShdw blurRad="50800" dist="50800" dir="5400000" algn="ctr" rotWithShape="0">
                    <a:schemeClr val="tx1"/>
                  </a:outerShdw>
                </a:effectLst>
              </a:rPr>
              <a:t>&amp; shell debris</a:t>
            </a:r>
          </a:p>
        </p:txBody>
      </p:sp>
      <p:sp>
        <p:nvSpPr>
          <p:cNvPr id="61" name="TextBox 60"/>
          <p:cNvSpPr txBox="1">
            <a:spLocks noChangeArrowheads="1"/>
          </p:cNvSpPr>
          <p:nvPr/>
        </p:nvSpPr>
        <p:spPr bwMode="auto">
          <a:xfrm>
            <a:off x="5181600" y="4321175"/>
            <a:ext cx="2579688"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limestone</a:t>
            </a:r>
          </a:p>
        </p:txBody>
      </p:sp>
      <p:sp>
        <p:nvSpPr>
          <p:cNvPr id="62" name="TextBox 61"/>
          <p:cNvSpPr txBox="1">
            <a:spLocks noChangeArrowheads="1"/>
          </p:cNvSpPr>
          <p:nvPr/>
        </p:nvSpPr>
        <p:spPr bwMode="auto">
          <a:xfrm>
            <a:off x="5715000" y="5845175"/>
            <a:ext cx="1495425"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shale</a:t>
            </a:r>
          </a:p>
        </p:txBody>
      </p:sp>
      <p:sp>
        <p:nvSpPr>
          <p:cNvPr id="63" name="TextBox 62"/>
          <p:cNvSpPr txBox="1">
            <a:spLocks noChangeArrowheads="1"/>
          </p:cNvSpPr>
          <p:nvPr/>
        </p:nvSpPr>
        <p:spPr bwMode="auto">
          <a:xfrm>
            <a:off x="5638800" y="5159375"/>
            <a:ext cx="1185863"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Sand</a:t>
            </a:r>
          </a:p>
        </p:txBody>
      </p:sp>
      <p:sp>
        <p:nvSpPr>
          <p:cNvPr id="64" name="TextBox 63"/>
          <p:cNvSpPr txBox="1">
            <a:spLocks noChangeArrowheads="1"/>
          </p:cNvSpPr>
          <p:nvPr/>
        </p:nvSpPr>
        <p:spPr bwMode="auto">
          <a:xfrm>
            <a:off x="5181600" y="5029200"/>
            <a:ext cx="2747963"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sandstone</a:t>
            </a:r>
          </a:p>
        </p:txBody>
      </p:sp>
      <p:sp>
        <p:nvSpPr>
          <p:cNvPr id="50" name="TextBox 49"/>
          <p:cNvSpPr txBox="1"/>
          <p:nvPr/>
        </p:nvSpPr>
        <p:spPr>
          <a:xfrm>
            <a:off x="1136680" y="5715000"/>
            <a:ext cx="8007320" cy="523220"/>
          </a:xfrm>
          <a:prstGeom prst="rect">
            <a:avLst/>
          </a:prstGeom>
          <a:solidFill>
            <a:srgbClr val="FFF0E7"/>
          </a:solidFill>
        </p:spPr>
        <p:txBody>
          <a:bodyPr wrap="none" rtlCol="0">
            <a:spAutoFit/>
          </a:bodyPr>
          <a:lstStyle/>
          <a:p>
            <a:r>
              <a:rPr lang="en-US" sz="2800" b="1" dirty="0" smtClean="0">
                <a:ln>
                  <a:solidFill>
                    <a:schemeClr val="tx1"/>
                  </a:solidFill>
                </a:ln>
                <a:effectLst>
                  <a:outerShdw dist="38100" dir="5400000" algn="ctr" rotWithShape="0">
                    <a:srgbClr val="FF0000"/>
                  </a:outerShdw>
                </a:effectLst>
                <a:latin typeface="Tempus Sans ITC" pitchFamily="82" charset="0"/>
              </a:rPr>
              <a:t>Why is LIMESTONE in the middle of the continent?</a:t>
            </a:r>
            <a:endParaRPr lang="en-US" sz="2800" b="1" dirty="0">
              <a:ln>
                <a:solidFill>
                  <a:schemeClr val="tx1"/>
                </a:solidFill>
              </a:ln>
              <a:effectLst>
                <a:outerShdw dist="38100" dir="5400000" algn="ctr" rotWithShape="0">
                  <a:srgbClr val="FF0000"/>
                </a:outerShdw>
              </a:effectLst>
              <a:latin typeface="Tempus Sans ITC" pitchFamily="82" charset="0"/>
            </a:endParaRPr>
          </a:p>
        </p:txBody>
      </p:sp>
      <p:sp>
        <p:nvSpPr>
          <p:cNvPr id="65" name="TextBox 64"/>
          <p:cNvSpPr txBox="1"/>
          <p:nvPr/>
        </p:nvSpPr>
        <p:spPr>
          <a:xfrm>
            <a:off x="2050267" y="2286000"/>
            <a:ext cx="540533" cy="1015663"/>
          </a:xfrm>
          <a:prstGeom prst="rect">
            <a:avLst/>
          </a:prstGeom>
          <a:noFill/>
        </p:spPr>
        <p:txBody>
          <a:bodyPr wrap="none" rtlCol="0">
            <a:spAutoFit/>
          </a:bodyPr>
          <a:lstStyle/>
          <a:p>
            <a:r>
              <a:rPr lang="en-US" sz="6000" b="1" dirty="0" smtClean="0">
                <a:solidFill>
                  <a:srgbClr val="FF0000"/>
                </a:solidFill>
                <a:effectLst>
                  <a:outerShdw dist="50800" dir="5400000" algn="ctr" rotWithShape="0">
                    <a:schemeClr val="tx1"/>
                  </a:outerShdw>
                </a:effectLst>
              </a:rPr>
              <a:t>?</a:t>
            </a:r>
            <a:endParaRPr lang="en-US" sz="6000" b="1" dirty="0">
              <a:solidFill>
                <a:srgbClr val="FF0000"/>
              </a:solidFill>
              <a:effectLst>
                <a:outerShdw dist="50800" dir="5400000" algn="ctr" rotWithShape="0">
                  <a:schemeClr val="tx1"/>
                </a:outerShdw>
              </a:effectLst>
            </a:endParaRPr>
          </a:p>
        </p:txBody>
      </p:sp>
      <p:sp>
        <p:nvSpPr>
          <p:cNvPr id="51" name="Oval 50"/>
          <p:cNvSpPr/>
          <p:nvPr/>
        </p:nvSpPr>
        <p:spPr>
          <a:xfrm>
            <a:off x="2438400" y="2514600"/>
            <a:ext cx="1981200" cy="609600"/>
          </a:xfrm>
          <a:prstGeom prst="ellipse">
            <a:avLst/>
          </a:prstGeom>
          <a:noFill/>
          <a:ln w="38100">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bg/>
                                          </p:spTgt>
                                        </p:tgtEl>
                                        <p:attrNameLst>
                                          <p:attrName>style.visibility</p:attrName>
                                        </p:attrNameLst>
                                      </p:cBhvr>
                                      <p:to>
                                        <p:strVal val="visible"/>
                                      </p:to>
                                    </p:set>
                                    <p:animEffect transition="in" filter="fade">
                                      <p:cBhvr>
                                        <p:cTn id="7" dur="1000"/>
                                        <p:tgtEl>
                                          <p:spTgt spid="48">
                                            <p:bg/>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wipe(left)">
                                      <p:cBhvr>
                                        <p:cTn id="10" dur="1000"/>
                                        <p:tgtEl>
                                          <p:spTgt spid="48">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xEl>
                                              <p:pRg st="1" end="1"/>
                                            </p:txEl>
                                          </p:spTgt>
                                        </p:tgtEl>
                                        <p:attrNameLst>
                                          <p:attrName>style.visibility</p:attrName>
                                        </p:attrNameLst>
                                      </p:cBhvr>
                                      <p:to>
                                        <p:strVal val="visible"/>
                                      </p:to>
                                    </p:set>
                                    <p:animEffect transition="in" filter="fade">
                                      <p:cBhvr>
                                        <p:cTn id="18" dur="1000"/>
                                        <p:tgtEl>
                                          <p:spTgt spid="4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xEl>
                                              <p:pRg st="2" end="2"/>
                                            </p:txEl>
                                          </p:spTgt>
                                        </p:tgtEl>
                                        <p:attrNameLst>
                                          <p:attrName>style.visibility</p:attrName>
                                        </p:attrNameLst>
                                      </p:cBhvr>
                                      <p:to>
                                        <p:strVal val="visible"/>
                                      </p:to>
                                    </p:set>
                                    <p:animEffect transition="in" filter="fade">
                                      <p:cBhvr>
                                        <p:cTn id="23" dur="1000"/>
                                        <p:tgtEl>
                                          <p:spTgt spid="4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48">
                                            <p:txEl>
                                              <p:pRg st="1" end="1"/>
                                            </p:txEl>
                                          </p:spTgt>
                                        </p:tgtEl>
                                      </p:cBhvr>
                                    </p:animEffect>
                                    <p:set>
                                      <p:cBhvr>
                                        <p:cTn id="28" dur="1" fill="hold">
                                          <p:stCondLst>
                                            <p:cond delay="999"/>
                                          </p:stCondLst>
                                        </p:cTn>
                                        <p:tgtEl>
                                          <p:spTgt spid="48">
                                            <p:txEl>
                                              <p:pRg st="1" end="1"/>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8">
                                            <p:txEl>
                                              <p:pRg st="0" end="0"/>
                                            </p:txEl>
                                          </p:spTgt>
                                        </p:tgtEl>
                                      </p:cBhvr>
                                    </p:animEffect>
                                    <p:set>
                                      <p:cBhvr>
                                        <p:cTn id="31" dur="1" fill="hold">
                                          <p:stCondLst>
                                            <p:cond delay="999"/>
                                          </p:stCondLst>
                                        </p:cTn>
                                        <p:tgtEl>
                                          <p:spTgt spid="48">
                                            <p:txEl>
                                              <p:pRg st="0" end="0"/>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48">
                                            <p:txEl>
                                              <p:pRg st="2" end="2"/>
                                            </p:txEl>
                                          </p:spTgt>
                                        </p:tgtEl>
                                      </p:cBhvr>
                                    </p:animEffect>
                                    <p:set>
                                      <p:cBhvr>
                                        <p:cTn id="34" dur="1" fill="hold">
                                          <p:stCondLst>
                                            <p:cond delay="999"/>
                                          </p:stCondLst>
                                        </p:cTn>
                                        <p:tgtEl>
                                          <p:spTgt spid="48">
                                            <p:txEl>
                                              <p:pRg st="2" end="2"/>
                                            </p:txEl>
                                          </p:spTgt>
                                        </p:tgtEl>
                                        <p:attrNameLst>
                                          <p:attrName>style.visibility</p:attrName>
                                        </p:attrNameLst>
                                      </p:cBhvr>
                                      <p:to>
                                        <p:strVal val="hidden"/>
                                      </p:to>
                                    </p:se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10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10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dissolve">
                                      <p:cBhvr>
                                        <p:cTn id="64" dur="1000"/>
                                        <p:tgtEl>
                                          <p:spTgt spid="62"/>
                                        </p:tgtEl>
                                      </p:cBhvr>
                                    </p:animEffect>
                                  </p:childTnLst>
                                </p:cTn>
                              </p:par>
                              <p:par>
                                <p:cTn id="65" presetID="9" presetClass="exit" presetSubtype="0" fill="hold" grpId="1" nodeType="withEffect">
                                  <p:stCondLst>
                                    <p:cond delay="0"/>
                                  </p:stCondLst>
                                  <p:childTnLst>
                                    <p:animEffect transition="out" filter="dissolve">
                                      <p:cBhvr>
                                        <p:cTn id="66" dur="1000"/>
                                        <p:tgtEl>
                                          <p:spTgt spid="59"/>
                                        </p:tgtEl>
                                      </p:cBhvr>
                                    </p:animEffect>
                                    <p:set>
                                      <p:cBhvr>
                                        <p:cTn id="67" dur="1" fill="hold">
                                          <p:stCondLst>
                                            <p:cond delay="999"/>
                                          </p:stCondLst>
                                        </p:cTn>
                                        <p:tgtEl>
                                          <p:spTgt spid="5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dissolve">
                                      <p:cBhvr>
                                        <p:cTn id="76" dur="1000"/>
                                        <p:tgtEl>
                                          <p:spTgt spid="64"/>
                                        </p:tgtEl>
                                      </p:cBhvr>
                                    </p:animEffect>
                                  </p:childTnLst>
                                </p:cTn>
                              </p:par>
                              <p:par>
                                <p:cTn id="77" presetID="9" presetClass="exit" presetSubtype="0" fill="hold" grpId="1" nodeType="withEffect">
                                  <p:stCondLst>
                                    <p:cond delay="0"/>
                                  </p:stCondLst>
                                  <p:childTnLst>
                                    <p:animEffect transition="out" filter="dissolve">
                                      <p:cBhvr>
                                        <p:cTn id="78" dur="1000"/>
                                        <p:tgtEl>
                                          <p:spTgt spid="63"/>
                                        </p:tgtEl>
                                      </p:cBhvr>
                                    </p:animEffect>
                                    <p:set>
                                      <p:cBhvr>
                                        <p:cTn id="79" dur="1" fill="hold">
                                          <p:stCondLst>
                                            <p:cond delay="999"/>
                                          </p:stCondLst>
                                        </p:cTn>
                                        <p:tgtEl>
                                          <p:spTgt spid="6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1000"/>
                                        <p:tgtEl>
                                          <p:spTgt spid="60"/>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dissolve">
                                      <p:cBhvr>
                                        <p:cTn id="89" dur="1000"/>
                                        <p:tgtEl>
                                          <p:spTgt spid="61"/>
                                        </p:tgtEl>
                                      </p:cBhvr>
                                    </p:animEffect>
                                  </p:childTnLst>
                                </p:cTn>
                              </p:par>
                              <p:par>
                                <p:cTn id="90" presetID="9" presetClass="exit" presetSubtype="0" fill="hold" grpId="1" nodeType="withEffect">
                                  <p:stCondLst>
                                    <p:cond delay="0"/>
                                  </p:stCondLst>
                                  <p:childTnLst>
                                    <p:animEffect transition="out" filter="dissolve">
                                      <p:cBhvr>
                                        <p:cTn id="91" dur="1000"/>
                                        <p:tgtEl>
                                          <p:spTgt spid="60"/>
                                        </p:tgtEl>
                                      </p:cBhvr>
                                    </p:animEffect>
                                    <p:set>
                                      <p:cBhvr>
                                        <p:cTn id="92" dur="1" fill="hold">
                                          <p:stCondLst>
                                            <p:cond delay="999"/>
                                          </p:stCondLst>
                                        </p:cTn>
                                        <p:tgtEl>
                                          <p:spTgt spid="6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4"/>
                                        </p:tgtEl>
                                      </p:cBhvr>
                                    </p:animEffect>
                                    <p:set>
                                      <p:cBhvr>
                                        <p:cTn id="97" dur="1" fill="hold">
                                          <p:stCondLst>
                                            <p:cond delay="499"/>
                                          </p:stCondLst>
                                        </p:cTn>
                                        <p:tgtEl>
                                          <p:spTgt spid="6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62"/>
                                        </p:tgtEl>
                                      </p:cBhvr>
                                    </p:animEffect>
                                    <p:set>
                                      <p:cBhvr>
                                        <p:cTn id="100" dur="1" fill="hold">
                                          <p:stCondLst>
                                            <p:cond delay="499"/>
                                          </p:stCondLst>
                                        </p:cTn>
                                        <p:tgtEl>
                                          <p:spTgt spid="62"/>
                                        </p:tgtEl>
                                        <p:attrNameLst>
                                          <p:attrName>style.visibility</p:attrName>
                                        </p:attrNameLst>
                                      </p:cBhvr>
                                      <p:to>
                                        <p:strVal val="hidden"/>
                                      </p:to>
                                    </p:set>
                                  </p:childTnLst>
                                </p:cTn>
                              </p:par>
                            </p:childTnLst>
                          </p:cTn>
                        </p:par>
                        <p:par>
                          <p:cTn id="101" fill="hold">
                            <p:stCondLst>
                              <p:cond delay="500"/>
                            </p:stCondLst>
                            <p:childTnLst>
                              <p:par>
                                <p:cTn id="102" presetID="6" presetClass="emph" presetSubtype="0" fill="hold" grpId="1" nodeType="afterEffect">
                                  <p:stCondLst>
                                    <p:cond delay="0"/>
                                  </p:stCondLst>
                                  <p:childTnLst>
                                    <p:animScale>
                                      <p:cBhvr>
                                        <p:cTn id="103" dur="1000" fill="hold"/>
                                        <p:tgtEl>
                                          <p:spTgt spid="61"/>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2" nodeType="clickEffect">
                                  <p:stCondLst>
                                    <p:cond delay="0"/>
                                  </p:stCondLst>
                                  <p:childTnLst>
                                    <p:animEffect transition="out" filter="fade">
                                      <p:cBhvr>
                                        <p:cTn id="107" dur="2000"/>
                                        <p:tgtEl>
                                          <p:spTgt spid="61"/>
                                        </p:tgtEl>
                                      </p:cBhvr>
                                    </p:animEffect>
                                    <p:set>
                                      <p:cBhvr>
                                        <p:cTn id="108" dur="1" fill="hold">
                                          <p:stCondLst>
                                            <p:cond delay="1999"/>
                                          </p:stCondLst>
                                        </p:cTn>
                                        <p:tgtEl>
                                          <p:spTgt spid="61"/>
                                        </p:tgtEl>
                                        <p:attrNameLst>
                                          <p:attrName>style.visibility</p:attrName>
                                        </p:attrNameLst>
                                      </p:cBhvr>
                                      <p:to>
                                        <p:strVal val="hidden"/>
                                      </p:to>
                                    </p:set>
                                  </p:childTnLst>
                                </p:cTn>
                              </p:par>
                              <p:par>
                                <p:cTn id="109" presetID="10" presetClass="entr" presetSubtype="0" fill="hold" grpId="2"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10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1000"/>
                                        <p:tgtEl>
                                          <p:spTgt spid="65"/>
                                        </p:tgtEl>
                                      </p:cBhvr>
                                    </p:animEffect>
                                    <p:set>
                                      <p:cBhvr>
                                        <p:cTn id="116" dur="1" fill="hold">
                                          <p:stCondLst>
                                            <p:cond delay="999"/>
                                          </p:stCondLst>
                                        </p:cTn>
                                        <p:tgtEl>
                                          <p:spTgt spid="65"/>
                                        </p:tgtEl>
                                        <p:attrNameLst>
                                          <p:attrName>style.visibility</p:attrName>
                                        </p:attrNameLst>
                                      </p:cBhvr>
                                      <p:to>
                                        <p:strVal val="hidden"/>
                                      </p:to>
                                    </p:se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up)">
                                      <p:cBhvr>
                                        <p:cTn id="120" dur="1000"/>
                                        <p:tgtEl>
                                          <p:spTgt spid="52"/>
                                        </p:tgtEl>
                                      </p:cBhvr>
                                    </p:animEffect>
                                  </p:childTnLst>
                                </p:cTn>
                              </p:par>
                            </p:childTnLst>
                          </p:cTn>
                        </p:par>
                        <p:par>
                          <p:cTn id="121" fill="hold">
                            <p:stCondLst>
                              <p:cond delay="2000"/>
                            </p:stCondLst>
                            <p:childTnLst>
                              <p:par>
                                <p:cTn id="122" presetID="22" presetClass="entr" presetSubtype="8" fill="hold" grpId="0" nodeType="after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wipe(left)">
                                      <p:cBhvr>
                                        <p:cTn id="124"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allAtOnce" animBg="1"/>
      <p:bldP spid="47" grpId="0" animBg="1"/>
      <p:bldP spid="49" grpId="0" animBg="1"/>
      <p:bldP spid="52" grpId="0" animBg="1"/>
      <p:bldP spid="59" grpId="0"/>
      <p:bldP spid="59" grpId="1"/>
      <p:bldP spid="60" grpId="0"/>
      <p:bldP spid="60" grpId="1"/>
      <p:bldP spid="60" grpId="2"/>
      <p:bldP spid="61" grpId="0"/>
      <p:bldP spid="61" grpId="1"/>
      <p:bldP spid="61" grpId="2"/>
      <p:bldP spid="62" grpId="0"/>
      <p:bldP spid="62" grpId="1"/>
      <p:bldP spid="63" grpId="0"/>
      <p:bldP spid="63" grpId="1"/>
      <p:bldP spid="64" grpId="0"/>
      <p:bldP spid="64" grpId="1"/>
      <p:bldP spid="50" grpId="0" animBg="1"/>
      <p:bldP spid="65" grpId="0"/>
      <p:bldP spid="65" grpId="1"/>
      <p:bldP spid="51" grpId="0" animBg="1"/>
    </p:bld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986" name="Picture 2" descr="https://upload.wikimedia.org/wikipedia/commons/5/58/2cornisland.gif"/>
          <p:cNvPicPr>
            <a:picLocks noChangeAspect="1" noChangeArrowheads="1"/>
          </p:cNvPicPr>
          <p:nvPr/>
        </p:nvPicPr>
        <p:blipFill>
          <a:blip r:embed="rId2"/>
          <a:srcRect/>
          <a:stretch>
            <a:fillRect/>
          </a:stretch>
        </p:blipFill>
        <p:spPr bwMode="auto">
          <a:xfrm>
            <a:off x="4781550" y="457200"/>
            <a:ext cx="4286250" cy="3419475"/>
          </a:xfrm>
          <a:prstGeom prst="rect">
            <a:avLst/>
          </a:prstGeom>
          <a:noFill/>
        </p:spPr>
      </p:pic>
      <p:sp useBgFill="1">
        <p:nvSpPr>
          <p:cNvPr id="4" name="Rectangle 3"/>
          <p:cNvSpPr/>
          <p:nvPr/>
        </p:nvSpPr>
        <p:spPr>
          <a:xfrm>
            <a:off x="0" y="3962400"/>
            <a:ext cx="9144000" cy="7294305"/>
          </a:xfrm>
          <a:prstGeom prst="rect">
            <a:avLst/>
          </a:prstGeom>
        </p:spPr>
        <p:txBody>
          <a:bodyPr wrap="square">
            <a:spAutoFit/>
          </a:bodyPr>
          <a:lstStyle/>
          <a:p>
            <a:r>
              <a:rPr lang="en-US" dirty="0" smtClean="0">
                <a:hlinkClick r:id="rId3"/>
              </a:rPr>
              <a:t>https://en.wikipedia.org/wiki/Falls_of_the_Ohio_National_Wildlife_Conservation_Area</a:t>
            </a:r>
            <a:endParaRPr lang="en-US" dirty="0" smtClean="0"/>
          </a:p>
          <a:p>
            <a:r>
              <a:rPr lang="en-US" dirty="0" smtClean="0"/>
              <a:t>the </a:t>
            </a:r>
            <a:r>
              <a:rPr lang="en-US" b="1" dirty="0" smtClean="0"/>
              <a:t>Falls of the Ohio</a:t>
            </a:r>
            <a:r>
              <a:rPr lang="en-US" dirty="0" smtClean="0"/>
              <a:t>, which was the only navigational barrier on the river in earlier times. The falls were a series of rapids formed by the relatively recent erosion of the Ohio River operating on 386 million-year-old Devonian hard limestone rock shelves. Louisville, Kentucky, and the associated Indiana communities—Jeffersonville, Clarksville, and New Albany—all owe their existence as communities to the falls, as the navigational obstacles the falls presented meant that late 18th-century and early- to late-19th-century river traffic could benefit from local expertise in navigating the 26-foot (7.9 m) drop made by the river over a distance of two miles (3 km). In its original form, the falls could be characterized more as rapids extending over a length of the river, than as a point-like discontinuity in a river such as Niagara Falls. Still, the falls provided a singular, dramatic and daunting obstacle to navigation on this important inland waterway.</a:t>
            </a:r>
          </a:p>
          <a:p>
            <a:r>
              <a:rPr lang="en-US" dirty="0" smtClean="0"/>
              <a:t>The shallowness of the falls provided a favored crossing point for bison in pre-settlement times and, later, an easy crossing for Native Americans.</a:t>
            </a:r>
          </a:p>
          <a:p>
            <a:r>
              <a:rPr lang="en-US" dirty="0" smtClean="0"/>
              <a:t>Prior to modification, for industrial and navigational purposes, the Falls of the Ohio spanned the entire width of the Ohio River. Native Americans and early European explorers heard the crisp roar of the Ohio River crashing down the cascade falls more than 10 miles away.</a:t>
            </a:r>
          </a:p>
          <a:p>
            <a:r>
              <a:rPr lang="en-US" dirty="0" smtClean="0"/>
              <a:t>The rock unit in which the falls are formed is referred to as the Jeffersonville limestone. The limestone formed approximately 387 to 380 million years ago during the </a:t>
            </a:r>
            <a:r>
              <a:rPr lang="en-US" dirty="0" err="1" smtClean="0"/>
              <a:t>Emsian</a:t>
            </a:r>
            <a:r>
              <a:rPr lang="en-US" dirty="0" smtClean="0"/>
              <a:t> Age (in the latest part of the Early Devonian Period) and the </a:t>
            </a:r>
            <a:r>
              <a:rPr lang="en-US" dirty="0" err="1" smtClean="0"/>
              <a:t>Eifelian</a:t>
            </a:r>
            <a:r>
              <a:rPr lang="en-US" dirty="0" smtClean="0"/>
              <a:t> Age (Middle Devonian). The exposure is unique—large and diverse tabulate corals and </a:t>
            </a:r>
            <a:r>
              <a:rPr lang="en-US" dirty="0" err="1" smtClean="0"/>
              <a:t>rugose</a:t>
            </a:r>
            <a:r>
              <a:rPr lang="en-US" dirty="0" smtClean="0"/>
              <a:t> corals are exposed in lifelike positions. Brachiopods and bryozoans are also present, as are gastropods (snails).</a:t>
            </a:r>
          </a:p>
          <a:p>
            <a:r>
              <a:rPr lang="en-US" dirty="0" smtClean="0"/>
              <a:t>During the Devonian Period, the region lay at the bottom of a shallow inland sea about ten degrees north of the equator in the supercontinent of </a:t>
            </a:r>
            <a:r>
              <a:rPr lang="en-US" dirty="0" err="1" smtClean="0"/>
              <a:t>Euramerica</a:t>
            </a:r>
            <a:r>
              <a:rPr lang="en-US" dirty="0" smtClean="0"/>
              <a:t>.</a:t>
            </a:r>
          </a:p>
          <a:p>
            <a:endParaRPr lang="en-US" dirty="0"/>
          </a:p>
        </p:txBody>
      </p:sp>
      <p:pic>
        <p:nvPicPr>
          <p:cNvPr id="327683" name="Picture 3"/>
          <p:cNvPicPr>
            <a:picLocks noChangeAspect="1" noChangeArrowheads="1"/>
          </p:cNvPicPr>
          <p:nvPr/>
        </p:nvPicPr>
        <p:blipFill>
          <a:blip r:embed="rId4"/>
          <a:srcRect/>
          <a:stretch>
            <a:fillRect/>
          </a:stretch>
        </p:blipFill>
        <p:spPr bwMode="auto">
          <a:xfrm>
            <a:off x="166413" y="609600"/>
            <a:ext cx="4465845" cy="3200400"/>
          </a:xfrm>
          <a:prstGeom prst="rect">
            <a:avLst/>
          </a:prstGeom>
          <a:noFill/>
          <a:ln w="50800">
            <a:solidFill>
              <a:schemeClr val="tx1"/>
            </a:solidFill>
            <a:miter lim="800000"/>
            <a:headEnd/>
            <a:tailEnd/>
          </a:ln>
          <a:effectLst/>
        </p:spPr>
      </p:pic>
      <p:sp>
        <p:nvSpPr>
          <p:cNvPr id="7" name="Rectangle 6"/>
          <p:cNvSpPr/>
          <p:nvPr/>
        </p:nvSpPr>
        <p:spPr>
          <a:xfrm>
            <a:off x="0" y="0"/>
            <a:ext cx="8915400" cy="646331"/>
          </a:xfrm>
          <a:prstGeom prst="rect">
            <a:avLst/>
          </a:prstGeom>
        </p:spPr>
        <p:txBody>
          <a:bodyPr wrap="square">
            <a:spAutoFit/>
          </a:bodyPr>
          <a:lstStyle/>
          <a:p>
            <a:r>
              <a:rPr lang="en-US" dirty="0" smtClean="0">
                <a:hlinkClick r:id="rId5"/>
              </a:rPr>
              <a:t>http://lewisandclarkinkentucky.org/places/falls_timeline.shtml</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1676400" y="0"/>
            <a:ext cx="10911840" cy="6858000"/>
            <a:chOff x="-1676400" y="0"/>
            <a:chExt cx="10911840" cy="685800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78" name="Rectangle 77"/>
            <p:cNvSpPr/>
            <p:nvPr/>
          </p:nvSpPr>
          <p:spPr>
            <a:xfrm>
              <a:off x="76200" y="1981200"/>
              <a:ext cx="3733800" cy="1354217"/>
            </a:xfrm>
            <a:prstGeom prst="rect">
              <a:avLst/>
            </a:prstGeom>
            <a:solidFill>
              <a:srgbClr val="FFF0E7"/>
            </a:solidFill>
          </p:spPr>
          <p:txBody>
            <a:bodyPr wrap="square">
              <a:spAutoFit/>
            </a:bodyPr>
            <a:lstStyle/>
            <a:p>
              <a:pPr algn="ctr"/>
              <a:r>
                <a:rPr lang="en-US" sz="2400" dirty="0" smtClean="0">
                  <a:ln w="6350">
                    <a:solidFill>
                      <a:schemeClr val="tx1"/>
                    </a:solidFill>
                  </a:ln>
                </a:rPr>
                <a:t>Boat arrives at Falls of Ohio</a:t>
              </a:r>
              <a:endParaRPr lang="en-US" sz="2400" b="1" dirty="0" smtClean="0"/>
            </a:p>
            <a:p>
              <a:pPr algn="ctr"/>
              <a:r>
                <a:rPr lang="en-US" sz="2400" b="1" dirty="0" smtClean="0"/>
                <a:t>- 26 foot drop across 2 miles</a:t>
              </a:r>
            </a:p>
            <a:p>
              <a:pPr algn="ctr">
                <a:buFontTx/>
                <a:buChar char="-"/>
              </a:pPr>
              <a:r>
                <a:rPr lang="en-US" sz="2400" b="1" dirty="0" smtClean="0"/>
                <a:t>more like a series of rapids</a:t>
              </a:r>
            </a:p>
            <a:p>
              <a:pPr algn="ctr"/>
              <a:endParaRPr lang="en-US" sz="1000" b="1" dirty="0"/>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200" y="1981200"/>
              <a:ext cx="3733800" cy="1107996"/>
            </a:xfrm>
            <a:prstGeom prst="rect">
              <a:avLst/>
            </a:prstGeom>
            <a:solidFill>
              <a:srgbClr val="FFF0E7"/>
            </a:solidFill>
          </p:spPr>
          <p:txBody>
            <a:bodyPr wrap="square">
              <a:spAutoFit/>
            </a:bodyPr>
            <a:lstStyle/>
            <a:p>
              <a:pPr algn="ctr"/>
              <a:endParaRPr lang="en-US" sz="800" b="1" dirty="0" smtClean="0"/>
            </a:p>
            <a:p>
              <a:pPr algn="ctr"/>
              <a:r>
                <a:rPr lang="en-US" sz="2400" b="1" dirty="0" smtClean="0"/>
                <a:t>- 26 foot drop across 2 miles</a:t>
              </a:r>
            </a:p>
            <a:p>
              <a:pPr algn="ctr">
                <a:buFontTx/>
                <a:buChar char="-"/>
              </a:pPr>
              <a:r>
                <a:rPr lang="en-US" sz="2400" b="1" dirty="0" smtClean="0"/>
                <a:t>more like a series of rapids</a:t>
              </a:r>
            </a:p>
            <a:p>
              <a:pPr algn="ctr"/>
              <a:endParaRPr lang="en-US" sz="1000" b="1" dirty="0"/>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0" y="1981200"/>
              <a:ext cx="9144000" cy="584775"/>
            </a:xfrm>
            <a:prstGeom prst="rect">
              <a:avLst/>
            </a:prstGeom>
            <a:solidFill>
              <a:srgbClr val="FFF0E7"/>
            </a:solidFill>
          </p:spPr>
          <p:txBody>
            <a:bodyPr wrap="square">
              <a:spAutoFit/>
            </a:bodyPr>
            <a:lstStyle/>
            <a:p>
              <a:pPr algn="ctr"/>
              <a:r>
                <a:rPr lang="en-US" sz="3200" b="1" dirty="0" smtClean="0"/>
                <a:t>only navigational barrier on the river </a:t>
              </a:r>
              <a:endParaRPr lang="en-US" sz="3200" b="1" dirty="0"/>
            </a:p>
          </p:txBody>
        </p:sp>
        <p:sp>
          <p:nvSpPr>
            <p:cNvPr id="49" name="Rectangle 48"/>
            <p:cNvSpPr/>
            <p:nvPr/>
          </p:nvSpPr>
          <p:spPr>
            <a:xfrm>
              <a:off x="0" y="2539425"/>
              <a:ext cx="9144000" cy="584775"/>
            </a:xfrm>
            <a:prstGeom prst="rect">
              <a:avLst/>
            </a:prstGeom>
            <a:solidFill>
              <a:srgbClr val="FFF0E7"/>
            </a:solidFill>
          </p:spPr>
          <p:txBody>
            <a:bodyPr wrap="square">
              <a:spAutoFit/>
            </a:bodyPr>
            <a:lstStyle/>
            <a:p>
              <a:pPr algn="ctr"/>
              <a:r>
                <a:rPr lang="en-US" sz="3200" b="1" dirty="0" smtClean="0"/>
                <a:t>limestone rock shelves </a:t>
              </a:r>
              <a:endParaRPr lang="en-US" sz="3200" b="1" dirty="0"/>
            </a:p>
          </p:txBody>
        </p:sp>
        <p:grpSp>
          <p:nvGrpSpPr>
            <p:cNvPr id="52" name="Group 51"/>
            <p:cNvGrpSpPr/>
            <p:nvPr/>
          </p:nvGrpSpPr>
          <p:grpSpPr>
            <a:xfrm>
              <a:off x="3810000" y="3124200"/>
              <a:ext cx="5334000" cy="3657600"/>
              <a:chOff x="3429000" y="914400"/>
              <a:chExt cx="5562600" cy="4191001"/>
            </a:xfrm>
          </p:grpSpPr>
          <p:grpSp>
            <p:nvGrpSpPr>
              <p:cNvPr id="70" name="Group 8"/>
              <p:cNvGrpSpPr/>
              <p:nvPr/>
            </p:nvGrpSpPr>
            <p:grpSpPr>
              <a:xfrm>
                <a:off x="3429000" y="914400"/>
                <a:ext cx="5562600" cy="4191001"/>
                <a:chOff x="-228600" y="1143000"/>
                <a:chExt cx="6096000" cy="4428227"/>
              </a:xfrm>
            </p:grpSpPr>
            <p:pic>
              <p:nvPicPr>
                <p:cNvPr id="72" name="Picture 2" descr="Rock Cycle diagram 1"/>
                <p:cNvPicPr>
                  <a:picLocks noChangeAspect="1" noChangeArrowheads="1"/>
                </p:cNvPicPr>
                <p:nvPr/>
              </p:nvPicPr>
              <p:blipFill>
                <a:blip r:embed="rId4" cstate="print">
                  <a:lum bright="-18000"/>
                </a:blip>
                <a:srcRect l="75432" t="52888" r="3493" b="33769"/>
                <a:stretch>
                  <a:fillRect/>
                </a:stretch>
              </p:blipFill>
              <p:spPr bwMode="auto">
                <a:xfrm>
                  <a:off x="-228600" y="2057400"/>
                  <a:ext cx="6080125" cy="3513827"/>
                </a:xfrm>
                <a:prstGeom prst="rect">
                  <a:avLst/>
                </a:prstGeom>
                <a:noFill/>
                <a:ln w="76200">
                  <a:noFill/>
                  <a:miter lim="800000"/>
                  <a:headEnd/>
                  <a:tailEnd/>
                </a:ln>
              </p:spPr>
            </p:pic>
            <p:pic>
              <p:nvPicPr>
                <p:cNvPr id="73" name="Picture 2" descr="Rock Cycle diagram 1"/>
                <p:cNvPicPr>
                  <a:picLocks noChangeAspect="1" noChangeArrowheads="1"/>
                </p:cNvPicPr>
                <p:nvPr/>
              </p:nvPicPr>
              <p:blipFill>
                <a:blip r:embed="rId4" cstate="print">
                  <a:lum bright="-18000"/>
                </a:blip>
                <a:srcRect l="75432" t="52888" r="4230" b="46533"/>
                <a:stretch>
                  <a:fillRect/>
                </a:stretch>
              </p:blipFill>
              <p:spPr bwMode="auto">
                <a:xfrm>
                  <a:off x="-228600" y="1143000"/>
                  <a:ext cx="6096000" cy="914400"/>
                </a:xfrm>
                <a:prstGeom prst="rect">
                  <a:avLst/>
                </a:prstGeom>
                <a:noFill/>
                <a:ln w="76200">
                  <a:noFill/>
                  <a:miter lim="800000"/>
                  <a:headEnd/>
                  <a:tailEnd/>
                </a:ln>
              </p:spPr>
            </p:pic>
            <p:sp>
              <p:nvSpPr>
                <p:cNvPr id="74" name="Text Box 5"/>
                <p:cNvSpPr txBox="1">
                  <a:spLocks noChangeArrowheads="1"/>
                </p:cNvSpPr>
                <p:nvPr/>
              </p:nvSpPr>
              <p:spPr bwMode="auto">
                <a:xfrm>
                  <a:off x="-152400" y="1371600"/>
                  <a:ext cx="5943600" cy="584775"/>
                </a:xfrm>
                <a:prstGeom prst="rect">
                  <a:avLst/>
                </a:prstGeom>
                <a:noFill/>
                <a:ln w="76200">
                  <a:noFill/>
                  <a:miter lim="800000"/>
                  <a:headEnd/>
                  <a:tailEnd/>
                </a:ln>
              </p:spPr>
              <p:txBody>
                <a:bodyPr wrap="square">
                  <a:spAutoFit/>
                </a:bodyPr>
                <a:lstStyle/>
                <a:p>
                  <a:pPr algn="ctr"/>
                  <a:r>
                    <a:rPr lang="en-US" sz="3200" b="1" dirty="0" smtClean="0"/>
                    <a:t>Sedimentary Rocks</a:t>
                  </a:r>
                  <a:endParaRPr lang="en-US" sz="3200" b="1" dirty="0"/>
                </a:p>
              </p:txBody>
            </p:sp>
          </p:grpSp>
          <p:sp>
            <p:nvSpPr>
              <p:cNvPr id="71" name="Rectangle 70"/>
              <p:cNvSpPr/>
              <p:nvPr/>
            </p:nvSpPr>
            <p:spPr>
              <a:xfrm>
                <a:off x="3429000" y="914400"/>
                <a:ext cx="5562600" cy="4191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1136680" y="5715000"/>
              <a:ext cx="8007320" cy="523220"/>
            </a:xfrm>
            <a:prstGeom prst="rect">
              <a:avLst/>
            </a:prstGeom>
            <a:solidFill>
              <a:srgbClr val="FFF0E7"/>
            </a:solidFill>
          </p:spPr>
          <p:txBody>
            <a:bodyPr wrap="none" rtlCol="0">
              <a:spAutoFit/>
            </a:bodyPr>
            <a:lstStyle/>
            <a:p>
              <a:r>
                <a:rPr lang="en-US" sz="2800" b="1" dirty="0" smtClean="0">
                  <a:ln>
                    <a:solidFill>
                      <a:schemeClr val="tx1"/>
                    </a:solidFill>
                  </a:ln>
                  <a:effectLst>
                    <a:outerShdw dist="38100" dir="5400000" algn="ctr" rotWithShape="0">
                      <a:srgbClr val="FF0000"/>
                    </a:outerShdw>
                  </a:effectLst>
                  <a:latin typeface="Tempus Sans ITC" pitchFamily="82" charset="0"/>
                </a:rPr>
                <a:t>Why is LIMESTONE in the middle of the continent?</a:t>
              </a:r>
              <a:endParaRPr lang="en-US" sz="2800" b="1" dirty="0">
                <a:ln>
                  <a:solidFill>
                    <a:schemeClr val="tx1"/>
                  </a:solidFill>
                </a:ln>
                <a:effectLst>
                  <a:outerShdw dist="38100" dir="5400000" algn="ctr" rotWithShape="0">
                    <a:srgbClr val="FF0000"/>
                  </a:outerShdw>
                </a:effectLst>
                <a:latin typeface="Tempus Sans ITC" pitchFamily="82" charset="0"/>
              </a:endParaRPr>
            </a:p>
          </p:txBody>
        </p:sp>
        <p:sp>
          <p:nvSpPr>
            <p:cNvPr id="76" name="TextBox 75"/>
            <p:cNvSpPr txBox="1">
              <a:spLocks noChangeArrowheads="1"/>
            </p:cNvSpPr>
            <p:nvPr/>
          </p:nvSpPr>
          <p:spPr bwMode="auto">
            <a:xfrm>
              <a:off x="4495800" y="4397375"/>
              <a:ext cx="3555782" cy="584775"/>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t>
              </a:r>
              <a:r>
                <a:rPr lang="en-US" sz="3200" b="1" dirty="0" smtClean="0">
                  <a:solidFill>
                    <a:srgbClr val="FFFF00"/>
                  </a:solidFill>
                  <a:effectLst>
                    <a:outerShdw blurRad="50800" dist="50800" dir="5400000" algn="ctr" rotWithShape="0">
                      <a:schemeClr val="tx1"/>
                    </a:outerShdw>
                  </a:effectLst>
                </a:rPr>
                <a:t>hells </a:t>
              </a:r>
              <a:r>
                <a:rPr lang="en-US" sz="3200" b="1" dirty="0">
                  <a:solidFill>
                    <a:srgbClr val="FFFF00"/>
                  </a:solidFill>
                  <a:effectLst>
                    <a:outerShdw blurRad="50800" dist="50800" dir="5400000" algn="ctr" rotWithShape="0">
                      <a:schemeClr val="tx1"/>
                    </a:outerShdw>
                  </a:effectLst>
                </a:rPr>
                <a:t>&amp; shell debris</a:t>
              </a:r>
            </a:p>
          </p:txBody>
        </p:sp>
        <p:sp>
          <p:nvSpPr>
            <p:cNvPr id="77" name="Curved Right Arrow 76"/>
            <p:cNvSpPr/>
            <p:nvPr/>
          </p:nvSpPr>
          <p:spPr>
            <a:xfrm rot="1407479">
              <a:off x="326286" y="2199370"/>
              <a:ext cx="1516418" cy="3868350"/>
            </a:xfrm>
            <a:prstGeom prst="curvedRightArrow">
              <a:avLst>
                <a:gd name="adj1" fmla="val 18285"/>
                <a:gd name="adj2" fmla="val 41243"/>
                <a:gd name="adj3" fmla="val 24158"/>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a:off x="2438400" y="2514600"/>
              <a:ext cx="1981200" cy="609600"/>
            </a:xfrm>
            <a:prstGeom prst="ellipse">
              <a:avLst/>
            </a:prstGeom>
            <a:noFill/>
            <a:ln w="38100">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0" y="0"/>
            <a:ext cx="9144000" cy="6858000"/>
            <a:chOff x="0" y="0"/>
            <a:chExt cx="9144000" cy="6858000"/>
          </a:xfrm>
        </p:grpSpPr>
        <p:sp>
          <p:nvSpPr>
            <p:cNvPr id="81" name="Rectangle 8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20"/>
            <p:cNvGrpSpPr/>
            <p:nvPr/>
          </p:nvGrpSpPr>
          <p:grpSpPr>
            <a:xfrm>
              <a:off x="220663" y="625475"/>
              <a:ext cx="8702675" cy="5605463"/>
              <a:chOff x="220663" y="625475"/>
              <a:chExt cx="8702675" cy="5605463"/>
            </a:xfrm>
          </p:grpSpPr>
          <p:pic>
            <p:nvPicPr>
              <p:cNvPr id="89" name="Picture 3" descr="290"/>
              <p:cNvPicPr>
                <a:picLocks noChangeAspect="1" noChangeArrowheads="1"/>
              </p:cNvPicPr>
              <p:nvPr/>
            </p:nvPicPr>
            <p:blipFill>
              <a:blip r:embed="rId5"/>
              <a:srcRect/>
              <a:stretch>
                <a:fillRect/>
              </a:stretch>
            </p:blipFill>
            <p:spPr bwMode="auto">
              <a:xfrm>
                <a:off x="220663" y="625475"/>
                <a:ext cx="8702675" cy="5605463"/>
              </a:xfrm>
              <a:prstGeom prst="rect">
                <a:avLst/>
              </a:prstGeom>
              <a:noFill/>
              <a:ln w="9525">
                <a:noFill/>
                <a:miter lim="800000"/>
                <a:headEnd/>
                <a:tailEnd/>
              </a:ln>
            </p:spPr>
          </p:pic>
          <p:sp>
            <p:nvSpPr>
              <p:cNvPr id="90" name="Freeform 89"/>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3" name="Straight Connector 82"/>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32482" y="5336498"/>
              <a:ext cx="8916646" cy="1521502"/>
              <a:chOff x="32482" y="5336498"/>
              <a:chExt cx="8916646" cy="1521502"/>
            </a:xfrm>
            <a:solidFill>
              <a:schemeClr val="bg1"/>
            </a:solidFill>
          </p:grpSpPr>
          <p:sp useBgFill="1">
            <p:nvSpPr>
              <p:cNvPr id="86" name="Rectangle 8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Rectangle 86"/>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ectangle 87"/>
              <p:cNvSpPr/>
              <p:nvPr/>
            </p:nvSpPr>
            <p:spPr>
              <a:xfrm>
                <a:off x="32482" y="5546362"/>
                <a:ext cx="4254705" cy="3897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p:cNvSpPr txBox="1"/>
            <p:nvPr/>
          </p:nvSpPr>
          <p:spPr>
            <a:xfrm>
              <a:off x="89940" y="5201587"/>
              <a:ext cx="1297150" cy="461665"/>
            </a:xfrm>
            <a:prstGeom prst="rect">
              <a:avLst/>
            </a:prstGeom>
            <a:solidFill>
              <a:schemeClr val="bg1"/>
            </a:solidFill>
          </p:spPr>
          <p:txBody>
            <a:bodyPr wrap="none" rtlCol="0">
              <a:spAutoFit/>
            </a:bodyPr>
            <a:lstStyle/>
            <a:p>
              <a:r>
                <a:rPr lang="en-US" sz="2400" b="1" dirty="0" smtClean="0"/>
                <a:t>290 Ma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9"/>
                                        </p:tgtEl>
                                      </p:cBhvr>
                                    </p:animEffect>
                                    <p:set>
                                      <p:cBhvr>
                                        <p:cTn id="7" dur="1" fill="hold">
                                          <p:stCondLst>
                                            <p:cond delay="999"/>
                                          </p:stCondLst>
                                        </p:cTn>
                                        <p:tgtEl>
                                          <p:spTgt spid="7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0"/>
          <p:cNvGrpSpPr/>
          <p:nvPr/>
        </p:nvGrpSpPr>
        <p:grpSpPr>
          <a:xfrm>
            <a:off x="220663" y="625475"/>
            <a:ext cx="8702675" cy="5605463"/>
            <a:chOff x="220663" y="625475"/>
            <a:chExt cx="8702675" cy="5605463"/>
          </a:xfrm>
        </p:grpSpPr>
        <p:pic>
          <p:nvPicPr>
            <p:cNvPr id="3481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3" name="Freeform 1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128016" y="5248656"/>
            <a:ext cx="1297150" cy="461665"/>
          </a:xfrm>
          <a:prstGeom prst="rect">
            <a:avLst/>
          </a:prstGeom>
        </p:spPr>
        <p:txBody>
          <a:bodyPr wrap="none" rtlCol="0">
            <a:spAutoFit/>
          </a:bodyPr>
          <a:lstStyle/>
          <a:p>
            <a:r>
              <a:rPr lang="en-US" sz="2400" b="1" dirty="0" smtClean="0"/>
              <a:t>290 Ma </a:t>
            </a:r>
          </a:p>
        </p:txBody>
      </p:sp>
      <p:sp>
        <p:nvSpPr>
          <p:cNvPr id="12" name="Rectangle 11"/>
          <p:cNvSpPr/>
          <p:nvPr/>
        </p:nvSpPr>
        <p:spPr>
          <a:xfrm>
            <a:off x="1828800" y="1219200"/>
            <a:ext cx="4191000" cy="3505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37501" y="5218093"/>
            <a:ext cx="4882299" cy="954107"/>
          </a:xfrm>
          <a:prstGeom prst="rect">
            <a:avLst/>
          </a:prstGeom>
          <a:noFill/>
        </p:spPr>
        <p:txBody>
          <a:bodyPr wrap="none" rtlCol="0">
            <a:spAutoFit/>
          </a:bodyPr>
          <a:lstStyle/>
          <a:p>
            <a:r>
              <a:rPr lang="en-US" sz="2800" b="1" dirty="0" smtClean="0"/>
              <a:t>= 290 MILLION YEARS AGO</a:t>
            </a:r>
          </a:p>
          <a:p>
            <a:r>
              <a:rPr lang="en-US" sz="2800" b="1" dirty="0" smtClean="0"/>
              <a:t>  formation of the Appalachians</a:t>
            </a:r>
            <a:endParaRPr lang="en-US" sz="2800" b="1" dirty="0"/>
          </a:p>
        </p:txBody>
      </p:sp>
      <p:sp>
        <p:nvSpPr>
          <p:cNvPr id="18" name="Freeform 17"/>
          <p:cNvSpPr/>
          <p:nvPr/>
        </p:nvSpPr>
        <p:spPr>
          <a:xfrm>
            <a:off x="3505200" y="3124200"/>
            <a:ext cx="3268133" cy="2912533"/>
          </a:xfrm>
          <a:custGeom>
            <a:avLst/>
            <a:gdLst>
              <a:gd name="connsiteX0" fmla="*/ 2438400 w 3166533"/>
              <a:gd name="connsiteY0" fmla="*/ 2777066 h 2777066"/>
              <a:gd name="connsiteX1" fmla="*/ 2760133 w 3166533"/>
              <a:gd name="connsiteY1" fmla="*/ 1811866 h 2777066"/>
              <a:gd name="connsiteX2" fmla="*/ 0 w 3166533"/>
              <a:gd name="connsiteY2" fmla="*/ 0 h 2777066"/>
            </a:gdLst>
            <a:ahLst/>
            <a:cxnLst>
              <a:cxn ang="0">
                <a:pos x="connsiteX0" y="connsiteY0"/>
              </a:cxn>
              <a:cxn ang="0">
                <a:pos x="connsiteX1" y="connsiteY1"/>
              </a:cxn>
              <a:cxn ang="0">
                <a:pos x="connsiteX2" y="connsiteY2"/>
              </a:cxn>
            </a:cxnLst>
            <a:rect l="l" t="t" r="r" b="b"/>
            <a:pathLst>
              <a:path w="3166533" h="2777066">
                <a:moveTo>
                  <a:pt x="2438400" y="2777066"/>
                </a:moveTo>
                <a:cubicBezTo>
                  <a:pt x="2802466" y="2525888"/>
                  <a:pt x="3166533" y="2274710"/>
                  <a:pt x="2760133" y="1811866"/>
                </a:cubicBezTo>
                <a:cubicBezTo>
                  <a:pt x="2353733" y="1349022"/>
                  <a:pt x="1176866" y="674511"/>
                  <a:pt x="0" y="0"/>
                </a:cubicBezTo>
              </a:path>
            </a:pathLst>
          </a:cu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2737556" y="1653824"/>
            <a:ext cx="1272822" cy="1684651"/>
          </a:xfrm>
          <a:custGeom>
            <a:avLst/>
            <a:gdLst>
              <a:gd name="connsiteX0" fmla="*/ 39511 w 1272822"/>
              <a:gd name="connsiteY0" fmla="*/ 1207910 h 1648177"/>
              <a:gd name="connsiteX1" fmla="*/ 73377 w 1272822"/>
              <a:gd name="connsiteY1" fmla="*/ 920044 h 1648177"/>
              <a:gd name="connsiteX2" fmla="*/ 242711 w 1272822"/>
              <a:gd name="connsiteY2" fmla="*/ 733777 h 1648177"/>
              <a:gd name="connsiteX3" fmla="*/ 428977 w 1272822"/>
              <a:gd name="connsiteY3" fmla="*/ 378177 h 1648177"/>
              <a:gd name="connsiteX4" fmla="*/ 598311 w 1272822"/>
              <a:gd name="connsiteY4" fmla="*/ 56444 h 1648177"/>
              <a:gd name="connsiteX5" fmla="*/ 767644 w 1272822"/>
              <a:gd name="connsiteY5" fmla="*/ 39510 h 1648177"/>
              <a:gd name="connsiteX6" fmla="*/ 835377 w 1272822"/>
              <a:gd name="connsiteY6" fmla="*/ 225777 h 1648177"/>
              <a:gd name="connsiteX7" fmla="*/ 953911 w 1272822"/>
              <a:gd name="connsiteY7" fmla="*/ 395110 h 1648177"/>
              <a:gd name="connsiteX8" fmla="*/ 1021644 w 1272822"/>
              <a:gd name="connsiteY8" fmla="*/ 547510 h 1648177"/>
              <a:gd name="connsiteX9" fmla="*/ 835377 w 1272822"/>
              <a:gd name="connsiteY9" fmla="*/ 666044 h 1648177"/>
              <a:gd name="connsiteX10" fmla="*/ 886177 w 1272822"/>
              <a:gd name="connsiteY10" fmla="*/ 801510 h 1648177"/>
              <a:gd name="connsiteX11" fmla="*/ 953911 w 1272822"/>
              <a:gd name="connsiteY11" fmla="*/ 699910 h 1648177"/>
              <a:gd name="connsiteX12" fmla="*/ 1157111 w 1272822"/>
              <a:gd name="connsiteY12" fmla="*/ 784577 h 1648177"/>
              <a:gd name="connsiteX13" fmla="*/ 1241777 w 1272822"/>
              <a:gd name="connsiteY13" fmla="*/ 1089377 h 1648177"/>
              <a:gd name="connsiteX14" fmla="*/ 970844 w 1272822"/>
              <a:gd name="connsiteY14" fmla="*/ 1343377 h 1648177"/>
              <a:gd name="connsiteX15" fmla="*/ 649111 w 1272822"/>
              <a:gd name="connsiteY15" fmla="*/ 1529644 h 1648177"/>
              <a:gd name="connsiteX16" fmla="*/ 581377 w 1272822"/>
              <a:gd name="connsiteY16" fmla="*/ 1597377 h 1648177"/>
              <a:gd name="connsiteX17" fmla="*/ 276577 w 1272822"/>
              <a:gd name="connsiteY17" fmla="*/ 1614310 h 1648177"/>
              <a:gd name="connsiteX18" fmla="*/ 39511 w 1272822"/>
              <a:gd name="connsiteY18" fmla="*/ 1394177 h 1648177"/>
              <a:gd name="connsiteX19" fmla="*/ 39511 w 1272822"/>
              <a:gd name="connsiteY19" fmla="*/ 1207910 h 1648177"/>
              <a:gd name="connsiteX0" fmla="*/ 39511 w 1272822"/>
              <a:gd name="connsiteY0" fmla="*/ 1207910 h 1648177"/>
              <a:gd name="connsiteX1" fmla="*/ 73377 w 1272822"/>
              <a:gd name="connsiteY1" fmla="*/ 920044 h 1648177"/>
              <a:gd name="connsiteX2" fmla="*/ 242711 w 1272822"/>
              <a:gd name="connsiteY2" fmla="*/ 733777 h 1648177"/>
              <a:gd name="connsiteX3" fmla="*/ 428977 w 1272822"/>
              <a:gd name="connsiteY3" fmla="*/ 378177 h 1648177"/>
              <a:gd name="connsiteX4" fmla="*/ 598311 w 1272822"/>
              <a:gd name="connsiteY4" fmla="*/ 56444 h 1648177"/>
              <a:gd name="connsiteX5" fmla="*/ 767644 w 1272822"/>
              <a:gd name="connsiteY5" fmla="*/ 39510 h 1648177"/>
              <a:gd name="connsiteX6" fmla="*/ 835377 w 1272822"/>
              <a:gd name="connsiteY6" fmla="*/ 225777 h 1648177"/>
              <a:gd name="connsiteX7" fmla="*/ 953911 w 1272822"/>
              <a:gd name="connsiteY7" fmla="*/ 395110 h 1648177"/>
              <a:gd name="connsiteX8" fmla="*/ 1021644 w 1272822"/>
              <a:gd name="connsiteY8" fmla="*/ 547510 h 1648177"/>
              <a:gd name="connsiteX9" fmla="*/ 835377 w 1272822"/>
              <a:gd name="connsiteY9" fmla="*/ 666044 h 1648177"/>
              <a:gd name="connsiteX10" fmla="*/ 886177 w 1272822"/>
              <a:gd name="connsiteY10" fmla="*/ 801510 h 1648177"/>
              <a:gd name="connsiteX11" fmla="*/ 953911 w 1272822"/>
              <a:gd name="connsiteY11" fmla="*/ 699910 h 1648177"/>
              <a:gd name="connsiteX12" fmla="*/ 1157111 w 1272822"/>
              <a:gd name="connsiteY12" fmla="*/ 784577 h 1648177"/>
              <a:gd name="connsiteX13" fmla="*/ 1241777 w 1272822"/>
              <a:gd name="connsiteY13" fmla="*/ 1089377 h 1648177"/>
              <a:gd name="connsiteX14" fmla="*/ 970844 w 1272822"/>
              <a:gd name="connsiteY14" fmla="*/ 1343377 h 1648177"/>
              <a:gd name="connsiteX15" fmla="*/ 649111 w 1272822"/>
              <a:gd name="connsiteY15" fmla="*/ 1529644 h 1648177"/>
              <a:gd name="connsiteX16" fmla="*/ 581377 w 1272822"/>
              <a:gd name="connsiteY16" fmla="*/ 1597377 h 1648177"/>
              <a:gd name="connsiteX17" fmla="*/ 276577 w 1272822"/>
              <a:gd name="connsiteY17" fmla="*/ 1614310 h 1648177"/>
              <a:gd name="connsiteX18" fmla="*/ 39511 w 1272822"/>
              <a:gd name="connsiteY18" fmla="*/ 1394177 h 1648177"/>
              <a:gd name="connsiteX19" fmla="*/ 39511 w 1272822"/>
              <a:gd name="connsiteY19" fmla="*/ 1207910 h 1648177"/>
              <a:gd name="connsiteX0" fmla="*/ 39511 w 1272822"/>
              <a:gd name="connsiteY0" fmla="*/ 1207910 h 1672094"/>
              <a:gd name="connsiteX1" fmla="*/ 73377 w 1272822"/>
              <a:gd name="connsiteY1" fmla="*/ 920044 h 1672094"/>
              <a:gd name="connsiteX2" fmla="*/ 242711 w 1272822"/>
              <a:gd name="connsiteY2" fmla="*/ 733777 h 1672094"/>
              <a:gd name="connsiteX3" fmla="*/ 428977 w 1272822"/>
              <a:gd name="connsiteY3" fmla="*/ 378177 h 1672094"/>
              <a:gd name="connsiteX4" fmla="*/ 598311 w 1272822"/>
              <a:gd name="connsiteY4" fmla="*/ 56444 h 1672094"/>
              <a:gd name="connsiteX5" fmla="*/ 767644 w 1272822"/>
              <a:gd name="connsiteY5" fmla="*/ 39510 h 1672094"/>
              <a:gd name="connsiteX6" fmla="*/ 835377 w 1272822"/>
              <a:gd name="connsiteY6" fmla="*/ 225777 h 1672094"/>
              <a:gd name="connsiteX7" fmla="*/ 953911 w 1272822"/>
              <a:gd name="connsiteY7" fmla="*/ 395110 h 1672094"/>
              <a:gd name="connsiteX8" fmla="*/ 1021644 w 1272822"/>
              <a:gd name="connsiteY8" fmla="*/ 547510 h 1672094"/>
              <a:gd name="connsiteX9" fmla="*/ 835377 w 1272822"/>
              <a:gd name="connsiteY9" fmla="*/ 666044 h 1672094"/>
              <a:gd name="connsiteX10" fmla="*/ 886177 w 1272822"/>
              <a:gd name="connsiteY10" fmla="*/ 801510 h 1672094"/>
              <a:gd name="connsiteX11" fmla="*/ 953911 w 1272822"/>
              <a:gd name="connsiteY11" fmla="*/ 699910 h 1672094"/>
              <a:gd name="connsiteX12" fmla="*/ 1157111 w 1272822"/>
              <a:gd name="connsiteY12" fmla="*/ 784577 h 1672094"/>
              <a:gd name="connsiteX13" fmla="*/ 1241777 w 1272822"/>
              <a:gd name="connsiteY13" fmla="*/ 1089377 h 1672094"/>
              <a:gd name="connsiteX14" fmla="*/ 970844 w 1272822"/>
              <a:gd name="connsiteY14" fmla="*/ 1343377 h 1672094"/>
              <a:gd name="connsiteX15" fmla="*/ 649111 w 1272822"/>
              <a:gd name="connsiteY15" fmla="*/ 1529644 h 1672094"/>
              <a:gd name="connsiteX16" fmla="*/ 581377 w 1272822"/>
              <a:gd name="connsiteY16" fmla="*/ 1597377 h 1672094"/>
              <a:gd name="connsiteX17" fmla="*/ 524837 w 1272822"/>
              <a:gd name="connsiteY17" fmla="*/ 1669272 h 1672094"/>
              <a:gd name="connsiteX18" fmla="*/ 276577 w 1272822"/>
              <a:gd name="connsiteY18" fmla="*/ 1614310 h 1672094"/>
              <a:gd name="connsiteX19" fmla="*/ 39511 w 1272822"/>
              <a:gd name="connsiteY19" fmla="*/ 1394177 h 1672094"/>
              <a:gd name="connsiteX20" fmla="*/ 39511 w 1272822"/>
              <a:gd name="connsiteY20" fmla="*/ 1207910 h 1672094"/>
              <a:gd name="connsiteX0" fmla="*/ 39511 w 1272822"/>
              <a:gd name="connsiteY0" fmla="*/ 1207910 h 1672094"/>
              <a:gd name="connsiteX1" fmla="*/ 73377 w 1272822"/>
              <a:gd name="connsiteY1" fmla="*/ 920044 h 1672094"/>
              <a:gd name="connsiteX2" fmla="*/ 242711 w 1272822"/>
              <a:gd name="connsiteY2" fmla="*/ 733777 h 1672094"/>
              <a:gd name="connsiteX3" fmla="*/ 428977 w 1272822"/>
              <a:gd name="connsiteY3" fmla="*/ 378177 h 1672094"/>
              <a:gd name="connsiteX4" fmla="*/ 598311 w 1272822"/>
              <a:gd name="connsiteY4" fmla="*/ 56444 h 1672094"/>
              <a:gd name="connsiteX5" fmla="*/ 767644 w 1272822"/>
              <a:gd name="connsiteY5" fmla="*/ 39510 h 1672094"/>
              <a:gd name="connsiteX6" fmla="*/ 835377 w 1272822"/>
              <a:gd name="connsiteY6" fmla="*/ 225777 h 1672094"/>
              <a:gd name="connsiteX7" fmla="*/ 953911 w 1272822"/>
              <a:gd name="connsiteY7" fmla="*/ 395110 h 1672094"/>
              <a:gd name="connsiteX8" fmla="*/ 1021644 w 1272822"/>
              <a:gd name="connsiteY8" fmla="*/ 547510 h 1672094"/>
              <a:gd name="connsiteX9" fmla="*/ 835377 w 1272822"/>
              <a:gd name="connsiteY9" fmla="*/ 666044 h 1672094"/>
              <a:gd name="connsiteX10" fmla="*/ 886177 w 1272822"/>
              <a:gd name="connsiteY10" fmla="*/ 801510 h 1672094"/>
              <a:gd name="connsiteX11" fmla="*/ 953911 w 1272822"/>
              <a:gd name="connsiteY11" fmla="*/ 699910 h 1672094"/>
              <a:gd name="connsiteX12" fmla="*/ 1157111 w 1272822"/>
              <a:gd name="connsiteY12" fmla="*/ 784577 h 1672094"/>
              <a:gd name="connsiteX13" fmla="*/ 1241777 w 1272822"/>
              <a:gd name="connsiteY13" fmla="*/ 1089377 h 1672094"/>
              <a:gd name="connsiteX14" fmla="*/ 970844 w 1272822"/>
              <a:gd name="connsiteY14" fmla="*/ 1343377 h 1672094"/>
              <a:gd name="connsiteX15" fmla="*/ 803807 w 1272822"/>
              <a:gd name="connsiteY15" fmla="*/ 1522037 h 1672094"/>
              <a:gd name="connsiteX16" fmla="*/ 649111 w 1272822"/>
              <a:gd name="connsiteY16" fmla="*/ 1529644 h 1672094"/>
              <a:gd name="connsiteX17" fmla="*/ 581377 w 1272822"/>
              <a:gd name="connsiteY17" fmla="*/ 1597377 h 1672094"/>
              <a:gd name="connsiteX18" fmla="*/ 524837 w 1272822"/>
              <a:gd name="connsiteY18" fmla="*/ 1669272 h 1672094"/>
              <a:gd name="connsiteX19" fmla="*/ 276577 w 1272822"/>
              <a:gd name="connsiteY19" fmla="*/ 1614310 h 1672094"/>
              <a:gd name="connsiteX20" fmla="*/ 39511 w 1272822"/>
              <a:gd name="connsiteY20" fmla="*/ 1394177 h 1672094"/>
              <a:gd name="connsiteX21" fmla="*/ 39511 w 1272822"/>
              <a:gd name="connsiteY21" fmla="*/ 1207910 h 1672094"/>
              <a:gd name="connsiteX0" fmla="*/ 39511 w 1272822"/>
              <a:gd name="connsiteY0" fmla="*/ 1207910 h 1672094"/>
              <a:gd name="connsiteX1" fmla="*/ 73377 w 1272822"/>
              <a:gd name="connsiteY1" fmla="*/ 920044 h 1672094"/>
              <a:gd name="connsiteX2" fmla="*/ 242711 w 1272822"/>
              <a:gd name="connsiteY2" fmla="*/ 733777 h 1672094"/>
              <a:gd name="connsiteX3" fmla="*/ 428977 w 1272822"/>
              <a:gd name="connsiteY3" fmla="*/ 378177 h 1672094"/>
              <a:gd name="connsiteX4" fmla="*/ 598311 w 1272822"/>
              <a:gd name="connsiteY4" fmla="*/ 56444 h 1672094"/>
              <a:gd name="connsiteX5" fmla="*/ 767644 w 1272822"/>
              <a:gd name="connsiteY5" fmla="*/ 39510 h 1672094"/>
              <a:gd name="connsiteX6" fmla="*/ 835377 w 1272822"/>
              <a:gd name="connsiteY6" fmla="*/ 225777 h 1672094"/>
              <a:gd name="connsiteX7" fmla="*/ 953911 w 1272822"/>
              <a:gd name="connsiteY7" fmla="*/ 395110 h 1672094"/>
              <a:gd name="connsiteX8" fmla="*/ 1021644 w 1272822"/>
              <a:gd name="connsiteY8" fmla="*/ 547510 h 1672094"/>
              <a:gd name="connsiteX9" fmla="*/ 835377 w 1272822"/>
              <a:gd name="connsiteY9" fmla="*/ 666044 h 1672094"/>
              <a:gd name="connsiteX10" fmla="*/ 886177 w 1272822"/>
              <a:gd name="connsiteY10" fmla="*/ 801510 h 1672094"/>
              <a:gd name="connsiteX11" fmla="*/ 953911 w 1272822"/>
              <a:gd name="connsiteY11" fmla="*/ 699910 h 1672094"/>
              <a:gd name="connsiteX12" fmla="*/ 1157111 w 1272822"/>
              <a:gd name="connsiteY12" fmla="*/ 784577 h 1672094"/>
              <a:gd name="connsiteX13" fmla="*/ 1241777 w 1272822"/>
              <a:gd name="connsiteY13" fmla="*/ 1089377 h 1672094"/>
              <a:gd name="connsiteX14" fmla="*/ 970844 w 1272822"/>
              <a:gd name="connsiteY14" fmla="*/ 1343377 h 1672094"/>
              <a:gd name="connsiteX15" fmla="*/ 803807 w 1272822"/>
              <a:gd name="connsiteY15" fmla="*/ 1522037 h 1672094"/>
              <a:gd name="connsiteX16" fmla="*/ 581377 w 1272822"/>
              <a:gd name="connsiteY16" fmla="*/ 1597377 h 1672094"/>
              <a:gd name="connsiteX17" fmla="*/ 524837 w 1272822"/>
              <a:gd name="connsiteY17" fmla="*/ 1669272 h 1672094"/>
              <a:gd name="connsiteX18" fmla="*/ 276577 w 1272822"/>
              <a:gd name="connsiteY18" fmla="*/ 1614310 h 1672094"/>
              <a:gd name="connsiteX19" fmla="*/ 39511 w 1272822"/>
              <a:gd name="connsiteY19" fmla="*/ 1394177 h 1672094"/>
              <a:gd name="connsiteX20" fmla="*/ 39511 w 1272822"/>
              <a:gd name="connsiteY20" fmla="*/ 1207910 h 1672094"/>
              <a:gd name="connsiteX0" fmla="*/ 39511 w 1272822"/>
              <a:gd name="connsiteY0" fmla="*/ 1207910 h 1684651"/>
              <a:gd name="connsiteX1" fmla="*/ 73377 w 1272822"/>
              <a:gd name="connsiteY1" fmla="*/ 920044 h 1684651"/>
              <a:gd name="connsiteX2" fmla="*/ 242711 w 1272822"/>
              <a:gd name="connsiteY2" fmla="*/ 733777 h 1684651"/>
              <a:gd name="connsiteX3" fmla="*/ 428977 w 1272822"/>
              <a:gd name="connsiteY3" fmla="*/ 378177 h 1684651"/>
              <a:gd name="connsiteX4" fmla="*/ 598311 w 1272822"/>
              <a:gd name="connsiteY4" fmla="*/ 56444 h 1684651"/>
              <a:gd name="connsiteX5" fmla="*/ 767644 w 1272822"/>
              <a:gd name="connsiteY5" fmla="*/ 39510 h 1684651"/>
              <a:gd name="connsiteX6" fmla="*/ 835377 w 1272822"/>
              <a:gd name="connsiteY6" fmla="*/ 225777 h 1684651"/>
              <a:gd name="connsiteX7" fmla="*/ 953911 w 1272822"/>
              <a:gd name="connsiteY7" fmla="*/ 395110 h 1684651"/>
              <a:gd name="connsiteX8" fmla="*/ 1021644 w 1272822"/>
              <a:gd name="connsiteY8" fmla="*/ 547510 h 1684651"/>
              <a:gd name="connsiteX9" fmla="*/ 835377 w 1272822"/>
              <a:gd name="connsiteY9" fmla="*/ 666044 h 1684651"/>
              <a:gd name="connsiteX10" fmla="*/ 886177 w 1272822"/>
              <a:gd name="connsiteY10" fmla="*/ 801510 h 1684651"/>
              <a:gd name="connsiteX11" fmla="*/ 953911 w 1272822"/>
              <a:gd name="connsiteY11" fmla="*/ 699910 h 1684651"/>
              <a:gd name="connsiteX12" fmla="*/ 1157111 w 1272822"/>
              <a:gd name="connsiteY12" fmla="*/ 784577 h 1684651"/>
              <a:gd name="connsiteX13" fmla="*/ 1241777 w 1272822"/>
              <a:gd name="connsiteY13" fmla="*/ 1089377 h 1684651"/>
              <a:gd name="connsiteX14" fmla="*/ 970844 w 1272822"/>
              <a:gd name="connsiteY14" fmla="*/ 1343377 h 1684651"/>
              <a:gd name="connsiteX15" fmla="*/ 803807 w 1272822"/>
              <a:gd name="connsiteY15" fmla="*/ 1522037 h 1684651"/>
              <a:gd name="connsiteX16" fmla="*/ 524837 w 1272822"/>
              <a:gd name="connsiteY16" fmla="*/ 1669272 h 1684651"/>
              <a:gd name="connsiteX17" fmla="*/ 276577 w 1272822"/>
              <a:gd name="connsiteY17" fmla="*/ 1614310 h 1684651"/>
              <a:gd name="connsiteX18" fmla="*/ 39511 w 1272822"/>
              <a:gd name="connsiteY18" fmla="*/ 1394177 h 1684651"/>
              <a:gd name="connsiteX19" fmla="*/ 39511 w 1272822"/>
              <a:gd name="connsiteY19" fmla="*/ 1207910 h 168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2822" h="1684651">
                <a:moveTo>
                  <a:pt x="39511" y="1207910"/>
                </a:moveTo>
                <a:cubicBezTo>
                  <a:pt x="45155" y="1128888"/>
                  <a:pt x="39510" y="999066"/>
                  <a:pt x="73377" y="920044"/>
                </a:cubicBezTo>
                <a:cubicBezTo>
                  <a:pt x="107244" y="841022"/>
                  <a:pt x="183444" y="824088"/>
                  <a:pt x="242711" y="733777"/>
                </a:cubicBezTo>
                <a:cubicBezTo>
                  <a:pt x="301978" y="643466"/>
                  <a:pt x="428977" y="378177"/>
                  <a:pt x="428977" y="378177"/>
                </a:cubicBezTo>
                <a:cubicBezTo>
                  <a:pt x="488244" y="265288"/>
                  <a:pt x="541867" y="112888"/>
                  <a:pt x="598311" y="56444"/>
                </a:cubicBezTo>
                <a:cubicBezTo>
                  <a:pt x="654755" y="0"/>
                  <a:pt x="728133" y="11288"/>
                  <a:pt x="767644" y="39510"/>
                </a:cubicBezTo>
                <a:cubicBezTo>
                  <a:pt x="807155" y="67732"/>
                  <a:pt x="804333" y="166510"/>
                  <a:pt x="835377" y="225777"/>
                </a:cubicBezTo>
                <a:cubicBezTo>
                  <a:pt x="866421" y="285044"/>
                  <a:pt x="922867" y="341488"/>
                  <a:pt x="953911" y="395110"/>
                </a:cubicBezTo>
                <a:cubicBezTo>
                  <a:pt x="984955" y="448732"/>
                  <a:pt x="1041400" y="502354"/>
                  <a:pt x="1021644" y="547510"/>
                </a:cubicBezTo>
                <a:cubicBezTo>
                  <a:pt x="1001888" y="592666"/>
                  <a:pt x="857955" y="623711"/>
                  <a:pt x="835377" y="666044"/>
                </a:cubicBezTo>
                <a:cubicBezTo>
                  <a:pt x="812799" y="708377"/>
                  <a:pt x="866421" y="795866"/>
                  <a:pt x="886177" y="801510"/>
                </a:cubicBezTo>
                <a:cubicBezTo>
                  <a:pt x="905933" y="807154"/>
                  <a:pt x="908755" y="702732"/>
                  <a:pt x="953911" y="699910"/>
                </a:cubicBezTo>
                <a:cubicBezTo>
                  <a:pt x="999067" y="697088"/>
                  <a:pt x="1109133" y="719666"/>
                  <a:pt x="1157111" y="784577"/>
                </a:cubicBezTo>
                <a:cubicBezTo>
                  <a:pt x="1205089" y="849488"/>
                  <a:pt x="1272822" y="996244"/>
                  <a:pt x="1241777" y="1089377"/>
                </a:cubicBezTo>
                <a:cubicBezTo>
                  <a:pt x="1210733" y="1182510"/>
                  <a:pt x="1043839" y="1271267"/>
                  <a:pt x="970844" y="1343377"/>
                </a:cubicBezTo>
                <a:cubicBezTo>
                  <a:pt x="897849" y="1415487"/>
                  <a:pt x="878141" y="1467721"/>
                  <a:pt x="803807" y="1522037"/>
                </a:cubicBezTo>
                <a:cubicBezTo>
                  <a:pt x="729473" y="1576353"/>
                  <a:pt x="612709" y="1653893"/>
                  <a:pt x="524837" y="1669272"/>
                </a:cubicBezTo>
                <a:cubicBezTo>
                  <a:pt x="436965" y="1684651"/>
                  <a:pt x="357465" y="1660159"/>
                  <a:pt x="276577" y="1614310"/>
                </a:cubicBezTo>
                <a:cubicBezTo>
                  <a:pt x="195689" y="1568461"/>
                  <a:pt x="79022" y="1461910"/>
                  <a:pt x="39511" y="1394177"/>
                </a:cubicBezTo>
                <a:cubicBezTo>
                  <a:pt x="0" y="1326444"/>
                  <a:pt x="33867" y="1286932"/>
                  <a:pt x="39511" y="1207910"/>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809124">
            <a:off x="2662902" y="2854435"/>
            <a:ext cx="9144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1000"/>
                                        <p:tgtEl>
                                          <p:spTgt spid="1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1000"/>
                                        <p:tgtEl>
                                          <p:spTgt spid="15">
                                            <p:txEl>
                                              <p:pRg st="1" end="1"/>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18"/>
                                        </p:tgtEl>
                                      </p:cBhvr>
                                    </p:animEffect>
                                    <p:set>
                                      <p:cBhvr>
                                        <p:cTn id="20" dur="1" fill="hold">
                                          <p:stCondLst>
                                            <p:cond delay="999"/>
                                          </p:stCondLst>
                                        </p:cTn>
                                        <p:tgtEl>
                                          <p:spTgt spid="1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19"/>
                                        </p:tgtEl>
                                      </p:cBhvr>
                                    </p:animEffect>
                                    <p:anim calcmode="lin" valueType="num">
                                      <p:cBhvr>
                                        <p:cTn id="32" dur="1000"/>
                                        <p:tgtEl>
                                          <p:spTgt spid="19"/>
                                        </p:tgtEl>
                                        <p:attrNameLst>
                                          <p:attrName>ppt_x</p:attrName>
                                        </p:attrNameLst>
                                      </p:cBhvr>
                                      <p:tavLst>
                                        <p:tav tm="0">
                                          <p:val>
                                            <p:strVal val="ppt_x"/>
                                          </p:val>
                                        </p:tav>
                                        <p:tav tm="100000">
                                          <p:val>
                                            <p:strVal val="ppt_x"/>
                                          </p:val>
                                        </p:tav>
                                      </p:tavLst>
                                    </p:anim>
                                    <p:anim calcmode="lin" valueType="num">
                                      <p:cBhvr>
                                        <p:cTn id="33" dur="1000"/>
                                        <p:tgtEl>
                                          <p:spTgt spid="19"/>
                                        </p:tgtEl>
                                        <p:attrNameLst>
                                          <p:attrName>ppt_y</p:attrName>
                                        </p:attrNameLst>
                                      </p:cBhvr>
                                      <p:tavLst>
                                        <p:tav tm="0">
                                          <p:val>
                                            <p:strVal val="ppt_y"/>
                                          </p:val>
                                        </p:tav>
                                        <p:tav tm="100000">
                                          <p:val>
                                            <p:strVal val="ppt_y+.1"/>
                                          </p:val>
                                        </p:tav>
                                      </p:tavLst>
                                    </p:anim>
                                    <p:set>
                                      <p:cBhvr>
                                        <p:cTn id="34" dur="1" fill="hold">
                                          <p:stCondLst>
                                            <p:cond delay="999"/>
                                          </p:stCondLst>
                                        </p:cTn>
                                        <p:tgtEl>
                                          <p:spTgt spid="19"/>
                                        </p:tgtEl>
                                        <p:attrNameLst>
                                          <p:attrName>style.visibility</p:attrName>
                                        </p:attrNameLst>
                                      </p:cBhvr>
                                      <p:to>
                                        <p:strVal val="hidden"/>
                                      </p:to>
                                    </p:set>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8" grpId="1" animBg="1"/>
      <p:bldP spid="19" grpId="0" animBg="1"/>
      <p:bldP spid="19" grpId="1" animBg="1"/>
      <p:bldP spid="20" grpId="0" animBg="1"/>
      <p:bldP spid="20"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3"/>
          <p:cNvGrpSpPr/>
          <p:nvPr/>
        </p:nvGrpSpPr>
        <p:grpSpPr>
          <a:xfrm>
            <a:off x="32482" y="625475"/>
            <a:ext cx="8916646" cy="6232525"/>
            <a:chOff x="32482" y="625475"/>
            <a:chExt cx="8916646" cy="6232525"/>
          </a:xfrm>
        </p:grpSpPr>
        <p:grpSp>
          <p:nvGrpSpPr>
            <p:cNvPr id="3" name="Group 31"/>
            <p:cNvGrpSpPr/>
            <p:nvPr/>
          </p:nvGrpSpPr>
          <p:grpSpPr>
            <a:xfrm>
              <a:off x="32482" y="625475"/>
              <a:ext cx="8916646" cy="6232525"/>
              <a:chOff x="32482" y="625475"/>
              <a:chExt cx="8916646" cy="6232525"/>
            </a:xfrm>
          </p:grpSpPr>
          <p:grpSp>
            <p:nvGrpSpPr>
              <p:cNvPr id="4" name="Group 20"/>
              <p:cNvGrpSpPr/>
              <p:nvPr/>
            </p:nvGrpSpPr>
            <p:grpSpPr>
              <a:xfrm>
                <a:off x="220663" y="625475"/>
                <a:ext cx="8702675" cy="5605463"/>
                <a:chOff x="220663" y="625475"/>
                <a:chExt cx="8702675" cy="5605463"/>
              </a:xfrm>
            </p:grpSpPr>
            <p:pic>
              <p:nvPicPr>
                <p:cNvPr id="22"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3" name="Freeform 2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24"/>
              <p:cNvSpPr/>
              <p:nvPr/>
            </p:nvSpPr>
            <p:spPr>
              <a:xfrm>
                <a:off x="1828800" y="1219200"/>
                <a:ext cx="4191000" cy="3505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
              <p:cNvGrpSpPr/>
              <p:nvPr/>
            </p:nvGrpSpPr>
            <p:grpSpPr>
              <a:xfrm>
                <a:off x="32482" y="5336498"/>
                <a:ext cx="8916646" cy="1521502"/>
                <a:chOff x="32482" y="5336498"/>
                <a:chExt cx="8916646" cy="1521502"/>
              </a:xfrm>
            </p:grpSpPr>
            <p:sp>
              <p:nvSpPr>
                <p:cNvPr id="31" name="Rectangle 30"/>
                <p:cNvSpPr/>
                <p:nvPr/>
              </p:nvSpPr>
              <p:spPr>
                <a:xfrm>
                  <a:off x="32482" y="5546362"/>
                  <a:ext cx="4254705" cy="38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355830" y="5336498"/>
                  <a:ext cx="2593298" cy="94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137501" y="5218093"/>
                <a:ext cx="4882299" cy="954107"/>
              </a:xfrm>
              <a:prstGeom prst="rect">
                <a:avLst/>
              </a:prstGeom>
              <a:noFill/>
            </p:spPr>
            <p:txBody>
              <a:bodyPr wrap="none" rtlCol="0">
                <a:spAutoFit/>
              </a:bodyPr>
              <a:lstStyle/>
              <a:p>
                <a:r>
                  <a:rPr lang="en-US" sz="2800" b="1" dirty="0" smtClean="0"/>
                  <a:t>= 290 MILLION YEARS AGO</a:t>
                </a:r>
              </a:p>
              <a:p>
                <a:r>
                  <a:rPr lang="en-US" sz="2800" b="1" dirty="0" smtClean="0"/>
                  <a:t>  formation of the Appalachians</a:t>
                </a:r>
                <a:endParaRPr lang="en-US" sz="2800" b="1" dirty="0"/>
              </a:p>
            </p:txBody>
          </p:sp>
        </p:grpSp>
        <p:sp>
          <p:nvSpPr>
            <p:cNvPr id="33" name="TextBox 32"/>
            <p:cNvSpPr txBox="1"/>
            <p:nvPr/>
          </p:nvSpPr>
          <p:spPr>
            <a:xfrm>
              <a:off x="152400" y="5257800"/>
              <a:ext cx="1353312" cy="461665"/>
            </a:xfrm>
            <a:prstGeom prst="rect">
              <a:avLst/>
            </a:prstGeom>
            <a:solidFill>
              <a:schemeClr val="bg1"/>
            </a:solidFill>
          </p:spPr>
          <p:txBody>
            <a:bodyPr wrap="square" rtlCol="0">
              <a:spAutoFit/>
            </a:bodyPr>
            <a:lstStyle/>
            <a:p>
              <a:r>
                <a:rPr lang="en-US" sz="2400" b="1" dirty="0" smtClean="0"/>
                <a:t>290 Ma = </a:t>
              </a:r>
            </a:p>
          </p:txBody>
        </p:sp>
      </p:grpSp>
      <p:grpSp>
        <p:nvGrpSpPr>
          <p:cNvPr id="6" name="Group 19"/>
          <p:cNvGrpSpPr/>
          <p:nvPr/>
        </p:nvGrpSpPr>
        <p:grpSpPr>
          <a:xfrm>
            <a:off x="-2241550" y="-1295400"/>
            <a:ext cx="17405350" cy="11210926"/>
            <a:chOff x="-2241550" y="-1295400"/>
            <a:chExt cx="17405350" cy="11210926"/>
          </a:xfrm>
        </p:grpSpPr>
        <p:grpSp>
          <p:nvGrpSpPr>
            <p:cNvPr id="7" name="Group 11"/>
            <p:cNvGrpSpPr>
              <a:grpSpLocks noChangeAspect="1"/>
            </p:cNvGrpSpPr>
            <p:nvPr/>
          </p:nvGrpSpPr>
          <p:grpSpPr>
            <a:xfrm>
              <a:off x="-2241550" y="-1295400"/>
              <a:ext cx="17405350" cy="11210926"/>
              <a:chOff x="220663" y="625475"/>
              <a:chExt cx="8702675" cy="5605463"/>
            </a:xfrm>
          </p:grpSpPr>
          <p:pic>
            <p:nvPicPr>
              <p:cNvPr id="3481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3" name="Freeform 1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TextBox 10"/>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290 Ma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0" presetClass="exit" presetSubtype="0" fill="hold" nodeType="withEffect">
                                  <p:stCondLst>
                                    <p:cond delay="50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7"/>
          <p:cNvGrpSpPr/>
          <p:nvPr/>
        </p:nvGrpSpPr>
        <p:grpSpPr>
          <a:xfrm>
            <a:off x="-2241550" y="-1295400"/>
            <a:ext cx="17405350" cy="11210926"/>
            <a:chOff x="-2241550" y="-1295400"/>
            <a:chExt cx="17405350" cy="11210926"/>
          </a:xfrm>
        </p:grpSpPr>
        <p:grpSp>
          <p:nvGrpSpPr>
            <p:cNvPr id="4" name="Group 12"/>
            <p:cNvGrpSpPr>
              <a:grpSpLocks noChangeAspect="1"/>
            </p:cNvGrpSpPr>
            <p:nvPr/>
          </p:nvGrpSpPr>
          <p:grpSpPr>
            <a:xfrm>
              <a:off x="-2241550" y="-1295400"/>
              <a:ext cx="17405350" cy="11210926"/>
              <a:chOff x="220663" y="625475"/>
              <a:chExt cx="8702675" cy="5605463"/>
            </a:xfrm>
          </p:grpSpPr>
          <p:pic>
            <p:nvPicPr>
              <p:cNvPr id="35842" name="Picture 3" descr="3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 name="Freeform 11"/>
              <p:cNvSpPr/>
              <p:nvPr/>
            </p:nvSpPr>
            <p:spPr>
              <a:xfrm rot="21000000">
                <a:off x="3264408" y="290779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TextBox 10"/>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300 Ma </a:t>
              </a:r>
            </a:p>
          </p:txBody>
        </p:sp>
      </p:gr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8"/>
          <p:cNvGrpSpPr/>
          <p:nvPr/>
        </p:nvGrpSpPr>
        <p:grpSpPr>
          <a:xfrm>
            <a:off x="-2241550" y="-1304926"/>
            <a:ext cx="17405350" cy="11210926"/>
            <a:chOff x="-2241550" y="-1304926"/>
            <a:chExt cx="17405350" cy="11210926"/>
          </a:xfrm>
        </p:grpSpPr>
        <p:grpSp>
          <p:nvGrpSpPr>
            <p:cNvPr id="4" name="Group 12"/>
            <p:cNvGrpSpPr>
              <a:grpSpLocks noChangeAspect="1"/>
            </p:cNvGrpSpPr>
            <p:nvPr/>
          </p:nvGrpSpPr>
          <p:grpSpPr>
            <a:xfrm>
              <a:off x="-2241550" y="-1304926"/>
              <a:ext cx="17405350" cy="11210926"/>
              <a:chOff x="220663" y="625475"/>
              <a:chExt cx="8702675" cy="5605463"/>
            </a:xfrm>
          </p:grpSpPr>
          <p:pic>
            <p:nvPicPr>
              <p:cNvPr id="36866" name="Picture 3" descr="3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 name="Freeform 10"/>
              <p:cNvSpPr/>
              <p:nvPr/>
            </p:nvSpPr>
            <p:spPr>
              <a:xfrm rot="21240000">
                <a:off x="3264408" y="296265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TextBox 11"/>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310 Ma </a:t>
              </a:r>
            </a:p>
          </p:txBody>
        </p:sp>
      </p:grpSp>
      <p:sp>
        <p:nvSpPr>
          <p:cNvPr id="18" name="Rectangle 17"/>
          <p:cNvSpPr/>
          <p:nvPr/>
        </p:nvSpPr>
        <p:spPr>
          <a:xfrm rot="2329735">
            <a:off x="2453427" y="3123320"/>
            <a:ext cx="1540393"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68278" y="3283352"/>
            <a:ext cx="1151682" cy="812156"/>
          </a:xfrm>
          <a:custGeom>
            <a:avLst/>
            <a:gdLst>
              <a:gd name="connsiteX0" fmla="*/ 229565 w 1151682"/>
              <a:gd name="connsiteY0" fmla="*/ 895109 h 895109"/>
              <a:gd name="connsiteX1" fmla="*/ 229565 w 1151682"/>
              <a:gd name="connsiteY1" fmla="*/ 814086 h 895109"/>
              <a:gd name="connsiteX2" fmla="*/ 275864 w 1151682"/>
              <a:gd name="connsiteY2" fmla="*/ 652040 h 895109"/>
              <a:gd name="connsiteX3" fmla="*/ 287438 w 1151682"/>
              <a:gd name="connsiteY3" fmla="*/ 524719 h 895109"/>
              <a:gd name="connsiteX4" fmla="*/ 171692 w 1151682"/>
              <a:gd name="connsiteY4" fmla="*/ 374248 h 895109"/>
              <a:gd name="connsiteX5" fmla="*/ 113818 w 1151682"/>
              <a:gd name="connsiteY5" fmla="*/ 316375 h 895109"/>
              <a:gd name="connsiteX6" fmla="*/ 9646 w 1151682"/>
              <a:gd name="connsiteY6" fmla="*/ 15433 h 895109"/>
              <a:gd name="connsiteX7" fmla="*/ 171692 w 1151682"/>
              <a:gd name="connsiteY7" fmla="*/ 223777 h 895109"/>
              <a:gd name="connsiteX8" fmla="*/ 287438 w 1151682"/>
              <a:gd name="connsiteY8" fmla="*/ 223777 h 895109"/>
              <a:gd name="connsiteX9" fmla="*/ 356887 w 1151682"/>
              <a:gd name="connsiteY9" fmla="*/ 339524 h 895109"/>
              <a:gd name="connsiteX10" fmla="*/ 437909 w 1151682"/>
              <a:gd name="connsiteY10" fmla="*/ 362673 h 895109"/>
              <a:gd name="connsiteX11" fmla="*/ 553656 w 1151682"/>
              <a:gd name="connsiteY11" fmla="*/ 270076 h 895109"/>
              <a:gd name="connsiteX12" fmla="*/ 680978 w 1151682"/>
              <a:gd name="connsiteY12" fmla="*/ 316375 h 895109"/>
              <a:gd name="connsiteX13" fmla="*/ 831449 w 1151682"/>
              <a:gd name="connsiteY13" fmla="*/ 466845 h 895109"/>
              <a:gd name="connsiteX14" fmla="*/ 947195 w 1151682"/>
              <a:gd name="connsiteY14" fmla="*/ 536294 h 895109"/>
              <a:gd name="connsiteX15" fmla="*/ 1143965 w 1151682"/>
              <a:gd name="connsiteY15" fmla="*/ 547868 h 895109"/>
              <a:gd name="connsiteX16" fmla="*/ 993494 w 1151682"/>
              <a:gd name="connsiteY16" fmla="*/ 663615 h 895109"/>
              <a:gd name="connsiteX17" fmla="*/ 947195 w 1151682"/>
              <a:gd name="connsiteY17" fmla="*/ 779362 h 895109"/>
              <a:gd name="connsiteX18" fmla="*/ 912471 w 1151682"/>
              <a:gd name="connsiteY18" fmla="*/ 802511 h 895109"/>
              <a:gd name="connsiteX19" fmla="*/ 843023 w 1151682"/>
              <a:gd name="connsiteY19" fmla="*/ 721489 h 895109"/>
              <a:gd name="connsiteX20" fmla="*/ 738851 w 1151682"/>
              <a:gd name="connsiteY20" fmla="*/ 652040 h 895109"/>
              <a:gd name="connsiteX21" fmla="*/ 634679 w 1151682"/>
              <a:gd name="connsiteY21" fmla="*/ 605742 h 895109"/>
              <a:gd name="connsiteX22" fmla="*/ 461059 w 1151682"/>
              <a:gd name="connsiteY22" fmla="*/ 524719 h 895109"/>
              <a:gd name="connsiteX23" fmla="*/ 403185 w 1151682"/>
              <a:gd name="connsiteY23" fmla="*/ 663615 h 895109"/>
              <a:gd name="connsiteX24" fmla="*/ 322163 w 1151682"/>
              <a:gd name="connsiteY24" fmla="*/ 686764 h 895109"/>
              <a:gd name="connsiteX25" fmla="*/ 310588 w 1151682"/>
              <a:gd name="connsiteY25" fmla="*/ 686764 h 895109"/>
              <a:gd name="connsiteX0" fmla="*/ 229565 w 1151682"/>
              <a:gd name="connsiteY0" fmla="*/ 814086 h 814086"/>
              <a:gd name="connsiteX1" fmla="*/ 275864 w 1151682"/>
              <a:gd name="connsiteY1" fmla="*/ 652040 h 814086"/>
              <a:gd name="connsiteX2" fmla="*/ 287438 w 1151682"/>
              <a:gd name="connsiteY2" fmla="*/ 524719 h 814086"/>
              <a:gd name="connsiteX3" fmla="*/ 171692 w 1151682"/>
              <a:gd name="connsiteY3" fmla="*/ 374248 h 814086"/>
              <a:gd name="connsiteX4" fmla="*/ 113818 w 1151682"/>
              <a:gd name="connsiteY4" fmla="*/ 316375 h 814086"/>
              <a:gd name="connsiteX5" fmla="*/ 9646 w 1151682"/>
              <a:gd name="connsiteY5" fmla="*/ 15433 h 814086"/>
              <a:gd name="connsiteX6" fmla="*/ 171692 w 1151682"/>
              <a:gd name="connsiteY6" fmla="*/ 223777 h 814086"/>
              <a:gd name="connsiteX7" fmla="*/ 287438 w 1151682"/>
              <a:gd name="connsiteY7" fmla="*/ 223777 h 814086"/>
              <a:gd name="connsiteX8" fmla="*/ 356887 w 1151682"/>
              <a:gd name="connsiteY8" fmla="*/ 339524 h 814086"/>
              <a:gd name="connsiteX9" fmla="*/ 437909 w 1151682"/>
              <a:gd name="connsiteY9" fmla="*/ 362673 h 814086"/>
              <a:gd name="connsiteX10" fmla="*/ 553656 w 1151682"/>
              <a:gd name="connsiteY10" fmla="*/ 270076 h 814086"/>
              <a:gd name="connsiteX11" fmla="*/ 680978 w 1151682"/>
              <a:gd name="connsiteY11" fmla="*/ 316375 h 814086"/>
              <a:gd name="connsiteX12" fmla="*/ 831449 w 1151682"/>
              <a:gd name="connsiteY12" fmla="*/ 466845 h 814086"/>
              <a:gd name="connsiteX13" fmla="*/ 947195 w 1151682"/>
              <a:gd name="connsiteY13" fmla="*/ 536294 h 814086"/>
              <a:gd name="connsiteX14" fmla="*/ 1143965 w 1151682"/>
              <a:gd name="connsiteY14" fmla="*/ 547868 h 814086"/>
              <a:gd name="connsiteX15" fmla="*/ 993494 w 1151682"/>
              <a:gd name="connsiteY15" fmla="*/ 663615 h 814086"/>
              <a:gd name="connsiteX16" fmla="*/ 947195 w 1151682"/>
              <a:gd name="connsiteY16" fmla="*/ 779362 h 814086"/>
              <a:gd name="connsiteX17" fmla="*/ 912471 w 1151682"/>
              <a:gd name="connsiteY17" fmla="*/ 802511 h 814086"/>
              <a:gd name="connsiteX18" fmla="*/ 843023 w 1151682"/>
              <a:gd name="connsiteY18" fmla="*/ 721489 h 814086"/>
              <a:gd name="connsiteX19" fmla="*/ 738851 w 1151682"/>
              <a:gd name="connsiteY19" fmla="*/ 652040 h 814086"/>
              <a:gd name="connsiteX20" fmla="*/ 634679 w 1151682"/>
              <a:gd name="connsiteY20" fmla="*/ 605742 h 814086"/>
              <a:gd name="connsiteX21" fmla="*/ 461059 w 1151682"/>
              <a:gd name="connsiteY21" fmla="*/ 524719 h 814086"/>
              <a:gd name="connsiteX22" fmla="*/ 403185 w 1151682"/>
              <a:gd name="connsiteY22" fmla="*/ 663615 h 814086"/>
              <a:gd name="connsiteX23" fmla="*/ 322163 w 1151682"/>
              <a:gd name="connsiteY23" fmla="*/ 686764 h 814086"/>
              <a:gd name="connsiteX24" fmla="*/ 310588 w 1151682"/>
              <a:gd name="connsiteY24" fmla="*/ 686764 h 81408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24" fmla="*/ 275864 w 1151682"/>
              <a:gd name="connsiteY24" fmla="*/ 652040 h 81215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24" fmla="*/ 275864 w 1151682"/>
              <a:gd name="connsiteY24" fmla="*/ 652040 h 81215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24" fmla="*/ 275864 w 1151682"/>
              <a:gd name="connsiteY24" fmla="*/ 652040 h 81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1682" h="812156">
                <a:moveTo>
                  <a:pt x="275864" y="652040"/>
                </a:moveTo>
                <a:cubicBezTo>
                  <a:pt x="285510" y="603812"/>
                  <a:pt x="304800" y="571018"/>
                  <a:pt x="287438" y="524719"/>
                </a:cubicBezTo>
                <a:cubicBezTo>
                  <a:pt x="270076" y="478420"/>
                  <a:pt x="200629" y="408972"/>
                  <a:pt x="171692" y="374248"/>
                </a:cubicBezTo>
                <a:cubicBezTo>
                  <a:pt x="142755" y="339524"/>
                  <a:pt x="140826" y="376177"/>
                  <a:pt x="113818" y="316375"/>
                </a:cubicBezTo>
                <a:cubicBezTo>
                  <a:pt x="86810" y="256573"/>
                  <a:pt x="0" y="30866"/>
                  <a:pt x="9646" y="15433"/>
                </a:cubicBezTo>
                <a:cubicBezTo>
                  <a:pt x="19292" y="0"/>
                  <a:pt x="125394" y="189053"/>
                  <a:pt x="171692" y="223777"/>
                </a:cubicBezTo>
                <a:cubicBezTo>
                  <a:pt x="217990" y="258501"/>
                  <a:pt x="256572" y="204486"/>
                  <a:pt x="287438" y="223777"/>
                </a:cubicBezTo>
                <a:cubicBezTo>
                  <a:pt x="318304" y="243068"/>
                  <a:pt x="331809" y="316375"/>
                  <a:pt x="356887" y="339524"/>
                </a:cubicBezTo>
                <a:cubicBezTo>
                  <a:pt x="381965" y="362673"/>
                  <a:pt x="405114" y="374248"/>
                  <a:pt x="437909" y="362673"/>
                </a:cubicBezTo>
                <a:cubicBezTo>
                  <a:pt x="470704" y="351098"/>
                  <a:pt x="513145" y="277792"/>
                  <a:pt x="553656" y="270076"/>
                </a:cubicBezTo>
                <a:cubicBezTo>
                  <a:pt x="594167" y="262360"/>
                  <a:pt x="634679" y="283580"/>
                  <a:pt x="680978" y="316375"/>
                </a:cubicBezTo>
                <a:cubicBezTo>
                  <a:pt x="727277" y="349170"/>
                  <a:pt x="787080" y="430192"/>
                  <a:pt x="831449" y="466845"/>
                </a:cubicBezTo>
                <a:cubicBezTo>
                  <a:pt x="875818" y="503498"/>
                  <a:pt x="895109" y="522790"/>
                  <a:pt x="947195" y="536294"/>
                </a:cubicBezTo>
                <a:cubicBezTo>
                  <a:pt x="999281" y="549798"/>
                  <a:pt x="1092844" y="420547"/>
                  <a:pt x="1143965" y="547868"/>
                </a:cubicBezTo>
                <a:cubicBezTo>
                  <a:pt x="1151682" y="569088"/>
                  <a:pt x="1026289" y="625033"/>
                  <a:pt x="993494" y="663615"/>
                </a:cubicBezTo>
                <a:cubicBezTo>
                  <a:pt x="960699" y="702197"/>
                  <a:pt x="960699" y="756213"/>
                  <a:pt x="947195" y="779362"/>
                </a:cubicBezTo>
                <a:cubicBezTo>
                  <a:pt x="933691" y="802511"/>
                  <a:pt x="929833" y="812156"/>
                  <a:pt x="912471" y="802511"/>
                </a:cubicBezTo>
                <a:cubicBezTo>
                  <a:pt x="895109" y="792866"/>
                  <a:pt x="871960" y="746568"/>
                  <a:pt x="843023" y="721489"/>
                </a:cubicBezTo>
                <a:cubicBezTo>
                  <a:pt x="814086" y="696411"/>
                  <a:pt x="773575" y="671331"/>
                  <a:pt x="738851" y="652040"/>
                </a:cubicBezTo>
                <a:cubicBezTo>
                  <a:pt x="704127" y="632749"/>
                  <a:pt x="634679" y="605742"/>
                  <a:pt x="634679" y="605742"/>
                </a:cubicBezTo>
                <a:cubicBezTo>
                  <a:pt x="588380" y="584522"/>
                  <a:pt x="499641" y="515074"/>
                  <a:pt x="461059" y="524719"/>
                </a:cubicBezTo>
                <a:cubicBezTo>
                  <a:pt x="422477" y="534365"/>
                  <a:pt x="426334" y="636608"/>
                  <a:pt x="403185" y="663615"/>
                </a:cubicBezTo>
                <a:cubicBezTo>
                  <a:pt x="380036" y="690622"/>
                  <a:pt x="337596" y="682906"/>
                  <a:pt x="322163" y="686764"/>
                </a:cubicBezTo>
                <a:cubicBezTo>
                  <a:pt x="306730" y="690622"/>
                  <a:pt x="308659" y="688693"/>
                  <a:pt x="310588" y="686764"/>
                </a:cubicBezTo>
                <a:lnTo>
                  <a:pt x="275864" y="652040"/>
                </a:lnTo>
                <a:close/>
              </a:path>
            </a:pathLst>
          </a:custGeom>
          <a:solidFill>
            <a:schemeClr val="accent1">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3124200" y="228600"/>
            <a:ext cx="4724400" cy="1569660"/>
          </a:xfrm>
          <a:prstGeom prst="rect">
            <a:avLst/>
          </a:prstGeom>
          <a:solidFill>
            <a:srgbClr val="EDF6F9"/>
          </a:solidFill>
        </p:spPr>
        <p:txBody>
          <a:bodyPr wrap="square" rtlCol="0">
            <a:spAutoFit/>
          </a:bodyPr>
          <a:lstStyle/>
          <a:p>
            <a:r>
              <a:rPr lang="en-US" sz="3200" dirty="0" smtClean="0"/>
              <a:t>- shallow water incursion</a:t>
            </a:r>
          </a:p>
          <a:p>
            <a:pPr>
              <a:buFontTx/>
              <a:buChar char="-"/>
            </a:pPr>
            <a:r>
              <a:rPr lang="en-US" sz="3200" dirty="0" smtClean="0"/>
              <a:t> seashells &amp; shell debris</a:t>
            </a:r>
          </a:p>
          <a:p>
            <a:pPr>
              <a:buFontTx/>
              <a:buChar char="-"/>
            </a:pPr>
            <a:r>
              <a:rPr lang="en-US" sz="3200" dirty="0" smtClean="0"/>
              <a:t> buried to form limestone </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bg/>
                                          </p:spTgt>
                                        </p:tgtEl>
                                        <p:attrNameLst>
                                          <p:attrName>style.visibility</p:attrName>
                                        </p:attrNameLst>
                                      </p:cBhvr>
                                      <p:to>
                                        <p:strVal val="visible"/>
                                      </p:to>
                                    </p:set>
                                    <p:animEffect transition="in" filter="fade">
                                      <p:cBhvr>
                                        <p:cTn id="30" dur="1000"/>
                                        <p:tgtEl>
                                          <p:spTgt spid="21">
                                            <p:bg/>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wipe(left)">
                                      <p:cBhvr>
                                        <p:cTn id="33" dur="1000"/>
                                        <p:tgtEl>
                                          <p:spTgt spid="21">
                                            <p:txEl>
                                              <p:pRg st="0" end="0"/>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Effect transition="in" filter="wipe(left)">
                                      <p:cBhvr>
                                        <p:cTn id="37" dur="1000"/>
                                        <p:tgtEl>
                                          <p:spTgt spid="21">
                                            <p:txEl>
                                              <p:pRg st="1" end="1"/>
                                            </p:txEl>
                                          </p:spTgt>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21">
                                            <p:txEl>
                                              <p:pRg st="2" end="2"/>
                                            </p:txEl>
                                          </p:spTgt>
                                        </p:tgtEl>
                                        <p:attrNameLst>
                                          <p:attrName>style.visibility</p:attrName>
                                        </p:attrNameLst>
                                      </p:cBhvr>
                                      <p:to>
                                        <p:strVal val="visible"/>
                                      </p:to>
                                    </p:set>
                                    <p:animEffect transition="in" filter="wipe(left)">
                                      <p:cBhvr>
                                        <p:cTn id="41" dur="1000"/>
                                        <p:tgtEl>
                                          <p:spTgt spid="2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20"/>
                                        </p:tgtEl>
                                      </p:cBhvr>
                                    </p:animEffect>
                                    <p:set>
                                      <p:cBhvr>
                                        <p:cTn id="49"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1" grpId="0" build="allAtOnce" animBg="1"/>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2228850" y="-1295400"/>
            <a:ext cx="17392650" cy="11201400"/>
            <a:chOff x="-2228850" y="-1295400"/>
            <a:chExt cx="17392650" cy="11201400"/>
          </a:xfrm>
        </p:grpSpPr>
        <p:pic>
          <p:nvPicPr>
            <p:cNvPr id="37890" name="Picture 3" descr="32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320 Ma </a:t>
              </a:r>
            </a:p>
          </p:txBody>
        </p:sp>
      </p:gr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6"/>
          <p:cNvGrpSpPr/>
          <p:nvPr/>
        </p:nvGrpSpPr>
        <p:grpSpPr>
          <a:xfrm>
            <a:off x="-2228850" y="-1295400"/>
            <a:ext cx="17392650" cy="11201400"/>
            <a:chOff x="-2228850" y="-1295400"/>
            <a:chExt cx="17392650" cy="11201400"/>
          </a:xfrm>
        </p:grpSpPr>
        <p:pic>
          <p:nvPicPr>
            <p:cNvPr id="38914" name="Picture 4" descr="33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4" name="TextBox 13"/>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330 Ma </a:t>
              </a:r>
            </a:p>
          </p:txBody>
        </p:sp>
      </p:gr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2286000" y="-1295400"/>
            <a:ext cx="17392650" cy="11201400"/>
            <a:chOff x="-2286000" y="-1295400"/>
            <a:chExt cx="17392650" cy="11201400"/>
          </a:xfrm>
        </p:grpSpPr>
        <p:pic>
          <p:nvPicPr>
            <p:cNvPr id="39938" name="Picture 3" descr="340"/>
            <p:cNvPicPr>
              <a:picLocks noChangeAspect="1" noChangeArrowheads="1"/>
            </p:cNvPicPr>
            <p:nvPr/>
          </p:nvPicPr>
          <p:blipFill>
            <a:blip r:embed="rId2"/>
            <a:srcRect/>
            <a:stretch>
              <a:fillRect/>
            </a:stretch>
          </p:blipFill>
          <p:spPr bwMode="auto">
            <a:xfrm>
              <a:off x="-2286000" y="-1295400"/>
              <a:ext cx="17392650" cy="11201400"/>
            </a:xfrm>
            <a:prstGeom prst="rect">
              <a:avLst/>
            </a:prstGeom>
            <a:solidFill>
              <a:srgbClr val="EDF6F9"/>
            </a:solid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340 Ma </a:t>
              </a: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sp>
        <p:nvSpPr>
          <p:cNvPr id="12" name="Freeform 11"/>
          <p:cNvSpPr/>
          <p:nvPr/>
        </p:nvSpPr>
        <p:spPr>
          <a:xfrm rot="21342617">
            <a:off x="2706624"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2228850" y="-1371600"/>
            <a:ext cx="17392650" cy="11201400"/>
            <a:chOff x="-2228850" y="-1371600"/>
            <a:chExt cx="17392650" cy="11201400"/>
          </a:xfrm>
        </p:grpSpPr>
        <p:pic>
          <p:nvPicPr>
            <p:cNvPr id="40962" name="Picture 3" descr="350"/>
            <p:cNvPicPr>
              <a:picLocks noChangeAspect="1" noChangeArrowheads="1"/>
            </p:cNvPicPr>
            <p:nvPr/>
          </p:nvPicPr>
          <p:blipFill>
            <a:blip r:embed="rId2"/>
            <a:srcRect/>
            <a:stretch>
              <a:fillRect/>
            </a:stretch>
          </p:blipFill>
          <p:spPr bwMode="auto">
            <a:xfrm>
              <a:off x="-2228850" y="-13716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350 Ma </a:t>
              </a:r>
            </a:p>
          </p:txBody>
        </p:sp>
      </p:gr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3" descr="360"/>
          <p:cNvPicPr>
            <a:picLocks noChangeAspect="1" noChangeArrowheads="1"/>
          </p:cNvPicPr>
          <p:nvPr/>
        </p:nvPicPr>
        <p:blipFill>
          <a:blip r:embed="rId2"/>
          <a:srcRect/>
          <a:stretch>
            <a:fillRect/>
          </a:stretch>
        </p:blipFill>
        <p:spPr bwMode="auto">
          <a:xfrm>
            <a:off x="-2228850" y="-13716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360 Ma </a:t>
            </a: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43010" name="Picture 3" descr="37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370 Ma </a:t>
            </a: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
        <p:nvSpPr>
          <p:cNvPr id="14" name="Rectangle 13"/>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7"/>
          <p:cNvGrpSpPr/>
          <p:nvPr/>
        </p:nvGrpSpPr>
        <p:grpSpPr>
          <a:xfrm>
            <a:off x="-2228850" y="-1295400"/>
            <a:ext cx="17392650" cy="11201400"/>
            <a:chOff x="-2228850" y="-1295400"/>
            <a:chExt cx="17392650" cy="11201400"/>
          </a:xfrm>
        </p:grpSpPr>
        <p:pic>
          <p:nvPicPr>
            <p:cNvPr id="44035" name="Picture 3" descr="38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7" name="TextBox 16"/>
            <p:cNvSpPr txBox="1"/>
            <p:nvPr/>
          </p:nvSpPr>
          <p:spPr>
            <a:xfrm>
              <a:off x="242340" y="5353987"/>
              <a:ext cx="1210588" cy="461665"/>
            </a:xfrm>
            <a:prstGeom prst="rect">
              <a:avLst/>
            </a:prstGeom>
            <a:solidFill>
              <a:srgbClr val="EDF6F9"/>
            </a:solidFill>
          </p:spPr>
          <p:txBody>
            <a:bodyPr wrap="none" rtlCol="0">
              <a:spAutoFit/>
            </a:bodyPr>
            <a:lstStyle/>
            <a:p>
              <a:r>
                <a:rPr lang="en-US" sz="2400" b="1" dirty="0" smtClean="0"/>
                <a:t>380 Ma </a:t>
              </a:r>
            </a:p>
          </p:txBody>
        </p:sp>
      </p:grpSp>
      <p:sp>
        <p:nvSpPr>
          <p:cNvPr id="19" name="Rectangle 18"/>
          <p:cNvSpPr/>
          <p:nvPr/>
        </p:nvSpPr>
        <p:spPr>
          <a:xfrm>
            <a:off x="228600" y="5334000"/>
            <a:ext cx="12192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43200" y="2514600"/>
            <a:ext cx="4572000" cy="1569660"/>
          </a:xfrm>
          <a:prstGeom prst="rect">
            <a:avLst/>
          </a:prstGeom>
          <a:solidFill>
            <a:srgbClr val="EDF6F9"/>
          </a:solidFill>
        </p:spPr>
        <p:txBody>
          <a:bodyPr wrap="square" rtlCol="0">
            <a:spAutoFit/>
          </a:bodyPr>
          <a:lstStyle/>
          <a:p>
            <a:pPr algn="ctr"/>
            <a:r>
              <a:rPr lang="en-US" sz="3200" dirty="0" smtClean="0"/>
              <a:t>beginning water incursion  creating the limestone of</a:t>
            </a:r>
          </a:p>
          <a:p>
            <a:pPr algn="ctr"/>
            <a:r>
              <a:rPr lang="en-US" sz="3200" dirty="0" smtClean="0"/>
              <a:t> the Falls of the Ohio </a:t>
            </a:r>
            <a:endParaRPr lang="en-US" sz="3200" dirty="0"/>
          </a:p>
        </p:txBody>
      </p:sp>
      <p:sp>
        <p:nvSpPr>
          <p:cNvPr id="21" name="Rectangle 20"/>
          <p:cNvSpPr/>
          <p:nvPr/>
        </p:nvSpPr>
        <p:spPr>
          <a:xfrm rot="1732726">
            <a:off x="726067" y="4180683"/>
            <a:ext cx="1540393"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28850" y="-1295400"/>
            <a:ext cx="17392650" cy="11201400"/>
            <a:chOff x="-2228850" y="-1295400"/>
            <a:chExt cx="17392650" cy="1120140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7"/>
            <p:cNvGrpSpPr/>
            <p:nvPr/>
          </p:nvGrpSpPr>
          <p:grpSpPr>
            <a:xfrm>
              <a:off x="-2228850" y="-1295400"/>
              <a:ext cx="17392650" cy="11201400"/>
              <a:chOff x="-2228850" y="-1295400"/>
              <a:chExt cx="17392650" cy="11201400"/>
            </a:xfrm>
          </p:grpSpPr>
          <p:pic>
            <p:nvPicPr>
              <p:cNvPr id="44035" name="Picture 3" descr="38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7" name="TextBox 16"/>
              <p:cNvSpPr txBox="1"/>
              <p:nvPr/>
            </p:nvSpPr>
            <p:spPr>
              <a:xfrm>
                <a:off x="242340" y="5353987"/>
                <a:ext cx="1210588" cy="461665"/>
              </a:xfrm>
              <a:prstGeom prst="rect">
                <a:avLst/>
              </a:prstGeom>
              <a:solidFill>
                <a:srgbClr val="EDF6F9"/>
              </a:solidFill>
            </p:spPr>
            <p:txBody>
              <a:bodyPr wrap="none" rtlCol="0">
                <a:spAutoFit/>
              </a:bodyPr>
              <a:lstStyle/>
              <a:p>
                <a:r>
                  <a:rPr lang="en-US" sz="2400" b="1" dirty="0" smtClean="0"/>
                  <a:t>380 Ma </a:t>
                </a:r>
              </a:p>
            </p:txBody>
          </p:sp>
        </p:grpSp>
        <p:sp>
          <p:nvSpPr>
            <p:cNvPr id="19" name="Rectangle 18"/>
            <p:cNvSpPr/>
            <p:nvPr/>
          </p:nvSpPr>
          <p:spPr>
            <a:xfrm>
              <a:off x="228600" y="5334000"/>
              <a:ext cx="12192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43200" y="2514600"/>
              <a:ext cx="4572000" cy="1569660"/>
            </a:xfrm>
            <a:prstGeom prst="rect">
              <a:avLst/>
            </a:prstGeom>
            <a:solidFill>
              <a:srgbClr val="EDF6F9"/>
            </a:solidFill>
          </p:spPr>
          <p:txBody>
            <a:bodyPr wrap="square" rtlCol="0">
              <a:spAutoFit/>
            </a:bodyPr>
            <a:lstStyle/>
            <a:p>
              <a:pPr algn="ctr"/>
              <a:r>
                <a:rPr lang="en-US" sz="3200" dirty="0" smtClean="0"/>
                <a:t>beginning water incursion  creating the limestone of</a:t>
              </a:r>
            </a:p>
            <a:p>
              <a:pPr algn="ctr"/>
              <a:r>
                <a:rPr lang="en-US" sz="3200" dirty="0" smtClean="0"/>
                <a:t> the Falls of the Ohio </a:t>
              </a:r>
              <a:endParaRPr lang="en-US" sz="3200" dirty="0"/>
            </a:p>
          </p:txBody>
        </p:sp>
        <p:sp>
          <p:nvSpPr>
            <p:cNvPr id="21" name="Rectangle 20"/>
            <p:cNvSpPr/>
            <p:nvPr/>
          </p:nvSpPr>
          <p:spPr>
            <a:xfrm rot="1732726">
              <a:off x="726067" y="4180683"/>
              <a:ext cx="1540393"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676400" y="0"/>
            <a:ext cx="10911840" cy="6858000"/>
            <a:chOff x="-1676400" y="0"/>
            <a:chExt cx="10911840" cy="6858000"/>
          </a:xfrm>
        </p:grpSpPr>
        <p:sp useBgFill="1">
          <p:nvSpPr>
            <p:cNvPr id="23" name="TextBox 2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4" name="TextBox 23"/>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2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26" name="Freeform 2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8077200" y="685800"/>
              <a:ext cx="609600" cy="2209801"/>
              <a:chOff x="7909790" y="1067055"/>
              <a:chExt cx="609600" cy="2209801"/>
            </a:xfrm>
          </p:grpSpPr>
          <p:sp>
            <p:nvSpPr>
              <p:cNvPr id="52" name="Rectangle 5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53" name="Straight Connector 8"/>
              <p:cNvCxnSpPr>
                <a:stCxn id="52"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0"/>
            <p:cNvGrpSpPr/>
            <p:nvPr/>
          </p:nvGrpSpPr>
          <p:grpSpPr>
            <a:xfrm>
              <a:off x="7467600" y="609600"/>
              <a:ext cx="609600" cy="2514601"/>
              <a:chOff x="7909790" y="1067055"/>
              <a:chExt cx="609600" cy="2514601"/>
            </a:xfrm>
          </p:grpSpPr>
          <p:sp>
            <p:nvSpPr>
              <p:cNvPr id="50" name="Rectangle 49"/>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51" name="Straight Connector 50"/>
              <p:cNvCxnSpPr>
                <a:stCxn id="50"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6629400" y="609600"/>
              <a:ext cx="609600" cy="3733803"/>
              <a:chOff x="7909790" y="1067055"/>
              <a:chExt cx="609600" cy="3733803"/>
            </a:xfrm>
          </p:grpSpPr>
          <p:sp>
            <p:nvSpPr>
              <p:cNvPr id="48" name="Rectangle 4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32" name="5-Point Star 31"/>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 name="Group 10"/>
            <p:cNvGrpSpPr/>
            <p:nvPr/>
          </p:nvGrpSpPr>
          <p:grpSpPr>
            <a:xfrm>
              <a:off x="5029200" y="609600"/>
              <a:ext cx="609600" cy="4114803"/>
              <a:chOff x="7909790" y="1067055"/>
              <a:chExt cx="609600" cy="4114803"/>
            </a:xfrm>
          </p:grpSpPr>
          <p:sp>
            <p:nvSpPr>
              <p:cNvPr id="46" name="Rectangle 4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47" name="Straight Connector 46"/>
              <p:cNvCxnSpPr>
                <a:stCxn id="46"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36" name="5-Point Star 35"/>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8" name="Freeform 37"/>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pic>
          <p:nvPicPr>
            <p:cNvPr id="40" name="Picture 3"/>
            <p:cNvPicPr>
              <a:picLocks noChangeAspect="1" noChangeArrowheads="1"/>
            </p:cNvPicPr>
            <p:nvPr/>
          </p:nvPicPr>
          <p:blipFill>
            <a:blip r:embed="rId4"/>
            <a:srcRect/>
            <a:stretch>
              <a:fillRect/>
            </a:stretch>
          </p:blipFill>
          <p:spPr bwMode="auto">
            <a:xfrm>
              <a:off x="3937394" y="1981200"/>
              <a:ext cx="5130406" cy="3676650"/>
            </a:xfrm>
            <a:prstGeom prst="rect">
              <a:avLst/>
            </a:prstGeom>
            <a:noFill/>
            <a:ln w="50800">
              <a:solidFill>
                <a:schemeClr val="tx1"/>
              </a:solidFill>
              <a:miter lim="800000"/>
              <a:headEnd/>
              <a:tailEnd/>
            </a:ln>
            <a:effectLst/>
          </p:spPr>
        </p:pic>
        <p:sp>
          <p:nvSpPr>
            <p:cNvPr id="41" name="5-Point Star 40"/>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571500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keelboat arrives at Falls of Ohio</a:t>
              </a:r>
            </a:p>
          </p:txBody>
        </p:sp>
        <p:grpSp>
          <p:nvGrpSpPr>
            <p:cNvPr id="43" name="Group 10"/>
            <p:cNvGrpSpPr/>
            <p:nvPr/>
          </p:nvGrpSpPr>
          <p:grpSpPr>
            <a:xfrm>
              <a:off x="3810009" y="596872"/>
              <a:ext cx="664430" cy="4279677"/>
              <a:chOff x="7909799" y="1054327"/>
              <a:chExt cx="664430" cy="4279677"/>
            </a:xfrm>
          </p:grpSpPr>
          <p:sp>
            <p:nvSpPr>
              <p:cNvPr id="44" name="Rectangle 43"/>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5" name="Straight Connector 44"/>
              <p:cNvCxnSpPr>
                <a:stCxn id="44"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pic>
        <p:nvPicPr>
          <p:cNvPr id="38" name="Picture 3"/>
          <p:cNvPicPr>
            <a:picLocks noChangeAspect="1" noChangeArrowheads="1"/>
          </p:cNvPicPr>
          <p:nvPr/>
        </p:nvPicPr>
        <p:blipFill>
          <a:blip r:embed="rId4"/>
          <a:srcRect/>
          <a:stretch>
            <a:fillRect/>
          </a:stretch>
        </p:blipFill>
        <p:spPr bwMode="auto">
          <a:xfrm>
            <a:off x="3937394" y="1981200"/>
            <a:ext cx="5130406" cy="3676650"/>
          </a:xfrm>
          <a:prstGeom prst="rect">
            <a:avLst/>
          </a:prstGeom>
          <a:noFill/>
          <a:ln w="50800">
            <a:solidFill>
              <a:schemeClr val="tx1"/>
            </a:solidFill>
            <a:miter lim="800000"/>
            <a:headEnd/>
            <a:tailEnd/>
          </a:ln>
          <a:effectLst/>
        </p:spPr>
      </p:pic>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pic>
        <p:nvPicPr>
          <p:cNvPr id="57" name="Picture 2" descr="http://www.riverlorian.com/Keelboat.JPG"/>
          <p:cNvPicPr>
            <a:picLocks noChangeAspect="1" noChangeArrowheads="1"/>
          </p:cNvPicPr>
          <p:nvPr/>
        </p:nvPicPr>
        <p:blipFill>
          <a:blip r:embed="rId5"/>
          <a:srcRect/>
          <a:stretch>
            <a:fillRect/>
          </a:stretch>
        </p:blipFill>
        <p:spPr bwMode="auto">
          <a:xfrm>
            <a:off x="0" y="724034"/>
            <a:ext cx="9144000" cy="6133966"/>
          </a:xfrm>
          <a:prstGeom prst="rect">
            <a:avLst/>
          </a:prstGeom>
          <a:noFill/>
        </p:spPr>
      </p:pic>
      <p:sp>
        <p:nvSpPr>
          <p:cNvPr id="42" name="Rectangle 41"/>
          <p:cNvSpPr/>
          <p:nvPr/>
        </p:nvSpPr>
        <p:spPr>
          <a:xfrm>
            <a:off x="0" y="571500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keelboat arrives at Falls of Ohio</a:t>
            </a:r>
          </a:p>
        </p:txBody>
      </p:sp>
      <p:pic>
        <p:nvPicPr>
          <p:cNvPr id="58" name="Picture 2" descr="Image result for lewis and clark at falls of the ohio"/>
          <p:cNvPicPr>
            <a:picLocks noChangeAspect="1" noChangeArrowheads="1"/>
          </p:cNvPicPr>
          <p:nvPr/>
        </p:nvPicPr>
        <p:blipFill>
          <a:blip r:embed="rId6"/>
          <a:srcRect l="19406" b="30202"/>
          <a:stretch>
            <a:fillRect/>
          </a:stretch>
        </p:blipFill>
        <p:spPr bwMode="auto">
          <a:xfrm>
            <a:off x="-6563" y="762000"/>
            <a:ext cx="9150563" cy="6096000"/>
          </a:xfrm>
          <a:prstGeom prst="rect">
            <a:avLst/>
          </a:prstGeom>
          <a:noFill/>
        </p:spPr>
      </p:pic>
      <p:sp useBgFill="1">
        <p:nvSpPr>
          <p:cNvPr id="55" name="TextBox 54"/>
          <p:cNvSpPr txBox="1">
            <a:spLocks noChangeArrowheads="1"/>
          </p:cNvSpPr>
          <p:nvPr/>
        </p:nvSpPr>
        <p:spPr bwMode="auto">
          <a:xfrm>
            <a:off x="0" y="6150114"/>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handshake of the co-captains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7" name="Picture 2" descr="http://www.mhaynesart.com/Images/22/140/OriginalImage.jpg"/>
          <p:cNvPicPr>
            <a:picLocks noChangeAspect="1" noChangeArrowheads="1"/>
          </p:cNvPicPr>
          <p:nvPr/>
        </p:nvPicPr>
        <p:blipFill>
          <a:blip r:embed="rId7"/>
          <a:srcRect l="6115" t="3333" r="14395" b="3333"/>
          <a:stretch>
            <a:fillRect/>
          </a:stretch>
        </p:blipFill>
        <p:spPr bwMode="auto">
          <a:xfrm>
            <a:off x="6248400" y="1752600"/>
            <a:ext cx="2239347" cy="3798277"/>
          </a:xfrm>
          <a:prstGeom prst="rect">
            <a:avLst/>
          </a:prstGeom>
          <a:noFill/>
        </p:spPr>
      </p:pic>
      <p:sp useBgFill="1">
        <p:nvSpPr>
          <p:cNvPr id="39" name="TextBox 38"/>
          <p:cNvSpPr txBox="1">
            <a:spLocks noChangeArrowheads="1"/>
          </p:cNvSpPr>
          <p:nvPr/>
        </p:nvSpPr>
        <p:spPr bwMode="auto">
          <a:xfrm>
            <a:off x="0" y="685800"/>
            <a:ext cx="9144000" cy="523220"/>
          </a:xfrm>
          <a:prstGeom prst="rect">
            <a:avLst/>
          </a:prstGeom>
          <a:ln w="9525">
            <a:noFill/>
            <a:miter lim="800000"/>
            <a:headEnd/>
            <a:tailEnd/>
          </a:ln>
        </p:spPr>
        <p:txBody>
          <a:bodyPr wrap="square">
            <a:spAutoFit/>
          </a:bodyPr>
          <a:lstStyle/>
          <a:p>
            <a:pPr algn="ctr">
              <a:defRPr/>
            </a:pPr>
            <a:r>
              <a:rPr lang="en-US" sz="2800" b="1" dirty="0" smtClean="0">
                <a:solidFill>
                  <a:schemeClr val="accent1">
                    <a:lumMod val="75000"/>
                  </a:schemeClr>
                </a:solidFill>
                <a:effectLst>
                  <a:outerShdw dist="50800" dir="5400000" algn="ctr" rotWithShape="0">
                    <a:schemeClr val="tx1"/>
                  </a:outerShdw>
                </a:effectLst>
                <a:latin typeface="Calibri" pitchFamily="34" charset="0"/>
              </a:rPr>
              <a:t>with Clark is the slave, York who will be part of the Corps</a:t>
            </a:r>
            <a:endParaRPr lang="en-US" sz="28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xit" presetSubtype="0" fill="hold" nodeType="withEffect">
                                  <p:stCondLst>
                                    <p:cond delay="50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42"/>
                                        </p:tgtEl>
                                      </p:cBhvr>
                                    </p:animEffect>
                                    <p:set>
                                      <p:cBhvr>
                                        <p:cTn id="15" dur="1" fill="hold">
                                          <p:stCondLst>
                                            <p:cond delay="999"/>
                                          </p:stCondLst>
                                        </p:cTn>
                                        <p:tgtEl>
                                          <p:spTgt spid="4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1000"/>
                                        <p:tgtEl>
                                          <p:spTgt spid="58"/>
                                        </p:tgtEl>
                                      </p:cBhvr>
                                    </p:animEffect>
                                  </p:childTnLst>
                                </p:cTn>
                              </p:par>
                              <p:par>
                                <p:cTn id="19" presetID="10" presetClass="exit" presetSubtype="0" fill="hold" nodeType="withEffect">
                                  <p:stCondLst>
                                    <p:cond delay="500"/>
                                  </p:stCondLst>
                                  <p:childTnLst>
                                    <p:animEffect transition="out" filter="fade">
                                      <p:cBhvr>
                                        <p:cTn id="20" dur="1000"/>
                                        <p:tgtEl>
                                          <p:spTgt spid="57"/>
                                        </p:tgtEl>
                                      </p:cBhvr>
                                    </p:animEffect>
                                    <p:set>
                                      <p:cBhvr>
                                        <p:cTn id="21" dur="1" fill="hold">
                                          <p:stCondLst>
                                            <p:cond delay="999"/>
                                          </p:stCondLst>
                                        </p:cTn>
                                        <p:tgtEl>
                                          <p:spTgt spid="57"/>
                                        </p:tgtEl>
                                        <p:attrNameLst>
                                          <p:attrName>style.visibility</p:attrName>
                                        </p:attrNameLst>
                                      </p:cBhvr>
                                      <p:to>
                                        <p:strVal val="hidden"/>
                                      </p:to>
                                    </p:se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1000" fill="hold"/>
                                        <p:tgtEl>
                                          <p:spTgt spid="55"/>
                                        </p:tgtEl>
                                        <p:attrNameLst>
                                          <p:attrName>ppt_w</p:attrName>
                                        </p:attrNameLst>
                                      </p:cBhvr>
                                      <p:tavLst>
                                        <p:tav tm="0">
                                          <p:val>
                                            <p:fltVal val="0"/>
                                          </p:val>
                                        </p:tav>
                                        <p:tav tm="100000">
                                          <p:val>
                                            <p:strVal val="#ppt_w"/>
                                          </p:val>
                                        </p:tav>
                                      </p:tavLst>
                                    </p:anim>
                                    <p:anim calcmode="lin" valueType="num">
                                      <p:cBhvr>
                                        <p:cTn id="26" dur="1000" fill="hold"/>
                                        <p:tgtEl>
                                          <p:spTgt spid="55"/>
                                        </p:tgtEl>
                                        <p:attrNameLst>
                                          <p:attrName>ppt_h</p:attrName>
                                        </p:attrNameLst>
                                      </p:cBhvr>
                                      <p:tavLst>
                                        <p:tav tm="0">
                                          <p:val>
                                            <p:fltVal val="0"/>
                                          </p:val>
                                        </p:tav>
                                        <p:tav tm="100000">
                                          <p:val>
                                            <p:strVal val="#ppt_h"/>
                                          </p:val>
                                        </p:tav>
                                      </p:tavLst>
                                    </p:anim>
                                    <p:animEffect transition="in" filter="fade">
                                      <p:cBhvr>
                                        <p:cTn id="27" dur="10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10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5" grpId="0" animBg="1"/>
      <p:bldP spid="39" grpId="0" animBg="1"/>
    </p:bld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294305"/>
          </a:xfrm>
          <a:prstGeom prst="rect">
            <a:avLst/>
          </a:prstGeom>
        </p:spPr>
        <p:txBody>
          <a:bodyPr wrap="square">
            <a:spAutoFit/>
          </a:bodyPr>
          <a:lstStyle/>
          <a:p>
            <a:r>
              <a:rPr lang="en-US" sz="1200" dirty="0" smtClean="0">
                <a:hlinkClick r:id="rId2"/>
              </a:rPr>
              <a:t>http://www.fallsoftheohio.org/lewis_and_clark.html</a:t>
            </a:r>
            <a:endParaRPr lang="en-US" sz="1200" dirty="0" smtClean="0"/>
          </a:p>
          <a:p>
            <a:r>
              <a:rPr lang="en-US" sz="1200" dirty="0" smtClean="0"/>
              <a:t>Meriwether Lewis met William Clark (younger brother of General George Clark) in 1803. Together they recruited the "Nine Young Men from Kentucky" that formed the core of the </a:t>
            </a:r>
            <a:r>
              <a:rPr lang="en-US" sz="1200" i="1" dirty="0" smtClean="0"/>
              <a:t>Corps of Discovery</a:t>
            </a:r>
            <a:r>
              <a:rPr lang="en-US" sz="1200" dirty="0" smtClean="0"/>
              <a:t>. This page features biographical information from our interpretive exhibit about the local connection with the men who accompanied Lewis and Clark to the Northwest.</a:t>
            </a:r>
          </a:p>
          <a:p>
            <a:r>
              <a:rPr lang="en-US" sz="1200" dirty="0" smtClean="0"/>
              <a:t>         Meriwether Lewis and his party left Pittsburgh on August 31th 1803, reaching Louisville on October 14th where he was met by William Clark.  At their handshake upon this meeting the Lewis and Clark Expedition was born. </a:t>
            </a:r>
          </a:p>
          <a:p>
            <a:r>
              <a:rPr lang="en-US" sz="1200" dirty="0" smtClean="0"/>
              <a:t>         On October 15th, Lewis and Clark began evaluating the applicants they had recruited.  They reviewed physical attributes, hunting and shooting skills, general character, and overall suitability to meeting the challenges ahead.  Lewis had earlier written to Clark that the expedition “must depend on a judicious selection of our men; their qualifications should be such as perfectly fit them for the service; otherwise they will rather clog than further the objectives in view…” </a:t>
            </a:r>
          </a:p>
          <a:p>
            <a:r>
              <a:rPr lang="en-US" sz="1200" dirty="0" smtClean="0"/>
              <a:t>         The nucleus of the Corps of Discovery, recruited by Lewis in Pittsburgh and on the Ohio, and by Clark at the Falls of the Ohio, was known as the “Nine Young Men from Kentucky.”  To this number must be added Clark’s African-American slave York, and later five soldiers from frontier posts with Kentucky ties.</a:t>
            </a:r>
          </a:p>
          <a:p>
            <a:r>
              <a:rPr lang="en-US" sz="1200" dirty="0" smtClean="0"/>
              <a:t>         In June 1803, Meriwether Lewis wrote to William Clark inviting him to help command the expedition to explore the Louisiana territory.  He also requested Clark to “find, and engage some good hunters, stout, health, unmarried men, accustomed to the woods, and capable of bearing bodily fatigue in a pretty considerable degree:  should any young men answering this description by found in your neighborhood I would thank you to give information of them on my arrival at the falls of the Ohio.”  </a:t>
            </a:r>
          </a:p>
          <a:p>
            <a:r>
              <a:rPr lang="en-US" sz="1200" dirty="0" smtClean="0"/>
              <a:t>         Clark wrote back accepting the commission, adding that he would try to find qualified young men for their journey.</a:t>
            </a:r>
          </a:p>
          <a:p>
            <a:r>
              <a:rPr lang="en-US" sz="1200" dirty="0" smtClean="0"/>
              <a:t>         Clark spent the rest of the summer of 1803 recruiting men from the vicinity of Clark County, Indiana, and Louisville, Kentucky.  In August, he reported to Lewis that he had promised to take four young men on the expedition and had received many applications from “stout likely fellows,” but noted that he would hold off selecting them until Lewis’ personal review and evaluation.</a:t>
            </a:r>
          </a:p>
          <a:p>
            <a:r>
              <a:rPr lang="en-US" sz="1200" b="1" dirty="0" smtClean="0"/>
              <a:t>William Clark</a:t>
            </a:r>
            <a:endParaRPr lang="en-US" sz="1200" dirty="0" smtClean="0"/>
          </a:p>
          <a:p>
            <a:r>
              <a:rPr lang="en-US" sz="1200" dirty="0" smtClean="0"/>
              <a:t>         William Clark was born in Virginia in 1770, the youngest brother of George Rogers Clark.  When he was fourteen, William’s family moved to their new home at Mulberry Hill in Louisville, Kentucky.  In 1789, Clark served as a militiaman in various campaigns against the Indians of the Ohio Valley.  After becoming an officer in the regular army in 1792, he served under General Anthony Wayne.  Two years later he resigned from the army to manage his family’s plantation.</a:t>
            </a:r>
          </a:p>
          <a:p>
            <a:r>
              <a:rPr lang="en-US" sz="1200" dirty="0" smtClean="0"/>
              <a:t>         Clark had become friends with Meriwether Lewis when they served together in 1795, and quickly accepted his invitation in 1803 to serve as co-leader of the “Corps of Discovery.”  IN 1807 William was appointed superintendent of Indian Affairs at St. Louis, and in 1813 became governor of the Missouri Territory.</a:t>
            </a:r>
          </a:p>
          <a:p>
            <a:r>
              <a:rPr lang="en-US" sz="1200" b="1" dirty="0" smtClean="0"/>
              <a:t>York</a:t>
            </a:r>
            <a:endParaRPr lang="en-US" sz="1200" dirty="0" smtClean="0"/>
          </a:p>
          <a:p>
            <a:r>
              <a:rPr lang="en-US" sz="1200" dirty="0" smtClean="0"/>
              <a:t>         William Clark’s African American "servant," York, was not an official member of the expedition, yet he was an active participant making significant contributions to its success.  York was born in Caroline County, Virginia, where the Clarks’ lived until emigrating to Jefferson County, Kentucky in 1785.  He was Clark’s servant since childhood.</a:t>
            </a:r>
          </a:p>
          <a:p>
            <a:r>
              <a:rPr lang="en-US" sz="1200" dirty="0" smtClean="0"/>
              <a:t>         During the expedition, York demonstrated skills as a woodsman and hunter.  It benefited the expedition that western tribes had never seen a black man.  The </a:t>
            </a:r>
            <a:r>
              <a:rPr lang="en-US" sz="1200" dirty="0" err="1" smtClean="0"/>
              <a:t>Arikaras</a:t>
            </a:r>
            <a:r>
              <a:rPr lang="en-US" sz="1200" dirty="0" smtClean="0"/>
              <a:t> considered him “Big Medicine,” and some Indians rubbed his skin to see if the color would come off.  After the expedition, he resumed the life of a slave, which became a source of tension with his owner.  He received his freedom sometime after 1814 and operated a wagon freight company between Nashville and Richmond, Kentucky.  Clark reported to Washington Irving in 1832 that York’s business had failed and while attempting to return to St. Louis he had died of cholera, in Tennessee.</a:t>
            </a:r>
          </a:p>
        </p:txBody>
      </p:sp>
      <p:pic>
        <p:nvPicPr>
          <p:cNvPr id="326658" name="Picture 2" descr="Image result for lewis and clark at falls of the ohio"/>
          <p:cNvPicPr>
            <a:picLocks noChangeAspect="1" noChangeArrowheads="1"/>
          </p:cNvPicPr>
          <p:nvPr/>
        </p:nvPicPr>
        <p:blipFill>
          <a:blip r:embed="rId3"/>
          <a:srcRect l="12234" b="25532"/>
          <a:stretch>
            <a:fillRect/>
          </a:stretch>
        </p:blipFill>
        <p:spPr bwMode="auto">
          <a:xfrm>
            <a:off x="4953000" y="0"/>
            <a:ext cx="4191000" cy="2667000"/>
          </a:xfrm>
          <a:prstGeom prst="rect">
            <a:avLst/>
          </a:prstGeom>
          <a:noFill/>
        </p:spPr>
      </p:pic>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10" name="Picture 2" descr="http://www.mhaynesart.com/Images/22/140/OriginalImage.jpg"/>
          <p:cNvPicPr>
            <a:picLocks noChangeAspect="1" noChangeArrowheads="1"/>
          </p:cNvPicPr>
          <p:nvPr/>
        </p:nvPicPr>
        <p:blipFill>
          <a:blip r:embed="rId2"/>
          <a:srcRect l="6115" t="3333" r="14395" b="3333"/>
          <a:stretch>
            <a:fillRect/>
          </a:stretch>
        </p:blipFill>
        <p:spPr bwMode="auto">
          <a:xfrm>
            <a:off x="5181600" y="457200"/>
            <a:ext cx="3962400" cy="6400800"/>
          </a:xfrm>
          <a:prstGeom prst="rect">
            <a:avLst/>
          </a:prstGeom>
          <a:noFill/>
        </p:spPr>
      </p:pic>
      <p:sp useBgFill="1">
        <p:nvSpPr>
          <p:cNvPr id="4" name="Rectangle 3"/>
          <p:cNvSpPr/>
          <p:nvPr/>
        </p:nvSpPr>
        <p:spPr>
          <a:xfrm>
            <a:off x="0" y="0"/>
            <a:ext cx="5257800" cy="8494633"/>
          </a:xfrm>
          <a:prstGeom prst="rect">
            <a:avLst/>
          </a:prstGeom>
        </p:spPr>
        <p:txBody>
          <a:bodyPr wrap="square">
            <a:spAutoFit/>
          </a:bodyPr>
          <a:lstStyle/>
          <a:p>
            <a:r>
              <a:rPr lang="en-US" sz="1400" dirty="0" smtClean="0"/>
              <a:t>The only African American on the Lewis and Clark Expedition, York was also the only member who had no choice about whether or not he would go. As a slave, he was bound to do what he was told by his master, William Clark. It was said that York and William Clark grew up together, and were about the same age, which would mean that York was born in Virginia about 1770, and was roughly 34 years old at the time the expedition began. The journals indicate that York was a large man, a little over-weight, and very strong. During the course of the expedition York went from servant to member of the Corps of Discovery. Most laws in the United States forbade the arming of slaves, yet York was one of the hunters who obtained meat for the group. He also participated in dangerous missions and ministered to the sick. By the summer of 1805, York was one of the people that made the group unique and strengthened it and on November 23, 1805, when a decision was made about where the Corps would spend the winter, each member was given an equal vote, including York and Sacagawea. This incident may be the first recorded instance in American history of an African American voting. When the expedition returned to St. Louis in September 1806 they were national heroes, but York was once more a slave and it was not until 1811 that William Clark granted him his freedom. In 1815 Clark purchased a wagon and team in the Louisville, Kentucky area for York and set him up in </a:t>
            </a:r>
            <a:r>
              <a:rPr lang="en-US" sz="1400" dirty="0" err="1" smtClean="0"/>
              <a:t>business.York’s</a:t>
            </a:r>
            <a:r>
              <a:rPr lang="en-US" sz="1400" dirty="0" smtClean="0"/>
              <a:t> exact date of death is not known but Clark told the author Washington Irving that York died of cholera in Tennessee sometime before 1832. In the print, York is shown as a proud hunter during the expedition as recorded in the journal entry of August 24, 1804. On that date Clark described York as carrying a small deer on his back and killing another for the stew pot. York is dressed primarily in civilian clothing typically worn by hunters of the era. His buckskin breeches are left open at the knees, a look often seen in contemporary prints. Woolen stockings (dyed green) protect his legs from briers and insects, as do his tarred linen gaiters. He wears one piece center seam deerskin moccasins, the nearly universal footwear of the expedition by this point in the journey. His civilian 'round hat' has obviously seen much use, whereas his elegant crimson vest is edged with silver, an obvious hand-me-down from his master. His shirt of white linen has a replacement collar button of deer’s antler. York carries a 1792 contract rifle, one of the weapons issued on the expedition by the U.S. Army.</a:t>
            </a:r>
            <a:endParaRPr lang="en-US" sz="1400" dirty="0"/>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7" name="Group 6"/>
          <p:cNvGrpSpPr/>
          <p:nvPr/>
        </p:nvGrpSpPr>
        <p:grpSpPr>
          <a:xfrm>
            <a:off x="-6563" y="762000"/>
            <a:ext cx="9150563" cy="6096000"/>
            <a:chOff x="-6563" y="762000"/>
            <a:chExt cx="9150563" cy="6096000"/>
          </a:xfrm>
        </p:grpSpPr>
        <p:pic>
          <p:nvPicPr>
            <p:cNvPr id="5" name="Picture 2" descr="Image result for lewis and clark at falls of the ohio"/>
            <p:cNvPicPr>
              <a:picLocks noChangeAspect="1" noChangeArrowheads="1"/>
            </p:cNvPicPr>
            <p:nvPr/>
          </p:nvPicPr>
          <p:blipFill>
            <a:blip r:embed="rId2"/>
            <a:srcRect l="19406" b="30202"/>
            <a:stretch>
              <a:fillRect/>
            </a:stretch>
          </p:blipFill>
          <p:spPr bwMode="auto">
            <a:xfrm>
              <a:off x="-6563" y="762000"/>
              <a:ext cx="9150563" cy="6096000"/>
            </a:xfrm>
            <a:prstGeom prst="rect">
              <a:avLst/>
            </a:prstGeom>
            <a:noFill/>
          </p:spPr>
        </p:pic>
        <p:sp useBgFill="1">
          <p:nvSpPr>
            <p:cNvPr id="6" name="TextBox 5"/>
            <p:cNvSpPr txBox="1">
              <a:spLocks noChangeArrowheads="1"/>
            </p:cNvSpPr>
            <p:nvPr/>
          </p:nvSpPr>
          <p:spPr bwMode="auto">
            <a:xfrm>
              <a:off x="0" y="6150114"/>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handshake of the co-captains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grpSp>
        <p:nvGrpSpPr>
          <p:cNvPr id="39" name="Group 38"/>
          <p:cNvGrpSpPr/>
          <p:nvPr/>
        </p:nvGrpSpPr>
        <p:grpSpPr>
          <a:xfrm>
            <a:off x="0" y="685800"/>
            <a:ext cx="9144000" cy="4865077"/>
            <a:chOff x="0" y="685800"/>
            <a:chExt cx="9144000" cy="4865077"/>
          </a:xfrm>
        </p:grpSpPr>
        <p:pic>
          <p:nvPicPr>
            <p:cNvPr id="29" name="Picture 2" descr="http://www.mhaynesart.com/Images/22/140/OriginalImage.jpg"/>
            <p:cNvPicPr>
              <a:picLocks noChangeAspect="1" noChangeArrowheads="1"/>
            </p:cNvPicPr>
            <p:nvPr/>
          </p:nvPicPr>
          <p:blipFill>
            <a:blip r:embed="rId3"/>
            <a:srcRect l="6115" t="3333" r="14395" b="3333"/>
            <a:stretch>
              <a:fillRect/>
            </a:stretch>
          </p:blipFill>
          <p:spPr bwMode="auto">
            <a:xfrm>
              <a:off x="6248400" y="1752600"/>
              <a:ext cx="2239347" cy="3798277"/>
            </a:xfrm>
            <a:prstGeom prst="rect">
              <a:avLst/>
            </a:prstGeom>
            <a:noFill/>
          </p:spPr>
        </p:pic>
        <p:sp useBgFill="1">
          <p:nvSpPr>
            <p:cNvPr id="38" name="TextBox 37"/>
            <p:cNvSpPr txBox="1">
              <a:spLocks noChangeArrowheads="1"/>
            </p:cNvSpPr>
            <p:nvPr/>
          </p:nvSpPr>
          <p:spPr bwMode="auto">
            <a:xfrm>
              <a:off x="0" y="685800"/>
              <a:ext cx="9144000" cy="523220"/>
            </a:xfrm>
            <a:prstGeom prst="rect">
              <a:avLst/>
            </a:prstGeom>
            <a:ln w="9525">
              <a:noFill/>
              <a:miter lim="800000"/>
              <a:headEnd/>
              <a:tailEnd/>
            </a:ln>
          </p:spPr>
          <p:txBody>
            <a:bodyPr wrap="square">
              <a:spAutoFit/>
            </a:bodyPr>
            <a:lstStyle/>
            <a:p>
              <a:pPr algn="ctr">
                <a:defRPr/>
              </a:pPr>
              <a:r>
                <a:rPr lang="en-US" sz="2800" b="1" dirty="0" smtClean="0">
                  <a:solidFill>
                    <a:schemeClr val="accent1">
                      <a:lumMod val="75000"/>
                    </a:schemeClr>
                  </a:solidFill>
                  <a:effectLst>
                    <a:outerShdw dist="50800" dir="5400000" algn="ctr" rotWithShape="0">
                      <a:schemeClr val="tx1"/>
                    </a:outerShdw>
                  </a:effectLst>
                  <a:latin typeface="Calibri" pitchFamily="34" charset="0"/>
                </a:rPr>
                <a:t>with Clark is the slave, York who will be part of the Corps</a:t>
              </a:r>
              <a:endParaRPr lang="en-US" sz="2800" b="1" dirty="0">
                <a:solidFill>
                  <a:schemeClr val="accent1">
                    <a:lumMod val="75000"/>
                  </a:schemeClr>
                </a:solidFill>
                <a:effectLst>
                  <a:outerShdw dist="50800" dir="5400000" algn="ctr" rotWithShape="0">
                    <a:schemeClr val="tx1"/>
                  </a:outerShdw>
                </a:effectLst>
                <a:latin typeface="Calibri" pitchFamily="34" charset="0"/>
              </a:endParaRPr>
            </a:p>
          </p:txBody>
        </p:sp>
      </p:grpSp>
      <p:sp useBgFill="1">
        <p:nvSpPr>
          <p:cNvPr id="21" name="Rectangle 20"/>
          <p:cNvSpPr/>
          <p:nvPr/>
        </p:nvSpPr>
        <p:spPr>
          <a:xfrm>
            <a:off x="0" y="838200"/>
            <a:ext cx="9144000" cy="601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62000" y="914400"/>
            <a:ext cx="5410200" cy="3200400"/>
            <a:chOff x="2057400" y="1219200"/>
            <a:chExt cx="5410200" cy="3200400"/>
          </a:xfrm>
        </p:grpSpPr>
        <p:grpSp>
          <p:nvGrpSpPr>
            <p:cNvPr id="9" name="Group 5"/>
            <p:cNvGrpSpPr/>
            <p:nvPr/>
          </p:nvGrpSpPr>
          <p:grpSpPr>
            <a:xfrm>
              <a:off x="2057400" y="1219200"/>
              <a:ext cx="5410200" cy="3200400"/>
              <a:chOff x="2057400" y="1219200"/>
              <a:chExt cx="5410200" cy="3200400"/>
            </a:xfrm>
          </p:grpSpPr>
          <p:pic>
            <p:nvPicPr>
              <p:cNvPr id="11" name="Picture 9" descr="Image result for william clark explorer full body"/>
              <p:cNvPicPr>
                <a:picLocks noChangeAspect="1" noChangeArrowheads="1"/>
              </p:cNvPicPr>
              <p:nvPr/>
            </p:nvPicPr>
            <p:blipFill>
              <a:blip r:embed="rId4"/>
              <a:srcRect l="21143" t="5163" r="49837" b="42427"/>
              <a:stretch>
                <a:fillRect/>
              </a:stretch>
            </p:blipFill>
            <p:spPr bwMode="auto">
              <a:xfrm>
                <a:off x="2057400" y="1219200"/>
                <a:ext cx="2895600" cy="3200400"/>
              </a:xfrm>
              <a:prstGeom prst="rect">
                <a:avLst/>
              </a:prstGeom>
              <a:noFill/>
            </p:spPr>
          </p:pic>
          <p:pic>
            <p:nvPicPr>
              <p:cNvPr id="12" name="Picture 9" descr="Image result for william clark explorer full body"/>
              <p:cNvPicPr>
                <a:picLocks noChangeAspect="1" noChangeArrowheads="1"/>
              </p:cNvPicPr>
              <p:nvPr/>
            </p:nvPicPr>
            <p:blipFill>
              <a:blip r:embed="rId4"/>
              <a:srcRect l="57037" t="5163" r="13179" b="42427"/>
              <a:stretch>
                <a:fillRect/>
              </a:stretch>
            </p:blipFill>
            <p:spPr bwMode="auto">
              <a:xfrm>
                <a:off x="4495800" y="1219200"/>
                <a:ext cx="2971800" cy="3200400"/>
              </a:xfrm>
              <a:prstGeom prst="rect">
                <a:avLst/>
              </a:prstGeom>
              <a:noFill/>
            </p:spPr>
          </p:pic>
        </p:grpSp>
        <p:sp>
          <p:nvSpPr>
            <p:cNvPr id="10" name="Rectangle 9"/>
            <p:cNvSpPr/>
            <p:nvPr/>
          </p:nvSpPr>
          <p:spPr>
            <a:xfrm>
              <a:off x="2057400" y="1219200"/>
              <a:ext cx="5410200" cy="3200400"/>
            </a:xfrm>
            <a:prstGeom prst="rect">
              <a:avLst/>
            </a:prstGeom>
            <a:noFill/>
            <a:ln w="50800">
              <a:solidFill>
                <a:srgbClr val="4D2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TextBox 12"/>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4" name="Rectangle 13"/>
          <p:cNvSpPr/>
          <p:nvPr/>
        </p:nvSpPr>
        <p:spPr>
          <a:xfrm>
            <a:off x="0" y="4227255"/>
            <a:ext cx="9144000" cy="2554545"/>
          </a:xfrm>
          <a:prstGeom prst="rect">
            <a:avLst/>
          </a:prstGeom>
          <a:noFill/>
        </p:spPr>
        <p:txBody>
          <a:bodyPr wrap="square">
            <a:spAutoFit/>
          </a:bodyPr>
          <a:lstStyle/>
          <a:p>
            <a:r>
              <a:rPr lang="en-US" sz="3200" b="1" dirty="0" smtClean="0">
                <a:ln w="12700">
                  <a:solidFill>
                    <a:srgbClr val="4D2403"/>
                  </a:solidFill>
                </a:ln>
                <a:latin typeface="Bradley Hand ITC" pitchFamily="66" charset="0"/>
              </a:rPr>
              <a:t>   Lewis wants . . .  </a:t>
            </a:r>
          </a:p>
          <a:p>
            <a:r>
              <a:rPr lang="en-US" sz="3200" b="1" dirty="0" smtClean="0">
                <a:ln w="12700">
                  <a:solidFill>
                    <a:srgbClr val="4D2403"/>
                  </a:solidFill>
                </a:ln>
                <a:latin typeface="Bradley Hand ITC" pitchFamily="66" charset="0"/>
              </a:rPr>
              <a:t>       “. . . good hunters, stout, health</a:t>
            </a:r>
            <a:r>
              <a:rPr lang="en-US" sz="2800" b="1" dirty="0" smtClean="0">
                <a:ln w="12700">
                  <a:solidFill>
                    <a:srgbClr val="4D2403"/>
                  </a:solidFill>
                </a:ln>
                <a:latin typeface="Bradley Hand ITC" pitchFamily="66" charset="0"/>
              </a:rPr>
              <a:t>(y</a:t>
            </a:r>
            <a:r>
              <a:rPr lang="en-US" sz="3200" b="1" dirty="0" smtClean="0">
                <a:ln w="12700">
                  <a:solidFill>
                    <a:srgbClr val="4D2403"/>
                  </a:solidFill>
                </a:ln>
                <a:latin typeface="Bradley Hand ITC" pitchFamily="66" charset="0"/>
              </a:rPr>
              <a:t>), unmarried    </a:t>
            </a:r>
          </a:p>
          <a:p>
            <a:r>
              <a:rPr lang="en-US" sz="3200" b="1" dirty="0" smtClean="0">
                <a:ln w="12700">
                  <a:solidFill>
                    <a:srgbClr val="4D2403"/>
                  </a:solidFill>
                </a:ln>
                <a:latin typeface="Bradley Hand ITC" pitchFamily="66" charset="0"/>
              </a:rPr>
              <a:t>        men, accustomed to the woods, and capable </a:t>
            </a:r>
          </a:p>
          <a:p>
            <a:r>
              <a:rPr lang="en-US" sz="3200" b="1" dirty="0" smtClean="0">
                <a:ln w="12700">
                  <a:solidFill>
                    <a:srgbClr val="4D2403"/>
                  </a:solidFill>
                </a:ln>
                <a:latin typeface="Bradley Hand ITC" pitchFamily="66" charset="0"/>
              </a:rPr>
              <a:t>         of bearing bodily fatigue in a pretty</a:t>
            </a:r>
          </a:p>
          <a:p>
            <a:r>
              <a:rPr lang="en-US" sz="3200" b="1" dirty="0" smtClean="0">
                <a:ln w="12700">
                  <a:solidFill>
                    <a:srgbClr val="4D2403"/>
                  </a:solidFill>
                </a:ln>
                <a:latin typeface="Bradley Hand ITC" pitchFamily="66" charset="0"/>
              </a:rPr>
              <a:t>         considerable degree.”</a:t>
            </a:r>
            <a:endParaRPr lang="en-US" sz="3200" b="1" dirty="0">
              <a:ln w="12700">
                <a:solidFill>
                  <a:srgbClr val="4D2403"/>
                </a:solidFill>
              </a:ln>
              <a:latin typeface="Bradley Hand ITC" pitchFamily="66" charset="0"/>
            </a:endParaRPr>
          </a:p>
        </p:txBody>
      </p:sp>
      <p:sp useBgFill="1">
        <p:nvSpPr>
          <p:cNvPr id="15" name="TextBox 14"/>
          <p:cNvSpPr txBox="1">
            <a:spLocks noChangeArrowheads="1"/>
          </p:cNvSpPr>
          <p:nvPr/>
        </p:nvSpPr>
        <p:spPr bwMode="auto">
          <a:xfrm>
            <a:off x="-76200" y="710625"/>
            <a:ext cx="922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 Lewis &amp; Clark spend a week selecting corpsmen</a:t>
            </a:r>
            <a:endParaRPr lang="en-US" sz="2800" b="1" dirty="0">
              <a:latin typeface="Calibri" pitchFamily="34" charset="0"/>
            </a:endParaRPr>
          </a:p>
        </p:txBody>
      </p:sp>
      <p:sp useBgFill="1">
        <p:nvSpPr>
          <p:cNvPr id="16" name="TextBox 15"/>
          <p:cNvSpPr txBox="1">
            <a:spLocks noChangeArrowheads="1"/>
          </p:cNvSpPr>
          <p:nvPr/>
        </p:nvSpPr>
        <p:spPr bwMode="auto">
          <a:xfrm>
            <a:off x="7251192" y="713232"/>
            <a:ext cx="160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recruit:</a:t>
            </a:r>
            <a:endParaRPr lang="en-US" sz="2800" b="1" dirty="0">
              <a:latin typeface="Calibri" pitchFamily="34" charset="0"/>
            </a:endParaRPr>
          </a:p>
        </p:txBody>
      </p:sp>
      <p:sp>
        <p:nvSpPr>
          <p:cNvPr id="18" name="TextBox 17"/>
          <p:cNvSpPr txBox="1">
            <a:spLocks noChangeArrowheads="1"/>
          </p:cNvSpPr>
          <p:nvPr/>
        </p:nvSpPr>
        <p:spPr bwMode="auto">
          <a:xfrm>
            <a:off x="-76200" y="4038600"/>
            <a:ext cx="9220200" cy="584775"/>
          </a:xfrm>
          <a:prstGeom prst="rect">
            <a:avLst/>
          </a:prstGeom>
          <a:noFill/>
          <a:ln w="9525">
            <a:noFill/>
            <a:miter lim="800000"/>
            <a:headEnd/>
            <a:tailEnd/>
          </a:ln>
        </p:spPr>
        <p:txBody>
          <a:bodyPr wrap="square">
            <a:spAutoFit/>
          </a:bodyPr>
          <a:lstStyle/>
          <a:p>
            <a:pPr algn="ctr">
              <a:defRPr/>
            </a:pPr>
            <a:r>
              <a:rPr lang="en-US" sz="3200" b="1" dirty="0" smtClean="0">
                <a:effectLst>
                  <a:outerShdw dist="38100" dir="7200000" algn="ctr" rotWithShape="0">
                    <a:srgbClr val="FF0000"/>
                  </a:outerShdw>
                </a:effectLst>
                <a:latin typeface="Calibri" pitchFamily="34" charset="0"/>
              </a:rPr>
              <a:t>			“Nine Young Men From Kentucky”</a:t>
            </a:r>
            <a:endParaRPr lang="en-US" sz="3200" b="1" dirty="0">
              <a:effectLst>
                <a:outerShdw dist="38100" dir="7200000" algn="ctr" rotWithShape="0">
                  <a:srgbClr val="FF0000"/>
                </a:outerShdw>
              </a:effectLst>
              <a:latin typeface="Calibri" pitchFamily="34" charset="0"/>
            </a:endParaRPr>
          </a:p>
        </p:txBody>
      </p:sp>
      <p:sp>
        <p:nvSpPr>
          <p:cNvPr id="19" name="Rectangle 18"/>
          <p:cNvSpPr/>
          <p:nvPr/>
        </p:nvSpPr>
        <p:spPr>
          <a:xfrm>
            <a:off x="3048000" y="1524000"/>
            <a:ext cx="5638800" cy="2554545"/>
          </a:xfrm>
          <a:prstGeom prst="rect">
            <a:avLst/>
          </a:prstGeom>
          <a:noFill/>
        </p:spPr>
        <p:txBody>
          <a:bodyPr wrap="square">
            <a:spAutoFit/>
          </a:bodyPr>
          <a:lstStyle/>
          <a:p>
            <a:r>
              <a:rPr lang="en-US" sz="3200" dirty="0" smtClean="0"/>
              <a:t>William Bratton	</a:t>
            </a:r>
          </a:p>
          <a:p>
            <a:r>
              <a:rPr lang="en-US" sz="3200" dirty="0" smtClean="0"/>
              <a:t>Joseph Field	</a:t>
            </a:r>
          </a:p>
          <a:p>
            <a:r>
              <a:rPr lang="en-US" sz="3200" dirty="0" err="1" smtClean="0"/>
              <a:t>Reubin</a:t>
            </a:r>
            <a:r>
              <a:rPr lang="en-US" sz="3200" dirty="0" smtClean="0"/>
              <a:t> Field	</a:t>
            </a:r>
          </a:p>
          <a:p>
            <a:r>
              <a:rPr lang="en-US" sz="3200" dirty="0" smtClean="0"/>
              <a:t>Charles Floyd 	</a:t>
            </a:r>
          </a:p>
          <a:p>
            <a:r>
              <a:rPr lang="en-US" sz="3200" dirty="0" smtClean="0"/>
              <a:t>	 	John </a:t>
            </a:r>
            <a:r>
              <a:rPr lang="en-US" sz="3200" dirty="0" err="1" smtClean="0"/>
              <a:t>Colter</a:t>
            </a:r>
            <a:endParaRPr lang="en-US" sz="3200" dirty="0"/>
          </a:p>
        </p:txBody>
      </p:sp>
      <p:sp>
        <p:nvSpPr>
          <p:cNvPr id="17" name="Rectangle 16"/>
          <p:cNvSpPr/>
          <p:nvPr/>
        </p:nvSpPr>
        <p:spPr>
          <a:xfrm>
            <a:off x="6096000" y="1524000"/>
            <a:ext cx="3048000" cy="2062103"/>
          </a:xfrm>
          <a:prstGeom prst="rect">
            <a:avLst/>
          </a:prstGeom>
          <a:noFill/>
        </p:spPr>
        <p:txBody>
          <a:bodyPr wrap="square">
            <a:spAutoFit/>
          </a:bodyPr>
          <a:lstStyle/>
          <a:p>
            <a:r>
              <a:rPr lang="en-US" sz="3200" dirty="0" smtClean="0"/>
              <a:t>George Gibson</a:t>
            </a:r>
          </a:p>
          <a:p>
            <a:r>
              <a:rPr lang="en-US" sz="3200" dirty="0" smtClean="0"/>
              <a:t>Nathaniel Pryor</a:t>
            </a:r>
          </a:p>
          <a:p>
            <a:r>
              <a:rPr lang="en-US" sz="3200" dirty="0" smtClean="0"/>
              <a:t>George Shannon</a:t>
            </a:r>
          </a:p>
          <a:p>
            <a:r>
              <a:rPr lang="en-US" sz="3200" dirty="0" smtClean="0"/>
              <a:t>John Shields</a:t>
            </a:r>
          </a:p>
        </p:txBody>
      </p:sp>
      <p:pic>
        <p:nvPicPr>
          <p:cNvPr id="20" name="Picture 2" descr="http://www.mhaynesart.com/Images/22/72/OriginalImage.jpg"/>
          <p:cNvPicPr>
            <a:picLocks noChangeAspect="1" noChangeArrowheads="1"/>
          </p:cNvPicPr>
          <p:nvPr/>
        </p:nvPicPr>
        <p:blipFill>
          <a:blip r:embed="rId5" cstate="print"/>
          <a:srcRect l="28167" t="10910" r="22841"/>
          <a:stretch>
            <a:fillRect/>
          </a:stretch>
        </p:blipFill>
        <p:spPr bwMode="auto">
          <a:xfrm>
            <a:off x="0" y="1371600"/>
            <a:ext cx="1143000" cy="2792914"/>
          </a:xfrm>
          <a:prstGeom prst="rect">
            <a:avLst/>
          </a:prstGeom>
          <a:noFill/>
          <a:ln w="50800">
            <a:noFill/>
          </a:ln>
        </p:spPr>
      </p:pic>
      <p:pic>
        <p:nvPicPr>
          <p:cNvPr id="32" name="Picture 2" descr="http://www.mhaynesart.com/Images/22/72/OriginalImage.jpg"/>
          <p:cNvPicPr>
            <a:picLocks noChangeAspect="1" noChangeArrowheads="1"/>
          </p:cNvPicPr>
          <p:nvPr/>
        </p:nvPicPr>
        <p:blipFill>
          <a:blip r:embed="rId6"/>
          <a:srcRect l="28167" t="10910" r="22841"/>
          <a:stretch>
            <a:fillRect/>
          </a:stretch>
        </p:blipFill>
        <p:spPr bwMode="auto">
          <a:xfrm flipH="1">
            <a:off x="1066800" y="1600200"/>
            <a:ext cx="1237188" cy="3238996"/>
          </a:xfrm>
          <a:prstGeom prst="rect">
            <a:avLst/>
          </a:prstGeom>
          <a:noFill/>
          <a:ln w="50800">
            <a:noFill/>
          </a:ln>
        </p:spPr>
      </p:pic>
      <p:pic>
        <p:nvPicPr>
          <p:cNvPr id="30" name="Picture 2" descr="http://www.mhaynesart.com/Images/22/72/OriginalImage.jpg"/>
          <p:cNvPicPr>
            <a:picLocks noChangeAspect="1" noChangeArrowheads="1"/>
          </p:cNvPicPr>
          <p:nvPr/>
        </p:nvPicPr>
        <p:blipFill>
          <a:blip r:embed="rId6"/>
          <a:srcRect l="28167" t="10910" r="22841"/>
          <a:stretch>
            <a:fillRect/>
          </a:stretch>
        </p:blipFill>
        <p:spPr bwMode="auto">
          <a:xfrm flipH="1">
            <a:off x="304800" y="3124200"/>
            <a:ext cx="1524000" cy="3723886"/>
          </a:xfrm>
          <a:prstGeom prst="rect">
            <a:avLst/>
          </a:prstGeom>
          <a:noFill/>
          <a:ln w="50800">
            <a:noFill/>
          </a:ln>
        </p:spPr>
      </p:pic>
      <p:pic>
        <p:nvPicPr>
          <p:cNvPr id="31" name="Picture 2" descr="http://www.mhaynesart.com/Images/22/72/OriginalImage.jpg"/>
          <p:cNvPicPr>
            <a:picLocks noChangeAspect="1" noChangeArrowheads="1"/>
          </p:cNvPicPr>
          <p:nvPr/>
        </p:nvPicPr>
        <p:blipFill>
          <a:blip r:embed="rId5" cstate="print"/>
          <a:srcRect l="28167" t="10910" r="22841"/>
          <a:stretch>
            <a:fillRect/>
          </a:stretch>
        </p:blipFill>
        <p:spPr bwMode="auto">
          <a:xfrm>
            <a:off x="1828800" y="2667000"/>
            <a:ext cx="1143000" cy="2792914"/>
          </a:xfrm>
          <a:prstGeom prst="rect">
            <a:avLst/>
          </a:prstGeom>
          <a:noFill/>
          <a:ln w="50800">
            <a:noFill/>
          </a:ln>
        </p:spPr>
      </p:pic>
      <p:pic>
        <p:nvPicPr>
          <p:cNvPr id="33" name="Picture 2" descr="http://www.mhaynesart.com/Images/22/72/OriginalImage.jpg"/>
          <p:cNvPicPr>
            <a:picLocks noChangeAspect="1" noChangeArrowheads="1"/>
          </p:cNvPicPr>
          <p:nvPr/>
        </p:nvPicPr>
        <p:blipFill>
          <a:blip r:embed="rId6"/>
          <a:srcRect l="28167" t="10910" r="22841"/>
          <a:stretch>
            <a:fillRect/>
          </a:stretch>
        </p:blipFill>
        <p:spPr bwMode="auto">
          <a:xfrm>
            <a:off x="1600200" y="4632932"/>
            <a:ext cx="1752600" cy="4282468"/>
          </a:xfrm>
          <a:prstGeom prst="rect">
            <a:avLst/>
          </a:prstGeom>
          <a:noFill/>
          <a:ln w="50800">
            <a:noFill/>
          </a:ln>
        </p:spPr>
      </p:pic>
      <p:pic>
        <p:nvPicPr>
          <p:cNvPr id="34" name="Picture 2" descr="http://www.mhaynesart.com/Images/22/72/OriginalImage.jpg"/>
          <p:cNvPicPr>
            <a:picLocks noChangeAspect="1" noChangeArrowheads="1"/>
          </p:cNvPicPr>
          <p:nvPr/>
        </p:nvPicPr>
        <p:blipFill>
          <a:blip r:embed="rId7" cstate="print"/>
          <a:srcRect l="28167" t="10910" r="22841"/>
          <a:stretch>
            <a:fillRect/>
          </a:stretch>
        </p:blipFill>
        <p:spPr bwMode="auto">
          <a:xfrm flipH="1">
            <a:off x="3200400" y="4572000"/>
            <a:ext cx="1295400" cy="2792914"/>
          </a:xfrm>
          <a:prstGeom prst="rect">
            <a:avLst/>
          </a:prstGeom>
          <a:noFill/>
          <a:ln w="50800">
            <a:noFill/>
          </a:ln>
        </p:spPr>
      </p:pic>
      <p:pic>
        <p:nvPicPr>
          <p:cNvPr id="36" name="Picture 2" descr="http://www.mhaynesart.com/Images/22/72/OriginalImage.jpg"/>
          <p:cNvPicPr>
            <a:picLocks noChangeAspect="1" noChangeArrowheads="1"/>
          </p:cNvPicPr>
          <p:nvPr/>
        </p:nvPicPr>
        <p:blipFill>
          <a:blip r:embed="rId6"/>
          <a:srcRect l="28167" t="10910" r="22841"/>
          <a:stretch>
            <a:fillRect/>
          </a:stretch>
        </p:blipFill>
        <p:spPr bwMode="auto">
          <a:xfrm>
            <a:off x="6172200" y="4572000"/>
            <a:ext cx="2971800" cy="7261576"/>
          </a:xfrm>
          <a:prstGeom prst="rect">
            <a:avLst/>
          </a:prstGeom>
          <a:noFill/>
          <a:ln w="50800">
            <a:noFill/>
          </a:ln>
        </p:spPr>
      </p:pic>
      <p:sp useBgFill="1">
        <p:nvSpPr>
          <p:cNvPr id="37" name="TextBox 36"/>
          <p:cNvSpPr txBox="1">
            <a:spLocks noChangeArrowheads="1"/>
          </p:cNvSpPr>
          <p:nvPr/>
        </p:nvSpPr>
        <p:spPr bwMode="auto">
          <a:xfrm>
            <a:off x="-76200" y="848380"/>
            <a:ext cx="9220200" cy="584775"/>
          </a:xfrm>
          <a:prstGeom prst="rect">
            <a:avLst/>
          </a:prstGeom>
          <a:ln w="9525">
            <a:noFill/>
            <a:miter lim="800000"/>
            <a:headEnd/>
            <a:tailEnd/>
          </a:ln>
        </p:spPr>
        <p:txBody>
          <a:bodyPr wrap="square">
            <a:spAutoFit/>
          </a:bodyPr>
          <a:lstStyle/>
          <a:p>
            <a:pPr algn="ctr">
              <a:defRPr/>
            </a:pPr>
            <a:r>
              <a:rPr lang="en-US" sz="3200" b="1" dirty="0" smtClean="0">
                <a:latin typeface="Calibri" pitchFamily="34" charset="0"/>
              </a:rPr>
              <a:t> 2 will be court </a:t>
            </a:r>
            <a:r>
              <a:rPr lang="en-US" sz="3200" b="1" dirty="0" err="1" smtClean="0">
                <a:latin typeface="Calibri" pitchFamily="34" charset="0"/>
              </a:rPr>
              <a:t>martialed</a:t>
            </a:r>
            <a:r>
              <a:rPr lang="en-US" sz="3200" b="1" dirty="0" smtClean="0">
                <a:latin typeface="Calibri" pitchFamily="34" charset="0"/>
              </a:rPr>
              <a:t>, 1 will die on the trip!</a:t>
            </a:r>
            <a:endParaRPr lang="en-US" sz="3200" b="1" dirty="0">
              <a:latin typeface="Calibri" pitchFamily="34" charset="0"/>
            </a:endParaRPr>
          </a:p>
        </p:txBody>
      </p:sp>
      <p:pic>
        <p:nvPicPr>
          <p:cNvPr id="35" name="Picture 2" descr="http://www.mhaynesart.com/Images/22/72/OriginalImage.jpg"/>
          <p:cNvPicPr>
            <a:picLocks noChangeAspect="1" noChangeArrowheads="1"/>
          </p:cNvPicPr>
          <p:nvPr/>
        </p:nvPicPr>
        <p:blipFill>
          <a:blip r:embed="rId6"/>
          <a:srcRect l="28167" t="10910" r="22841"/>
          <a:stretch>
            <a:fillRect/>
          </a:stretch>
        </p:blipFill>
        <p:spPr bwMode="auto">
          <a:xfrm flipH="1">
            <a:off x="4267200" y="4876800"/>
            <a:ext cx="2133601" cy="4909915"/>
          </a:xfrm>
          <a:prstGeom prst="rect">
            <a:avLst/>
          </a:prstGeom>
          <a:noFill/>
          <a:ln w="508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9"/>
                                        </p:tgtEl>
                                      </p:cBhvr>
                                    </p:animEffect>
                                    <p:set>
                                      <p:cBhvr>
                                        <p:cTn id="7" dur="1" fill="hold">
                                          <p:stCondLst>
                                            <p:cond delay="999"/>
                                          </p:stCondLst>
                                        </p:cTn>
                                        <p:tgtEl>
                                          <p:spTgt spid="39"/>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63" presetClass="path" presetSubtype="0" accel="50000" decel="50000" fill="hold" nodeType="withEffect">
                                  <p:stCondLst>
                                    <p:cond delay="0"/>
                                  </p:stCondLst>
                                  <p:childTnLst>
                                    <p:animMotion origin="layout" path="M 0.03333 -0.03333 L 0.2625 0.04445 " pathEditMode="relative" rAng="0" ptsTypes="AA">
                                      <p:cBhvr>
                                        <p:cTn id="15" dur="1000" fill="hold"/>
                                        <p:tgtEl>
                                          <p:spTgt spid="8"/>
                                        </p:tgtEl>
                                        <p:attrNameLst>
                                          <p:attrName>ppt_x</p:attrName>
                                          <p:attrName>ppt_y</p:attrName>
                                        </p:attrNameLst>
                                      </p:cBhvr>
                                      <p:rCtr x="115" y="39"/>
                                    </p:animMotion>
                                  </p:childTnLst>
                                </p:cTn>
                              </p:par>
                              <p:par>
                                <p:cTn id="16" presetID="10" presetClass="exit" presetSubtype="0" fill="hold" nodeType="withEffect">
                                  <p:stCondLst>
                                    <p:cond delay="50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8"/>
                                        </p:tgtEl>
                                      </p:cBhvr>
                                      <p:by x="50000" y="50000"/>
                                    </p:animScale>
                                  </p:childTnLst>
                                </p:cTn>
                              </p:par>
                              <p:par>
                                <p:cTn id="23" presetID="64" presetClass="path" presetSubtype="0" accel="50000" decel="50000" fill="hold" nodeType="withEffect">
                                  <p:stCondLst>
                                    <p:cond delay="0"/>
                                  </p:stCondLst>
                                  <p:childTnLst>
                                    <p:animMotion origin="layout" path="M 0.2625 0.04445 L -0.03333 -0.04444 " pathEditMode="relative" rAng="0" ptsTypes="AA">
                                      <p:cBhvr>
                                        <p:cTn id="24" dur="1000" fill="hold"/>
                                        <p:tgtEl>
                                          <p:spTgt spid="8"/>
                                        </p:tgtEl>
                                        <p:attrNameLst>
                                          <p:attrName>ppt_x</p:attrName>
                                          <p:attrName>ppt_y</p:attrName>
                                        </p:attrNameLst>
                                      </p:cBhvr>
                                      <p:rCtr x="-148" y="-44"/>
                                    </p:animMotion>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par>
                          <p:cTn id="28" fill="hold">
                            <p:stCondLst>
                              <p:cond delay="1500"/>
                            </p:stCondLst>
                            <p:childTnLst>
                              <p:par>
                                <p:cTn id="29" presetID="53" presetClass="exit" presetSubtype="0" fill="hold" grpId="0" nodeType="afterEffect">
                                  <p:stCondLst>
                                    <p:cond delay="0"/>
                                  </p:stCondLst>
                                  <p:childTnLst>
                                    <p:anim calcmode="lin" valueType="num">
                                      <p:cBhvr>
                                        <p:cTn id="30" dur="1000"/>
                                        <p:tgtEl>
                                          <p:spTgt spid="4"/>
                                        </p:tgtEl>
                                        <p:attrNameLst>
                                          <p:attrName>ppt_w</p:attrName>
                                        </p:attrNameLst>
                                      </p:cBhvr>
                                      <p:tavLst>
                                        <p:tav tm="0">
                                          <p:val>
                                            <p:strVal val="ppt_w"/>
                                          </p:val>
                                        </p:tav>
                                        <p:tav tm="100000">
                                          <p:val>
                                            <p:fltVal val="0"/>
                                          </p:val>
                                        </p:tav>
                                      </p:tavLst>
                                    </p:anim>
                                    <p:anim calcmode="lin" valueType="num">
                                      <p:cBhvr>
                                        <p:cTn id="31" dur="1000"/>
                                        <p:tgtEl>
                                          <p:spTgt spid="4"/>
                                        </p:tgtEl>
                                        <p:attrNameLst>
                                          <p:attrName>ppt_h</p:attrName>
                                        </p:attrNameLst>
                                      </p:cBhvr>
                                      <p:tavLst>
                                        <p:tav tm="0">
                                          <p:val>
                                            <p:strVal val="ppt_h"/>
                                          </p:val>
                                        </p:tav>
                                        <p:tav tm="100000">
                                          <p:val>
                                            <p:fltVal val="0"/>
                                          </p:val>
                                        </p:tav>
                                      </p:tavLst>
                                    </p:anim>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par>
                                <p:cTn id="34" presetID="53"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Effect transition="in" filter="fade">
                                      <p:cBhvr>
                                        <p:cTn id="38" dur="1000"/>
                                        <p:tgtEl>
                                          <p:spTgt spid="1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1000"/>
                                        <p:tgtEl>
                                          <p:spTgt spid="14">
                                            <p:txEl>
                                              <p:pRg st="0" end="0"/>
                                            </p:txEl>
                                          </p:spTgt>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Effect transition="in" filter="wipe(left)">
                                      <p:cBhvr>
                                        <p:cTn id="51" dur="1000"/>
                                        <p:tgtEl>
                                          <p:spTgt spid="14">
                                            <p:txEl>
                                              <p:pRg st="1" end="1"/>
                                            </p:txEl>
                                          </p:spTgt>
                                        </p:tgtEl>
                                      </p:cBhvr>
                                    </p:animEffect>
                                  </p:childTnLst>
                                </p:cTn>
                              </p:par>
                            </p:childTnLst>
                          </p:cTn>
                        </p:par>
                        <p:par>
                          <p:cTn id="52" fill="hold">
                            <p:stCondLst>
                              <p:cond delay="2000"/>
                            </p:stCondLst>
                            <p:childTnLst>
                              <p:par>
                                <p:cTn id="53" presetID="22" presetClass="entr" presetSubtype="8" fill="hold" nodeType="after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wipe(left)">
                                      <p:cBhvr>
                                        <p:cTn id="55" dur="1000"/>
                                        <p:tgtEl>
                                          <p:spTgt spid="14">
                                            <p:txEl>
                                              <p:pRg st="2" end="2"/>
                                            </p:txEl>
                                          </p:spTgt>
                                        </p:tgtEl>
                                      </p:cBhvr>
                                    </p:animEffect>
                                  </p:childTnLst>
                                </p:cTn>
                              </p:par>
                            </p:childTnLst>
                          </p:cTn>
                        </p:par>
                        <p:par>
                          <p:cTn id="56" fill="hold">
                            <p:stCondLst>
                              <p:cond delay="3000"/>
                            </p:stCondLst>
                            <p:childTnLst>
                              <p:par>
                                <p:cTn id="57" presetID="22" presetClass="entr" presetSubtype="8" fill="hold" nodeType="afterEffect">
                                  <p:stCondLst>
                                    <p:cond delay="0"/>
                                  </p:stCondLst>
                                  <p:childTnLst>
                                    <p:set>
                                      <p:cBhvr>
                                        <p:cTn id="58" dur="1" fill="hold">
                                          <p:stCondLst>
                                            <p:cond delay="0"/>
                                          </p:stCondLst>
                                        </p:cTn>
                                        <p:tgtEl>
                                          <p:spTgt spid="14">
                                            <p:txEl>
                                              <p:pRg st="3" end="3"/>
                                            </p:txEl>
                                          </p:spTgt>
                                        </p:tgtEl>
                                        <p:attrNameLst>
                                          <p:attrName>style.visibility</p:attrName>
                                        </p:attrNameLst>
                                      </p:cBhvr>
                                      <p:to>
                                        <p:strVal val="visible"/>
                                      </p:to>
                                    </p:set>
                                    <p:animEffect transition="in" filter="wipe(left)">
                                      <p:cBhvr>
                                        <p:cTn id="59" dur="1000"/>
                                        <p:tgtEl>
                                          <p:spTgt spid="14">
                                            <p:txEl>
                                              <p:pRg st="3" end="3"/>
                                            </p:txEl>
                                          </p:spTgt>
                                        </p:tgtEl>
                                      </p:cBhvr>
                                    </p:animEffect>
                                  </p:childTnLst>
                                </p:cTn>
                              </p:par>
                            </p:childTnLst>
                          </p:cTn>
                        </p:par>
                        <p:par>
                          <p:cTn id="60" fill="hold">
                            <p:stCondLst>
                              <p:cond delay="4000"/>
                            </p:stCondLst>
                            <p:childTnLst>
                              <p:par>
                                <p:cTn id="61" presetID="22" presetClass="entr" presetSubtype="8" fill="hold" nodeType="after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wipe(left)">
                                      <p:cBhvr>
                                        <p:cTn id="63" dur="1000"/>
                                        <p:tgtEl>
                                          <p:spTgt spid="14">
                                            <p:txEl>
                                              <p:pRg st="4" end="4"/>
                                            </p:txEl>
                                          </p:spTgt>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left)">
                                      <p:cBhvr>
                                        <p:cTn id="72" dur="1000"/>
                                        <p:tgtEl>
                                          <p:spTgt spid="19">
                                            <p:txEl>
                                              <p:pRg st="0" end="0"/>
                                            </p:txEl>
                                          </p:spTgt>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19">
                                            <p:txEl>
                                              <p:pRg st="1" end="1"/>
                                            </p:txEl>
                                          </p:spTgt>
                                        </p:tgtEl>
                                        <p:attrNameLst>
                                          <p:attrName>style.visibility</p:attrName>
                                        </p:attrNameLst>
                                      </p:cBhvr>
                                      <p:to>
                                        <p:strVal val="visible"/>
                                      </p:to>
                                    </p:set>
                                    <p:animEffect transition="in" filter="wipe(left)">
                                      <p:cBhvr>
                                        <p:cTn id="76" dur="1000"/>
                                        <p:tgtEl>
                                          <p:spTgt spid="19">
                                            <p:txEl>
                                              <p:pRg st="1" end="1"/>
                                            </p:txEl>
                                          </p:spTgt>
                                        </p:tgtEl>
                                      </p:cBhvr>
                                    </p:animEffect>
                                  </p:childTnLst>
                                </p:cTn>
                              </p:par>
                            </p:childTnLst>
                          </p:cTn>
                        </p:par>
                        <p:par>
                          <p:cTn id="77" fill="hold">
                            <p:stCondLst>
                              <p:cond delay="2000"/>
                            </p:stCondLst>
                            <p:childTnLst>
                              <p:par>
                                <p:cTn id="78" presetID="22" presetClass="entr" presetSubtype="8" fill="hold" nodeType="afterEffect">
                                  <p:stCondLst>
                                    <p:cond delay="0"/>
                                  </p:stCondLst>
                                  <p:childTnLst>
                                    <p:set>
                                      <p:cBhvr>
                                        <p:cTn id="79" dur="1" fill="hold">
                                          <p:stCondLst>
                                            <p:cond delay="0"/>
                                          </p:stCondLst>
                                        </p:cTn>
                                        <p:tgtEl>
                                          <p:spTgt spid="19">
                                            <p:txEl>
                                              <p:pRg st="2" end="2"/>
                                            </p:txEl>
                                          </p:spTgt>
                                        </p:tgtEl>
                                        <p:attrNameLst>
                                          <p:attrName>style.visibility</p:attrName>
                                        </p:attrNameLst>
                                      </p:cBhvr>
                                      <p:to>
                                        <p:strVal val="visible"/>
                                      </p:to>
                                    </p:set>
                                    <p:animEffect transition="in" filter="wipe(left)">
                                      <p:cBhvr>
                                        <p:cTn id="80" dur="1000"/>
                                        <p:tgtEl>
                                          <p:spTgt spid="19">
                                            <p:txEl>
                                              <p:pRg st="2" end="2"/>
                                            </p:txEl>
                                          </p:spTgt>
                                        </p:tgtEl>
                                      </p:cBhvr>
                                    </p:animEffect>
                                  </p:childTnLst>
                                </p:cTn>
                              </p:par>
                            </p:childTnLst>
                          </p:cTn>
                        </p:par>
                        <p:par>
                          <p:cTn id="81" fill="hold">
                            <p:stCondLst>
                              <p:cond delay="3000"/>
                            </p:stCondLst>
                            <p:childTnLst>
                              <p:par>
                                <p:cTn id="82" presetID="22" presetClass="entr" presetSubtype="8" fill="hold" nodeType="afterEffect">
                                  <p:stCondLst>
                                    <p:cond delay="0"/>
                                  </p:stCondLst>
                                  <p:childTnLst>
                                    <p:set>
                                      <p:cBhvr>
                                        <p:cTn id="83" dur="1" fill="hold">
                                          <p:stCondLst>
                                            <p:cond delay="0"/>
                                          </p:stCondLst>
                                        </p:cTn>
                                        <p:tgtEl>
                                          <p:spTgt spid="19">
                                            <p:txEl>
                                              <p:pRg st="3" end="3"/>
                                            </p:txEl>
                                          </p:spTgt>
                                        </p:tgtEl>
                                        <p:attrNameLst>
                                          <p:attrName>style.visibility</p:attrName>
                                        </p:attrNameLst>
                                      </p:cBhvr>
                                      <p:to>
                                        <p:strVal val="visible"/>
                                      </p:to>
                                    </p:set>
                                    <p:animEffect transition="in" filter="wipe(left)">
                                      <p:cBhvr>
                                        <p:cTn id="84" dur="1000"/>
                                        <p:tgtEl>
                                          <p:spTgt spid="19">
                                            <p:txEl>
                                              <p:pRg st="3" end="3"/>
                                            </p:txEl>
                                          </p:spTgt>
                                        </p:tgtEl>
                                      </p:cBhvr>
                                    </p:animEffect>
                                  </p:childTnLst>
                                </p:cTn>
                              </p:par>
                            </p:childTnLst>
                          </p:cTn>
                        </p:par>
                        <p:par>
                          <p:cTn id="85" fill="hold">
                            <p:stCondLst>
                              <p:cond delay="5000"/>
                            </p:stCondLst>
                            <p:childTnLst>
                              <p:par>
                                <p:cTn id="86" presetID="22" presetClass="entr" presetSubtype="8" fill="hold" nodeType="afterEffect">
                                  <p:stCondLst>
                                    <p:cond delay="0"/>
                                  </p:stCondLst>
                                  <p:childTnLst>
                                    <p:set>
                                      <p:cBhvr>
                                        <p:cTn id="87" dur="1" fill="hold">
                                          <p:stCondLst>
                                            <p:cond delay="0"/>
                                          </p:stCondLst>
                                        </p:cTn>
                                        <p:tgtEl>
                                          <p:spTgt spid="17">
                                            <p:txEl>
                                              <p:pRg st="0" end="0"/>
                                            </p:txEl>
                                          </p:spTgt>
                                        </p:tgtEl>
                                        <p:attrNameLst>
                                          <p:attrName>style.visibility</p:attrName>
                                        </p:attrNameLst>
                                      </p:cBhvr>
                                      <p:to>
                                        <p:strVal val="visible"/>
                                      </p:to>
                                    </p:set>
                                    <p:animEffect transition="in" filter="wipe(left)">
                                      <p:cBhvr>
                                        <p:cTn id="88" dur="1000"/>
                                        <p:tgtEl>
                                          <p:spTgt spid="17">
                                            <p:txEl>
                                              <p:pRg st="0" end="0"/>
                                            </p:txEl>
                                          </p:spTgt>
                                        </p:tgtEl>
                                      </p:cBhvr>
                                    </p:animEffect>
                                  </p:childTnLst>
                                </p:cTn>
                              </p:par>
                            </p:childTnLst>
                          </p:cTn>
                        </p:par>
                        <p:par>
                          <p:cTn id="89" fill="hold">
                            <p:stCondLst>
                              <p:cond delay="6000"/>
                            </p:stCondLst>
                            <p:childTnLst>
                              <p:par>
                                <p:cTn id="90" presetID="22" presetClass="entr" presetSubtype="8" fill="hold" nodeType="afterEffect">
                                  <p:stCondLst>
                                    <p:cond delay="0"/>
                                  </p:stCondLst>
                                  <p:childTnLst>
                                    <p:set>
                                      <p:cBhvr>
                                        <p:cTn id="91" dur="1" fill="hold">
                                          <p:stCondLst>
                                            <p:cond delay="0"/>
                                          </p:stCondLst>
                                        </p:cTn>
                                        <p:tgtEl>
                                          <p:spTgt spid="17">
                                            <p:txEl>
                                              <p:pRg st="1" end="1"/>
                                            </p:txEl>
                                          </p:spTgt>
                                        </p:tgtEl>
                                        <p:attrNameLst>
                                          <p:attrName>style.visibility</p:attrName>
                                        </p:attrNameLst>
                                      </p:cBhvr>
                                      <p:to>
                                        <p:strVal val="visible"/>
                                      </p:to>
                                    </p:set>
                                    <p:animEffect transition="in" filter="wipe(left)">
                                      <p:cBhvr>
                                        <p:cTn id="92" dur="1000"/>
                                        <p:tgtEl>
                                          <p:spTgt spid="17">
                                            <p:txEl>
                                              <p:pRg st="1" end="1"/>
                                            </p:txEl>
                                          </p:spTgt>
                                        </p:tgtEl>
                                      </p:cBhvr>
                                    </p:animEffect>
                                  </p:childTnLst>
                                </p:cTn>
                              </p:par>
                            </p:childTnLst>
                          </p:cTn>
                        </p:par>
                        <p:par>
                          <p:cTn id="93" fill="hold">
                            <p:stCondLst>
                              <p:cond delay="7000"/>
                            </p:stCondLst>
                            <p:childTnLst>
                              <p:par>
                                <p:cTn id="94" presetID="22" presetClass="entr" presetSubtype="8" fill="hold" nodeType="afterEffect">
                                  <p:stCondLst>
                                    <p:cond delay="0"/>
                                  </p:stCondLst>
                                  <p:childTnLst>
                                    <p:set>
                                      <p:cBhvr>
                                        <p:cTn id="95" dur="1" fill="hold">
                                          <p:stCondLst>
                                            <p:cond delay="0"/>
                                          </p:stCondLst>
                                        </p:cTn>
                                        <p:tgtEl>
                                          <p:spTgt spid="17">
                                            <p:txEl>
                                              <p:pRg st="2" end="2"/>
                                            </p:txEl>
                                          </p:spTgt>
                                        </p:tgtEl>
                                        <p:attrNameLst>
                                          <p:attrName>style.visibility</p:attrName>
                                        </p:attrNameLst>
                                      </p:cBhvr>
                                      <p:to>
                                        <p:strVal val="visible"/>
                                      </p:to>
                                    </p:set>
                                    <p:animEffect transition="in" filter="wipe(left)">
                                      <p:cBhvr>
                                        <p:cTn id="96" dur="1000"/>
                                        <p:tgtEl>
                                          <p:spTgt spid="17">
                                            <p:txEl>
                                              <p:pRg st="2" end="2"/>
                                            </p:txEl>
                                          </p:spTgt>
                                        </p:tgtEl>
                                      </p:cBhvr>
                                    </p:animEffect>
                                  </p:childTnLst>
                                </p:cTn>
                              </p:par>
                            </p:childTnLst>
                          </p:cTn>
                        </p:par>
                        <p:par>
                          <p:cTn id="97" fill="hold">
                            <p:stCondLst>
                              <p:cond delay="8000"/>
                            </p:stCondLst>
                            <p:childTnLst>
                              <p:par>
                                <p:cTn id="98" presetID="22" presetClass="entr" presetSubtype="8" fill="hold" nodeType="afterEffect">
                                  <p:stCondLst>
                                    <p:cond delay="0"/>
                                  </p:stCondLst>
                                  <p:childTnLst>
                                    <p:set>
                                      <p:cBhvr>
                                        <p:cTn id="99" dur="1" fill="hold">
                                          <p:stCondLst>
                                            <p:cond delay="0"/>
                                          </p:stCondLst>
                                        </p:cTn>
                                        <p:tgtEl>
                                          <p:spTgt spid="17">
                                            <p:txEl>
                                              <p:pRg st="3" end="3"/>
                                            </p:txEl>
                                          </p:spTgt>
                                        </p:tgtEl>
                                        <p:attrNameLst>
                                          <p:attrName>style.visibility</p:attrName>
                                        </p:attrNameLst>
                                      </p:cBhvr>
                                      <p:to>
                                        <p:strVal val="visible"/>
                                      </p:to>
                                    </p:set>
                                    <p:animEffect transition="in" filter="wipe(left)">
                                      <p:cBhvr>
                                        <p:cTn id="100" dur="1000"/>
                                        <p:tgtEl>
                                          <p:spTgt spid="17">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9">
                                            <p:txEl>
                                              <p:pRg st="4" end="4"/>
                                            </p:txEl>
                                          </p:spTgt>
                                        </p:tgtEl>
                                        <p:attrNameLst>
                                          <p:attrName>style.visibility</p:attrName>
                                        </p:attrNameLst>
                                      </p:cBhvr>
                                      <p:to>
                                        <p:strVal val="visible"/>
                                      </p:to>
                                    </p:set>
                                    <p:animEffect transition="in" filter="wipe(left)">
                                      <p:cBhvr>
                                        <p:cTn id="105" dur="1000"/>
                                        <p:tgtEl>
                                          <p:spTgt spid="19">
                                            <p:txEl>
                                              <p:pRg st="4" end="4"/>
                                            </p:txEl>
                                          </p:spTgt>
                                        </p:tgtEl>
                                      </p:cBhvr>
                                    </p:animEffect>
                                  </p:childTnLst>
                                </p:cTn>
                              </p:par>
                            </p:childTnLst>
                          </p:cTn>
                        </p:par>
                        <p:par>
                          <p:cTn id="106" fill="hold">
                            <p:stCondLst>
                              <p:cond delay="1000"/>
                            </p:stCondLst>
                            <p:childTnLst>
                              <p:par>
                                <p:cTn id="107" presetID="53" presetClass="entr" presetSubtype="0"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1000" fill="hold"/>
                                        <p:tgtEl>
                                          <p:spTgt spid="18"/>
                                        </p:tgtEl>
                                        <p:attrNameLst>
                                          <p:attrName>ppt_w</p:attrName>
                                        </p:attrNameLst>
                                      </p:cBhvr>
                                      <p:tavLst>
                                        <p:tav tm="0">
                                          <p:val>
                                            <p:fltVal val="0"/>
                                          </p:val>
                                        </p:tav>
                                        <p:tav tm="100000">
                                          <p:val>
                                            <p:strVal val="#ppt_w"/>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Effect transition="in" filter="fade">
                                      <p:cBhvr>
                                        <p:cTn id="111" dur="1000"/>
                                        <p:tgtEl>
                                          <p:spTgt spid="18"/>
                                        </p:tgtEl>
                                      </p:cBhvr>
                                    </p:animEffect>
                                  </p:childTnLst>
                                </p:cTn>
                              </p:par>
                              <p:par>
                                <p:cTn id="112" presetID="10" presetClass="exit" presetSubtype="0" fill="hold" nodeType="withEffect">
                                  <p:stCondLst>
                                    <p:cond delay="0"/>
                                  </p:stCondLst>
                                  <p:childTnLst>
                                    <p:animEffect transition="out" filter="fade">
                                      <p:cBhvr>
                                        <p:cTn id="113" dur="1000"/>
                                        <p:tgtEl>
                                          <p:spTgt spid="8"/>
                                        </p:tgtEl>
                                      </p:cBhvr>
                                    </p:animEffect>
                                    <p:set>
                                      <p:cBhvr>
                                        <p:cTn id="114" dur="1" fill="hold">
                                          <p:stCondLst>
                                            <p:cond delay="999"/>
                                          </p:stCondLst>
                                        </p:cTn>
                                        <p:tgtEl>
                                          <p:spTgt spid="8"/>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14">
                                            <p:txEl>
                                              <p:pRg st="0" end="0"/>
                                            </p:txEl>
                                          </p:spTgt>
                                        </p:tgtEl>
                                      </p:cBhvr>
                                    </p:animEffect>
                                    <p:set>
                                      <p:cBhvr>
                                        <p:cTn id="117" dur="1" fill="hold">
                                          <p:stCondLst>
                                            <p:cond delay="999"/>
                                          </p:stCondLst>
                                        </p:cTn>
                                        <p:tgtEl>
                                          <p:spTgt spid="14">
                                            <p:txEl>
                                              <p:pRg st="0" end="0"/>
                                            </p:txEl>
                                          </p:spTgt>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1000"/>
                                        <p:tgtEl>
                                          <p:spTgt spid="14">
                                            <p:txEl>
                                              <p:pRg st="1" end="1"/>
                                            </p:txEl>
                                          </p:spTgt>
                                        </p:tgtEl>
                                      </p:cBhvr>
                                    </p:animEffect>
                                    <p:set>
                                      <p:cBhvr>
                                        <p:cTn id="120" dur="1" fill="hold">
                                          <p:stCondLst>
                                            <p:cond delay="999"/>
                                          </p:stCondLst>
                                        </p:cTn>
                                        <p:tgtEl>
                                          <p:spTgt spid="14">
                                            <p:txEl>
                                              <p:pRg st="1" end="1"/>
                                            </p:txEl>
                                          </p:spTgt>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1000"/>
                                        <p:tgtEl>
                                          <p:spTgt spid="14">
                                            <p:txEl>
                                              <p:pRg st="2" end="2"/>
                                            </p:txEl>
                                          </p:spTgt>
                                        </p:tgtEl>
                                      </p:cBhvr>
                                    </p:animEffect>
                                    <p:set>
                                      <p:cBhvr>
                                        <p:cTn id="123" dur="1" fill="hold">
                                          <p:stCondLst>
                                            <p:cond delay="999"/>
                                          </p:stCondLst>
                                        </p:cTn>
                                        <p:tgtEl>
                                          <p:spTgt spid="14">
                                            <p:txEl>
                                              <p:pRg st="2" end="2"/>
                                            </p:txEl>
                                          </p:spTgt>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00"/>
                                        <p:tgtEl>
                                          <p:spTgt spid="14">
                                            <p:txEl>
                                              <p:pRg st="3" end="3"/>
                                            </p:txEl>
                                          </p:spTgt>
                                        </p:tgtEl>
                                      </p:cBhvr>
                                    </p:animEffect>
                                    <p:set>
                                      <p:cBhvr>
                                        <p:cTn id="126" dur="1" fill="hold">
                                          <p:stCondLst>
                                            <p:cond delay="999"/>
                                          </p:stCondLst>
                                        </p:cTn>
                                        <p:tgtEl>
                                          <p:spTgt spid="14">
                                            <p:txEl>
                                              <p:pRg st="3" end="3"/>
                                            </p:txEl>
                                          </p:spTgt>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1000"/>
                                        <p:tgtEl>
                                          <p:spTgt spid="14">
                                            <p:txEl>
                                              <p:pRg st="4" end="4"/>
                                            </p:txEl>
                                          </p:spTgt>
                                        </p:tgtEl>
                                      </p:cBhvr>
                                    </p:animEffect>
                                    <p:set>
                                      <p:cBhvr>
                                        <p:cTn id="129" dur="1" fill="hold">
                                          <p:stCondLst>
                                            <p:cond delay="999"/>
                                          </p:stCondLst>
                                        </p:cTn>
                                        <p:tgtEl>
                                          <p:spTgt spid="14">
                                            <p:txEl>
                                              <p:pRg st="4" end="4"/>
                                            </p:txEl>
                                          </p:spTgt>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1000"/>
                                        <p:tgtEl>
                                          <p:spTgt spid="20"/>
                                        </p:tgtEl>
                                      </p:cBhvr>
                                    </p:animEffect>
                                  </p:childTnLst>
                                </p:cTn>
                              </p:par>
                              <p:par>
                                <p:cTn id="133" presetID="10" presetClass="entr" presetSubtype="0" fill="hold" nodeType="withEffect">
                                  <p:stCondLst>
                                    <p:cond delay="50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1000"/>
                                        <p:tgtEl>
                                          <p:spTgt spid="32"/>
                                        </p:tgtEl>
                                      </p:cBhvr>
                                    </p:animEffect>
                                  </p:childTnLst>
                                </p:cTn>
                              </p:par>
                              <p:par>
                                <p:cTn id="136" presetID="10" presetClass="entr" presetSubtype="0" fill="hold" nodeType="withEffect">
                                  <p:stCondLst>
                                    <p:cond delay="1000"/>
                                  </p:stCondLst>
                                  <p:childTnLst>
                                    <p:set>
                                      <p:cBhvr>
                                        <p:cTn id="137" dur="1" fill="hold">
                                          <p:stCondLst>
                                            <p:cond delay="0"/>
                                          </p:stCondLst>
                                        </p:cTn>
                                        <p:tgtEl>
                                          <p:spTgt spid="31"/>
                                        </p:tgtEl>
                                        <p:attrNameLst>
                                          <p:attrName>style.visibility</p:attrName>
                                        </p:attrNameLst>
                                      </p:cBhvr>
                                      <p:to>
                                        <p:strVal val="visible"/>
                                      </p:to>
                                    </p:set>
                                    <p:animEffect transition="in" filter="fade">
                                      <p:cBhvr>
                                        <p:cTn id="138" dur="1000"/>
                                        <p:tgtEl>
                                          <p:spTgt spid="31"/>
                                        </p:tgtEl>
                                      </p:cBhvr>
                                    </p:animEffect>
                                  </p:childTnLst>
                                </p:cTn>
                              </p:par>
                              <p:par>
                                <p:cTn id="139" presetID="10" presetClass="entr" presetSubtype="0" fill="hold" nodeType="withEffect">
                                  <p:stCondLst>
                                    <p:cond delay="150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childTnLst>
                                </p:cTn>
                              </p:par>
                              <p:par>
                                <p:cTn id="142" presetID="10" presetClass="entr" presetSubtype="0" fill="hold" nodeType="withEffect">
                                  <p:stCondLst>
                                    <p:cond delay="200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childTnLst>
                                </p:cTn>
                              </p:par>
                              <p:par>
                                <p:cTn id="145" presetID="10" presetClass="entr" presetSubtype="0" fill="hold" nodeType="withEffect">
                                  <p:stCondLst>
                                    <p:cond delay="250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1000"/>
                                        <p:tgtEl>
                                          <p:spTgt spid="34"/>
                                        </p:tgtEl>
                                      </p:cBhvr>
                                    </p:animEffect>
                                  </p:childTnLst>
                                </p:cTn>
                              </p:par>
                              <p:par>
                                <p:cTn id="148" presetID="10" presetClass="entr" presetSubtype="0" fill="hold" nodeType="withEffect">
                                  <p:stCondLst>
                                    <p:cond delay="3000"/>
                                  </p:stCondLst>
                                  <p:childTnLst>
                                    <p:set>
                                      <p:cBhvr>
                                        <p:cTn id="149" dur="1" fill="hold">
                                          <p:stCondLst>
                                            <p:cond delay="0"/>
                                          </p:stCondLst>
                                        </p:cTn>
                                        <p:tgtEl>
                                          <p:spTgt spid="35"/>
                                        </p:tgtEl>
                                        <p:attrNameLst>
                                          <p:attrName>style.visibility</p:attrName>
                                        </p:attrNameLst>
                                      </p:cBhvr>
                                      <p:to>
                                        <p:strVal val="visible"/>
                                      </p:to>
                                    </p:set>
                                    <p:animEffect transition="in" filter="fade">
                                      <p:cBhvr>
                                        <p:cTn id="150" dur="1000"/>
                                        <p:tgtEl>
                                          <p:spTgt spid="35"/>
                                        </p:tgtEl>
                                      </p:cBhvr>
                                    </p:animEffect>
                                  </p:childTnLst>
                                </p:cTn>
                              </p:par>
                              <p:par>
                                <p:cTn id="151" presetID="10" presetClass="entr" presetSubtype="0" fill="hold" nodeType="withEffect">
                                  <p:stCondLst>
                                    <p:cond delay="3500"/>
                                  </p:stCondLst>
                                  <p:childTnLst>
                                    <p:set>
                                      <p:cBhvr>
                                        <p:cTn id="152" dur="1" fill="hold">
                                          <p:stCondLst>
                                            <p:cond delay="0"/>
                                          </p:stCondLst>
                                        </p:cTn>
                                        <p:tgtEl>
                                          <p:spTgt spid="36"/>
                                        </p:tgtEl>
                                        <p:attrNameLst>
                                          <p:attrName>style.visibility</p:attrName>
                                        </p:attrNameLst>
                                      </p:cBhvr>
                                      <p:to>
                                        <p:strVal val="visible"/>
                                      </p:to>
                                    </p:set>
                                    <p:animEffect transition="in" filter="fade">
                                      <p:cBhvr>
                                        <p:cTn id="153" dur="1000"/>
                                        <p:tgtEl>
                                          <p:spTgt spid="3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1000"/>
                                        <p:tgtEl>
                                          <p:spTgt spid="16"/>
                                        </p:tgtEl>
                                      </p:cBhvr>
                                    </p:animEffect>
                                    <p:set>
                                      <p:cBhvr>
                                        <p:cTn id="158" dur="1" fill="hold">
                                          <p:stCondLst>
                                            <p:cond delay="999"/>
                                          </p:stCondLst>
                                        </p:cTn>
                                        <p:tgtEl>
                                          <p:spTgt spid="1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15"/>
                                        </p:tgtEl>
                                      </p:cBhvr>
                                    </p:animEffect>
                                    <p:set>
                                      <p:cBhvr>
                                        <p:cTn id="161" dur="1" fill="hold">
                                          <p:stCondLst>
                                            <p:cond delay="999"/>
                                          </p:stCondLst>
                                        </p:cTn>
                                        <p:tgtEl>
                                          <p:spTgt spid="15"/>
                                        </p:tgtEl>
                                        <p:attrNameLst>
                                          <p:attrName>style.visibility</p:attrName>
                                        </p:attrNameLst>
                                      </p:cBhvr>
                                      <p:to>
                                        <p:strVal val="hidden"/>
                                      </p:to>
                                    </p:set>
                                  </p:childTnLst>
                                </p:cTn>
                              </p:par>
                            </p:childTnLst>
                          </p:cTn>
                        </p:par>
                        <p:par>
                          <p:cTn id="162" fill="hold">
                            <p:stCondLst>
                              <p:cond delay="1000"/>
                            </p:stCondLst>
                            <p:childTnLst>
                              <p:par>
                                <p:cTn id="163" presetID="53" presetClass="entr" presetSubtype="0" fill="hold" grpId="0" nodeType="afterEffect">
                                  <p:stCondLst>
                                    <p:cond delay="0"/>
                                  </p:stCondLst>
                                  <p:childTnLst>
                                    <p:set>
                                      <p:cBhvr>
                                        <p:cTn id="164" dur="1" fill="hold">
                                          <p:stCondLst>
                                            <p:cond delay="0"/>
                                          </p:stCondLst>
                                        </p:cTn>
                                        <p:tgtEl>
                                          <p:spTgt spid="37"/>
                                        </p:tgtEl>
                                        <p:attrNameLst>
                                          <p:attrName>style.visibility</p:attrName>
                                        </p:attrNameLst>
                                      </p:cBhvr>
                                      <p:to>
                                        <p:strVal val="visible"/>
                                      </p:to>
                                    </p:set>
                                    <p:anim calcmode="lin" valueType="num">
                                      <p:cBhvr>
                                        <p:cTn id="165" dur="1000" fill="hold"/>
                                        <p:tgtEl>
                                          <p:spTgt spid="37"/>
                                        </p:tgtEl>
                                        <p:attrNameLst>
                                          <p:attrName>ppt_w</p:attrName>
                                        </p:attrNameLst>
                                      </p:cBhvr>
                                      <p:tavLst>
                                        <p:tav tm="0">
                                          <p:val>
                                            <p:fltVal val="0"/>
                                          </p:val>
                                        </p:tav>
                                        <p:tav tm="100000">
                                          <p:val>
                                            <p:strVal val="#ppt_w"/>
                                          </p:val>
                                        </p:tav>
                                      </p:tavLst>
                                    </p:anim>
                                    <p:anim calcmode="lin" valueType="num">
                                      <p:cBhvr>
                                        <p:cTn id="166" dur="1000" fill="hold"/>
                                        <p:tgtEl>
                                          <p:spTgt spid="37"/>
                                        </p:tgtEl>
                                        <p:attrNameLst>
                                          <p:attrName>ppt_h</p:attrName>
                                        </p:attrNameLst>
                                      </p:cBhvr>
                                      <p:tavLst>
                                        <p:tav tm="0">
                                          <p:val>
                                            <p:fltVal val="0"/>
                                          </p:val>
                                        </p:tav>
                                        <p:tav tm="100000">
                                          <p:val>
                                            <p:strVal val="#ppt_h"/>
                                          </p:val>
                                        </p:tav>
                                      </p:tavLst>
                                    </p:anim>
                                    <p:animEffect transition="in" filter="fade">
                                      <p:cBhvr>
                                        <p:cTn id="16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13" grpId="0" animBg="1"/>
      <p:bldP spid="14" grpId="0" build="allAtOnce"/>
      <p:bldP spid="15" grpId="0" animBg="1"/>
      <p:bldP spid="15" grpId="1" animBg="1"/>
      <p:bldP spid="16" grpId="0" animBg="1"/>
      <p:bldP spid="16" grpId="1" animBg="1"/>
      <p:bldP spid="18" grpId="0"/>
      <p:bldP spid="37"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76200" y="838200"/>
            <a:ext cx="9220200" cy="10995376"/>
            <a:chOff x="-76200" y="838200"/>
            <a:chExt cx="9220200" cy="10995376"/>
          </a:xfrm>
        </p:grpSpPr>
        <p:sp useBgFill="1">
          <p:nvSpPr>
            <p:cNvPr id="33" name="Rectangle 32"/>
            <p:cNvSpPr/>
            <p:nvPr/>
          </p:nvSpPr>
          <p:spPr>
            <a:xfrm>
              <a:off x="0" y="838200"/>
              <a:ext cx="9144000" cy="601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a:spLocks noChangeArrowheads="1"/>
            </p:cNvSpPr>
            <p:nvPr/>
          </p:nvSpPr>
          <p:spPr bwMode="auto">
            <a:xfrm>
              <a:off x="-76200" y="4038600"/>
              <a:ext cx="9220200" cy="584775"/>
            </a:xfrm>
            <a:prstGeom prst="rect">
              <a:avLst/>
            </a:prstGeom>
            <a:noFill/>
            <a:ln w="9525">
              <a:noFill/>
              <a:miter lim="800000"/>
              <a:headEnd/>
              <a:tailEnd/>
            </a:ln>
          </p:spPr>
          <p:txBody>
            <a:bodyPr wrap="square">
              <a:spAutoFit/>
            </a:bodyPr>
            <a:lstStyle/>
            <a:p>
              <a:pPr algn="ctr">
                <a:defRPr/>
              </a:pPr>
              <a:r>
                <a:rPr lang="en-US" sz="3200" b="1" dirty="0" smtClean="0">
                  <a:effectLst>
                    <a:outerShdw dist="38100" dir="7200000" algn="ctr" rotWithShape="0">
                      <a:srgbClr val="FF0000"/>
                    </a:outerShdw>
                  </a:effectLst>
                  <a:latin typeface="Calibri" pitchFamily="34" charset="0"/>
                </a:rPr>
                <a:t>			“Nine Young Men From Kentucky”</a:t>
              </a:r>
              <a:endParaRPr lang="en-US" sz="3200" b="1" dirty="0">
                <a:effectLst>
                  <a:outerShdw dist="38100" dir="7200000" algn="ctr" rotWithShape="0">
                    <a:srgbClr val="FF0000"/>
                  </a:outerShdw>
                </a:effectLst>
                <a:latin typeface="Calibri" pitchFamily="34" charset="0"/>
              </a:endParaRPr>
            </a:p>
          </p:txBody>
        </p:sp>
        <p:sp>
          <p:nvSpPr>
            <p:cNvPr id="38" name="Rectangle 37"/>
            <p:cNvSpPr/>
            <p:nvPr/>
          </p:nvSpPr>
          <p:spPr>
            <a:xfrm>
              <a:off x="3048000" y="1524000"/>
              <a:ext cx="5638800" cy="2554545"/>
            </a:xfrm>
            <a:prstGeom prst="rect">
              <a:avLst/>
            </a:prstGeom>
            <a:noFill/>
          </p:spPr>
          <p:txBody>
            <a:bodyPr wrap="square">
              <a:spAutoFit/>
            </a:bodyPr>
            <a:lstStyle/>
            <a:p>
              <a:r>
                <a:rPr lang="en-US" sz="3200" dirty="0" smtClean="0"/>
                <a:t>William Bratton	</a:t>
              </a:r>
            </a:p>
            <a:p>
              <a:r>
                <a:rPr lang="en-US" sz="3200" dirty="0" smtClean="0"/>
                <a:t>Joseph Field	</a:t>
              </a:r>
            </a:p>
            <a:p>
              <a:r>
                <a:rPr lang="en-US" sz="3200" dirty="0" err="1" smtClean="0"/>
                <a:t>Reubin</a:t>
              </a:r>
              <a:r>
                <a:rPr lang="en-US" sz="3200" dirty="0" smtClean="0"/>
                <a:t> Field	</a:t>
              </a:r>
            </a:p>
            <a:p>
              <a:r>
                <a:rPr lang="en-US" sz="3200" dirty="0" smtClean="0"/>
                <a:t>Charles Floyd 	</a:t>
              </a:r>
            </a:p>
            <a:p>
              <a:r>
                <a:rPr lang="en-US" sz="3200" dirty="0" smtClean="0"/>
                <a:t>	 	John </a:t>
              </a:r>
              <a:r>
                <a:rPr lang="en-US" sz="3200" dirty="0" err="1" smtClean="0"/>
                <a:t>Colter</a:t>
              </a:r>
              <a:endParaRPr lang="en-US" sz="3200" dirty="0"/>
            </a:p>
          </p:txBody>
        </p:sp>
        <p:sp>
          <p:nvSpPr>
            <p:cNvPr id="39" name="Rectangle 38"/>
            <p:cNvSpPr/>
            <p:nvPr/>
          </p:nvSpPr>
          <p:spPr>
            <a:xfrm>
              <a:off x="6096000" y="1524000"/>
              <a:ext cx="3048000" cy="2062103"/>
            </a:xfrm>
            <a:prstGeom prst="rect">
              <a:avLst/>
            </a:prstGeom>
            <a:noFill/>
          </p:spPr>
          <p:txBody>
            <a:bodyPr wrap="square">
              <a:spAutoFit/>
            </a:bodyPr>
            <a:lstStyle/>
            <a:p>
              <a:r>
                <a:rPr lang="en-US" sz="3200" dirty="0" smtClean="0"/>
                <a:t>George Gibson</a:t>
              </a:r>
            </a:p>
            <a:p>
              <a:r>
                <a:rPr lang="en-US" sz="3200" dirty="0" smtClean="0"/>
                <a:t>Nathaniel Pryor</a:t>
              </a:r>
            </a:p>
            <a:p>
              <a:r>
                <a:rPr lang="en-US" sz="3200" dirty="0" smtClean="0"/>
                <a:t>George Shannon</a:t>
              </a:r>
            </a:p>
            <a:p>
              <a:r>
                <a:rPr lang="en-US" sz="3200" dirty="0" smtClean="0"/>
                <a:t>John Shields</a:t>
              </a:r>
            </a:p>
          </p:txBody>
        </p:sp>
        <p:pic>
          <p:nvPicPr>
            <p:cNvPr id="42" name="Picture 2" descr="http://www.mhaynesart.com/Images/22/72/OriginalImage.jpg"/>
            <p:cNvPicPr>
              <a:picLocks noChangeAspect="1" noChangeArrowheads="1"/>
            </p:cNvPicPr>
            <p:nvPr/>
          </p:nvPicPr>
          <p:blipFill>
            <a:blip r:embed="rId3" cstate="print"/>
            <a:srcRect l="28167" t="10910" r="22841"/>
            <a:stretch>
              <a:fillRect/>
            </a:stretch>
          </p:blipFill>
          <p:spPr bwMode="auto">
            <a:xfrm>
              <a:off x="0" y="1371600"/>
              <a:ext cx="1143000" cy="2792914"/>
            </a:xfrm>
            <a:prstGeom prst="rect">
              <a:avLst/>
            </a:prstGeom>
            <a:noFill/>
            <a:ln w="50800">
              <a:noFill/>
            </a:ln>
          </p:spPr>
        </p:pic>
        <p:pic>
          <p:nvPicPr>
            <p:cNvPr id="48" name="Picture 2" descr="http://www.mhaynesart.com/Images/22/72/OriginalImage.jpg"/>
            <p:cNvPicPr>
              <a:picLocks noChangeAspect="1" noChangeArrowheads="1"/>
            </p:cNvPicPr>
            <p:nvPr/>
          </p:nvPicPr>
          <p:blipFill>
            <a:blip r:embed="rId4"/>
            <a:srcRect l="28167" t="10910" r="22841"/>
            <a:stretch>
              <a:fillRect/>
            </a:stretch>
          </p:blipFill>
          <p:spPr bwMode="auto">
            <a:xfrm flipH="1">
              <a:off x="1066800" y="1600200"/>
              <a:ext cx="1237188" cy="3238996"/>
            </a:xfrm>
            <a:prstGeom prst="rect">
              <a:avLst/>
            </a:prstGeom>
            <a:noFill/>
            <a:ln w="50800">
              <a:noFill/>
            </a:ln>
          </p:spPr>
        </p:pic>
        <p:pic>
          <p:nvPicPr>
            <p:cNvPr id="49" name="Picture 2" descr="http://www.mhaynesart.com/Images/22/72/OriginalImage.jpg"/>
            <p:cNvPicPr>
              <a:picLocks noChangeAspect="1" noChangeArrowheads="1"/>
            </p:cNvPicPr>
            <p:nvPr/>
          </p:nvPicPr>
          <p:blipFill>
            <a:blip r:embed="rId4"/>
            <a:srcRect l="28167" t="10910" r="22841"/>
            <a:stretch>
              <a:fillRect/>
            </a:stretch>
          </p:blipFill>
          <p:spPr bwMode="auto">
            <a:xfrm flipH="1">
              <a:off x="304800" y="3124200"/>
              <a:ext cx="1524000" cy="3723886"/>
            </a:xfrm>
            <a:prstGeom prst="rect">
              <a:avLst/>
            </a:prstGeom>
            <a:noFill/>
            <a:ln w="50800">
              <a:noFill/>
            </a:ln>
          </p:spPr>
        </p:pic>
        <p:pic>
          <p:nvPicPr>
            <p:cNvPr id="50" name="Picture 2" descr="http://www.mhaynesart.com/Images/22/72/OriginalImage.jpg"/>
            <p:cNvPicPr>
              <a:picLocks noChangeAspect="1" noChangeArrowheads="1"/>
            </p:cNvPicPr>
            <p:nvPr/>
          </p:nvPicPr>
          <p:blipFill>
            <a:blip r:embed="rId3" cstate="print"/>
            <a:srcRect l="28167" t="10910" r="22841"/>
            <a:stretch>
              <a:fillRect/>
            </a:stretch>
          </p:blipFill>
          <p:spPr bwMode="auto">
            <a:xfrm>
              <a:off x="1828800" y="2667000"/>
              <a:ext cx="1143000" cy="2792914"/>
            </a:xfrm>
            <a:prstGeom prst="rect">
              <a:avLst/>
            </a:prstGeom>
            <a:noFill/>
            <a:ln w="50800">
              <a:noFill/>
            </a:ln>
          </p:spPr>
        </p:pic>
        <p:pic>
          <p:nvPicPr>
            <p:cNvPr id="51" name="Picture 2" descr="http://www.mhaynesart.com/Images/22/72/OriginalImage.jpg"/>
            <p:cNvPicPr>
              <a:picLocks noChangeAspect="1" noChangeArrowheads="1"/>
            </p:cNvPicPr>
            <p:nvPr/>
          </p:nvPicPr>
          <p:blipFill>
            <a:blip r:embed="rId4"/>
            <a:srcRect l="28167" t="10910" r="22841"/>
            <a:stretch>
              <a:fillRect/>
            </a:stretch>
          </p:blipFill>
          <p:spPr bwMode="auto">
            <a:xfrm>
              <a:off x="1600200" y="4632932"/>
              <a:ext cx="1752600" cy="4282468"/>
            </a:xfrm>
            <a:prstGeom prst="rect">
              <a:avLst/>
            </a:prstGeom>
            <a:noFill/>
            <a:ln w="50800">
              <a:noFill/>
            </a:ln>
          </p:spPr>
        </p:pic>
        <p:pic>
          <p:nvPicPr>
            <p:cNvPr id="52" name="Picture 2" descr="http://www.mhaynesart.com/Images/22/72/OriginalImage.jpg"/>
            <p:cNvPicPr>
              <a:picLocks noChangeAspect="1" noChangeArrowheads="1"/>
            </p:cNvPicPr>
            <p:nvPr/>
          </p:nvPicPr>
          <p:blipFill>
            <a:blip r:embed="rId5" cstate="print"/>
            <a:srcRect l="28167" t="10910" r="22841"/>
            <a:stretch>
              <a:fillRect/>
            </a:stretch>
          </p:blipFill>
          <p:spPr bwMode="auto">
            <a:xfrm flipH="1">
              <a:off x="3200400" y="4572000"/>
              <a:ext cx="1295400" cy="2792914"/>
            </a:xfrm>
            <a:prstGeom prst="rect">
              <a:avLst/>
            </a:prstGeom>
            <a:noFill/>
            <a:ln w="50800">
              <a:noFill/>
            </a:ln>
          </p:spPr>
        </p:pic>
        <p:pic>
          <p:nvPicPr>
            <p:cNvPr id="53" name="Picture 2" descr="http://www.mhaynesart.com/Images/22/72/OriginalImage.jpg"/>
            <p:cNvPicPr>
              <a:picLocks noChangeAspect="1" noChangeArrowheads="1"/>
            </p:cNvPicPr>
            <p:nvPr/>
          </p:nvPicPr>
          <p:blipFill>
            <a:blip r:embed="rId4"/>
            <a:srcRect l="28167" t="10910" r="22841"/>
            <a:stretch>
              <a:fillRect/>
            </a:stretch>
          </p:blipFill>
          <p:spPr bwMode="auto">
            <a:xfrm flipH="1">
              <a:off x="4267200" y="4876800"/>
              <a:ext cx="2133601" cy="4909915"/>
            </a:xfrm>
            <a:prstGeom prst="rect">
              <a:avLst/>
            </a:prstGeom>
            <a:noFill/>
            <a:ln w="50800">
              <a:noFill/>
            </a:ln>
          </p:spPr>
        </p:pic>
        <p:pic>
          <p:nvPicPr>
            <p:cNvPr id="54" name="Picture 2" descr="http://www.mhaynesart.com/Images/22/72/OriginalImage.jpg"/>
            <p:cNvPicPr>
              <a:picLocks noChangeAspect="1" noChangeArrowheads="1"/>
            </p:cNvPicPr>
            <p:nvPr/>
          </p:nvPicPr>
          <p:blipFill>
            <a:blip r:embed="rId4"/>
            <a:srcRect l="28167" t="10910" r="22841"/>
            <a:stretch>
              <a:fillRect/>
            </a:stretch>
          </p:blipFill>
          <p:spPr bwMode="auto">
            <a:xfrm>
              <a:off x="6172200" y="4572000"/>
              <a:ext cx="2971800" cy="7261576"/>
            </a:xfrm>
            <a:prstGeom prst="rect">
              <a:avLst/>
            </a:prstGeom>
            <a:noFill/>
            <a:ln w="50800">
              <a:noFill/>
            </a:ln>
          </p:spPr>
        </p:pic>
      </p:grpSp>
      <p:sp useBgFill="1">
        <p:nvSpPr>
          <p:cNvPr id="58" name="TextBox 57"/>
          <p:cNvSpPr txBox="1">
            <a:spLocks noChangeArrowheads="1"/>
          </p:cNvSpPr>
          <p:nvPr/>
        </p:nvSpPr>
        <p:spPr bwMode="auto">
          <a:xfrm>
            <a:off x="-76200" y="848380"/>
            <a:ext cx="9220200" cy="584775"/>
          </a:xfrm>
          <a:prstGeom prst="rect">
            <a:avLst/>
          </a:prstGeom>
          <a:ln w="9525">
            <a:noFill/>
            <a:miter lim="800000"/>
            <a:headEnd/>
            <a:tailEnd/>
          </a:ln>
        </p:spPr>
        <p:txBody>
          <a:bodyPr wrap="square">
            <a:spAutoFit/>
          </a:bodyPr>
          <a:lstStyle/>
          <a:p>
            <a:pPr algn="ctr">
              <a:defRPr/>
            </a:pPr>
            <a:r>
              <a:rPr lang="en-US" sz="3200" b="1" dirty="0" smtClean="0">
                <a:latin typeface="Calibri" pitchFamily="34" charset="0"/>
              </a:rPr>
              <a:t> 2 will be court </a:t>
            </a:r>
            <a:r>
              <a:rPr lang="en-US" sz="3200" b="1" dirty="0" err="1" smtClean="0">
                <a:latin typeface="Calibri" pitchFamily="34" charset="0"/>
              </a:rPr>
              <a:t>martialed</a:t>
            </a:r>
            <a:r>
              <a:rPr lang="en-US" sz="3200" b="1" dirty="0" smtClean="0">
                <a:latin typeface="Calibri" pitchFamily="34" charset="0"/>
              </a:rPr>
              <a:t>, 1 will die on the trip!</a:t>
            </a:r>
            <a:endParaRPr lang="en-US" sz="3200" b="1" dirty="0">
              <a:latin typeface="Calibri" pitchFamily="34" charset="0"/>
            </a:endParaRPr>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7" name="Group 46"/>
          <p:cNvGrpSpPr/>
          <p:nvPr/>
        </p:nvGrpSpPr>
        <p:grpSpPr>
          <a:xfrm>
            <a:off x="-137160" y="596872"/>
            <a:ext cx="9372600" cy="6261128"/>
            <a:chOff x="-137160" y="596872"/>
            <a:chExt cx="9372600" cy="6261128"/>
          </a:xfrm>
        </p:grpSpPr>
        <p:pic>
          <p:nvPicPr>
            <p:cNvPr id="5" name="Picture 2" descr="Map of the Ohio River from Pittsburgh to the Mississippi"/>
            <p:cNvPicPr>
              <a:picLocks noChangeAspect="1" noChangeArrowheads="1"/>
            </p:cNvPicPr>
            <p:nvPr/>
          </p:nvPicPr>
          <p:blipFill>
            <a:blip r:embed="rId6"/>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cxnSp>
        <p:nvCxnSpPr>
          <p:cNvPr id="55" name="Straight Connector 54"/>
          <p:cNvCxnSpPr/>
          <p:nvPr/>
        </p:nvCxnSpPr>
        <p:spPr>
          <a:xfrm rot="16200000" flipV="1">
            <a:off x="3048000" y="5943600"/>
            <a:ext cx="1676400" cy="152400"/>
          </a:xfrm>
          <a:prstGeom prst="line">
            <a:avLst/>
          </a:prstGeom>
          <a:ln w="76200">
            <a:solidFill>
              <a:schemeClr val="tx1"/>
            </a:solidFill>
            <a:prstDash val="sysDot"/>
          </a:ln>
          <a:effectLst>
            <a:outerShdw blurRad="50800"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useBgFill="1">
        <p:nvSpPr>
          <p:cNvPr id="56" name="TextBox 55"/>
          <p:cNvSpPr txBox="1">
            <a:spLocks noChangeArrowheads="1"/>
          </p:cNvSpPr>
          <p:nvPr/>
        </p:nvSpPr>
        <p:spPr bwMode="auto">
          <a:xfrm>
            <a:off x="0" y="1991380"/>
            <a:ext cx="922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- 8 soldiers come from Fort Southwest Point (</a:t>
            </a:r>
            <a:r>
              <a:rPr lang="en-US" sz="2800" b="1" dirty="0" err="1" smtClean="0">
                <a:latin typeface="Calibri" pitchFamily="34" charset="0"/>
              </a:rPr>
              <a:t>Tn</a:t>
            </a:r>
            <a:r>
              <a:rPr lang="en-US" sz="2800" b="1" dirty="0" smtClean="0">
                <a:latin typeface="Calibri" pitchFamily="34" charset="0"/>
              </a:rPr>
              <a:t>), 4 accepted</a:t>
            </a:r>
            <a:endParaRPr lang="en-US" sz="2800" b="1" dirty="0">
              <a:latin typeface="Calibri" pitchFamily="34" charset="0"/>
            </a:endParaRPr>
          </a:p>
        </p:txBody>
      </p:sp>
      <p:sp>
        <p:nvSpPr>
          <p:cNvPr id="57" name="Rectangle 56"/>
          <p:cNvSpPr/>
          <p:nvPr/>
        </p:nvSpPr>
        <p:spPr>
          <a:xfrm>
            <a:off x="4876800" y="2509897"/>
            <a:ext cx="4267200" cy="2062103"/>
          </a:xfrm>
          <a:prstGeom prst="rect">
            <a:avLst/>
          </a:prstGeom>
          <a:solidFill>
            <a:srgbClr val="FFF0E7"/>
          </a:solidFill>
        </p:spPr>
        <p:txBody>
          <a:bodyPr wrap="square">
            <a:spAutoFit/>
          </a:bodyPr>
          <a:lstStyle/>
          <a:p>
            <a:r>
              <a:rPr lang="en-US" sz="3200" dirty="0" smtClean="0"/>
              <a:t>Thomas Proctor Howard</a:t>
            </a:r>
          </a:p>
          <a:p>
            <a:r>
              <a:rPr lang="en-US" sz="3200" dirty="0" smtClean="0"/>
              <a:t>Hugh Hall</a:t>
            </a:r>
          </a:p>
          <a:p>
            <a:r>
              <a:rPr lang="en-US" sz="3200" dirty="0" smtClean="0"/>
              <a:t>John Potts</a:t>
            </a:r>
          </a:p>
          <a:p>
            <a:r>
              <a:rPr lang="en-US" sz="3200" dirty="0" smtClean="0"/>
              <a:t>Richard </a:t>
            </a:r>
            <a:r>
              <a:rPr lang="en-US" sz="3200" dirty="0" err="1" smtClean="0"/>
              <a:t>Warfington</a:t>
            </a:r>
            <a:endParaRPr lang="en-US" sz="3200" dirty="0"/>
          </a:p>
        </p:txBody>
      </p:sp>
      <p:pic>
        <p:nvPicPr>
          <p:cNvPr id="60" name="Picture 2" descr="http://www.mhaynesart.com/Images/22/69/OriginalImage.jpg"/>
          <p:cNvPicPr>
            <a:picLocks noChangeAspect="1" noChangeArrowheads="1"/>
          </p:cNvPicPr>
          <p:nvPr/>
        </p:nvPicPr>
        <p:blipFill>
          <a:blip r:embed="rId7"/>
          <a:srcRect t="4444" r="22645"/>
          <a:stretch>
            <a:fillRect/>
          </a:stretch>
        </p:blipFill>
        <p:spPr bwMode="auto">
          <a:xfrm>
            <a:off x="2976230" y="2514600"/>
            <a:ext cx="1900570" cy="4191000"/>
          </a:xfrm>
          <a:prstGeom prst="rect">
            <a:avLst/>
          </a:prstGeom>
          <a:noFill/>
        </p:spPr>
      </p:pic>
      <p:pic>
        <p:nvPicPr>
          <p:cNvPr id="61" name="Picture 2" descr="http://www.mhaynesart.com/Images/22/69/OriginalImage.jpg"/>
          <p:cNvPicPr>
            <a:picLocks noChangeAspect="1" noChangeArrowheads="1"/>
          </p:cNvPicPr>
          <p:nvPr/>
        </p:nvPicPr>
        <p:blipFill>
          <a:blip r:embed="rId7"/>
          <a:srcRect t="4444" r="22645"/>
          <a:stretch>
            <a:fillRect/>
          </a:stretch>
        </p:blipFill>
        <p:spPr bwMode="auto">
          <a:xfrm>
            <a:off x="1981200" y="2514600"/>
            <a:ext cx="1900570" cy="4191000"/>
          </a:xfrm>
          <a:prstGeom prst="rect">
            <a:avLst/>
          </a:prstGeom>
          <a:noFill/>
        </p:spPr>
      </p:pic>
      <p:pic>
        <p:nvPicPr>
          <p:cNvPr id="62" name="Picture 2" descr="http://www.mhaynesart.com/Images/22/69/OriginalImage.jpg"/>
          <p:cNvPicPr>
            <a:picLocks noChangeAspect="1" noChangeArrowheads="1"/>
          </p:cNvPicPr>
          <p:nvPr/>
        </p:nvPicPr>
        <p:blipFill>
          <a:blip r:embed="rId7"/>
          <a:srcRect t="4444" r="22645"/>
          <a:stretch>
            <a:fillRect/>
          </a:stretch>
        </p:blipFill>
        <p:spPr bwMode="auto">
          <a:xfrm>
            <a:off x="1066800" y="2514600"/>
            <a:ext cx="1900570" cy="4191000"/>
          </a:xfrm>
          <a:prstGeom prst="rect">
            <a:avLst/>
          </a:prstGeom>
          <a:noFill/>
        </p:spPr>
      </p:pic>
      <p:pic>
        <p:nvPicPr>
          <p:cNvPr id="63" name="Picture 2" descr="http://www.mhaynesart.com/Images/22/69/OriginalImage.jpg"/>
          <p:cNvPicPr>
            <a:picLocks noChangeAspect="1" noChangeArrowheads="1"/>
          </p:cNvPicPr>
          <p:nvPr/>
        </p:nvPicPr>
        <p:blipFill>
          <a:blip r:embed="rId7"/>
          <a:srcRect t="4444" r="22645"/>
          <a:stretch>
            <a:fillRect/>
          </a:stretch>
        </p:blipFill>
        <p:spPr bwMode="auto">
          <a:xfrm>
            <a:off x="0" y="2514600"/>
            <a:ext cx="1900570" cy="4191000"/>
          </a:xfrm>
          <a:prstGeom prst="rect">
            <a:avLst/>
          </a:prstGeom>
          <a:noFill/>
        </p:spPr>
      </p:pic>
      <p:pic>
        <p:nvPicPr>
          <p:cNvPr id="59" name="Picture 2"/>
          <p:cNvPicPr>
            <a:picLocks noChangeAspect="1" noChangeArrowheads="1"/>
          </p:cNvPicPr>
          <p:nvPr/>
        </p:nvPicPr>
        <p:blipFill>
          <a:blip r:embed="rId8"/>
          <a:srcRect l="53513" t="48438" r="16618" b="14062"/>
          <a:stretch>
            <a:fillRect/>
          </a:stretch>
        </p:blipFill>
        <p:spPr bwMode="auto">
          <a:xfrm>
            <a:off x="4876800" y="4554071"/>
            <a:ext cx="3048000" cy="2151529"/>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8"/>
                                        </p:tgtEl>
                                      </p:cBhvr>
                                    </p:animEffect>
                                    <p:set>
                                      <p:cBhvr>
                                        <p:cTn id="10" dur="1" fill="hold">
                                          <p:stCondLst>
                                            <p:cond delay="999"/>
                                          </p:stCondLst>
                                        </p:cTn>
                                        <p:tgtEl>
                                          <p:spTgt spid="5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1000"/>
                                        <p:tgtEl>
                                          <p:spTgt spid="5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1000"/>
                                        <p:tgtEl>
                                          <p:spTgt spid="59"/>
                                        </p:tgtEl>
                                      </p:cBhvr>
                                    </p:animEffect>
                                  </p:childTnLst>
                                </p:cTn>
                              </p:par>
                              <p:par>
                                <p:cTn id="23" presetID="22" presetClass="entr" presetSubtype="4"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2000"/>
                                        <p:tgtEl>
                                          <p:spTgt spid="5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57">
                                            <p:bg/>
                                          </p:spTgt>
                                        </p:tgtEl>
                                        <p:attrNameLst>
                                          <p:attrName>style.visibility</p:attrName>
                                        </p:attrNameLst>
                                      </p:cBhvr>
                                      <p:to>
                                        <p:strVal val="visible"/>
                                      </p:to>
                                    </p:set>
                                    <p:animEffect transition="in" filter="fade">
                                      <p:cBhvr>
                                        <p:cTn id="29" dur="1000"/>
                                        <p:tgtEl>
                                          <p:spTgt spid="57">
                                            <p:bg/>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57">
                                            <p:txEl>
                                              <p:pRg st="0" end="0"/>
                                            </p:txEl>
                                          </p:spTgt>
                                        </p:tgtEl>
                                        <p:attrNameLst>
                                          <p:attrName>style.visibility</p:attrName>
                                        </p:attrNameLst>
                                      </p:cBhvr>
                                      <p:to>
                                        <p:strVal val="visible"/>
                                      </p:to>
                                    </p:set>
                                    <p:animEffect transition="in" filter="wipe(left)">
                                      <p:cBhvr>
                                        <p:cTn id="32" dur="1000"/>
                                        <p:tgtEl>
                                          <p:spTgt spid="57">
                                            <p:txEl>
                                              <p:pRg st="0" end="0"/>
                                            </p:txEl>
                                          </p:spTgt>
                                        </p:tgtEl>
                                      </p:cBhvr>
                                    </p:animEffect>
                                  </p:childTnLst>
                                </p:cTn>
                              </p:par>
                              <p:par>
                                <p:cTn id="33" presetID="34"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 from="(-#ppt_w/2)" to="(#ppt_x)" calcmode="lin" valueType="num">
                                      <p:cBhvr>
                                        <p:cTn id="35" dur="600" fill="hold">
                                          <p:stCondLst>
                                            <p:cond delay="0"/>
                                          </p:stCondLst>
                                        </p:cTn>
                                        <p:tgtEl>
                                          <p:spTgt spid="60"/>
                                        </p:tgtEl>
                                        <p:attrNameLst>
                                          <p:attrName>ppt_x</p:attrName>
                                        </p:attrNameLst>
                                      </p:cBhvr>
                                    </p:anim>
                                    <p:anim from="0" to="-1.0" calcmode="lin" valueType="num">
                                      <p:cBhvr>
                                        <p:cTn id="36" dur="200" decel="50000" autoRev="1" fill="hold">
                                          <p:stCondLst>
                                            <p:cond delay="600"/>
                                          </p:stCondLst>
                                        </p:cTn>
                                        <p:tgtEl>
                                          <p:spTgt spid="60"/>
                                        </p:tgtEl>
                                        <p:attrNameLst>
                                          <p:attrName>xshear</p:attrName>
                                        </p:attrNameLst>
                                      </p:cBhvr>
                                    </p:anim>
                                    <p:animScale>
                                      <p:cBhvr>
                                        <p:cTn id="37" dur="200" decel="100000" autoRev="1" fill="hold">
                                          <p:stCondLst>
                                            <p:cond delay="600"/>
                                          </p:stCondLst>
                                        </p:cTn>
                                        <p:tgtEl>
                                          <p:spTgt spid="60"/>
                                        </p:tgtEl>
                                      </p:cBhvr>
                                      <p:from x="100000" y="100000"/>
                                      <p:to x="80000" y="100000"/>
                                    </p:animScale>
                                    <p:anim by="(#ppt_h/3+#ppt_w*0.1)" calcmode="lin" valueType="num">
                                      <p:cBhvr additive="sum">
                                        <p:cTn id="38" dur="200" decel="100000" autoRev="1" fill="hold">
                                          <p:stCondLst>
                                            <p:cond delay="600"/>
                                          </p:stCondLst>
                                        </p:cTn>
                                        <p:tgtEl>
                                          <p:spTgt spid="60"/>
                                        </p:tgtEl>
                                        <p:attrNameLst>
                                          <p:attrName>ppt_x</p:attrName>
                                        </p:attrNameLst>
                                      </p:cBhvr>
                                    </p:anim>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57">
                                            <p:txEl>
                                              <p:pRg st="1" end="1"/>
                                            </p:txEl>
                                          </p:spTgt>
                                        </p:tgtEl>
                                        <p:attrNameLst>
                                          <p:attrName>style.visibility</p:attrName>
                                        </p:attrNameLst>
                                      </p:cBhvr>
                                      <p:to>
                                        <p:strVal val="visible"/>
                                      </p:to>
                                    </p:set>
                                    <p:animEffect transition="in" filter="wipe(left)">
                                      <p:cBhvr>
                                        <p:cTn id="42" dur="1000"/>
                                        <p:tgtEl>
                                          <p:spTgt spid="57">
                                            <p:txEl>
                                              <p:pRg st="1" end="1"/>
                                            </p:txEl>
                                          </p:spTgt>
                                        </p:tgtEl>
                                      </p:cBhvr>
                                    </p:animEffect>
                                  </p:childTnLst>
                                </p:cTn>
                              </p:par>
                              <p:par>
                                <p:cTn id="43" presetID="34"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 from="(-#ppt_w/2)" to="(#ppt_x)" calcmode="lin" valueType="num">
                                      <p:cBhvr>
                                        <p:cTn id="45" dur="600" fill="hold">
                                          <p:stCondLst>
                                            <p:cond delay="0"/>
                                          </p:stCondLst>
                                        </p:cTn>
                                        <p:tgtEl>
                                          <p:spTgt spid="61"/>
                                        </p:tgtEl>
                                        <p:attrNameLst>
                                          <p:attrName>ppt_x</p:attrName>
                                        </p:attrNameLst>
                                      </p:cBhvr>
                                    </p:anim>
                                    <p:anim from="0" to="-1.0" calcmode="lin" valueType="num">
                                      <p:cBhvr>
                                        <p:cTn id="46" dur="200" decel="50000" autoRev="1" fill="hold">
                                          <p:stCondLst>
                                            <p:cond delay="600"/>
                                          </p:stCondLst>
                                        </p:cTn>
                                        <p:tgtEl>
                                          <p:spTgt spid="61"/>
                                        </p:tgtEl>
                                        <p:attrNameLst>
                                          <p:attrName>xshear</p:attrName>
                                        </p:attrNameLst>
                                      </p:cBhvr>
                                    </p:anim>
                                    <p:animScale>
                                      <p:cBhvr>
                                        <p:cTn id="47" dur="200" decel="100000" autoRev="1" fill="hold">
                                          <p:stCondLst>
                                            <p:cond delay="600"/>
                                          </p:stCondLst>
                                        </p:cTn>
                                        <p:tgtEl>
                                          <p:spTgt spid="61"/>
                                        </p:tgtEl>
                                      </p:cBhvr>
                                      <p:from x="100000" y="100000"/>
                                      <p:to x="80000" y="100000"/>
                                    </p:animScale>
                                    <p:anim by="(#ppt_h/3+#ppt_w*0.1)" calcmode="lin" valueType="num">
                                      <p:cBhvr additive="sum">
                                        <p:cTn id="48" dur="200" decel="100000" autoRev="1" fill="hold">
                                          <p:stCondLst>
                                            <p:cond delay="600"/>
                                          </p:stCondLst>
                                        </p:cTn>
                                        <p:tgtEl>
                                          <p:spTgt spid="61"/>
                                        </p:tgtEl>
                                        <p:attrNameLst>
                                          <p:attrName>ppt_x</p:attrName>
                                        </p:attrNameLst>
                                      </p:cBhvr>
                                    </p:anim>
                                  </p:childTnLst>
                                </p:cTn>
                              </p:par>
                            </p:childTnLst>
                          </p:cTn>
                        </p:par>
                        <p:par>
                          <p:cTn id="49" fill="hold">
                            <p:stCondLst>
                              <p:cond delay="5000"/>
                            </p:stCondLst>
                            <p:childTnLst>
                              <p:par>
                                <p:cTn id="50" presetID="22" presetClass="entr" presetSubtype="8" fill="hold" nodeType="afterEffect">
                                  <p:stCondLst>
                                    <p:cond delay="0"/>
                                  </p:stCondLst>
                                  <p:childTnLst>
                                    <p:set>
                                      <p:cBhvr>
                                        <p:cTn id="51" dur="1" fill="hold">
                                          <p:stCondLst>
                                            <p:cond delay="0"/>
                                          </p:stCondLst>
                                        </p:cTn>
                                        <p:tgtEl>
                                          <p:spTgt spid="57">
                                            <p:txEl>
                                              <p:pRg st="2" end="2"/>
                                            </p:txEl>
                                          </p:spTgt>
                                        </p:tgtEl>
                                        <p:attrNameLst>
                                          <p:attrName>style.visibility</p:attrName>
                                        </p:attrNameLst>
                                      </p:cBhvr>
                                      <p:to>
                                        <p:strVal val="visible"/>
                                      </p:to>
                                    </p:set>
                                    <p:animEffect transition="in" filter="wipe(left)">
                                      <p:cBhvr>
                                        <p:cTn id="52" dur="1000"/>
                                        <p:tgtEl>
                                          <p:spTgt spid="57">
                                            <p:txEl>
                                              <p:pRg st="2" end="2"/>
                                            </p:txEl>
                                          </p:spTgt>
                                        </p:tgtEl>
                                      </p:cBhvr>
                                    </p:animEffect>
                                  </p:childTnLst>
                                </p:cTn>
                              </p:par>
                              <p:par>
                                <p:cTn id="53" presetID="34"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 from="(-#ppt_w/2)" to="(#ppt_x)" calcmode="lin" valueType="num">
                                      <p:cBhvr>
                                        <p:cTn id="55" dur="600" fill="hold">
                                          <p:stCondLst>
                                            <p:cond delay="0"/>
                                          </p:stCondLst>
                                        </p:cTn>
                                        <p:tgtEl>
                                          <p:spTgt spid="62"/>
                                        </p:tgtEl>
                                        <p:attrNameLst>
                                          <p:attrName>ppt_x</p:attrName>
                                        </p:attrNameLst>
                                      </p:cBhvr>
                                    </p:anim>
                                    <p:anim from="0" to="-1.0" calcmode="lin" valueType="num">
                                      <p:cBhvr>
                                        <p:cTn id="56" dur="200" decel="50000" autoRev="1" fill="hold">
                                          <p:stCondLst>
                                            <p:cond delay="600"/>
                                          </p:stCondLst>
                                        </p:cTn>
                                        <p:tgtEl>
                                          <p:spTgt spid="62"/>
                                        </p:tgtEl>
                                        <p:attrNameLst>
                                          <p:attrName>xshear</p:attrName>
                                        </p:attrNameLst>
                                      </p:cBhvr>
                                    </p:anim>
                                    <p:animScale>
                                      <p:cBhvr>
                                        <p:cTn id="57" dur="200" decel="100000" autoRev="1" fill="hold">
                                          <p:stCondLst>
                                            <p:cond delay="600"/>
                                          </p:stCondLst>
                                        </p:cTn>
                                        <p:tgtEl>
                                          <p:spTgt spid="62"/>
                                        </p:tgtEl>
                                      </p:cBhvr>
                                      <p:from x="100000" y="100000"/>
                                      <p:to x="80000" y="100000"/>
                                    </p:animScale>
                                    <p:anim by="(#ppt_h/3+#ppt_w*0.1)" calcmode="lin" valueType="num">
                                      <p:cBhvr additive="sum">
                                        <p:cTn id="58" dur="200" decel="100000" autoRev="1" fill="hold">
                                          <p:stCondLst>
                                            <p:cond delay="600"/>
                                          </p:stCondLst>
                                        </p:cTn>
                                        <p:tgtEl>
                                          <p:spTgt spid="62"/>
                                        </p:tgtEl>
                                        <p:attrNameLst>
                                          <p:attrName>ppt_x</p:attrName>
                                        </p:attrNameLst>
                                      </p:cBhvr>
                                    </p:anim>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57">
                                            <p:txEl>
                                              <p:pRg st="3" end="3"/>
                                            </p:txEl>
                                          </p:spTgt>
                                        </p:tgtEl>
                                        <p:attrNameLst>
                                          <p:attrName>style.visibility</p:attrName>
                                        </p:attrNameLst>
                                      </p:cBhvr>
                                      <p:to>
                                        <p:strVal val="visible"/>
                                      </p:to>
                                    </p:set>
                                    <p:animEffect transition="in" filter="wipe(left)">
                                      <p:cBhvr>
                                        <p:cTn id="62" dur="1000"/>
                                        <p:tgtEl>
                                          <p:spTgt spid="57">
                                            <p:txEl>
                                              <p:pRg st="3" end="3"/>
                                            </p:txEl>
                                          </p:spTgt>
                                        </p:tgtEl>
                                      </p:cBhvr>
                                    </p:animEffect>
                                  </p:childTnLst>
                                </p:cTn>
                              </p:par>
                              <p:par>
                                <p:cTn id="63" presetID="34"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 from="(-#ppt_w/2)" to="(#ppt_x)" calcmode="lin" valueType="num">
                                      <p:cBhvr>
                                        <p:cTn id="65" dur="600" fill="hold">
                                          <p:stCondLst>
                                            <p:cond delay="0"/>
                                          </p:stCondLst>
                                        </p:cTn>
                                        <p:tgtEl>
                                          <p:spTgt spid="63"/>
                                        </p:tgtEl>
                                        <p:attrNameLst>
                                          <p:attrName>ppt_x</p:attrName>
                                        </p:attrNameLst>
                                      </p:cBhvr>
                                    </p:anim>
                                    <p:anim from="0" to="-1.0" calcmode="lin" valueType="num">
                                      <p:cBhvr>
                                        <p:cTn id="66" dur="200" decel="50000" autoRev="1" fill="hold">
                                          <p:stCondLst>
                                            <p:cond delay="600"/>
                                          </p:stCondLst>
                                        </p:cTn>
                                        <p:tgtEl>
                                          <p:spTgt spid="63"/>
                                        </p:tgtEl>
                                        <p:attrNameLst>
                                          <p:attrName>xshear</p:attrName>
                                        </p:attrNameLst>
                                      </p:cBhvr>
                                    </p:anim>
                                    <p:animScale>
                                      <p:cBhvr>
                                        <p:cTn id="67" dur="200" decel="100000" autoRev="1" fill="hold">
                                          <p:stCondLst>
                                            <p:cond delay="600"/>
                                          </p:stCondLst>
                                        </p:cTn>
                                        <p:tgtEl>
                                          <p:spTgt spid="63"/>
                                        </p:tgtEl>
                                      </p:cBhvr>
                                      <p:from x="100000" y="100000"/>
                                      <p:to x="80000" y="100000"/>
                                    </p:animScale>
                                    <p:anim by="(#ppt_h/3+#ppt_w*0.1)" calcmode="lin" valueType="num">
                                      <p:cBhvr additive="sum">
                                        <p:cTn id="68" dur="200" decel="100000" autoRev="1" fill="hold">
                                          <p:stCondLst>
                                            <p:cond delay="600"/>
                                          </p:stCondLst>
                                        </p:cTn>
                                        <p:tgtEl>
                                          <p:spTgt spid="6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6" grpId="0" animBg="1"/>
      <p:bldP spid="57"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sp>
        <p:nvSpPr>
          <p:cNvPr id="12" name="Freeform 11"/>
          <p:cNvSpPr/>
          <p:nvPr/>
        </p:nvSpPr>
        <p:spPr>
          <a:xfrm rot="21342617">
            <a:off x="27667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rot="16200000" flipV="1">
            <a:off x="3048000" y="5943600"/>
            <a:ext cx="1676400" cy="152400"/>
          </a:xfrm>
          <a:prstGeom prst="line">
            <a:avLst/>
          </a:prstGeom>
          <a:ln w="76200">
            <a:solidFill>
              <a:schemeClr val="tx1"/>
            </a:solidFill>
            <a:prstDash val="sysDot"/>
          </a:ln>
          <a:effectLst>
            <a:outerShdw blurRad="50800"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useBgFill="1">
        <p:nvSpPr>
          <p:cNvPr id="38" name="TextBox 37"/>
          <p:cNvSpPr txBox="1">
            <a:spLocks noChangeArrowheads="1"/>
          </p:cNvSpPr>
          <p:nvPr/>
        </p:nvSpPr>
        <p:spPr bwMode="auto">
          <a:xfrm>
            <a:off x="0" y="1991380"/>
            <a:ext cx="922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- 8 soldiers come from Fort Southwest Point (</a:t>
            </a:r>
            <a:r>
              <a:rPr lang="en-US" sz="2800" b="1" dirty="0" err="1" smtClean="0">
                <a:latin typeface="Calibri" pitchFamily="34" charset="0"/>
              </a:rPr>
              <a:t>Tn</a:t>
            </a:r>
            <a:r>
              <a:rPr lang="en-US" sz="2800" b="1" dirty="0" smtClean="0">
                <a:latin typeface="Calibri" pitchFamily="34" charset="0"/>
              </a:rPr>
              <a:t>), 4 accepted</a:t>
            </a:r>
            <a:endParaRPr lang="en-US" sz="2800" b="1" dirty="0">
              <a:latin typeface="Calibri" pitchFamily="34" charset="0"/>
            </a:endParaRPr>
          </a:p>
        </p:txBody>
      </p:sp>
      <p:sp>
        <p:nvSpPr>
          <p:cNvPr id="39" name="Rectangle 38"/>
          <p:cNvSpPr/>
          <p:nvPr/>
        </p:nvSpPr>
        <p:spPr>
          <a:xfrm>
            <a:off x="4876800" y="2509897"/>
            <a:ext cx="4267200" cy="2062103"/>
          </a:xfrm>
          <a:prstGeom prst="rect">
            <a:avLst/>
          </a:prstGeom>
          <a:solidFill>
            <a:srgbClr val="FFF0E7"/>
          </a:solidFill>
        </p:spPr>
        <p:txBody>
          <a:bodyPr wrap="square">
            <a:spAutoFit/>
          </a:bodyPr>
          <a:lstStyle/>
          <a:p>
            <a:r>
              <a:rPr lang="en-US" sz="3200" dirty="0" smtClean="0"/>
              <a:t>Thomas Proctor Howard</a:t>
            </a:r>
          </a:p>
          <a:p>
            <a:r>
              <a:rPr lang="en-US" sz="3200" dirty="0" smtClean="0"/>
              <a:t>Hugh Hall</a:t>
            </a:r>
          </a:p>
          <a:p>
            <a:r>
              <a:rPr lang="en-US" sz="3200" dirty="0" smtClean="0"/>
              <a:t>John Potts</a:t>
            </a:r>
          </a:p>
          <a:p>
            <a:r>
              <a:rPr lang="en-US" sz="3200" dirty="0" smtClean="0"/>
              <a:t>Richard </a:t>
            </a:r>
            <a:r>
              <a:rPr lang="en-US" sz="3200" dirty="0" err="1" smtClean="0"/>
              <a:t>Warfington</a:t>
            </a:r>
            <a:endParaRPr lang="en-US" sz="3200" dirty="0"/>
          </a:p>
        </p:txBody>
      </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7" name="Group 10"/>
          <p:cNvGrpSpPr/>
          <p:nvPr/>
        </p:nvGrpSpPr>
        <p:grpSpPr>
          <a:xfrm>
            <a:off x="1328393" y="304800"/>
            <a:ext cx="750313" cy="5791199"/>
            <a:chOff x="7871029" y="1054327"/>
            <a:chExt cx="673116" cy="4445382"/>
          </a:xfrm>
        </p:grpSpPr>
        <p:sp>
          <p:nvSpPr>
            <p:cNvPr id="48" name="Rectangle 47"/>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1905000" y="5874603"/>
            <a:ext cx="1143000" cy="830997"/>
          </a:xfrm>
          <a:prstGeom prst="rect">
            <a:avLst/>
          </a:prstGeom>
          <a:solidFill>
            <a:srgbClr val="FFF0E7"/>
          </a:solidFill>
        </p:spPr>
        <p:txBody>
          <a:bodyPr wrap="square">
            <a:spAutoFit/>
          </a:bodyPr>
          <a:lstStyle/>
          <a:p>
            <a:pPr algn="ctr"/>
            <a:r>
              <a:rPr lang="en-US" sz="2400" b="1" dirty="0" smtClean="0"/>
              <a:t>Fort Massac</a:t>
            </a:r>
          </a:p>
        </p:txBody>
      </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p:cNvPicPr>
            <a:picLocks noChangeAspect="1" noChangeArrowheads="1"/>
          </p:cNvPicPr>
          <p:nvPr/>
        </p:nvPicPr>
        <p:blipFill>
          <a:blip r:embed="rId4"/>
          <a:srcRect l="53513" t="48438" r="16618" b="14062"/>
          <a:stretch>
            <a:fillRect/>
          </a:stretch>
        </p:blipFill>
        <p:spPr bwMode="auto">
          <a:xfrm>
            <a:off x="4876800" y="4554071"/>
            <a:ext cx="3048000" cy="2151529"/>
          </a:xfrm>
          <a:prstGeom prst="rect">
            <a:avLst/>
          </a:prstGeom>
          <a:noFill/>
          <a:ln w="50800">
            <a:solidFill>
              <a:schemeClr val="tx1"/>
            </a:solidFill>
            <a:miter lim="800000"/>
            <a:headEnd/>
            <a:tailEnd/>
          </a:ln>
          <a:effectLst/>
        </p:spPr>
      </p:pic>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4"/>
                                        </p:tgtEl>
                                      </p:cBhvr>
                                    </p:animEffect>
                                    <p:set>
                                      <p:cBhvr>
                                        <p:cTn id="10" dur="1" fill="hold">
                                          <p:stCondLst>
                                            <p:cond delay="9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9"/>
                                        </p:tgtEl>
                                      </p:cBhvr>
                                    </p:animEffect>
                                    <p:set>
                                      <p:cBhvr>
                                        <p:cTn id="16" dur="1" fill="hold">
                                          <p:stCondLst>
                                            <p:cond delay="999"/>
                                          </p:stCondLst>
                                        </p:cTn>
                                        <p:tgtEl>
                                          <p:spTgt spid="3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right)">
                                      <p:cBhvr>
                                        <p:cTn id="23" dur="2000"/>
                                        <p:tgtEl>
                                          <p:spTgt spid="42"/>
                                        </p:tgtEl>
                                      </p:cBhvr>
                                    </p:animEffect>
                                  </p:childTnLst>
                                </p:cTn>
                              </p:par>
                            </p:childTnLst>
                          </p:cTn>
                        </p:par>
                        <p:par>
                          <p:cTn id="24" fill="hold">
                            <p:stCondLst>
                              <p:cond delay="3000"/>
                            </p:stCondLst>
                            <p:childTnLst>
                              <p:par>
                                <p:cTn id="25" presetID="53" presetClass="exit" presetSubtype="0" fill="hold" grpId="0" nodeType="afterEffect">
                                  <p:stCondLst>
                                    <p:cond delay="0"/>
                                  </p:stCondLst>
                                  <p:childTnLst>
                                    <p:anim calcmode="lin" valueType="num">
                                      <p:cBhvr>
                                        <p:cTn id="26" dur="1000"/>
                                        <p:tgtEl>
                                          <p:spTgt spid="40"/>
                                        </p:tgtEl>
                                        <p:attrNameLst>
                                          <p:attrName>ppt_w</p:attrName>
                                        </p:attrNameLst>
                                      </p:cBhvr>
                                      <p:tavLst>
                                        <p:tav tm="0">
                                          <p:val>
                                            <p:strVal val="ppt_w"/>
                                          </p:val>
                                        </p:tav>
                                        <p:tav tm="100000">
                                          <p:val>
                                            <p:fltVal val="0"/>
                                          </p:val>
                                        </p:tav>
                                      </p:tavLst>
                                    </p:anim>
                                    <p:anim calcmode="lin" valueType="num">
                                      <p:cBhvr>
                                        <p:cTn id="27" dur="1000"/>
                                        <p:tgtEl>
                                          <p:spTgt spid="40"/>
                                        </p:tgtEl>
                                        <p:attrNameLst>
                                          <p:attrName>ppt_h</p:attrName>
                                        </p:attrNameLst>
                                      </p:cBhvr>
                                      <p:tavLst>
                                        <p:tav tm="0">
                                          <p:val>
                                            <p:strVal val="ppt_h"/>
                                          </p:val>
                                        </p:tav>
                                        <p:tav tm="100000">
                                          <p:val>
                                            <p:fltVal val="0"/>
                                          </p:val>
                                        </p:tav>
                                      </p:tavLst>
                                    </p:anim>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Effect transition="in" filter="fade">
                                      <p:cBhvr>
                                        <p:cTn id="34" dur="1000"/>
                                        <p:tgtEl>
                                          <p:spTgt spid="37"/>
                                        </p:tgtEl>
                                      </p:cBhvr>
                                    </p:animEffect>
                                  </p:childTnLst>
                                </p:cTn>
                              </p:par>
                            </p:childTnLst>
                          </p:cTn>
                        </p:par>
                        <p:par>
                          <p:cTn id="35" fill="hold">
                            <p:stCondLst>
                              <p:cond delay="4000"/>
                            </p:stCondLst>
                            <p:childTnLst>
                              <p:par>
                                <p:cTn id="36" presetID="49" presetClass="entr" presetSubtype="0" decel="100000"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p:cTn id="38" dur="1000" fill="hold"/>
                                        <p:tgtEl>
                                          <p:spTgt spid="51"/>
                                        </p:tgtEl>
                                        <p:attrNameLst>
                                          <p:attrName>ppt_w</p:attrName>
                                        </p:attrNameLst>
                                      </p:cBhvr>
                                      <p:tavLst>
                                        <p:tav tm="0">
                                          <p:val>
                                            <p:fltVal val="0"/>
                                          </p:val>
                                        </p:tav>
                                        <p:tav tm="100000">
                                          <p:val>
                                            <p:strVal val="#ppt_w"/>
                                          </p:val>
                                        </p:tav>
                                      </p:tavLst>
                                    </p:anim>
                                    <p:anim calcmode="lin" valueType="num">
                                      <p:cBhvr>
                                        <p:cTn id="39" dur="1000" fill="hold"/>
                                        <p:tgtEl>
                                          <p:spTgt spid="51"/>
                                        </p:tgtEl>
                                        <p:attrNameLst>
                                          <p:attrName>ppt_h</p:attrName>
                                        </p:attrNameLst>
                                      </p:cBhvr>
                                      <p:tavLst>
                                        <p:tav tm="0">
                                          <p:val>
                                            <p:fltVal val="0"/>
                                          </p:val>
                                        </p:tav>
                                        <p:tav tm="100000">
                                          <p:val>
                                            <p:strVal val="#ppt_h"/>
                                          </p:val>
                                        </p:tav>
                                      </p:tavLst>
                                    </p:anim>
                                    <p:anim calcmode="lin" valueType="num">
                                      <p:cBhvr>
                                        <p:cTn id="40" dur="1000" fill="hold"/>
                                        <p:tgtEl>
                                          <p:spTgt spid="51"/>
                                        </p:tgtEl>
                                        <p:attrNameLst>
                                          <p:attrName>style.rotation</p:attrName>
                                        </p:attrNameLst>
                                      </p:cBhvr>
                                      <p:tavLst>
                                        <p:tav tm="0">
                                          <p:val>
                                            <p:fltVal val="360"/>
                                          </p:val>
                                        </p:tav>
                                        <p:tav tm="100000">
                                          <p:val>
                                            <p:fltVal val="0"/>
                                          </p:val>
                                        </p:tav>
                                      </p:tavLst>
                                    </p:anim>
                                    <p:animEffect transition="in" filter="fade">
                                      <p:cBhvr>
                                        <p:cTn id="41" dur="1000"/>
                                        <p:tgtEl>
                                          <p:spTgt spid="5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childTnLst>
                                </p:cTn>
                              </p:par>
                            </p:childTnLst>
                          </p:cTn>
                        </p:par>
                        <p:par>
                          <p:cTn id="45" fill="hold">
                            <p:stCondLst>
                              <p:cond delay="5000"/>
                            </p:stCondLst>
                            <p:childTnLst>
                              <p:par>
                                <p:cTn id="46" presetID="22" presetClass="entr" presetSubtype="4"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38" grpId="0" animBg="1"/>
      <p:bldP spid="39" grpId="0" animBg="1"/>
      <p:bldP spid="37" grpId="0" animBg="1"/>
      <p:bldP spid="50" grpId="0" animBg="1"/>
      <p:bldP spid="42" grpId="0" animBg="1"/>
      <p:bldP spid="51" grpId="0" animBg="1"/>
    </p:bldLst>
  </p:timing>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477328"/>
          </a:xfrm>
          <a:prstGeom prst="rect">
            <a:avLst/>
          </a:prstGeom>
        </p:spPr>
        <p:txBody>
          <a:bodyPr wrap="square">
            <a:spAutoFit/>
          </a:bodyPr>
          <a:lstStyle/>
          <a:p>
            <a:r>
              <a:rPr lang="en-US" dirty="0" smtClean="0">
                <a:hlinkClick r:id="rId2"/>
              </a:rPr>
              <a:t>http://www.oldfortsteuben.com/admin/data/files/2015%20Brochure%20for%20legacy%20trail2.pdf</a:t>
            </a:r>
            <a:endParaRPr lang="en-US" dirty="0" smtClean="0"/>
          </a:p>
          <a:p>
            <a:r>
              <a:rPr lang="en-US" dirty="0" smtClean="0"/>
              <a:t>Ft. Southwest Point: The fort was located to the south at Kingston, Tenn. overlooking the Clinch, Tennessee, and Emory rivers. There Lewis recruited 4 soldiers who could meet the rigorous physical requirements necessary for members of the expedition. </a:t>
            </a:r>
            <a:endParaRPr lang="en-US" dirty="0"/>
          </a:p>
        </p:txBody>
      </p:sp>
      <p:pic>
        <p:nvPicPr>
          <p:cNvPr id="306178" name="Picture 2"/>
          <p:cNvPicPr>
            <a:picLocks noChangeAspect="1" noChangeArrowheads="1"/>
          </p:cNvPicPr>
          <p:nvPr/>
        </p:nvPicPr>
        <p:blipFill>
          <a:blip r:embed="rId3"/>
          <a:srcRect l="53513" t="48438" r="16618" b="14062"/>
          <a:stretch>
            <a:fillRect/>
          </a:stretch>
        </p:blipFill>
        <p:spPr bwMode="auto">
          <a:xfrm>
            <a:off x="685800" y="1828800"/>
            <a:ext cx="2590800" cy="1828800"/>
          </a:xfrm>
          <a:prstGeom prst="rect">
            <a:avLst/>
          </a:prstGeom>
          <a:noFill/>
          <a:ln w="50800">
            <a:solidFill>
              <a:schemeClr val="tx1"/>
            </a:solidFill>
            <a:miter lim="800000"/>
            <a:headEnd/>
            <a:tailEnd/>
          </a:ln>
          <a:effectLst/>
        </p:spPr>
      </p:pic>
      <p:sp>
        <p:nvSpPr>
          <p:cNvPr id="5" name="Rectangle 4"/>
          <p:cNvSpPr/>
          <p:nvPr/>
        </p:nvSpPr>
        <p:spPr>
          <a:xfrm>
            <a:off x="0" y="5029200"/>
            <a:ext cx="9144000" cy="1477328"/>
          </a:xfrm>
          <a:prstGeom prst="rect">
            <a:avLst/>
          </a:prstGeom>
        </p:spPr>
        <p:txBody>
          <a:bodyPr wrap="square">
            <a:spAutoFit/>
          </a:bodyPr>
          <a:lstStyle/>
          <a:p>
            <a:r>
              <a:rPr lang="en-US" dirty="0" smtClean="0"/>
              <a:t>Ft. Massac, Illinois: On November 11, 1803, the Lewis and Clark Expedition stopped at the fort on its way west. During this time, Ft. Massac was the largest U.S. military outpost. While here, Lewis hired the local woodsman, George </a:t>
            </a:r>
            <a:r>
              <a:rPr lang="en-US" dirty="0" err="1" smtClean="0"/>
              <a:t>Drouillard</a:t>
            </a:r>
            <a:r>
              <a:rPr lang="en-US" dirty="0" smtClean="0"/>
              <a:t>, the son of a French father and a Shawnee mother, as an interpreter. On November 13th , the Corps of Discovery left the fort. </a:t>
            </a:r>
            <a:r>
              <a:rPr lang="en-US" dirty="0" err="1" smtClean="0"/>
              <a:t>Drouillard</a:t>
            </a:r>
            <a:r>
              <a:rPr lang="en-US" dirty="0" smtClean="0"/>
              <a:t> became a premiere hunter, scout, and interpreter for the expedition.</a:t>
            </a:r>
            <a:endParaRPr lang="en-US" dirty="0"/>
          </a:p>
        </p:txBody>
      </p:sp>
      <p:pic>
        <p:nvPicPr>
          <p:cNvPr id="306179" name="Picture 3"/>
          <p:cNvPicPr>
            <a:picLocks noChangeAspect="1" noChangeArrowheads="1"/>
          </p:cNvPicPr>
          <p:nvPr/>
        </p:nvPicPr>
        <p:blipFill>
          <a:blip r:embed="rId4"/>
          <a:srcRect l="43850" t="40626" r="15739" b="17187"/>
          <a:stretch>
            <a:fillRect/>
          </a:stretch>
        </p:blipFill>
        <p:spPr bwMode="auto">
          <a:xfrm>
            <a:off x="4800600" y="2590800"/>
            <a:ext cx="3505200" cy="2057400"/>
          </a:xfrm>
          <a:prstGeom prst="rect">
            <a:avLst/>
          </a:prstGeom>
          <a:noFill/>
          <a:ln w="50800">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6" name="Group 10"/>
          <p:cNvGrpSpPr/>
          <p:nvPr/>
        </p:nvGrpSpPr>
        <p:grpSpPr>
          <a:xfrm>
            <a:off x="1328393" y="304800"/>
            <a:ext cx="750313" cy="5791199"/>
            <a:chOff x="7871029" y="1054327"/>
            <a:chExt cx="673116" cy="4445382"/>
          </a:xfrm>
        </p:grpSpPr>
        <p:sp>
          <p:nvSpPr>
            <p:cNvPr id="48" name="Rectangle 47"/>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1905000" y="5874603"/>
            <a:ext cx="1143000" cy="830997"/>
          </a:xfrm>
          <a:prstGeom prst="rect">
            <a:avLst/>
          </a:prstGeom>
          <a:solidFill>
            <a:srgbClr val="FFF0E7"/>
          </a:solidFill>
        </p:spPr>
        <p:txBody>
          <a:bodyPr wrap="square">
            <a:spAutoFit/>
          </a:bodyPr>
          <a:lstStyle/>
          <a:p>
            <a:pPr algn="ctr"/>
            <a:r>
              <a:rPr lang="en-US" sz="2400" b="1" dirty="0" smtClean="0"/>
              <a:t>Fort Massac</a:t>
            </a:r>
          </a:p>
        </p:txBody>
      </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371600" y="1888629"/>
            <a:ext cx="7772400" cy="2092881"/>
          </a:xfrm>
          <a:prstGeom prst="rect">
            <a:avLst/>
          </a:prstGeom>
          <a:solidFill>
            <a:srgbClr val="FFF0E7"/>
          </a:solidFill>
        </p:spPr>
        <p:txBody>
          <a:bodyPr wrap="square">
            <a:spAutoFit/>
          </a:bodyPr>
          <a:lstStyle/>
          <a:p>
            <a:r>
              <a:rPr lang="en-US" sz="2600" dirty="0" smtClean="0">
                <a:ln>
                  <a:solidFill>
                    <a:schemeClr val="tx1"/>
                  </a:solidFill>
                </a:ln>
              </a:rPr>
              <a:t>  George </a:t>
            </a:r>
            <a:r>
              <a:rPr lang="en-US" sz="2600" dirty="0" err="1" smtClean="0">
                <a:ln>
                  <a:solidFill>
                    <a:schemeClr val="tx1"/>
                  </a:solidFill>
                </a:ln>
              </a:rPr>
              <a:t>Drouillard</a:t>
            </a:r>
            <a:r>
              <a:rPr lang="en-US" sz="2600" dirty="0" smtClean="0">
                <a:ln>
                  <a:solidFill>
                    <a:schemeClr val="tx1"/>
                  </a:solidFill>
                </a:ln>
              </a:rPr>
              <a:t> </a:t>
            </a:r>
          </a:p>
          <a:p>
            <a:r>
              <a:rPr lang="en-US" sz="2600" dirty="0" smtClean="0">
                <a:ln>
                  <a:solidFill>
                    <a:schemeClr val="tx1"/>
                  </a:solidFill>
                </a:ln>
              </a:rPr>
              <a:t>  John Newman</a:t>
            </a:r>
          </a:p>
          <a:p>
            <a:r>
              <a:rPr lang="en-US" sz="2600" dirty="0" smtClean="0">
                <a:ln>
                  <a:solidFill>
                    <a:schemeClr val="tx1"/>
                  </a:solidFill>
                </a:ln>
              </a:rPr>
              <a:t>  William Werner </a:t>
            </a:r>
          </a:p>
          <a:p>
            <a:r>
              <a:rPr lang="en-US" sz="2600" dirty="0" smtClean="0">
                <a:ln>
                  <a:solidFill>
                    <a:schemeClr val="tx1"/>
                  </a:solidFill>
                </a:ln>
              </a:rPr>
              <a:t>  Joseph Whitehouse</a:t>
            </a:r>
          </a:p>
          <a:p>
            <a:r>
              <a:rPr lang="en-US" sz="2600" dirty="0" smtClean="0">
                <a:ln>
                  <a:solidFill>
                    <a:schemeClr val="tx1"/>
                  </a:solidFill>
                </a:ln>
              </a:rPr>
              <a:t>  Moses Reed</a:t>
            </a:r>
            <a:endParaRPr lang="en-US" sz="2600" dirty="0">
              <a:ln>
                <a:solidFill>
                  <a:schemeClr val="tx1"/>
                </a:solidFill>
              </a:ln>
            </a:endParaRPr>
          </a:p>
        </p:txBody>
      </p:sp>
      <p:sp useBgFill="1">
        <p:nvSpPr>
          <p:cNvPr id="47" name="TextBox 46"/>
          <p:cNvSpPr txBox="1">
            <a:spLocks noChangeArrowheads="1"/>
          </p:cNvSpPr>
          <p:nvPr/>
        </p:nvSpPr>
        <p:spPr bwMode="auto">
          <a:xfrm>
            <a:off x="0" y="39624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is a Indian sign-language interpreter</a:t>
            </a:r>
            <a:endParaRPr lang="en-US" sz="2800" b="1" dirty="0">
              <a:latin typeface="Calibri" pitchFamily="34" charset="0"/>
            </a:endParaRPr>
          </a:p>
        </p:txBody>
      </p:sp>
      <p:pic>
        <p:nvPicPr>
          <p:cNvPr id="52" name="Picture 3"/>
          <p:cNvPicPr>
            <a:picLocks noChangeAspect="1" noChangeArrowheads="1"/>
          </p:cNvPicPr>
          <p:nvPr/>
        </p:nvPicPr>
        <p:blipFill>
          <a:blip r:embed="rId4"/>
          <a:srcRect l="43850" t="40626" r="15739" b="17187"/>
          <a:stretch>
            <a:fillRect/>
          </a:stretch>
        </p:blipFill>
        <p:spPr bwMode="auto">
          <a:xfrm>
            <a:off x="3733801" y="3543300"/>
            <a:ext cx="5257800" cy="3086100"/>
          </a:xfrm>
          <a:prstGeom prst="rect">
            <a:avLst/>
          </a:prstGeom>
          <a:noFill/>
          <a:ln w="50800">
            <a:solidFill>
              <a:schemeClr val="tx1"/>
            </a:solidFill>
            <a:miter lim="800000"/>
            <a:headEnd/>
            <a:tailEnd/>
          </a:ln>
          <a:effectLst/>
        </p:spPr>
      </p:pic>
      <p:sp useBgFill="1">
        <p:nvSpPr>
          <p:cNvPr id="53" name="TextBox 52"/>
          <p:cNvSpPr txBox="1">
            <a:spLocks noChangeArrowheads="1"/>
          </p:cNvSpPr>
          <p:nvPr/>
        </p:nvSpPr>
        <p:spPr bwMode="auto">
          <a:xfrm>
            <a:off x="2286000" y="7620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Massac</a:t>
            </a:r>
          </a:p>
          <a:p>
            <a:pPr>
              <a:defRPr/>
            </a:pPr>
            <a:r>
              <a:rPr lang="en-US" sz="3200" b="1" dirty="0" smtClean="0">
                <a:latin typeface="Calibri" pitchFamily="34" charset="0"/>
              </a:rPr>
              <a:t>- hire more corpsmen</a:t>
            </a:r>
            <a:endParaRPr lang="en-US" sz="3200" b="1" dirty="0">
              <a:latin typeface="Calibri" pitchFamily="34" charset="0"/>
            </a:endParaRPr>
          </a:p>
        </p:txBody>
      </p:sp>
      <p:pic>
        <p:nvPicPr>
          <p:cNvPr id="54" name="Picture 2" descr="http://www.mhaynesart.com/Images/22/82/OriginalImage.jpg"/>
          <p:cNvPicPr>
            <a:picLocks noChangeAspect="1" noChangeArrowheads="1"/>
          </p:cNvPicPr>
          <p:nvPr/>
        </p:nvPicPr>
        <p:blipFill>
          <a:blip r:embed="rId5"/>
          <a:srcRect/>
          <a:stretch>
            <a:fillRect/>
          </a:stretch>
        </p:blipFill>
        <p:spPr bwMode="auto">
          <a:xfrm>
            <a:off x="4114800" y="3505200"/>
            <a:ext cx="4966635" cy="3276600"/>
          </a:xfrm>
          <a:prstGeom prst="rect">
            <a:avLst/>
          </a:prstGeom>
          <a:noFill/>
          <a:ln w="50800">
            <a:solidFill>
              <a:schemeClr val="tx1"/>
            </a:solidFill>
          </a:ln>
        </p:spPr>
      </p:pic>
      <p:sp useBgFill="1">
        <p:nvSpPr>
          <p:cNvPr id="55" name="TextBox 54"/>
          <p:cNvSpPr txBox="1">
            <a:spLocks noChangeArrowheads="1"/>
          </p:cNvSpPr>
          <p:nvPr/>
        </p:nvSpPr>
        <p:spPr bwMode="auto">
          <a:xfrm>
            <a:off x="0" y="44196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will be court </a:t>
            </a:r>
            <a:r>
              <a:rPr lang="en-US" sz="2800" b="1" dirty="0" err="1" smtClean="0">
                <a:latin typeface="Calibri" pitchFamily="34" charset="0"/>
              </a:rPr>
              <a:t>martialed</a:t>
            </a:r>
            <a:endParaRPr lang="en-US" sz="2800" b="1" dirty="0">
              <a:latin typeface="Calibri" pitchFamily="34" charset="0"/>
            </a:endParaRPr>
          </a:p>
        </p:txBody>
      </p:sp>
      <p:pic>
        <p:nvPicPr>
          <p:cNvPr id="46" name="Picture 2" descr="http://www.mhaynesart.com/Images/22/57/OriginalImage.jpg"/>
          <p:cNvPicPr>
            <a:picLocks noChangeAspect="1" noChangeArrowheads="1"/>
          </p:cNvPicPr>
          <p:nvPr/>
        </p:nvPicPr>
        <p:blipFill>
          <a:blip r:embed="rId6"/>
          <a:srcRect l="25088" t="5556" r="26855" b="8889"/>
          <a:stretch>
            <a:fillRect/>
          </a:stretch>
        </p:blipFill>
        <p:spPr bwMode="auto">
          <a:xfrm>
            <a:off x="4724400" y="3048000"/>
            <a:ext cx="2543299" cy="57598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3">
                                            <p:bg/>
                                          </p:spTgt>
                                        </p:tgtEl>
                                        <p:attrNameLst>
                                          <p:attrName>style.visibility</p:attrName>
                                        </p:attrNameLst>
                                      </p:cBhvr>
                                      <p:to>
                                        <p:strVal val="visible"/>
                                      </p:to>
                                    </p:set>
                                    <p:animEffect transition="in" filter="fade">
                                      <p:cBhvr>
                                        <p:cTn id="7" dur="500"/>
                                        <p:tgtEl>
                                          <p:spTgt spid="53">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3">
                                            <p:txEl>
                                              <p:pRg st="0" end="0"/>
                                            </p:txEl>
                                          </p:spTgt>
                                        </p:tgtEl>
                                        <p:attrNameLst>
                                          <p:attrName>style.visibility</p:attrName>
                                        </p:attrNameLst>
                                      </p:cBhvr>
                                      <p:to>
                                        <p:strVal val="visible"/>
                                      </p:to>
                                    </p:set>
                                    <p:animEffect transition="in" filter="wipe(left)">
                                      <p:cBhvr>
                                        <p:cTn id="10" dur="1000"/>
                                        <p:tgtEl>
                                          <p:spTgt spid="5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0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3">
                                            <p:txEl>
                                              <p:pRg st="1" end="1"/>
                                            </p:txEl>
                                          </p:spTgt>
                                        </p:tgtEl>
                                        <p:attrNameLst>
                                          <p:attrName>style.visibility</p:attrName>
                                        </p:attrNameLst>
                                      </p:cBhvr>
                                      <p:to>
                                        <p:strVal val="visible"/>
                                      </p:to>
                                    </p:set>
                                    <p:animEffect transition="in" filter="wipe(left)">
                                      <p:cBhvr>
                                        <p:cTn id="18" dur="1000"/>
                                        <p:tgtEl>
                                          <p:spTgt spid="5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xit" presetSubtype="0" fill="hold" nodeType="withEffect">
                                  <p:stCondLst>
                                    <p:cond delay="0"/>
                                  </p:stCondLst>
                                  <p:childTnLst>
                                    <p:animEffect transition="out" filter="fade">
                                      <p:cBhvr>
                                        <p:cTn id="23" dur="1000"/>
                                        <p:tgtEl>
                                          <p:spTgt spid="52"/>
                                        </p:tgtEl>
                                      </p:cBhvr>
                                    </p:animEffect>
                                    <p:set>
                                      <p:cBhvr>
                                        <p:cTn id="24" dur="1" fill="hold">
                                          <p:stCondLst>
                                            <p:cond delay="999"/>
                                          </p:stCondLst>
                                        </p:cTn>
                                        <p:tgtEl>
                                          <p:spTgt spid="5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bg/>
                                          </p:spTgt>
                                        </p:tgtEl>
                                        <p:attrNameLst>
                                          <p:attrName>style.visibility</p:attrName>
                                        </p:attrNameLst>
                                      </p:cBhvr>
                                      <p:to>
                                        <p:strVal val="visible"/>
                                      </p:to>
                                    </p:set>
                                    <p:animEffect transition="in" filter="fade">
                                      <p:cBhvr>
                                        <p:cTn id="29" dur="1000"/>
                                        <p:tgtEl>
                                          <p:spTgt spid="39">
                                            <p:bg/>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left)">
                                      <p:cBhvr>
                                        <p:cTn id="32" dur="1000"/>
                                        <p:tgtEl>
                                          <p:spTgt spid="39">
                                            <p:txEl>
                                              <p:pRg st="0" end="0"/>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9">
                                            <p:txEl>
                                              <p:pRg st="1" end="1"/>
                                            </p:txEl>
                                          </p:spTgt>
                                        </p:tgtEl>
                                        <p:attrNameLst>
                                          <p:attrName>style.visibility</p:attrName>
                                        </p:attrNameLst>
                                      </p:cBhvr>
                                      <p:to>
                                        <p:strVal val="visible"/>
                                      </p:to>
                                    </p:set>
                                    <p:animEffect transition="in" filter="wipe(left)">
                                      <p:cBhvr>
                                        <p:cTn id="36" dur="1000"/>
                                        <p:tgtEl>
                                          <p:spTgt spid="39">
                                            <p:txEl>
                                              <p:pRg st="1" end="1"/>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39">
                                            <p:txEl>
                                              <p:pRg st="2" end="2"/>
                                            </p:txEl>
                                          </p:spTgt>
                                        </p:tgtEl>
                                        <p:attrNameLst>
                                          <p:attrName>style.visibility</p:attrName>
                                        </p:attrNameLst>
                                      </p:cBhvr>
                                      <p:to>
                                        <p:strVal val="visible"/>
                                      </p:to>
                                    </p:set>
                                    <p:animEffect transition="in" filter="wipe(left)">
                                      <p:cBhvr>
                                        <p:cTn id="40" dur="1000"/>
                                        <p:tgtEl>
                                          <p:spTgt spid="39">
                                            <p:txEl>
                                              <p:pRg st="2" end="2"/>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39">
                                            <p:txEl>
                                              <p:pRg st="3" end="3"/>
                                            </p:txEl>
                                          </p:spTgt>
                                        </p:tgtEl>
                                        <p:attrNameLst>
                                          <p:attrName>style.visibility</p:attrName>
                                        </p:attrNameLst>
                                      </p:cBhvr>
                                      <p:to>
                                        <p:strVal val="visible"/>
                                      </p:to>
                                    </p:set>
                                    <p:animEffect transition="in" filter="wipe(left)">
                                      <p:cBhvr>
                                        <p:cTn id="44" dur="1000"/>
                                        <p:tgtEl>
                                          <p:spTgt spid="39">
                                            <p:txEl>
                                              <p:pRg st="3" end="3"/>
                                            </p:txEl>
                                          </p:spTgt>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39">
                                            <p:txEl>
                                              <p:pRg st="4" end="4"/>
                                            </p:txEl>
                                          </p:spTgt>
                                        </p:tgtEl>
                                        <p:attrNameLst>
                                          <p:attrName>style.visibility</p:attrName>
                                        </p:attrNameLst>
                                      </p:cBhvr>
                                      <p:to>
                                        <p:strVal val="visible"/>
                                      </p:to>
                                    </p:set>
                                    <p:animEffect transition="in" filter="wipe(left)">
                                      <p:cBhvr>
                                        <p:cTn id="48" dur="1000"/>
                                        <p:tgtEl>
                                          <p:spTgt spid="39">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1000" fill="hold"/>
                                        <p:tgtEl>
                                          <p:spTgt spid="46"/>
                                        </p:tgtEl>
                                        <p:attrNameLst>
                                          <p:attrName>ppt_w</p:attrName>
                                        </p:attrNameLst>
                                      </p:cBhvr>
                                      <p:tavLst>
                                        <p:tav tm="0">
                                          <p:val>
                                            <p:fltVal val="0"/>
                                          </p:val>
                                        </p:tav>
                                        <p:tav tm="100000">
                                          <p:val>
                                            <p:strVal val="#ppt_w"/>
                                          </p:val>
                                        </p:tav>
                                      </p:tavLst>
                                    </p:anim>
                                    <p:anim calcmode="lin" valueType="num">
                                      <p:cBhvr>
                                        <p:cTn id="54" dur="1000" fill="hold"/>
                                        <p:tgtEl>
                                          <p:spTgt spid="46"/>
                                        </p:tgtEl>
                                        <p:attrNameLst>
                                          <p:attrName>ppt_h</p:attrName>
                                        </p:attrNameLst>
                                      </p:cBhvr>
                                      <p:tavLst>
                                        <p:tav tm="0">
                                          <p:val>
                                            <p:fltVal val="0"/>
                                          </p:val>
                                        </p:tav>
                                        <p:tav tm="100000">
                                          <p:val>
                                            <p:strVal val="#ppt_h"/>
                                          </p:val>
                                        </p:tav>
                                      </p:tavLst>
                                    </p:anim>
                                    <p:animEffect transition="in" filter="fade">
                                      <p:cBhvr>
                                        <p:cTn id="55" dur="1000"/>
                                        <p:tgtEl>
                                          <p:spTgt spid="46"/>
                                        </p:tgtEl>
                                      </p:cBhvr>
                                    </p:animEffect>
                                  </p:childTnLst>
                                </p:cTn>
                              </p:par>
                              <p:par>
                                <p:cTn id="56" presetID="63" presetClass="path" presetSubtype="0" accel="50000" decel="50000" fill="hold" nodeType="withEffect">
                                  <p:stCondLst>
                                    <p:cond delay="0"/>
                                  </p:stCondLst>
                                  <p:childTnLst>
                                    <p:animMotion origin="layout" path="M 8.33333E-7 -1.85185E-6 L 0.21927 -0.31991 " pathEditMode="relative" rAng="0" ptsTypes="AA">
                                      <p:cBhvr>
                                        <p:cTn id="57" dur="1000" fill="hold"/>
                                        <p:tgtEl>
                                          <p:spTgt spid="46"/>
                                        </p:tgtEl>
                                        <p:attrNameLst>
                                          <p:attrName>ppt_x</p:attrName>
                                          <p:attrName>ppt_y</p:attrName>
                                        </p:attrNameLst>
                                      </p:cBhvr>
                                      <p:rCtr x="110" y="-160"/>
                                    </p:animMotion>
                                  </p:childTnLst>
                                </p:cTn>
                              </p:par>
                              <p:par>
                                <p:cTn id="58" presetID="10" presetClass="exit" presetSubtype="0" fill="hold" nodeType="withEffect">
                                  <p:stCondLst>
                                    <p:cond delay="500"/>
                                  </p:stCondLst>
                                  <p:childTnLst>
                                    <p:animEffect transition="out" filter="fade">
                                      <p:cBhvr>
                                        <p:cTn id="59" dur="1000"/>
                                        <p:tgtEl>
                                          <p:spTgt spid="54"/>
                                        </p:tgtEl>
                                      </p:cBhvr>
                                    </p:animEffect>
                                    <p:set>
                                      <p:cBhvr>
                                        <p:cTn id="60" dur="1" fill="hold">
                                          <p:stCondLst>
                                            <p:cond delay="999"/>
                                          </p:stCondLst>
                                        </p:cTn>
                                        <p:tgtEl>
                                          <p:spTgt spid="54"/>
                                        </p:tgtEl>
                                        <p:attrNameLst>
                                          <p:attrName>style.visibility</p:attrName>
                                        </p:attrNameLst>
                                      </p:cBhvr>
                                      <p:to>
                                        <p:strVal val="hidden"/>
                                      </p:to>
                                    </p:se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1000"/>
                                        <p:tgtEl>
                                          <p:spTgt spid="4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allAtOnce" animBg="1"/>
      <p:bldP spid="47" grpId="0" animBg="1"/>
      <p:bldP spid="53" grpId="1" uiExpand="1" build="allAtOnce" animBg="1"/>
      <p:bldP spid="55" grpId="0" animBg="1"/>
    </p:bldLst>
  </p:timing>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6" name="Picture 2" descr="http://www.mhaynesart.com/Images/22/82/OriginalImage.jpg"/>
          <p:cNvPicPr>
            <a:picLocks noChangeAspect="1" noChangeArrowheads="1"/>
          </p:cNvPicPr>
          <p:nvPr/>
        </p:nvPicPr>
        <p:blipFill>
          <a:blip r:embed="rId2"/>
          <a:srcRect/>
          <a:stretch>
            <a:fillRect/>
          </a:stretch>
        </p:blipFill>
        <p:spPr bwMode="auto">
          <a:xfrm>
            <a:off x="1981200" y="3276600"/>
            <a:ext cx="5428647" cy="3581400"/>
          </a:xfrm>
          <a:prstGeom prst="rect">
            <a:avLst/>
          </a:prstGeom>
          <a:noFill/>
          <a:ln w="50800">
            <a:solidFill>
              <a:schemeClr val="tx1"/>
            </a:solidFill>
          </a:ln>
        </p:spPr>
      </p:pic>
      <p:sp>
        <p:nvSpPr>
          <p:cNvPr id="4" name="Rectangle 3"/>
          <p:cNvSpPr/>
          <p:nvPr/>
        </p:nvSpPr>
        <p:spPr>
          <a:xfrm>
            <a:off x="0" y="0"/>
            <a:ext cx="9144000" cy="2893100"/>
          </a:xfrm>
          <a:prstGeom prst="rect">
            <a:avLst/>
          </a:prstGeom>
        </p:spPr>
        <p:txBody>
          <a:bodyPr wrap="square">
            <a:spAutoFit/>
          </a:bodyPr>
          <a:lstStyle/>
          <a:p>
            <a:r>
              <a:rPr lang="en-US" sz="1400" dirty="0" smtClean="0">
                <a:hlinkClick r:id="rId3"/>
              </a:rPr>
              <a:t>http://www.mhaynesart.com/Galleries.php?Gallery=LewisClark</a:t>
            </a:r>
            <a:endParaRPr lang="en-US" sz="1400" dirty="0" smtClean="0"/>
          </a:p>
          <a:p>
            <a:pPr algn="ctr"/>
            <a:r>
              <a:rPr lang="en-US" sz="1400" b="1" dirty="0" smtClean="0"/>
              <a:t>RECRUITMENT AT FORT MASSAC, November 12, 1803</a:t>
            </a:r>
            <a:endParaRPr lang="en-US" sz="1400" dirty="0" smtClean="0"/>
          </a:p>
          <a:p>
            <a:r>
              <a:rPr lang="en-US" sz="1400" dirty="0" smtClean="0"/>
              <a:t>On November 11, 1803 a small contingent of men led by </a:t>
            </a:r>
            <a:r>
              <a:rPr lang="en-US" sz="1400" dirty="0" err="1" smtClean="0"/>
              <a:t>Capts</a:t>
            </a:r>
            <a:r>
              <a:rPr lang="en-US" sz="1400" dirty="0" smtClean="0"/>
              <a:t>. Meriwether Lewis and William Clark arrived at Ft. Massac, situated on a promontory overlooking the Ohio River not far above its confluence with the Mississippi. A fort was built at the location by the French in 1757, and the Americans built another in 1794 near the ruins of the earlier structure. The frontier outpost was under the command of Capt. Daniel Bissell at the time of the Corps' arrival, and was garrisoned by a company of the 1st U.S. Infantry. While at Massac Lewis, armed with orders from Secretary of War Henry Dearborn, selected men for possible recruitment into the permanent party. In this scene Capt. Lewis and Capt. Bissell review potential candidates on the parade ground just outside the northern gates of the fort. Standing with them is the French/Indian interpreter and hunter George </a:t>
            </a:r>
            <a:r>
              <a:rPr lang="en-US" sz="1400" dirty="0" err="1" smtClean="0"/>
              <a:t>Drouillard</a:t>
            </a:r>
            <a:r>
              <a:rPr lang="en-US" sz="1400" dirty="0" smtClean="0"/>
              <a:t>, who was the most valuable addition to the Corps recruited at Ft. Massac. There was a village near the fort and in the painting, three native onlookers from the neighborhood watch the procedure with interest. A total of fourteen men in addition to </a:t>
            </a:r>
            <a:r>
              <a:rPr lang="en-US" sz="1400" dirty="0" err="1" smtClean="0"/>
              <a:t>Drouillard</a:t>
            </a:r>
            <a:r>
              <a:rPr lang="en-US" sz="1400" dirty="0" smtClean="0"/>
              <a:t> were acquired at Massac to navigate Lewis' boats up the Mississippi River; perhaps as few as two actually became members of the Corps of Discovery.</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500"/>
                                        <p:tgtEl>
                                          <p:spTgt spid="246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9" name="TextBox 58"/>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13,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16" name="Group 10"/>
          <p:cNvGrpSpPr/>
          <p:nvPr/>
        </p:nvGrpSpPr>
        <p:grpSpPr>
          <a:xfrm>
            <a:off x="1328393" y="304800"/>
            <a:ext cx="750313" cy="5791199"/>
            <a:chOff x="7871029" y="1054327"/>
            <a:chExt cx="673116" cy="4445382"/>
          </a:xfrm>
        </p:grpSpPr>
        <p:sp>
          <p:nvSpPr>
            <p:cNvPr id="48" name="Rectangle 47"/>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1905000" y="5874603"/>
            <a:ext cx="1143000" cy="830997"/>
          </a:xfrm>
          <a:prstGeom prst="rect">
            <a:avLst/>
          </a:prstGeom>
          <a:solidFill>
            <a:srgbClr val="FFF0E7"/>
          </a:solidFill>
        </p:spPr>
        <p:txBody>
          <a:bodyPr wrap="square">
            <a:spAutoFit/>
          </a:bodyPr>
          <a:lstStyle/>
          <a:p>
            <a:pPr algn="ctr"/>
            <a:r>
              <a:rPr lang="en-US" sz="2400" b="1" dirty="0" smtClean="0"/>
              <a:t>Fort Massac</a:t>
            </a:r>
          </a:p>
        </p:txBody>
      </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371600" y="1888629"/>
            <a:ext cx="7772400" cy="2092881"/>
          </a:xfrm>
          <a:prstGeom prst="rect">
            <a:avLst/>
          </a:prstGeom>
          <a:solidFill>
            <a:srgbClr val="FFF0E7"/>
          </a:solidFill>
        </p:spPr>
        <p:txBody>
          <a:bodyPr wrap="square">
            <a:spAutoFit/>
          </a:bodyPr>
          <a:lstStyle/>
          <a:p>
            <a:r>
              <a:rPr lang="en-US" sz="2600" dirty="0" smtClean="0">
                <a:ln>
                  <a:solidFill>
                    <a:schemeClr val="tx1"/>
                  </a:solidFill>
                </a:ln>
              </a:rPr>
              <a:t>  George </a:t>
            </a:r>
            <a:r>
              <a:rPr lang="en-US" sz="2600" dirty="0" err="1" smtClean="0">
                <a:ln>
                  <a:solidFill>
                    <a:schemeClr val="tx1"/>
                  </a:solidFill>
                </a:ln>
              </a:rPr>
              <a:t>Drouillard</a:t>
            </a:r>
            <a:r>
              <a:rPr lang="en-US" sz="2600" dirty="0" smtClean="0">
                <a:ln>
                  <a:solidFill>
                    <a:schemeClr val="tx1"/>
                  </a:solidFill>
                </a:ln>
              </a:rPr>
              <a:t> </a:t>
            </a:r>
          </a:p>
          <a:p>
            <a:r>
              <a:rPr lang="en-US" sz="2600" dirty="0" smtClean="0">
                <a:ln>
                  <a:solidFill>
                    <a:schemeClr val="tx1"/>
                  </a:solidFill>
                </a:ln>
              </a:rPr>
              <a:t>  John Newman </a:t>
            </a:r>
          </a:p>
          <a:p>
            <a:r>
              <a:rPr lang="en-US" sz="2600" dirty="0" smtClean="0">
                <a:ln>
                  <a:solidFill>
                    <a:schemeClr val="tx1"/>
                  </a:solidFill>
                </a:ln>
              </a:rPr>
              <a:t>  William Werner</a:t>
            </a:r>
          </a:p>
          <a:p>
            <a:r>
              <a:rPr lang="en-US" sz="2600" dirty="0" smtClean="0">
                <a:ln>
                  <a:solidFill>
                    <a:schemeClr val="tx1"/>
                  </a:solidFill>
                </a:ln>
              </a:rPr>
              <a:t>  Joseph Whitehouse</a:t>
            </a:r>
          </a:p>
          <a:p>
            <a:r>
              <a:rPr lang="en-US" sz="2600" dirty="0" smtClean="0">
                <a:ln>
                  <a:solidFill>
                    <a:schemeClr val="tx1"/>
                  </a:solidFill>
                </a:ln>
              </a:rPr>
              <a:t>  Moses Reed</a:t>
            </a:r>
            <a:endParaRPr lang="en-US" sz="2600" dirty="0">
              <a:ln>
                <a:solidFill>
                  <a:schemeClr val="tx1"/>
                </a:solidFill>
              </a:ln>
            </a:endParaRPr>
          </a:p>
        </p:txBody>
      </p:sp>
      <p:sp useBgFill="1">
        <p:nvSpPr>
          <p:cNvPr id="47" name="TextBox 46"/>
          <p:cNvSpPr txBox="1">
            <a:spLocks noChangeArrowheads="1"/>
          </p:cNvSpPr>
          <p:nvPr/>
        </p:nvSpPr>
        <p:spPr bwMode="auto">
          <a:xfrm>
            <a:off x="0" y="39624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is a Indian sign-language interpreter</a:t>
            </a:r>
            <a:endParaRPr lang="en-US" sz="2800" b="1" dirty="0">
              <a:latin typeface="Calibri" pitchFamily="34" charset="0"/>
            </a:endParaRPr>
          </a:p>
        </p:txBody>
      </p:sp>
      <p:sp useBgFill="1">
        <p:nvSpPr>
          <p:cNvPr id="53" name="TextBox 52"/>
          <p:cNvSpPr txBox="1">
            <a:spLocks noChangeArrowheads="1"/>
          </p:cNvSpPr>
          <p:nvPr/>
        </p:nvSpPr>
        <p:spPr bwMode="auto">
          <a:xfrm>
            <a:off x="2286000" y="7620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Massac</a:t>
            </a:r>
          </a:p>
          <a:p>
            <a:pPr>
              <a:defRPr/>
            </a:pPr>
            <a:r>
              <a:rPr lang="en-US" sz="3200" b="1" dirty="0" smtClean="0">
                <a:latin typeface="Calibri" pitchFamily="34" charset="0"/>
              </a:rPr>
              <a:t>- hire more corpsmen</a:t>
            </a:r>
            <a:endParaRPr lang="en-US" sz="3200" b="1" dirty="0">
              <a:latin typeface="Calibri" pitchFamily="34" charset="0"/>
            </a:endParaRPr>
          </a:p>
        </p:txBody>
      </p:sp>
      <p:sp>
        <p:nvSpPr>
          <p:cNvPr id="54" name="Rectangle 53"/>
          <p:cNvSpPr/>
          <p:nvPr/>
        </p:nvSpPr>
        <p:spPr>
          <a:xfrm>
            <a:off x="914400" y="4953000"/>
            <a:ext cx="1371600" cy="830997"/>
          </a:xfrm>
          <a:prstGeom prst="rect">
            <a:avLst/>
          </a:prstGeom>
          <a:solidFill>
            <a:srgbClr val="FFF0E7"/>
          </a:solidFill>
        </p:spPr>
        <p:txBody>
          <a:bodyPr wrap="square">
            <a:spAutoFit/>
          </a:bodyPr>
          <a:lstStyle/>
          <a:p>
            <a:pPr algn="ctr"/>
            <a:r>
              <a:rPr lang="en-US" sz="2400" b="1" dirty="0" smtClean="0"/>
              <a:t>Fort Defiance</a:t>
            </a:r>
          </a:p>
        </p:txBody>
      </p:sp>
      <p:grpSp>
        <p:nvGrpSpPr>
          <p:cNvPr id="56" name="Group 10"/>
          <p:cNvGrpSpPr/>
          <p:nvPr/>
        </p:nvGrpSpPr>
        <p:grpSpPr>
          <a:xfrm>
            <a:off x="990605" y="304800"/>
            <a:ext cx="674099" cy="6019799"/>
            <a:chOff x="7939401" y="1054327"/>
            <a:chExt cx="604744" cy="4620858"/>
          </a:xfrm>
        </p:grpSpPr>
        <p:sp>
          <p:nvSpPr>
            <p:cNvPr id="57" name="Rectangle 56"/>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60" name="Freeform 59"/>
          <p:cNvSpPr/>
          <p:nvPr/>
        </p:nvSpPr>
        <p:spPr>
          <a:xfrm>
            <a:off x="993228" y="6293069"/>
            <a:ext cx="472965" cy="202324"/>
          </a:xfrm>
          <a:custGeom>
            <a:avLst/>
            <a:gdLst>
              <a:gd name="connsiteX0" fmla="*/ 472965 w 472965"/>
              <a:gd name="connsiteY0" fmla="*/ 139262 h 202324"/>
              <a:gd name="connsiteX1" fmla="*/ 283779 w 472965"/>
              <a:gd name="connsiteY1" fmla="*/ 28903 h 202324"/>
              <a:gd name="connsiteX2" fmla="*/ 126124 w 472965"/>
              <a:gd name="connsiteY2" fmla="*/ 28903 h 202324"/>
              <a:gd name="connsiteX3" fmla="*/ 0 w 472965"/>
              <a:gd name="connsiteY3" fmla="*/ 202324 h 202324"/>
            </a:gdLst>
            <a:ahLst/>
            <a:cxnLst>
              <a:cxn ang="0">
                <a:pos x="connsiteX0" y="connsiteY0"/>
              </a:cxn>
              <a:cxn ang="0">
                <a:pos x="connsiteX1" y="connsiteY1"/>
              </a:cxn>
              <a:cxn ang="0">
                <a:pos x="connsiteX2" y="connsiteY2"/>
              </a:cxn>
              <a:cxn ang="0">
                <a:pos x="connsiteX3" y="connsiteY3"/>
              </a:cxn>
            </a:cxnLst>
            <a:rect l="l" t="t" r="r" b="b"/>
            <a:pathLst>
              <a:path w="472965" h="202324">
                <a:moveTo>
                  <a:pt x="472965" y="139262"/>
                </a:moveTo>
                <a:cubicBezTo>
                  <a:pt x="407275" y="93279"/>
                  <a:pt x="341586" y="47296"/>
                  <a:pt x="283779" y="28903"/>
                </a:cubicBezTo>
                <a:cubicBezTo>
                  <a:pt x="225972" y="10510"/>
                  <a:pt x="173421" y="0"/>
                  <a:pt x="126124" y="28903"/>
                </a:cubicBezTo>
                <a:cubicBezTo>
                  <a:pt x="78828" y="57807"/>
                  <a:pt x="0" y="202324"/>
                  <a:pt x="0" y="202324"/>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TextBox 51"/>
          <p:cNvSpPr txBox="1">
            <a:spLocks noChangeArrowheads="1"/>
          </p:cNvSpPr>
          <p:nvPr/>
        </p:nvSpPr>
        <p:spPr bwMode="auto">
          <a:xfrm>
            <a:off x="0" y="44196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will be court </a:t>
            </a:r>
            <a:r>
              <a:rPr lang="en-US" sz="2800" b="1" dirty="0" err="1" smtClean="0">
                <a:latin typeface="Calibri" pitchFamily="34" charset="0"/>
              </a:rPr>
              <a:t>martialed</a:t>
            </a:r>
            <a:endParaRPr lang="en-US" sz="2800" b="1" dirty="0">
              <a:latin typeface="Calibri" pitchFamily="34" charset="0"/>
            </a:endParaRPr>
          </a:p>
        </p:txBody>
      </p:sp>
      <p:pic>
        <p:nvPicPr>
          <p:cNvPr id="46" name="Picture 2" descr="http://www.mhaynesart.com/Images/22/57/OriginalImage.jpg"/>
          <p:cNvPicPr>
            <a:picLocks noChangeAspect="1" noChangeArrowheads="1"/>
          </p:cNvPicPr>
          <p:nvPr/>
        </p:nvPicPr>
        <p:blipFill>
          <a:blip r:embed="rId4"/>
          <a:srcRect l="25088" t="5556" r="26855" b="8889"/>
          <a:stretch>
            <a:fillRect/>
          </a:stretch>
        </p:blipFill>
        <p:spPr bwMode="auto">
          <a:xfrm>
            <a:off x="6629400" y="869577"/>
            <a:ext cx="2543299" cy="57598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3"/>
                                        </p:tgtEl>
                                      </p:cBhvr>
                                    </p:animEffect>
                                    <p:set>
                                      <p:cBhvr>
                                        <p:cTn id="13" dur="1" fill="hold">
                                          <p:stCondLst>
                                            <p:cond delay="999"/>
                                          </p:stCondLst>
                                        </p:cTn>
                                        <p:tgtEl>
                                          <p:spTgt spid="5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7"/>
                                        </p:tgtEl>
                                      </p:cBhvr>
                                    </p:animEffect>
                                    <p:set>
                                      <p:cBhvr>
                                        <p:cTn id="16" dur="1" fill="hold">
                                          <p:stCondLst>
                                            <p:cond delay="9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52"/>
                                        </p:tgtEl>
                                      </p:cBhvr>
                                    </p:animEffect>
                                    <p:set>
                                      <p:cBhvr>
                                        <p:cTn id="19" dur="1" fill="hold">
                                          <p:stCondLst>
                                            <p:cond delay="999"/>
                                          </p:stCondLst>
                                        </p:cTn>
                                        <p:tgtEl>
                                          <p:spTgt spid="5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50"/>
                                        </p:tgtEl>
                                      </p:cBhvr>
                                    </p:animEffect>
                                    <p:set>
                                      <p:cBhvr>
                                        <p:cTn id="22" dur="1" fill="hold">
                                          <p:stCondLst>
                                            <p:cond delay="999"/>
                                          </p:stCondLst>
                                        </p:cTn>
                                        <p:tgtEl>
                                          <p:spTgt spid="50"/>
                                        </p:tgtEl>
                                        <p:attrNameLst>
                                          <p:attrName>style.visibility</p:attrName>
                                        </p:attrNameLst>
                                      </p:cBhvr>
                                      <p:to>
                                        <p:strVal val="hidden"/>
                                      </p:to>
                                    </p:se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right)">
                                      <p:cBhvr>
                                        <p:cTn id="26" dur="2000"/>
                                        <p:tgtEl>
                                          <p:spTgt spid="60"/>
                                        </p:tgtEl>
                                      </p:cBhvr>
                                    </p:animEffect>
                                  </p:childTnLst>
                                </p:cTn>
                              </p:par>
                            </p:childTnLst>
                          </p:cTn>
                        </p:par>
                        <p:par>
                          <p:cTn id="27" fill="hold">
                            <p:stCondLst>
                              <p:cond delay="3000"/>
                            </p:stCondLst>
                            <p:childTnLst>
                              <p:par>
                                <p:cTn id="28" presetID="53" presetClass="exit" presetSubtype="0" fill="hold" grpId="0" nodeType="afterEffect">
                                  <p:stCondLst>
                                    <p:cond delay="0"/>
                                  </p:stCondLst>
                                  <p:childTnLst>
                                    <p:anim calcmode="lin" valueType="num">
                                      <p:cBhvr>
                                        <p:cTn id="29" dur="1000"/>
                                        <p:tgtEl>
                                          <p:spTgt spid="37"/>
                                        </p:tgtEl>
                                        <p:attrNameLst>
                                          <p:attrName>ppt_w</p:attrName>
                                        </p:attrNameLst>
                                      </p:cBhvr>
                                      <p:tavLst>
                                        <p:tav tm="0">
                                          <p:val>
                                            <p:strVal val="ppt_w"/>
                                          </p:val>
                                        </p:tav>
                                        <p:tav tm="100000">
                                          <p:val>
                                            <p:fltVal val="0"/>
                                          </p:val>
                                        </p:tav>
                                      </p:tavLst>
                                    </p:anim>
                                    <p:anim calcmode="lin" valueType="num">
                                      <p:cBhvr>
                                        <p:cTn id="30" dur="1000"/>
                                        <p:tgtEl>
                                          <p:spTgt spid="37"/>
                                        </p:tgtEl>
                                        <p:attrNameLst>
                                          <p:attrName>ppt_h</p:attrName>
                                        </p:attrNameLst>
                                      </p:cBhvr>
                                      <p:tavLst>
                                        <p:tav tm="0">
                                          <p:val>
                                            <p:strVal val="ppt_h"/>
                                          </p:val>
                                        </p:tav>
                                        <p:tav tm="100000">
                                          <p:val>
                                            <p:fltVal val="0"/>
                                          </p:val>
                                        </p:tav>
                                      </p:tavLst>
                                    </p:anim>
                                    <p:animEffect transition="out" filter="fade">
                                      <p:cBhvr>
                                        <p:cTn id="31" dur="1000"/>
                                        <p:tgtEl>
                                          <p:spTgt spid="37"/>
                                        </p:tgtEl>
                                      </p:cBhvr>
                                    </p:animEffect>
                                    <p:set>
                                      <p:cBhvr>
                                        <p:cTn id="32" dur="1" fill="hold">
                                          <p:stCondLst>
                                            <p:cond delay="999"/>
                                          </p:stCondLst>
                                        </p:cTn>
                                        <p:tgtEl>
                                          <p:spTgt spid="37"/>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1000" fill="hold"/>
                                        <p:tgtEl>
                                          <p:spTgt spid="59"/>
                                        </p:tgtEl>
                                        <p:attrNameLst>
                                          <p:attrName>ppt_w</p:attrName>
                                        </p:attrNameLst>
                                      </p:cBhvr>
                                      <p:tavLst>
                                        <p:tav tm="0">
                                          <p:val>
                                            <p:fltVal val="0"/>
                                          </p:val>
                                        </p:tav>
                                        <p:tav tm="100000">
                                          <p:val>
                                            <p:strVal val="#ppt_w"/>
                                          </p:val>
                                        </p:tav>
                                      </p:tavLst>
                                    </p:anim>
                                    <p:anim calcmode="lin" valueType="num">
                                      <p:cBhvr>
                                        <p:cTn id="36" dur="1000" fill="hold"/>
                                        <p:tgtEl>
                                          <p:spTgt spid="59"/>
                                        </p:tgtEl>
                                        <p:attrNameLst>
                                          <p:attrName>ppt_h</p:attrName>
                                        </p:attrNameLst>
                                      </p:cBhvr>
                                      <p:tavLst>
                                        <p:tav tm="0">
                                          <p:val>
                                            <p:fltVal val="0"/>
                                          </p:val>
                                        </p:tav>
                                        <p:tav tm="100000">
                                          <p:val>
                                            <p:strVal val="#ppt_h"/>
                                          </p:val>
                                        </p:tav>
                                      </p:tavLst>
                                    </p:anim>
                                    <p:animEffect transition="in" filter="fade">
                                      <p:cBhvr>
                                        <p:cTn id="37" dur="1000"/>
                                        <p:tgtEl>
                                          <p:spTgt spid="59"/>
                                        </p:tgtEl>
                                      </p:cBhvr>
                                    </p:animEffect>
                                  </p:childTnLst>
                                </p:cTn>
                              </p:par>
                            </p:childTnLst>
                          </p:cTn>
                        </p:par>
                        <p:par>
                          <p:cTn id="38" fill="hold">
                            <p:stCondLst>
                              <p:cond delay="4000"/>
                            </p:stCondLst>
                            <p:childTnLst>
                              <p:par>
                                <p:cTn id="39" presetID="49" presetClass="entr" presetSubtype="0" decel="10000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360"/>
                                          </p:val>
                                        </p:tav>
                                        <p:tav tm="100000">
                                          <p:val>
                                            <p:fltVal val="0"/>
                                          </p:val>
                                        </p:tav>
                                      </p:tavLst>
                                    </p:anim>
                                    <p:animEffect transition="in" filter="fade">
                                      <p:cBhvr>
                                        <p:cTn id="44" dur="10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down)">
                                      <p:cBhvr>
                                        <p:cTn id="51"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9" grpId="0" animBg="1"/>
      <p:bldP spid="50" grpId="0" animBg="1"/>
      <p:bldP spid="39" grpId="0" animBg="1"/>
      <p:bldP spid="47" grpId="0" animBg="1"/>
      <p:bldP spid="53" grpId="0" animBg="1"/>
      <p:bldP spid="54" grpId="0" animBg="1"/>
      <p:bldP spid="60" grpId="0" animBg="1"/>
      <p:bldP spid="55" grpId="0" animBg="1"/>
      <p:bldP spid="52" grpId="0" animBg="1"/>
    </p:bld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4" name="Picture 2" descr="http://www.mhaynesart.com/Images/22/57/OriginalImage.jpg"/>
          <p:cNvPicPr>
            <a:picLocks noChangeAspect="1" noChangeArrowheads="1"/>
          </p:cNvPicPr>
          <p:nvPr/>
        </p:nvPicPr>
        <p:blipFill>
          <a:blip r:embed="rId2"/>
          <a:srcRect r="16961"/>
          <a:stretch>
            <a:fillRect/>
          </a:stretch>
        </p:blipFill>
        <p:spPr bwMode="auto">
          <a:xfrm>
            <a:off x="4667250" y="0"/>
            <a:ext cx="4476750" cy="6858001"/>
          </a:xfrm>
          <a:prstGeom prst="rect">
            <a:avLst/>
          </a:prstGeom>
          <a:noFill/>
        </p:spPr>
      </p:pic>
      <p:sp>
        <p:nvSpPr>
          <p:cNvPr id="4" name="Rectangle 3"/>
          <p:cNvSpPr/>
          <p:nvPr/>
        </p:nvSpPr>
        <p:spPr>
          <a:xfrm>
            <a:off x="0" y="0"/>
            <a:ext cx="4800600" cy="6986528"/>
          </a:xfrm>
          <a:prstGeom prst="rect">
            <a:avLst/>
          </a:prstGeom>
        </p:spPr>
        <p:txBody>
          <a:bodyPr wrap="square">
            <a:spAutoFit/>
          </a:bodyPr>
          <a:lstStyle/>
          <a:p>
            <a:r>
              <a:rPr lang="en-US" sz="1600" dirty="0" smtClean="0">
                <a:hlinkClick r:id="rId3"/>
              </a:rPr>
              <a:t>http://www.mhaynesart.com/Galleries.php?Gallery=LewisClark</a:t>
            </a:r>
            <a:endParaRPr lang="en-US" sz="1600" dirty="0" smtClean="0"/>
          </a:p>
          <a:p>
            <a:pPr algn="ctr"/>
            <a:r>
              <a:rPr lang="en-US" sz="1600" b="1" dirty="0" smtClean="0"/>
              <a:t>GEORGE DROUILLARD</a:t>
            </a:r>
            <a:endParaRPr lang="en-US" sz="1600" dirty="0" smtClean="0"/>
          </a:p>
          <a:p>
            <a:endParaRPr lang="en-US" sz="1600" dirty="0" smtClean="0"/>
          </a:p>
          <a:p>
            <a:r>
              <a:rPr lang="en-US" sz="1600" dirty="0" smtClean="0"/>
              <a:t>This depiction is of </a:t>
            </a:r>
            <a:r>
              <a:rPr lang="en-US" sz="1600" dirty="0" err="1" smtClean="0"/>
              <a:t>Drouillard</a:t>
            </a:r>
            <a:r>
              <a:rPr lang="en-US" sz="1600" dirty="0" smtClean="0"/>
              <a:t> as he might have appeared early in the expedition wearing clothing typical to a woodland hunter. A bright silk scarf holds his long black hair. A rough, bloodstained linen smock is worn to protect his finer shirt which is printed with a 'window pane' check pattern. The blue trade cloth leggings are trimmed in red ribbon as are his woodland style moccasins. The bands below his knees holding his leggings in place are decorated with early style trade beads. </a:t>
            </a:r>
            <a:r>
              <a:rPr lang="en-US" sz="1600" dirty="0" err="1" smtClean="0"/>
              <a:t>Drouillard</a:t>
            </a:r>
            <a:r>
              <a:rPr lang="en-US" sz="1600" dirty="0" smtClean="0"/>
              <a:t> is armed with a Kentucky style rifle and his hunting bag is of buffalo hide, perhaps traded for from upriver tribes. The few descriptions of him mention his long, straight black hair and that he was unusually tall. One writer alluded to his legs being tattooed from the waist to his feet, a practice common among the early Illinois tribes and Shawnee and Delaware who had banded together in two large villages in the Cape Girardeau, Missouri area. Also common among the Shawnee tribe at this time was the slitting of the ear to accommodate numerous earrings. The ever present clay pipe rounds out this depiction of George </a:t>
            </a:r>
            <a:r>
              <a:rPr lang="en-US" sz="1600" dirty="0" err="1" smtClean="0"/>
              <a:t>Drouillard</a:t>
            </a:r>
            <a:r>
              <a:rPr lang="en-US" sz="1600" dirty="0" smtClean="0"/>
              <a:t>, one of the most valuable and mysterious members of the Corps of Discovery.</a:t>
            </a:r>
          </a:p>
          <a:p>
            <a:endParaRPr lang="en-US" sz="1600" dirty="0" smtClean="0"/>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9" name="TextBox 58"/>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13,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16" name="Group 10"/>
          <p:cNvGrpSpPr/>
          <p:nvPr/>
        </p:nvGrpSpPr>
        <p:grpSpPr>
          <a:xfrm>
            <a:off x="1328405" y="304800"/>
            <a:ext cx="750295" cy="5791199"/>
            <a:chOff x="7871029" y="1054327"/>
            <a:chExt cx="673099" cy="4445382"/>
          </a:xfrm>
        </p:grpSpPr>
        <p:sp>
          <p:nvSpPr>
            <p:cNvPr id="48" name="Rectangle 47"/>
            <p:cNvSpPr/>
            <p:nvPr/>
          </p:nvSpPr>
          <p:spPr>
            <a:xfrm rot="18407744">
              <a:off x="7694967" y="1378879"/>
              <a:ext cx="1173714" cy="524609"/>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914400" y="4953000"/>
            <a:ext cx="1371600" cy="830997"/>
          </a:xfrm>
          <a:prstGeom prst="rect">
            <a:avLst/>
          </a:prstGeom>
          <a:solidFill>
            <a:srgbClr val="FFF0E7"/>
          </a:solidFill>
        </p:spPr>
        <p:txBody>
          <a:bodyPr wrap="square">
            <a:spAutoFit/>
          </a:bodyPr>
          <a:lstStyle/>
          <a:p>
            <a:pPr algn="ctr"/>
            <a:r>
              <a:rPr lang="en-US" sz="2400" b="1" dirty="0" smtClean="0"/>
              <a:t>Fort Defiance</a:t>
            </a:r>
          </a:p>
        </p:txBody>
      </p:sp>
      <p:sp>
        <p:nvSpPr>
          <p:cNvPr id="60" name="Freeform 59"/>
          <p:cNvSpPr/>
          <p:nvPr/>
        </p:nvSpPr>
        <p:spPr>
          <a:xfrm>
            <a:off x="993228" y="6293069"/>
            <a:ext cx="472965" cy="202324"/>
          </a:xfrm>
          <a:custGeom>
            <a:avLst/>
            <a:gdLst>
              <a:gd name="connsiteX0" fmla="*/ 472965 w 472965"/>
              <a:gd name="connsiteY0" fmla="*/ 139262 h 202324"/>
              <a:gd name="connsiteX1" fmla="*/ 283779 w 472965"/>
              <a:gd name="connsiteY1" fmla="*/ 28903 h 202324"/>
              <a:gd name="connsiteX2" fmla="*/ 126124 w 472965"/>
              <a:gd name="connsiteY2" fmla="*/ 28903 h 202324"/>
              <a:gd name="connsiteX3" fmla="*/ 0 w 472965"/>
              <a:gd name="connsiteY3" fmla="*/ 202324 h 202324"/>
            </a:gdLst>
            <a:ahLst/>
            <a:cxnLst>
              <a:cxn ang="0">
                <a:pos x="connsiteX0" y="connsiteY0"/>
              </a:cxn>
              <a:cxn ang="0">
                <a:pos x="connsiteX1" y="connsiteY1"/>
              </a:cxn>
              <a:cxn ang="0">
                <a:pos x="connsiteX2" y="connsiteY2"/>
              </a:cxn>
              <a:cxn ang="0">
                <a:pos x="connsiteX3" y="connsiteY3"/>
              </a:cxn>
            </a:cxnLst>
            <a:rect l="l" t="t" r="r" b="b"/>
            <a:pathLst>
              <a:path w="472965" h="202324">
                <a:moveTo>
                  <a:pt x="472965" y="139262"/>
                </a:moveTo>
                <a:cubicBezTo>
                  <a:pt x="407275" y="93279"/>
                  <a:pt x="341586" y="47296"/>
                  <a:pt x="283779" y="28903"/>
                </a:cubicBezTo>
                <a:cubicBezTo>
                  <a:pt x="225972" y="10510"/>
                  <a:pt x="173421" y="0"/>
                  <a:pt x="126124" y="28903"/>
                </a:cubicBezTo>
                <a:cubicBezTo>
                  <a:pt x="78828" y="57807"/>
                  <a:pt x="0" y="202324"/>
                  <a:pt x="0" y="202324"/>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083729" y="914400"/>
            <a:ext cx="5307671" cy="646331"/>
          </a:xfrm>
          <a:prstGeom prst="rect">
            <a:avLst/>
          </a:prstGeom>
          <a:noFill/>
        </p:spPr>
        <p:txBody>
          <a:bodyPr wrap="none" rtlCol="0">
            <a:spAutoFit/>
          </a:bodyPr>
          <a:lstStyle/>
          <a:p>
            <a:r>
              <a:rPr lang="en-US" sz="3600" dirty="0" smtClean="0">
                <a:solidFill>
                  <a:srgbClr val="FF0000"/>
                </a:solidFill>
                <a:effectLst>
                  <a:outerShdw dist="50800" dir="7800000" algn="ctr" rotWithShape="0">
                    <a:schemeClr val="tx1"/>
                  </a:outerShdw>
                </a:effectLst>
              </a:rPr>
              <a:t>August 31 to November 13 </a:t>
            </a:r>
            <a:endParaRPr lang="en-US" sz="3600" dirty="0">
              <a:solidFill>
                <a:srgbClr val="FF0000"/>
              </a:solidFill>
              <a:effectLst>
                <a:outerShdw dist="50800" dir="7800000" algn="ctr" rotWithShape="0">
                  <a:schemeClr val="tx1"/>
                </a:outerShdw>
              </a:effectLst>
            </a:endParaRPr>
          </a:p>
        </p:txBody>
      </p:sp>
      <p:sp useBgFill="1">
        <p:nvSpPr>
          <p:cNvPr id="56" name="TextBox 55"/>
          <p:cNvSpPr txBox="1"/>
          <p:nvPr/>
        </p:nvSpPr>
        <p:spPr>
          <a:xfrm>
            <a:off x="5486400" y="39469"/>
            <a:ext cx="2658100" cy="646331"/>
          </a:xfrm>
          <a:prstGeom prst="rect">
            <a:avLst/>
          </a:prstGeom>
        </p:spPr>
        <p:txBody>
          <a:bodyPr wrap="none" rtlCol="0">
            <a:spAutoFit/>
          </a:bodyPr>
          <a:lstStyle/>
          <a:p>
            <a:r>
              <a:rPr lang="en-US" sz="3600" dirty="0" smtClean="0">
                <a:solidFill>
                  <a:srgbClr val="FF0000"/>
                </a:solidFill>
                <a:effectLst>
                  <a:outerShdw dist="50800" dir="7800000" algn="ctr" rotWithShape="0">
                    <a:schemeClr val="tx1"/>
                  </a:outerShdw>
                </a:effectLst>
              </a:rPr>
              <a:t>2 ½ MONTHS</a:t>
            </a:r>
            <a:endParaRPr lang="en-US" sz="3600" dirty="0">
              <a:solidFill>
                <a:srgbClr val="FF0000"/>
              </a:solidFill>
              <a:effectLst>
                <a:outerShdw dist="50800" dir="7800000" algn="ctr" rotWithShape="0">
                  <a:schemeClr val="tx1"/>
                </a:outerShdw>
              </a:effectLst>
            </a:endParaRPr>
          </a:p>
        </p:txBody>
      </p:sp>
      <p:sp>
        <p:nvSpPr>
          <p:cNvPr id="61" name="Freeform 60"/>
          <p:cNvSpPr/>
          <p:nvPr/>
        </p:nvSpPr>
        <p:spPr>
          <a:xfrm>
            <a:off x="910087" y="2615241"/>
            <a:ext cx="7167113" cy="3861759"/>
          </a:xfrm>
          <a:custGeom>
            <a:avLst/>
            <a:gdLst>
              <a:gd name="connsiteX0" fmla="*/ 6970143 w 6970143"/>
              <a:gd name="connsiteY0" fmla="*/ 296174 h 3861759"/>
              <a:gd name="connsiteX1" fmla="*/ 6832121 w 6970143"/>
              <a:gd name="connsiteY1" fmla="*/ 244415 h 3861759"/>
              <a:gd name="connsiteX2" fmla="*/ 6676845 w 6970143"/>
              <a:gd name="connsiteY2" fmla="*/ 20128 h 3861759"/>
              <a:gd name="connsiteX3" fmla="*/ 6556075 w 6970143"/>
              <a:gd name="connsiteY3" fmla="*/ 123645 h 3861759"/>
              <a:gd name="connsiteX4" fmla="*/ 6418053 w 6970143"/>
              <a:gd name="connsiteY4" fmla="*/ 123645 h 3861759"/>
              <a:gd name="connsiteX5" fmla="*/ 6418053 w 6970143"/>
              <a:gd name="connsiteY5" fmla="*/ 244415 h 3861759"/>
              <a:gd name="connsiteX6" fmla="*/ 6435305 w 6970143"/>
              <a:gd name="connsiteY6" fmla="*/ 434196 h 3861759"/>
              <a:gd name="connsiteX7" fmla="*/ 6314536 w 6970143"/>
              <a:gd name="connsiteY7" fmla="*/ 762000 h 3861759"/>
              <a:gd name="connsiteX8" fmla="*/ 6262777 w 6970143"/>
              <a:gd name="connsiteY8" fmla="*/ 951781 h 3861759"/>
              <a:gd name="connsiteX9" fmla="*/ 6331788 w 6970143"/>
              <a:gd name="connsiteY9" fmla="*/ 1124309 h 3861759"/>
              <a:gd name="connsiteX10" fmla="*/ 6072996 w 6970143"/>
              <a:gd name="connsiteY10" fmla="*/ 1331343 h 3861759"/>
              <a:gd name="connsiteX11" fmla="*/ 5969479 w 6970143"/>
              <a:gd name="connsiteY11" fmla="*/ 1452113 h 3861759"/>
              <a:gd name="connsiteX12" fmla="*/ 5831456 w 6970143"/>
              <a:gd name="connsiteY12" fmla="*/ 1452113 h 3861759"/>
              <a:gd name="connsiteX13" fmla="*/ 5727939 w 6970143"/>
              <a:gd name="connsiteY13" fmla="*/ 1521125 h 3861759"/>
              <a:gd name="connsiteX14" fmla="*/ 5589917 w 6970143"/>
              <a:gd name="connsiteY14" fmla="*/ 1676400 h 3861759"/>
              <a:gd name="connsiteX15" fmla="*/ 5589917 w 6970143"/>
              <a:gd name="connsiteY15" fmla="*/ 1866181 h 3861759"/>
              <a:gd name="connsiteX16" fmla="*/ 5572664 w 6970143"/>
              <a:gd name="connsiteY16" fmla="*/ 1935192 h 3861759"/>
              <a:gd name="connsiteX17" fmla="*/ 5434641 w 6970143"/>
              <a:gd name="connsiteY17" fmla="*/ 1935192 h 3861759"/>
              <a:gd name="connsiteX18" fmla="*/ 5434641 w 6970143"/>
              <a:gd name="connsiteY18" fmla="*/ 1831676 h 3861759"/>
              <a:gd name="connsiteX19" fmla="*/ 5417388 w 6970143"/>
              <a:gd name="connsiteY19" fmla="*/ 1814423 h 3861759"/>
              <a:gd name="connsiteX20" fmla="*/ 5296619 w 6970143"/>
              <a:gd name="connsiteY20" fmla="*/ 1986951 h 3861759"/>
              <a:gd name="connsiteX21" fmla="*/ 5296619 w 6970143"/>
              <a:gd name="connsiteY21" fmla="*/ 2124974 h 3861759"/>
              <a:gd name="connsiteX22" fmla="*/ 5296619 w 6970143"/>
              <a:gd name="connsiteY22" fmla="*/ 2245743 h 3861759"/>
              <a:gd name="connsiteX23" fmla="*/ 5244860 w 6970143"/>
              <a:gd name="connsiteY23" fmla="*/ 2349260 h 3861759"/>
              <a:gd name="connsiteX24" fmla="*/ 5193102 w 6970143"/>
              <a:gd name="connsiteY24" fmla="*/ 2470030 h 3861759"/>
              <a:gd name="connsiteX25" fmla="*/ 5089585 w 6970143"/>
              <a:gd name="connsiteY25" fmla="*/ 2590800 h 3861759"/>
              <a:gd name="connsiteX26" fmla="*/ 5020573 w 6970143"/>
              <a:gd name="connsiteY26" fmla="*/ 2659811 h 3861759"/>
              <a:gd name="connsiteX27" fmla="*/ 4986068 w 6970143"/>
              <a:gd name="connsiteY27" fmla="*/ 2452777 h 3861759"/>
              <a:gd name="connsiteX28" fmla="*/ 4986068 w 6970143"/>
              <a:gd name="connsiteY28" fmla="*/ 2332008 h 3861759"/>
              <a:gd name="connsiteX29" fmla="*/ 4865298 w 6970143"/>
              <a:gd name="connsiteY29" fmla="*/ 2280249 h 3861759"/>
              <a:gd name="connsiteX30" fmla="*/ 4779034 w 6970143"/>
              <a:gd name="connsiteY30" fmla="*/ 2073215 h 3861759"/>
              <a:gd name="connsiteX31" fmla="*/ 4658264 w 6970143"/>
              <a:gd name="connsiteY31" fmla="*/ 2159479 h 3861759"/>
              <a:gd name="connsiteX32" fmla="*/ 4451230 w 6970143"/>
              <a:gd name="connsiteY32" fmla="*/ 2211238 h 3861759"/>
              <a:gd name="connsiteX33" fmla="*/ 4278702 w 6970143"/>
              <a:gd name="connsiteY33" fmla="*/ 2142226 h 3861759"/>
              <a:gd name="connsiteX34" fmla="*/ 4192438 w 6970143"/>
              <a:gd name="connsiteY34" fmla="*/ 2193985 h 3861759"/>
              <a:gd name="connsiteX35" fmla="*/ 4019909 w 6970143"/>
              <a:gd name="connsiteY35" fmla="*/ 2073215 h 3861759"/>
              <a:gd name="connsiteX36" fmla="*/ 3864634 w 6970143"/>
              <a:gd name="connsiteY36" fmla="*/ 2055962 h 3861759"/>
              <a:gd name="connsiteX37" fmla="*/ 3761117 w 6970143"/>
              <a:gd name="connsiteY37" fmla="*/ 1831676 h 3861759"/>
              <a:gd name="connsiteX38" fmla="*/ 3692105 w 6970143"/>
              <a:gd name="connsiteY38" fmla="*/ 1728159 h 3861759"/>
              <a:gd name="connsiteX39" fmla="*/ 3588588 w 6970143"/>
              <a:gd name="connsiteY39" fmla="*/ 1641894 h 3861759"/>
              <a:gd name="connsiteX40" fmla="*/ 3312543 w 6970143"/>
              <a:gd name="connsiteY40" fmla="*/ 1762664 h 3861759"/>
              <a:gd name="connsiteX41" fmla="*/ 3329796 w 6970143"/>
              <a:gd name="connsiteY41" fmla="*/ 1866181 h 3861759"/>
              <a:gd name="connsiteX42" fmla="*/ 3364302 w 6970143"/>
              <a:gd name="connsiteY42" fmla="*/ 2004204 h 3861759"/>
              <a:gd name="connsiteX43" fmla="*/ 3295290 w 6970143"/>
              <a:gd name="connsiteY43" fmla="*/ 2073215 h 3861759"/>
              <a:gd name="connsiteX44" fmla="*/ 3019245 w 6970143"/>
              <a:gd name="connsiteY44" fmla="*/ 2107721 h 3861759"/>
              <a:gd name="connsiteX45" fmla="*/ 2967487 w 6970143"/>
              <a:gd name="connsiteY45" fmla="*/ 2090468 h 3861759"/>
              <a:gd name="connsiteX46" fmla="*/ 2881222 w 6970143"/>
              <a:gd name="connsiteY46" fmla="*/ 2107721 h 3861759"/>
              <a:gd name="connsiteX47" fmla="*/ 2898475 w 6970143"/>
              <a:gd name="connsiteY47" fmla="*/ 2297502 h 3861759"/>
              <a:gd name="connsiteX48" fmla="*/ 2743200 w 6970143"/>
              <a:gd name="connsiteY48" fmla="*/ 2383766 h 3861759"/>
              <a:gd name="connsiteX49" fmla="*/ 2725947 w 6970143"/>
              <a:gd name="connsiteY49" fmla="*/ 2539042 h 3861759"/>
              <a:gd name="connsiteX50" fmla="*/ 2605177 w 6970143"/>
              <a:gd name="connsiteY50" fmla="*/ 2521789 h 3861759"/>
              <a:gd name="connsiteX51" fmla="*/ 2536166 w 6970143"/>
              <a:gd name="connsiteY51" fmla="*/ 2711570 h 3861759"/>
              <a:gd name="connsiteX52" fmla="*/ 2518913 w 6970143"/>
              <a:gd name="connsiteY52" fmla="*/ 2849592 h 3861759"/>
              <a:gd name="connsiteX53" fmla="*/ 2363638 w 6970143"/>
              <a:gd name="connsiteY53" fmla="*/ 2866845 h 3861759"/>
              <a:gd name="connsiteX54" fmla="*/ 2277373 w 6970143"/>
              <a:gd name="connsiteY54" fmla="*/ 2832340 h 3861759"/>
              <a:gd name="connsiteX55" fmla="*/ 2242868 w 6970143"/>
              <a:gd name="connsiteY55" fmla="*/ 2711570 h 3861759"/>
              <a:gd name="connsiteX56" fmla="*/ 2173856 w 6970143"/>
              <a:gd name="connsiteY56" fmla="*/ 2625306 h 3861759"/>
              <a:gd name="connsiteX57" fmla="*/ 2053087 w 6970143"/>
              <a:gd name="connsiteY57" fmla="*/ 2866845 h 3861759"/>
              <a:gd name="connsiteX58" fmla="*/ 2001328 w 6970143"/>
              <a:gd name="connsiteY58" fmla="*/ 3004868 h 3861759"/>
              <a:gd name="connsiteX59" fmla="*/ 1932317 w 6970143"/>
              <a:gd name="connsiteY59" fmla="*/ 2901351 h 3861759"/>
              <a:gd name="connsiteX60" fmla="*/ 1915064 w 6970143"/>
              <a:gd name="connsiteY60" fmla="*/ 2884098 h 3861759"/>
              <a:gd name="connsiteX61" fmla="*/ 1759788 w 6970143"/>
              <a:gd name="connsiteY61" fmla="*/ 2901351 h 3861759"/>
              <a:gd name="connsiteX62" fmla="*/ 1639019 w 6970143"/>
              <a:gd name="connsiteY62" fmla="*/ 3108385 h 3861759"/>
              <a:gd name="connsiteX63" fmla="*/ 1449238 w 6970143"/>
              <a:gd name="connsiteY63" fmla="*/ 2953109 h 3861759"/>
              <a:gd name="connsiteX64" fmla="*/ 1449238 w 6970143"/>
              <a:gd name="connsiteY64" fmla="*/ 2918604 h 3861759"/>
              <a:gd name="connsiteX65" fmla="*/ 1380226 w 6970143"/>
              <a:gd name="connsiteY65" fmla="*/ 2901351 h 3861759"/>
              <a:gd name="connsiteX66" fmla="*/ 1242204 w 6970143"/>
              <a:gd name="connsiteY66" fmla="*/ 2884098 h 3861759"/>
              <a:gd name="connsiteX67" fmla="*/ 1242204 w 6970143"/>
              <a:gd name="connsiteY67" fmla="*/ 3004868 h 3861759"/>
              <a:gd name="connsiteX68" fmla="*/ 1086928 w 6970143"/>
              <a:gd name="connsiteY68" fmla="*/ 2953109 h 3861759"/>
              <a:gd name="connsiteX69" fmla="*/ 1069675 w 6970143"/>
              <a:gd name="connsiteY69" fmla="*/ 2987615 h 3861759"/>
              <a:gd name="connsiteX70" fmla="*/ 983411 w 6970143"/>
              <a:gd name="connsiteY70" fmla="*/ 3125638 h 3861759"/>
              <a:gd name="connsiteX71" fmla="*/ 879894 w 6970143"/>
              <a:gd name="connsiteY71" fmla="*/ 3177396 h 3861759"/>
              <a:gd name="connsiteX72" fmla="*/ 983411 w 6970143"/>
              <a:gd name="connsiteY72" fmla="*/ 3349925 h 3861759"/>
              <a:gd name="connsiteX73" fmla="*/ 828136 w 6970143"/>
              <a:gd name="connsiteY73" fmla="*/ 3401683 h 3861759"/>
              <a:gd name="connsiteX74" fmla="*/ 621102 w 6970143"/>
              <a:gd name="connsiteY74" fmla="*/ 3505200 h 3861759"/>
              <a:gd name="connsiteX75" fmla="*/ 621102 w 6970143"/>
              <a:gd name="connsiteY75" fmla="*/ 3591464 h 3861759"/>
              <a:gd name="connsiteX76" fmla="*/ 672860 w 6970143"/>
              <a:gd name="connsiteY76" fmla="*/ 3712234 h 3861759"/>
              <a:gd name="connsiteX77" fmla="*/ 672860 w 6970143"/>
              <a:gd name="connsiteY77" fmla="*/ 3815751 h 3861759"/>
              <a:gd name="connsiteX78" fmla="*/ 603849 w 6970143"/>
              <a:gd name="connsiteY78" fmla="*/ 3833004 h 3861759"/>
              <a:gd name="connsiteX79" fmla="*/ 327804 w 6970143"/>
              <a:gd name="connsiteY79" fmla="*/ 3677728 h 3861759"/>
              <a:gd name="connsiteX80" fmla="*/ 224287 w 6970143"/>
              <a:gd name="connsiteY80" fmla="*/ 3677728 h 3861759"/>
              <a:gd name="connsiteX81" fmla="*/ 138022 w 6970143"/>
              <a:gd name="connsiteY81" fmla="*/ 3833004 h 3861759"/>
              <a:gd name="connsiteX82" fmla="*/ 0 w 6970143"/>
              <a:gd name="connsiteY82" fmla="*/ 3850257 h 3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70143" h="3861759">
                <a:moveTo>
                  <a:pt x="6970143" y="296174"/>
                </a:moveTo>
                <a:cubicBezTo>
                  <a:pt x="6925573" y="293298"/>
                  <a:pt x="6881004" y="290423"/>
                  <a:pt x="6832121" y="244415"/>
                </a:cubicBezTo>
                <a:cubicBezTo>
                  <a:pt x="6783238" y="198407"/>
                  <a:pt x="6722853" y="40256"/>
                  <a:pt x="6676845" y="20128"/>
                </a:cubicBezTo>
                <a:cubicBezTo>
                  <a:pt x="6630837" y="0"/>
                  <a:pt x="6599207" y="106392"/>
                  <a:pt x="6556075" y="123645"/>
                </a:cubicBezTo>
                <a:cubicBezTo>
                  <a:pt x="6512943" y="140898"/>
                  <a:pt x="6441057" y="103517"/>
                  <a:pt x="6418053" y="123645"/>
                </a:cubicBezTo>
                <a:cubicBezTo>
                  <a:pt x="6395049" y="143773"/>
                  <a:pt x="6415178" y="192657"/>
                  <a:pt x="6418053" y="244415"/>
                </a:cubicBezTo>
                <a:cubicBezTo>
                  <a:pt x="6420928" y="296173"/>
                  <a:pt x="6452558" y="347932"/>
                  <a:pt x="6435305" y="434196"/>
                </a:cubicBezTo>
                <a:cubicBezTo>
                  <a:pt x="6418052" y="520460"/>
                  <a:pt x="6343291" y="675736"/>
                  <a:pt x="6314536" y="762000"/>
                </a:cubicBezTo>
                <a:cubicBezTo>
                  <a:pt x="6285781" y="848264"/>
                  <a:pt x="6259902" y="891396"/>
                  <a:pt x="6262777" y="951781"/>
                </a:cubicBezTo>
                <a:cubicBezTo>
                  <a:pt x="6265652" y="1012166"/>
                  <a:pt x="6363418" y="1061049"/>
                  <a:pt x="6331788" y="1124309"/>
                </a:cubicBezTo>
                <a:cubicBezTo>
                  <a:pt x="6300158" y="1187569"/>
                  <a:pt x="6133381" y="1276709"/>
                  <a:pt x="6072996" y="1331343"/>
                </a:cubicBezTo>
                <a:cubicBezTo>
                  <a:pt x="6012611" y="1385977"/>
                  <a:pt x="6009736" y="1431985"/>
                  <a:pt x="5969479" y="1452113"/>
                </a:cubicBezTo>
                <a:cubicBezTo>
                  <a:pt x="5929222" y="1472241"/>
                  <a:pt x="5871713" y="1440611"/>
                  <a:pt x="5831456" y="1452113"/>
                </a:cubicBezTo>
                <a:cubicBezTo>
                  <a:pt x="5791199" y="1463615"/>
                  <a:pt x="5768196" y="1483744"/>
                  <a:pt x="5727939" y="1521125"/>
                </a:cubicBezTo>
                <a:cubicBezTo>
                  <a:pt x="5687683" y="1558506"/>
                  <a:pt x="5612921" y="1618891"/>
                  <a:pt x="5589917" y="1676400"/>
                </a:cubicBezTo>
                <a:cubicBezTo>
                  <a:pt x="5566913" y="1733909"/>
                  <a:pt x="5592793" y="1823049"/>
                  <a:pt x="5589917" y="1866181"/>
                </a:cubicBezTo>
                <a:cubicBezTo>
                  <a:pt x="5587042" y="1909313"/>
                  <a:pt x="5598543" y="1923690"/>
                  <a:pt x="5572664" y="1935192"/>
                </a:cubicBezTo>
                <a:cubicBezTo>
                  <a:pt x="5546785" y="1946694"/>
                  <a:pt x="5457645" y="1952445"/>
                  <a:pt x="5434641" y="1935192"/>
                </a:cubicBezTo>
                <a:cubicBezTo>
                  <a:pt x="5411637" y="1917939"/>
                  <a:pt x="5437517" y="1851804"/>
                  <a:pt x="5434641" y="1831676"/>
                </a:cubicBezTo>
                <a:cubicBezTo>
                  <a:pt x="5431766" y="1811548"/>
                  <a:pt x="5440392" y="1788544"/>
                  <a:pt x="5417388" y="1814423"/>
                </a:cubicBezTo>
                <a:cubicBezTo>
                  <a:pt x="5394384" y="1840302"/>
                  <a:pt x="5316747" y="1935192"/>
                  <a:pt x="5296619" y="1986951"/>
                </a:cubicBezTo>
                <a:cubicBezTo>
                  <a:pt x="5276491" y="2038710"/>
                  <a:pt x="5296619" y="2124974"/>
                  <a:pt x="5296619" y="2124974"/>
                </a:cubicBezTo>
                <a:cubicBezTo>
                  <a:pt x="5296619" y="2168106"/>
                  <a:pt x="5305245" y="2208362"/>
                  <a:pt x="5296619" y="2245743"/>
                </a:cubicBezTo>
                <a:cubicBezTo>
                  <a:pt x="5287993" y="2283124"/>
                  <a:pt x="5262113" y="2311879"/>
                  <a:pt x="5244860" y="2349260"/>
                </a:cubicBezTo>
                <a:cubicBezTo>
                  <a:pt x="5227607" y="2386641"/>
                  <a:pt x="5218981" y="2429773"/>
                  <a:pt x="5193102" y="2470030"/>
                </a:cubicBezTo>
                <a:cubicBezTo>
                  <a:pt x="5167223" y="2510287"/>
                  <a:pt x="5118340" y="2559170"/>
                  <a:pt x="5089585" y="2590800"/>
                </a:cubicBezTo>
                <a:cubicBezTo>
                  <a:pt x="5060830" y="2622430"/>
                  <a:pt x="5037826" y="2682815"/>
                  <a:pt x="5020573" y="2659811"/>
                </a:cubicBezTo>
                <a:cubicBezTo>
                  <a:pt x="5003320" y="2636807"/>
                  <a:pt x="4991819" y="2507411"/>
                  <a:pt x="4986068" y="2452777"/>
                </a:cubicBezTo>
                <a:cubicBezTo>
                  <a:pt x="4980317" y="2398143"/>
                  <a:pt x="5006196" y="2360763"/>
                  <a:pt x="4986068" y="2332008"/>
                </a:cubicBezTo>
                <a:cubicBezTo>
                  <a:pt x="4965940" y="2303253"/>
                  <a:pt x="4899804" y="2323381"/>
                  <a:pt x="4865298" y="2280249"/>
                </a:cubicBezTo>
                <a:cubicBezTo>
                  <a:pt x="4830792" y="2237117"/>
                  <a:pt x="4813540" y="2093343"/>
                  <a:pt x="4779034" y="2073215"/>
                </a:cubicBezTo>
                <a:cubicBezTo>
                  <a:pt x="4744528" y="2053087"/>
                  <a:pt x="4712898" y="2136475"/>
                  <a:pt x="4658264" y="2159479"/>
                </a:cubicBezTo>
                <a:cubicBezTo>
                  <a:pt x="4603630" y="2182483"/>
                  <a:pt x="4514490" y="2214113"/>
                  <a:pt x="4451230" y="2211238"/>
                </a:cubicBezTo>
                <a:cubicBezTo>
                  <a:pt x="4387970" y="2208363"/>
                  <a:pt x="4321834" y="2145102"/>
                  <a:pt x="4278702" y="2142226"/>
                </a:cubicBezTo>
                <a:cubicBezTo>
                  <a:pt x="4235570" y="2139351"/>
                  <a:pt x="4235570" y="2205487"/>
                  <a:pt x="4192438" y="2193985"/>
                </a:cubicBezTo>
                <a:cubicBezTo>
                  <a:pt x="4149306" y="2182483"/>
                  <a:pt x="4074543" y="2096219"/>
                  <a:pt x="4019909" y="2073215"/>
                </a:cubicBezTo>
                <a:cubicBezTo>
                  <a:pt x="3965275" y="2050211"/>
                  <a:pt x="3907766" y="2096219"/>
                  <a:pt x="3864634" y="2055962"/>
                </a:cubicBezTo>
                <a:cubicBezTo>
                  <a:pt x="3821502" y="2015706"/>
                  <a:pt x="3789872" y="1886310"/>
                  <a:pt x="3761117" y="1831676"/>
                </a:cubicBezTo>
                <a:cubicBezTo>
                  <a:pt x="3732362" y="1777042"/>
                  <a:pt x="3720860" y="1759789"/>
                  <a:pt x="3692105" y="1728159"/>
                </a:cubicBezTo>
                <a:cubicBezTo>
                  <a:pt x="3663350" y="1696529"/>
                  <a:pt x="3651848" y="1636143"/>
                  <a:pt x="3588588" y="1641894"/>
                </a:cubicBezTo>
                <a:cubicBezTo>
                  <a:pt x="3525328" y="1647645"/>
                  <a:pt x="3355675" y="1725283"/>
                  <a:pt x="3312543" y="1762664"/>
                </a:cubicBezTo>
                <a:cubicBezTo>
                  <a:pt x="3269411" y="1800045"/>
                  <a:pt x="3321170" y="1825924"/>
                  <a:pt x="3329796" y="1866181"/>
                </a:cubicBezTo>
                <a:cubicBezTo>
                  <a:pt x="3338422" y="1906438"/>
                  <a:pt x="3370053" y="1969698"/>
                  <a:pt x="3364302" y="2004204"/>
                </a:cubicBezTo>
                <a:cubicBezTo>
                  <a:pt x="3358551" y="2038710"/>
                  <a:pt x="3352800" y="2055962"/>
                  <a:pt x="3295290" y="2073215"/>
                </a:cubicBezTo>
                <a:cubicBezTo>
                  <a:pt x="3237781" y="2090468"/>
                  <a:pt x="3073879" y="2104846"/>
                  <a:pt x="3019245" y="2107721"/>
                </a:cubicBezTo>
                <a:cubicBezTo>
                  <a:pt x="2964611" y="2110596"/>
                  <a:pt x="2990491" y="2090468"/>
                  <a:pt x="2967487" y="2090468"/>
                </a:cubicBezTo>
                <a:cubicBezTo>
                  <a:pt x="2944483" y="2090468"/>
                  <a:pt x="2892724" y="2073215"/>
                  <a:pt x="2881222" y="2107721"/>
                </a:cubicBezTo>
                <a:cubicBezTo>
                  <a:pt x="2869720" y="2142227"/>
                  <a:pt x="2921479" y="2251495"/>
                  <a:pt x="2898475" y="2297502"/>
                </a:cubicBezTo>
                <a:cubicBezTo>
                  <a:pt x="2875471" y="2343509"/>
                  <a:pt x="2771955" y="2343509"/>
                  <a:pt x="2743200" y="2383766"/>
                </a:cubicBezTo>
                <a:cubicBezTo>
                  <a:pt x="2714445" y="2424023"/>
                  <a:pt x="2748951" y="2516038"/>
                  <a:pt x="2725947" y="2539042"/>
                </a:cubicBezTo>
                <a:cubicBezTo>
                  <a:pt x="2702943" y="2562046"/>
                  <a:pt x="2636807" y="2493034"/>
                  <a:pt x="2605177" y="2521789"/>
                </a:cubicBezTo>
                <a:cubicBezTo>
                  <a:pt x="2573547" y="2550544"/>
                  <a:pt x="2550543" y="2656936"/>
                  <a:pt x="2536166" y="2711570"/>
                </a:cubicBezTo>
                <a:cubicBezTo>
                  <a:pt x="2521789" y="2766204"/>
                  <a:pt x="2547668" y="2823713"/>
                  <a:pt x="2518913" y="2849592"/>
                </a:cubicBezTo>
                <a:cubicBezTo>
                  <a:pt x="2490158" y="2875471"/>
                  <a:pt x="2403895" y="2869720"/>
                  <a:pt x="2363638" y="2866845"/>
                </a:cubicBezTo>
                <a:cubicBezTo>
                  <a:pt x="2323381" y="2863970"/>
                  <a:pt x="2297501" y="2858219"/>
                  <a:pt x="2277373" y="2832340"/>
                </a:cubicBezTo>
                <a:cubicBezTo>
                  <a:pt x="2257245" y="2806461"/>
                  <a:pt x="2260121" y="2746076"/>
                  <a:pt x="2242868" y="2711570"/>
                </a:cubicBezTo>
                <a:cubicBezTo>
                  <a:pt x="2225615" y="2677064"/>
                  <a:pt x="2205486" y="2599427"/>
                  <a:pt x="2173856" y="2625306"/>
                </a:cubicBezTo>
                <a:cubicBezTo>
                  <a:pt x="2142226" y="2651185"/>
                  <a:pt x="2081842" y="2803585"/>
                  <a:pt x="2053087" y="2866845"/>
                </a:cubicBezTo>
                <a:cubicBezTo>
                  <a:pt x="2024332" y="2930105"/>
                  <a:pt x="2021456" y="2999117"/>
                  <a:pt x="2001328" y="3004868"/>
                </a:cubicBezTo>
                <a:cubicBezTo>
                  <a:pt x="1981200" y="3010619"/>
                  <a:pt x="1946694" y="2921479"/>
                  <a:pt x="1932317" y="2901351"/>
                </a:cubicBezTo>
                <a:cubicBezTo>
                  <a:pt x="1917940" y="2881223"/>
                  <a:pt x="1943819" y="2884098"/>
                  <a:pt x="1915064" y="2884098"/>
                </a:cubicBezTo>
                <a:cubicBezTo>
                  <a:pt x="1886309" y="2884098"/>
                  <a:pt x="1805796" y="2863970"/>
                  <a:pt x="1759788" y="2901351"/>
                </a:cubicBezTo>
                <a:cubicBezTo>
                  <a:pt x="1713781" y="2938732"/>
                  <a:pt x="1690777" y="3099759"/>
                  <a:pt x="1639019" y="3108385"/>
                </a:cubicBezTo>
                <a:cubicBezTo>
                  <a:pt x="1587261" y="3117011"/>
                  <a:pt x="1480868" y="2984739"/>
                  <a:pt x="1449238" y="2953109"/>
                </a:cubicBezTo>
                <a:cubicBezTo>
                  <a:pt x="1417608" y="2921479"/>
                  <a:pt x="1460740" y="2927230"/>
                  <a:pt x="1449238" y="2918604"/>
                </a:cubicBezTo>
                <a:cubicBezTo>
                  <a:pt x="1437736" y="2909978"/>
                  <a:pt x="1414732" y="2907102"/>
                  <a:pt x="1380226" y="2901351"/>
                </a:cubicBezTo>
                <a:cubicBezTo>
                  <a:pt x="1345720" y="2895600"/>
                  <a:pt x="1265208" y="2866845"/>
                  <a:pt x="1242204" y="2884098"/>
                </a:cubicBezTo>
                <a:cubicBezTo>
                  <a:pt x="1219200" y="2901351"/>
                  <a:pt x="1268083" y="2993366"/>
                  <a:pt x="1242204" y="3004868"/>
                </a:cubicBezTo>
                <a:cubicBezTo>
                  <a:pt x="1216325" y="3016370"/>
                  <a:pt x="1115683" y="2955985"/>
                  <a:pt x="1086928" y="2953109"/>
                </a:cubicBezTo>
                <a:cubicBezTo>
                  <a:pt x="1058173" y="2950234"/>
                  <a:pt x="1086928" y="2958860"/>
                  <a:pt x="1069675" y="2987615"/>
                </a:cubicBezTo>
                <a:cubicBezTo>
                  <a:pt x="1052422" y="3016370"/>
                  <a:pt x="1015041" y="3094008"/>
                  <a:pt x="983411" y="3125638"/>
                </a:cubicBezTo>
                <a:cubicBezTo>
                  <a:pt x="951781" y="3157268"/>
                  <a:pt x="879894" y="3140015"/>
                  <a:pt x="879894" y="3177396"/>
                </a:cubicBezTo>
                <a:cubicBezTo>
                  <a:pt x="879894" y="3214777"/>
                  <a:pt x="992037" y="3312544"/>
                  <a:pt x="983411" y="3349925"/>
                </a:cubicBezTo>
                <a:cubicBezTo>
                  <a:pt x="974785" y="3387306"/>
                  <a:pt x="888521" y="3375804"/>
                  <a:pt x="828136" y="3401683"/>
                </a:cubicBezTo>
                <a:cubicBezTo>
                  <a:pt x="767751" y="3427562"/>
                  <a:pt x="655608" y="3473570"/>
                  <a:pt x="621102" y="3505200"/>
                </a:cubicBezTo>
                <a:cubicBezTo>
                  <a:pt x="586596" y="3536830"/>
                  <a:pt x="612476" y="3556958"/>
                  <a:pt x="621102" y="3591464"/>
                </a:cubicBezTo>
                <a:cubicBezTo>
                  <a:pt x="629728" y="3625970"/>
                  <a:pt x="664234" y="3674853"/>
                  <a:pt x="672860" y="3712234"/>
                </a:cubicBezTo>
                <a:cubicBezTo>
                  <a:pt x="681486" y="3749615"/>
                  <a:pt x="684362" y="3795623"/>
                  <a:pt x="672860" y="3815751"/>
                </a:cubicBezTo>
                <a:cubicBezTo>
                  <a:pt x="661358" y="3835879"/>
                  <a:pt x="661358" y="3856008"/>
                  <a:pt x="603849" y="3833004"/>
                </a:cubicBezTo>
                <a:cubicBezTo>
                  <a:pt x="546340" y="3810000"/>
                  <a:pt x="391064" y="3703607"/>
                  <a:pt x="327804" y="3677728"/>
                </a:cubicBezTo>
                <a:cubicBezTo>
                  <a:pt x="264544" y="3651849"/>
                  <a:pt x="255917" y="3651849"/>
                  <a:pt x="224287" y="3677728"/>
                </a:cubicBezTo>
                <a:cubicBezTo>
                  <a:pt x="192657" y="3703607"/>
                  <a:pt x="175403" y="3804249"/>
                  <a:pt x="138022" y="3833004"/>
                </a:cubicBezTo>
                <a:cubicBezTo>
                  <a:pt x="100641" y="3861759"/>
                  <a:pt x="5751" y="3844506"/>
                  <a:pt x="0" y="3850257"/>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p:cNvGrpSpPr/>
          <p:nvPr/>
        </p:nvGrpSpPr>
        <p:grpSpPr>
          <a:xfrm>
            <a:off x="-444120" y="3849642"/>
            <a:ext cx="1676400" cy="2703557"/>
            <a:chOff x="-279263" y="4072694"/>
            <a:chExt cx="1569660" cy="2480506"/>
          </a:xfrm>
        </p:grpSpPr>
        <p:sp>
          <p:nvSpPr>
            <p:cNvPr id="63" name="Rectangle 62"/>
            <p:cNvSpPr/>
            <p:nvPr/>
          </p:nvSpPr>
          <p:spPr>
            <a:xfrm rot="4138041">
              <a:off x="-514547" y="4307978"/>
              <a:ext cx="2040228" cy="156966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4" name="Rectangle 63"/>
            <p:cNvSpPr/>
            <p:nvPr/>
          </p:nvSpPr>
          <p:spPr>
            <a:xfrm>
              <a:off x="136579" y="5854067"/>
              <a:ext cx="777821" cy="699133"/>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38023" y="4488612"/>
              <a:ext cx="931653" cy="2004203"/>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0"/>
          <p:cNvGrpSpPr/>
          <p:nvPr/>
        </p:nvGrpSpPr>
        <p:grpSpPr>
          <a:xfrm>
            <a:off x="994449" y="304801"/>
            <a:ext cx="670259" cy="6019798"/>
            <a:chOff x="7939401" y="1054328"/>
            <a:chExt cx="601038" cy="4620857"/>
          </a:xfrm>
        </p:grpSpPr>
        <p:sp>
          <p:nvSpPr>
            <p:cNvPr id="57" name="Rectangle 56"/>
            <p:cNvSpPr/>
            <p:nvPr/>
          </p:nvSpPr>
          <p:spPr>
            <a:xfrm rot="18407744">
              <a:off x="7691391" y="1378993"/>
              <a:ext cx="1173714" cy="524383"/>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59"/>
                                        </p:tgtEl>
                                      </p:cBhvr>
                                    </p:animEffect>
                                    <p:set>
                                      <p:cBhvr>
                                        <p:cTn id="25" dur="1" fill="hold">
                                          <p:stCondLst>
                                            <p:cond delay="999"/>
                                          </p:stCondLst>
                                        </p:cTn>
                                        <p:tgtEl>
                                          <p:spTgt spid="59"/>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left)">
                                      <p:cBhvr>
                                        <p:cTn id="29" dur="10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32"/>
                                        </p:tgtEl>
                                      </p:cBhvr>
                                    </p:animEffect>
                                    <p:set>
                                      <p:cBhvr>
                                        <p:cTn id="40" dur="1" fill="hold">
                                          <p:stCondLst>
                                            <p:cond delay="999"/>
                                          </p:stCondLst>
                                        </p:cTn>
                                        <p:tgtEl>
                                          <p:spTgt spid="3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41"/>
                                        </p:tgtEl>
                                      </p:cBhvr>
                                    </p:animEffect>
                                    <p:set>
                                      <p:cBhvr>
                                        <p:cTn id="43" dur="1" fill="hold">
                                          <p:stCondLst>
                                            <p:cond delay="999"/>
                                          </p:stCondLst>
                                        </p:cTn>
                                        <p:tgtEl>
                                          <p:spTgt spid="4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42"/>
                                        </p:tgtEl>
                                      </p:cBhvr>
                                    </p:animEffect>
                                    <p:set>
                                      <p:cBhvr>
                                        <p:cTn id="46" dur="1" fill="hold">
                                          <p:stCondLst>
                                            <p:cond delay="999"/>
                                          </p:stCondLst>
                                        </p:cTn>
                                        <p:tgtEl>
                                          <p:spTgt spid="42"/>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23"/>
                                        </p:tgtEl>
                                      </p:cBhvr>
                                    </p:animEffect>
                                    <p:set>
                                      <p:cBhvr>
                                        <p:cTn id="52" dur="1" fill="hold">
                                          <p:stCondLst>
                                            <p:cond delay="999"/>
                                          </p:stCondLst>
                                        </p:cTn>
                                        <p:tgtEl>
                                          <p:spTgt spid="2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45"/>
                                        </p:tgtEl>
                                      </p:cBhvr>
                                    </p:animEffect>
                                    <p:set>
                                      <p:cBhvr>
                                        <p:cTn id="58" dur="1" fill="hold">
                                          <p:stCondLst>
                                            <p:cond delay="999"/>
                                          </p:stCondLst>
                                        </p:cTn>
                                        <p:tgtEl>
                                          <p:spTgt spid="4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51"/>
                                        </p:tgtEl>
                                      </p:cBhvr>
                                    </p:animEffect>
                                    <p:set>
                                      <p:cBhvr>
                                        <p:cTn id="61" dur="1" fill="hold">
                                          <p:stCondLst>
                                            <p:cond delay="999"/>
                                          </p:stCondLst>
                                        </p:cTn>
                                        <p:tgtEl>
                                          <p:spTgt spid="5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60"/>
                                        </p:tgtEl>
                                      </p:cBhvr>
                                    </p:animEffect>
                                    <p:set>
                                      <p:cBhvr>
                                        <p:cTn id="64" dur="1" fill="hold">
                                          <p:stCondLst>
                                            <p:cond delay="999"/>
                                          </p:stCondLst>
                                        </p:cTn>
                                        <p:tgtEl>
                                          <p:spTgt spid="60"/>
                                        </p:tgtEl>
                                        <p:attrNameLst>
                                          <p:attrName>style.visibility</p:attrName>
                                        </p:attrNameLst>
                                      </p:cBhvr>
                                      <p:to>
                                        <p:strVal val="hidden"/>
                                      </p:to>
                                    </p:set>
                                  </p:childTnLst>
                                </p:cTn>
                              </p:par>
                            </p:childTnLst>
                          </p:cTn>
                        </p:par>
                        <p:par>
                          <p:cTn id="65" fill="hold">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right)">
                                      <p:cBhvr>
                                        <p:cTn id="68" dur="2000"/>
                                        <p:tgtEl>
                                          <p:spTgt spid="61"/>
                                        </p:tgtEl>
                                      </p:cBhvr>
                                    </p:animEffect>
                                  </p:childTnLst>
                                </p:cTn>
                              </p:par>
                            </p:childTnLst>
                          </p:cTn>
                        </p:par>
                        <p:par>
                          <p:cTn id="69" fill="hold">
                            <p:stCondLst>
                              <p:cond delay="3000"/>
                            </p:stCondLst>
                            <p:childTnLst>
                              <p:par>
                                <p:cTn id="70" presetID="10" presetClass="entr" presetSubtype="0"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1000"/>
                                        <p:tgtEl>
                                          <p:spTgt spid="62"/>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p:cTn id="77" dur="1000" fill="hold"/>
                                        <p:tgtEl>
                                          <p:spTgt spid="56"/>
                                        </p:tgtEl>
                                        <p:attrNameLst>
                                          <p:attrName>ppt_w</p:attrName>
                                        </p:attrNameLst>
                                      </p:cBhvr>
                                      <p:tavLst>
                                        <p:tav tm="0">
                                          <p:val>
                                            <p:fltVal val="0"/>
                                          </p:val>
                                        </p:tav>
                                        <p:tav tm="100000">
                                          <p:val>
                                            <p:strVal val="#ppt_w"/>
                                          </p:val>
                                        </p:tav>
                                      </p:tavLst>
                                    </p:anim>
                                    <p:anim calcmode="lin" valueType="num">
                                      <p:cBhvr>
                                        <p:cTn id="78" dur="1000" fill="hold"/>
                                        <p:tgtEl>
                                          <p:spTgt spid="56"/>
                                        </p:tgtEl>
                                        <p:attrNameLst>
                                          <p:attrName>ppt_h</p:attrName>
                                        </p:attrNameLst>
                                      </p:cBhvr>
                                      <p:tavLst>
                                        <p:tav tm="0">
                                          <p:val>
                                            <p:fltVal val="0"/>
                                          </p:val>
                                        </p:tav>
                                        <p:tav tm="100000">
                                          <p:val>
                                            <p:strVal val="#ppt_h"/>
                                          </p:val>
                                        </p:tav>
                                      </p:tavLst>
                                    </p:anim>
                                    <p:anim calcmode="lin" valueType="num">
                                      <p:cBhvr>
                                        <p:cTn id="79" dur="1000" fill="hold"/>
                                        <p:tgtEl>
                                          <p:spTgt spid="56"/>
                                        </p:tgtEl>
                                        <p:attrNameLst>
                                          <p:attrName>style.rotation</p:attrName>
                                        </p:attrNameLst>
                                      </p:cBhvr>
                                      <p:tavLst>
                                        <p:tav tm="0">
                                          <p:val>
                                            <p:fltVal val="360"/>
                                          </p:val>
                                        </p:tav>
                                        <p:tav tm="100000">
                                          <p:val>
                                            <p:fltVal val="0"/>
                                          </p:val>
                                        </p:tav>
                                      </p:tavLst>
                                    </p:anim>
                                    <p:animEffect transition="in" filter="fade">
                                      <p:cBhvr>
                                        <p:cTn id="8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 grpId="0" animBg="1"/>
      <p:bldP spid="22" grpId="0" animBg="1"/>
      <p:bldP spid="14" grpId="0" animBg="1"/>
      <p:bldP spid="23" grpId="0" animBg="1"/>
      <p:bldP spid="32" grpId="0" animBg="1"/>
      <p:bldP spid="41" grpId="0" animBg="1"/>
      <p:bldP spid="42" grpId="0" animBg="1"/>
      <p:bldP spid="54" grpId="0" animBg="1"/>
      <p:bldP spid="60" grpId="0" animBg="1"/>
      <p:bldP spid="51" grpId="0" animBg="1"/>
      <p:bldP spid="45" grpId="0" animBg="1"/>
      <p:bldP spid="28" grpId="0" animBg="1"/>
      <p:bldP spid="52" grpId="0"/>
      <p:bldP spid="56" grpId="0" animBg="1"/>
      <p:bldP spid="61"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1" name="Freeform 60"/>
          <p:cNvSpPr/>
          <p:nvPr/>
        </p:nvSpPr>
        <p:spPr>
          <a:xfrm>
            <a:off x="910087" y="2615241"/>
            <a:ext cx="7167113" cy="3861759"/>
          </a:xfrm>
          <a:custGeom>
            <a:avLst/>
            <a:gdLst>
              <a:gd name="connsiteX0" fmla="*/ 6970143 w 6970143"/>
              <a:gd name="connsiteY0" fmla="*/ 296174 h 3861759"/>
              <a:gd name="connsiteX1" fmla="*/ 6832121 w 6970143"/>
              <a:gd name="connsiteY1" fmla="*/ 244415 h 3861759"/>
              <a:gd name="connsiteX2" fmla="*/ 6676845 w 6970143"/>
              <a:gd name="connsiteY2" fmla="*/ 20128 h 3861759"/>
              <a:gd name="connsiteX3" fmla="*/ 6556075 w 6970143"/>
              <a:gd name="connsiteY3" fmla="*/ 123645 h 3861759"/>
              <a:gd name="connsiteX4" fmla="*/ 6418053 w 6970143"/>
              <a:gd name="connsiteY4" fmla="*/ 123645 h 3861759"/>
              <a:gd name="connsiteX5" fmla="*/ 6418053 w 6970143"/>
              <a:gd name="connsiteY5" fmla="*/ 244415 h 3861759"/>
              <a:gd name="connsiteX6" fmla="*/ 6435305 w 6970143"/>
              <a:gd name="connsiteY6" fmla="*/ 434196 h 3861759"/>
              <a:gd name="connsiteX7" fmla="*/ 6314536 w 6970143"/>
              <a:gd name="connsiteY7" fmla="*/ 762000 h 3861759"/>
              <a:gd name="connsiteX8" fmla="*/ 6262777 w 6970143"/>
              <a:gd name="connsiteY8" fmla="*/ 951781 h 3861759"/>
              <a:gd name="connsiteX9" fmla="*/ 6331788 w 6970143"/>
              <a:gd name="connsiteY9" fmla="*/ 1124309 h 3861759"/>
              <a:gd name="connsiteX10" fmla="*/ 6072996 w 6970143"/>
              <a:gd name="connsiteY10" fmla="*/ 1331343 h 3861759"/>
              <a:gd name="connsiteX11" fmla="*/ 5969479 w 6970143"/>
              <a:gd name="connsiteY11" fmla="*/ 1452113 h 3861759"/>
              <a:gd name="connsiteX12" fmla="*/ 5831456 w 6970143"/>
              <a:gd name="connsiteY12" fmla="*/ 1452113 h 3861759"/>
              <a:gd name="connsiteX13" fmla="*/ 5727939 w 6970143"/>
              <a:gd name="connsiteY13" fmla="*/ 1521125 h 3861759"/>
              <a:gd name="connsiteX14" fmla="*/ 5589917 w 6970143"/>
              <a:gd name="connsiteY14" fmla="*/ 1676400 h 3861759"/>
              <a:gd name="connsiteX15" fmla="*/ 5589917 w 6970143"/>
              <a:gd name="connsiteY15" fmla="*/ 1866181 h 3861759"/>
              <a:gd name="connsiteX16" fmla="*/ 5572664 w 6970143"/>
              <a:gd name="connsiteY16" fmla="*/ 1935192 h 3861759"/>
              <a:gd name="connsiteX17" fmla="*/ 5434641 w 6970143"/>
              <a:gd name="connsiteY17" fmla="*/ 1935192 h 3861759"/>
              <a:gd name="connsiteX18" fmla="*/ 5434641 w 6970143"/>
              <a:gd name="connsiteY18" fmla="*/ 1831676 h 3861759"/>
              <a:gd name="connsiteX19" fmla="*/ 5417388 w 6970143"/>
              <a:gd name="connsiteY19" fmla="*/ 1814423 h 3861759"/>
              <a:gd name="connsiteX20" fmla="*/ 5296619 w 6970143"/>
              <a:gd name="connsiteY20" fmla="*/ 1986951 h 3861759"/>
              <a:gd name="connsiteX21" fmla="*/ 5296619 w 6970143"/>
              <a:gd name="connsiteY21" fmla="*/ 2124974 h 3861759"/>
              <a:gd name="connsiteX22" fmla="*/ 5296619 w 6970143"/>
              <a:gd name="connsiteY22" fmla="*/ 2245743 h 3861759"/>
              <a:gd name="connsiteX23" fmla="*/ 5244860 w 6970143"/>
              <a:gd name="connsiteY23" fmla="*/ 2349260 h 3861759"/>
              <a:gd name="connsiteX24" fmla="*/ 5193102 w 6970143"/>
              <a:gd name="connsiteY24" fmla="*/ 2470030 h 3861759"/>
              <a:gd name="connsiteX25" fmla="*/ 5089585 w 6970143"/>
              <a:gd name="connsiteY25" fmla="*/ 2590800 h 3861759"/>
              <a:gd name="connsiteX26" fmla="*/ 5020573 w 6970143"/>
              <a:gd name="connsiteY26" fmla="*/ 2659811 h 3861759"/>
              <a:gd name="connsiteX27" fmla="*/ 4986068 w 6970143"/>
              <a:gd name="connsiteY27" fmla="*/ 2452777 h 3861759"/>
              <a:gd name="connsiteX28" fmla="*/ 4986068 w 6970143"/>
              <a:gd name="connsiteY28" fmla="*/ 2332008 h 3861759"/>
              <a:gd name="connsiteX29" fmla="*/ 4865298 w 6970143"/>
              <a:gd name="connsiteY29" fmla="*/ 2280249 h 3861759"/>
              <a:gd name="connsiteX30" fmla="*/ 4779034 w 6970143"/>
              <a:gd name="connsiteY30" fmla="*/ 2073215 h 3861759"/>
              <a:gd name="connsiteX31" fmla="*/ 4658264 w 6970143"/>
              <a:gd name="connsiteY31" fmla="*/ 2159479 h 3861759"/>
              <a:gd name="connsiteX32" fmla="*/ 4451230 w 6970143"/>
              <a:gd name="connsiteY32" fmla="*/ 2211238 h 3861759"/>
              <a:gd name="connsiteX33" fmla="*/ 4278702 w 6970143"/>
              <a:gd name="connsiteY33" fmla="*/ 2142226 h 3861759"/>
              <a:gd name="connsiteX34" fmla="*/ 4192438 w 6970143"/>
              <a:gd name="connsiteY34" fmla="*/ 2193985 h 3861759"/>
              <a:gd name="connsiteX35" fmla="*/ 4019909 w 6970143"/>
              <a:gd name="connsiteY35" fmla="*/ 2073215 h 3861759"/>
              <a:gd name="connsiteX36" fmla="*/ 3864634 w 6970143"/>
              <a:gd name="connsiteY36" fmla="*/ 2055962 h 3861759"/>
              <a:gd name="connsiteX37" fmla="*/ 3761117 w 6970143"/>
              <a:gd name="connsiteY37" fmla="*/ 1831676 h 3861759"/>
              <a:gd name="connsiteX38" fmla="*/ 3692105 w 6970143"/>
              <a:gd name="connsiteY38" fmla="*/ 1728159 h 3861759"/>
              <a:gd name="connsiteX39" fmla="*/ 3588588 w 6970143"/>
              <a:gd name="connsiteY39" fmla="*/ 1641894 h 3861759"/>
              <a:gd name="connsiteX40" fmla="*/ 3312543 w 6970143"/>
              <a:gd name="connsiteY40" fmla="*/ 1762664 h 3861759"/>
              <a:gd name="connsiteX41" fmla="*/ 3329796 w 6970143"/>
              <a:gd name="connsiteY41" fmla="*/ 1866181 h 3861759"/>
              <a:gd name="connsiteX42" fmla="*/ 3364302 w 6970143"/>
              <a:gd name="connsiteY42" fmla="*/ 2004204 h 3861759"/>
              <a:gd name="connsiteX43" fmla="*/ 3295290 w 6970143"/>
              <a:gd name="connsiteY43" fmla="*/ 2073215 h 3861759"/>
              <a:gd name="connsiteX44" fmla="*/ 3019245 w 6970143"/>
              <a:gd name="connsiteY44" fmla="*/ 2107721 h 3861759"/>
              <a:gd name="connsiteX45" fmla="*/ 2967487 w 6970143"/>
              <a:gd name="connsiteY45" fmla="*/ 2090468 h 3861759"/>
              <a:gd name="connsiteX46" fmla="*/ 2881222 w 6970143"/>
              <a:gd name="connsiteY46" fmla="*/ 2107721 h 3861759"/>
              <a:gd name="connsiteX47" fmla="*/ 2898475 w 6970143"/>
              <a:gd name="connsiteY47" fmla="*/ 2297502 h 3861759"/>
              <a:gd name="connsiteX48" fmla="*/ 2743200 w 6970143"/>
              <a:gd name="connsiteY48" fmla="*/ 2383766 h 3861759"/>
              <a:gd name="connsiteX49" fmla="*/ 2725947 w 6970143"/>
              <a:gd name="connsiteY49" fmla="*/ 2539042 h 3861759"/>
              <a:gd name="connsiteX50" fmla="*/ 2605177 w 6970143"/>
              <a:gd name="connsiteY50" fmla="*/ 2521789 h 3861759"/>
              <a:gd name="connsiteX51" fmla="*/ 2536166 w 6970143"/>
              <a:gd name="connsiteY51" fmla="*/ 2711570 h 3861759"/>
              <a:gd name="connsiteX52" fmla="*/ 2518913 w 6970143"/>
              <a:gd name="connsiteY52" fmla="*/ 2849592 h 3861759"/>
              <a:gd name="connsiteX53" fmla="*/ 2363638 w 6970143"/>
              <a:gd name="connsiteY53" fmla="*/ 2866845 h 3861759"/>
              <a:gd name="connsiteX54" fmla="*/ 2277373 w 6970143"/>
              <a:gd name="connsiteY54" fmla="*/ 2832340 h 3861759"/>
              <a:gd name="connsiteX55" fmla="*/ 2242868 w 6970143"/>
              <a:gd name="connsiteY55" fmla="*/ 2711570 h 3861759"/>
              <a:gd name="connsiteX56" fmla="*/ 2173856 w 6970143"/>
              <a:gd name="connsiteY56" fmla="*/ 2625306 h 3861759"/>
              <a:gd name="connsiteX57" fmla="*/ 2053087 w 6970143"/>
              <a:gd name="connsiteY57" fmla="*/ 2866845 h 3861759"/>
              <a:gd name="connsiteX58" fmla="*/ 2001328 w 6970143"/>
              <a:gd name="connsiteY58" fmla="*/ 3004868 h 3861759"/>
              <a:gd name="connsiteX59" fmla="*/ 1932317 w 6970143"/>
              <a:gd name="connsiteY59" fmla="*/ 2901351 h 3861759"/>
              <a:gd name="connsiteX60" fmla="*/ 1915064 w 6970143"/>
              <a:gd name="connsiteY60" fmla="*/ 2884098 h 3861759"/>
              <a:gd name="connsiteX61" fmla="*/ 1759788 w 6970143"/>
              <a:gd name="connsiteY61" fmla="*/ 2901351 h 3861759"/>
              <a:gd name="connsiteX62" fmla="*/ 1639019 w 6970143"/>
              <a:gd name="connsiteY62" fmla="*/ 3108385 h 3861759"/>
              <a:gd name="connsiteX63" fmla="*/ 1449238 w 6970143"/>
              <a:gd name="connsiteY63" fmla="*/ 2953109 h 3861759"/>
              <a:gd name="connsiteX64" fmla="*/ 1449238 w 6970143"/>
              <a:gd name="connsiteY64" fmla="*/ 2918604 h 3861759"/>
              <a:gd name="connsiteX65" fmla="*/ 1380226 w 6970143"/>
              <a:gd name="connsiteY65" fmla="*/ 2901351 h 3861759"/>
              <a:gd name="connsiteX66" fmla="*/ 1242204 w 6970143"/>
              <a:gd name="connsiteY66" fmla="*/ 2884098 h 3861759"/>
              <a:gd name="connsiteX67" fmla="*/ 1242204 w 6970143"/>
              <a:gd name="connsiteY67" fmla="*/ 3004868 h 3861759"/>
              <a:gd name="connsiteX68" fmla="*/ 1086928 w 6970143"/>
              <a:gd name="connsiteY68" fmla="*/ 2953109 h 3861759"/>
              <a:gd name="connsiteX69" fmla="*/ 1069675 w 6970143"/>
              <a:gd name="connsiteY69" fmla="*/ 2987615 h 3861759"/>
              <a:gd name="connsiteX70" fmla="*/ 983411 w 6970143"/>
              <a:gd name="connsiteY70" fmla="*/ 3125638 h 3861759"/>
              <a:gd name="connsiteX71" fmla="*/ 879894 w 6970143"/>
              <a:gd name="connsiteY71" fmla="*/ 3177396 h 3861759"/>
              <a:gd name="connsiteX72" fmla="*/ 983411 w 6970143"/>
              <a:gd name="connsiteY72" fmla="*/ 3349925 h 3861759"/>
              <a:gd name="connsiteX73" fmla="*/ 828136 w 6970143"/>
              <a:gd name="connsiteY73" fmla="*/ 3401683 h 3861759"/>
              <a:gd name="connsiteX74" fmla="*/ 621102 w 6970143"/>
              <a:gd name="connsiteY74" fmla="*/ 3505200 h 3861759"/>
              <a:gd name="connsiteX75" fmla="*/ 621102 w 6970143"/>
              <a:gd name="connsiteY75" fmla="*/ 3591464 h 3861759"/>
              <a:gd name="connsiteX76" fmla="*/ 672860 w 6970143"/>
              <a:gd name="connsiteY76" fmla="*/ 3712234 h 3861759"/>
              <a:gd name="connsiteX77" fmla="*/ 672860 w 6970143"/>
              <a:gd name="connsiteY77" fmla="*/ 3815751 h 3861759"/>
              <a:gd name="connsiteX78" fmla="*/ 603849 w 6970143"/>
              <a:gd name="connsiteY78" fmla="*/ 3833004 h 3861759"/>
              <a:gd name="connsiteX79" fmla="*/ 327804 w 6970143"/>
              <a:gd name="connsiteY79" fmla="*/ 3677728 h 3861759"/>
              <a:gd name="connsiteX80" fmla="*/ 224287 w 6970143"/>
              <a:gd name="connsiteY80" fmla="*/ 3677728 h 3861759"/>
              <a:gd name="connsiteX81" fmla="*/ 138022 w 6970143"/>
              <a:gd name="connsiteY81" fmla="*/ 3833004 h 3861759"/>
              <a:gd name="connsiteX82" fmla="*/ 0 w 6970143"/>
              <a:gd name="connsiteY82" fmla="*/ 3850257 h 3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70143" h="3861759">
                <a:moveTo>
                  <a:pt x="6970143" y="296174"/>
                </a:moveTo>
                <a:cubicBezTo>
                  <a:pt x="6925573" y="293298"/>
                  <a:pt x="6881004" y="290423"/>
                  <a:pt x="6832121" y="244415"/>
                </a:cubicBezTo>
                <a:cubicBezTo>
                  <a:pt x="6783238" y="198407"/>
                  <a:pt x="6722853" y="40256"/>
                  <a:pt x="6676845" y="20128"/>
                </a:cubicBezTo>
                <a:cubicBezTo>
                  <a:pt x="6630837" y="0"/>
                  <a:pt x="6599207" y="106392"/>
                  <a:pt x="6556075" y="123645"/>
                </a:cubicBezTo>
                <a:cubicBezTo>
                  <a:pt x="6512943" y="140898"/>
                  <a:pt x="6441057" y="103517"/>
                  <a:pt x="6418053" y="123645"/>
                </a:cubicBezTo>
                <a:cubicBezTo>
                  <a:pt x="6395049" y="143773"/>
                  <a:pt x="6415178" y="192657"/>
                  <a:pt x="6418053" y="244415"/>
                </a:cubicBezTo>
                <a:cubicBezTo>
                  <a:pt x="6420928" y="296173"/>
                  <a:pt x="6452558" y="347932"/>
                  <a:pt x="6435305" y="434196"/>
                </a:cubicBezTo>
                <a:cubicBezTo>
                  <a:pt x="6418052" y="520460"/>
                  <a:pt x="6343291" y="675736"/>
                  <a:pt x="6314536" y="762000"/>
                </a:cubicBezTo>
                <a:cubicBezTo>
                  <a:pt x="6285781" y="848264"/>
                  <a:pt x="6259902" y="891396"/>
                  <a:pt x="6262777" y="951781"/>
                </a:cubicBezTo>
                <a:cubicBezTo>
                  <a:pt x="6265652" y="1012166"/>
                  <a:pt x="6363418" y="1061049"/>
                  <a:pt x="6331788" y="1124309"/>
                </a:cubicBezTo>
                <a:cubicBezTo>
                  <a:pt x="6300158" y="1187569"/>
                  <a:pt x="6133381" y="1276709"/>
                  <a:pt x="6072996" y="1331343"/>
                </a:cubicBezTo>
                <a:cubicBezTo>
                  <a:pt x="6012611" y="1385977"/>
                  <a:pt x="6009736" y="1431985"/>
                  <a:pt x="5969479" y="1452113"/>
                </a:cubicBezTo>
                <a:cubicBezTo>
                  <a:pt x="5929222" y="1472241"/>
                  <a:pt x="5871713" y="1440611"/>
                  <a:pt x="5831456" y="1452113"/>
                </a:cubicBezTo>
                <a:cubicBezTo>
                  <a:pt x="5791199" y="1463615"/>
                  <a:pt x="5768196" y="1483744"/>
                  <a:pt x="5727939" y="1521125"/>
                </a:cubicBezTo>
                <a:cubicBezTo>
                  <a:pt x="5687683" y="1558506"/>
                  <a:pt x="5612921" y="1618891"/>
                  <a:pt x="5589917" y="1676400"/>
                </a:cubicBezTo>
                <a:cubicBezTo>
                  <a:pt x="5566913" y="1733909"/>
                  <a:pt x="5592793" y="1823049"/>
                  <a:pt x="5589917" y="1866181"/>
                </a:cubicBezTo>
                <a:cubicBezTo>
                  <a:pt x="5587042" y="1909313"/>
                  <a:pt x="5598543" y="1923690"/>
                  <a:pt x="5572664" y="1935192"/>
                </a:cubicBezTo>
                <a:cubicBezTo>
                  <a:pt x="5546785" y="1946694"/>
                  <a:pt x="5457645" y="1952445"/>
                  <a:pt x="5434641" y="1935192"/>
                </a:cubicBezTo>
                <a:cubicBezTo>
                  <a:pt x="5411637" y="1917939"/>
                  <a:pt x="5437517" y="1851804"/>
                  <a:pt x="5434641" y="1831676"/>
                </a:cubicBezTo>
                <a:cubicBezTo>
                  <a:pt x="5431766" y="1811548"/>
                  <a:pt x="5440392" y="1788544"/>
                  <a:pt x="5417388" y="1814423"/>
                </a:cubicBezTo>
                <a:cubicBezTo>
                  <a:pt x="5394384" y="1840302"/>
                  <a:pt x="5316747" y="1935192"/>
                  <a:pt x="5296619" y="1986951"/>
                </a:cubicBezTo>
                <a:cubicBezTo>
                  <a:pt x="5276491" y="2038710"/>
                  <a:pt x="5296619" y="2124974"/>
                  <a:pt x="5296619" y="2124974"/>
                </a:cubicBezTo>
                <a:cubicBezTo>
                  <a:pt x="5296619" y="2168106"/>
                  <a:pt x="5305245" y="2208362"/>
                  <a:pt x="5296619" y="2245743"/>
                </a:cubicBezTo>
                <a:cubicBezTo>
                  <a:pt x="5287993" y="2283124"/>
                  <a:pt x="5262113" y="2311879"/>
                  <a:pt x="5244860" y="2349260"/>
                </a:cubicBezTo>
                <a:cubicBezTo>
                  <a:pt x="5227607" y="2386641"/>
                  <a:pt x="5218981" y="2429773"/>
                  <a:pt x="5193102" y="2470030"/>
                </a:cubicBezTo>
                <a:cubicBezTo>
                  <a:pt x="5167223" y="2510287"/>
                  <a:pt x="5118340" y="2559170"/>
                  <a:pt x="5089585" y="2590800"/>
                </a:cubicBezTo>
                <a:cubicBezTo>
                  <a:pt x="5060830" y="2622430"/>
                  <a:pt x="5037826" y="2682815"/>
                  <a:pt x="5020573" y="2659811"/>
                </a:cubicBezTo>
                <a:cubicBezTo>
                  <a:pt x="5003320" y="2636807"/>
                  <a:pt x="4991819" y="2507411"/>
                  <a:pt x="4986068" y="2452777"/>
                </a:cubicBezTo>
                <a:cubicBezTo>
                  <a:pt x="4980317" y="2398143"/>
                  <a:pt x="5006196" y="2360763"/>
                  <a:pt x="4986068" y="2332008"/>
                </a:cubicBezTo>
                <a:cubicBezTo>
                  <a:pt x="4965940" y="2303253"/>
                  <a:pt x="4899804" y="2323381"/>
                  <a:pt x="4865298" y="2280249"/>
                </a:cubicBezTo>
                <a:cubicBezTo>
                  <a:pt x="4830792" y="2237117"/>
                  <a:pt x="4813540" y="2093343"/>
                  <a:pt x="4779034" y="2073215"/>
                </a:cubicBezTo>
                <a:cubicBezTo>
                  <a:pt x="4744528" y="2053087"/>
                  <a:pt x="4712898" y="2136475"/>
                  <a:pt x="4658264" y="2159479"/>
                </a:cubicBezTo>
                <a:cubicBezTo>
                  <a:pt x="4603630" y="2182483"/>
                  <a:pt x="4514490" y="2214113"/>
                  <a:pt x="4451230" y="2211238"/>
                </a:cubicBezTo>
                <a:cubicBezTo>
                  <a:pt x="4387970" y="2208363"/>
                  <a:pt x="4321834" y="2145102"/>
                  <a:pt x="4278702" y="2142226"/>
                </a:cubicBezTo>
                <a:cubicBezTo>
                  <a:pt x="4235570" y="2139351"/>
                  <a:pt x="4235570" y="2205487"/>
                  <a:pt x="4192438" y="2193985"/>
                </a:cubicBezTo>
                <a:cubicBezTo>
                  <a:pt x="4149306" y="2182483"/>
                  <a:pt x="4074543" y="2096219"/>
                  <a:pt x="4019909" y="2073215"/>
                </a:cubicBezTo>
                <a:cubicBezTo>
                  <a:pt x="3965275" y="2050211"/>
                  <a:pt x="3907766" y="2096219"/>
                  <a:pt x="3864634" y="2055962"/>
                </a:cubicBezTo>
                <a:cubicBezTo>
                  <a:pt x="3821502" y="2015706"/>
                  <a:pt x="3789872" y="1886310"/>
                  <a:pt x="3761117" y="1831676"/>
                </a:cubicBezTo>
                <a:cubicBezTo>
                  <a:pt x="3732362" y="1777042"/>
                  <a:pt x="3720860" y="1759789"/>
                  <a:pt x="3692105" y="1728159"/>
                </a:cubicBezTo>
                <a:cubicBezTo>
                  <a:pt x="3663350" y="1696529"/>
                  <a:pt x="3651848" y="1636143"/>
                  <a:pt x="3588588" y="1641894"/>
                </a:cubicBezTo>
                <a:cubicBezTo>
                  <a:pt x="3525328" y="1647645"/>
                  <a:pt x="3355675" y="1725283"/>
                  <a:pt x="3312543" y="1762664"/>
                </a:cubicBezTo>
                <a:cubicBezTo>
                  <a:pt x="3269411" y="1800045"/>
                  <a:pt x="3321170" y="1825924"/>
                  <a:pt x="3329796" y="1866181"/>
                </a:cubicBezTo>
                <a:cubicBezTo>
                  <a:pt x="3338422" y="1906438"/>
                  <a:pt x="3370053" y="1969698"/>
                  <a:pt x="3364302" y="2004204"/>
                </a:cubicBezTo>
                <a:cubicBezTo>
                  <a:pt x="3358551" y="2038710"/>
                  <a:pt x="3352800" y="2055962"/>
                  <a:pt x="3295290" y="2073215"/>
                </a:cubicBezTo>
                <a:cubicBezTo>
                  <a:pt x="3237781" y="2090468"/>
                  <a:pt x="3073879" y="2104846"/>
                  <a:pt x="3019245" y="2107721"/>
                </a:cubicBezTo>
                <a:cubicBezTo>
                  <a:pt x="2964611" y="2110596"/>
                  <a:pt x="2990491" y="2090468"/>
                  <a:pt x="2967487" y="2090468"/>
                </a:cubicBezTo>
                <a:cubicBezTo>
                  <a:pt x="2944483" y="2090468"/>
                  <a:pt x="2892724" y="2073215"/>
                  <a:pt x="2881222" y="2107721"/>
                </a:cubicBezTo>
                <a:cubicBezTo>
                  <a:pt x="2869720" y="2142227"/>
                  <a:pt x="2921479" y="2251495"/>
                  <a:pt x="2898475" y="2297502"/>
                </a:cubicBezTo>
                <a:cubicBezTo>
                  <a:pt x="2875471" y="2343509"/>
                  <a:pt x="2771955" y="2343509"/>
                  <a:pt x="2743200" y="2383766"/>
                </a:cubicBezTo>
                <a:cubicBezTo>
                  <a:pt x="2714445" y="2424023"/>
                  <a:pt x="2748951" y="2516038"/>
                  <a:pt x="2725947" y="2539042"/>
                </a:cubicBezTo>
                <a:cubicBezTo>
                  <a:pt x="2702943" y="2562046"/>
                  <a:pt x="2636807" y="2493034"/>
                  <a:pt x="2605177" y="2521789"/>
                </a:cubicBezTo>
                <a:cubicBezTo>
                  <a:pt x="2573547" y="2550544"/>
                  <a:pt x="2550543" y="2656936"/>
                  <a:pt x="2536166" y="2711570"/>
                </a:cubicBezTo>
                <a:cubicBezTo>
                  <a:pt x="2521789" y="2766204"/>
                  <a:pt x="2547668" y="2823713"/>
                  <a:pt x="2518913" y="2849592"/>
                </a:cubicBezTo>
                <a:cubicBezTo>
                  <a:pt x="2490158" y="2875471"/>
                  <a:pt x="2403895" y="2869720"/>
                  <a:pt x="2363638" y="2866845"/>
                </a:cubicBezTo>
                <a:cubicBezTo>
                  <a:pt x="2323381" y="2863970"/>
                  <a:pt x="2297501" y="2858219"/>
                  <a:pt x="2277373" y="2832340"/>
                </a:cubicBezTo>
                <a:cubicBezTo>
                  <a:pt x="2257245" y="2806461"/>
                  <a:pt x="2260121" y="2746076"/>
                  <a:pt x="2242868" y="2711570"/>
                </a:cubicBezTo>
                <a:cubicBezTo>
                  <a:pt x="2225615" y="2677064"/>
                  <a:pt x="2205486" y="2599427"/>
                  <a:pt x="2173856" y="2625306"/>
                </a:cubicBezTo>
                <a:cubicBezTo>
                  <a:pt x="2142226" y="2651185"/>
                  <a:pt x="2081842" y="2803585"/>
                  <a:pt x="2053087" y="2866845"/>
                </a:cubicBezTo>
                <a:cubicBezTo>
                  <a:pt x="2024332" y="2930105"/>
                  <a:pt x="2021456" y="2999117"/>
                  <a:pt x="2001328" y="3004868"/>
                </a:cubicBezTo>
                <a:cubicBezTo>
                  <a:pt x="1981200" y="3010619"/>
                  <a:pt x="1946694" y="2921479"/>
                  <a:pt x="1932317" y="2901351"/>
                </a:cubicBezTo>
                <a:cubicBezTo>
                  <a:pt x="1917940" y="2881223"/>
                  <a:pt x="1943819" y="2884098"/>
                  <a:pt x="1915064" y="2884098"/>
                </a:cubicBezTo>
                <a:cubicBezTo>
                  <a:pt x="1886309" y="2884098"/>
                  <a:pt x="1805796" y="2863970"/>
                  <a:pt x="1759788" y="2901351"/>
                </a:cubicBezTo>
                <a:cubicBezTo>
                  <a:pt x="1713781" y="2938732"/>
                  <a:pt x="1690777" y="3099759"/>
                  <a:pt x="1639019" y="3108385"/>
                </a:cubicBezTo>
                <a:cubicBezTo>
                  <a:pt x="1587261" y="3117011"/>
                  <a:pt x="1480868" y="2984739"/>
                  <a:pt x="1449238" y="2953109"/>
                </a:cubicBezTo>
                <a:cubicBezTo>
                  <a:pt x="1417608" y="2921479"/>
                  <a:pt x="1460740" y="2927230"/>
                  <a:pt x="1449238" y="2918604"/>
                </a:cubicBezTo>
                <a:cubicBezTo>
                  <a:pt x="1437736" y="2909978"/>
                  <a:pt x="1414732" y="2907102"/>
                  <a:pt x="1380226" y="2901351"/>
                </a:cubicBezTo>
                <a:cubicBezTo>
                  <a:pt x="1345720" y="2895600"/>
                  <a:pt x="1265208" y="2866845"/>
                  <a:pt x="1242204" y="2884098"/>
                </a:cubicBezTo>
                <a:cubicBezTo>
                  <a:pt x="1219200" y="2901351"/>
                  <a:pt x="1268083" y="2993366"/>
                  <a:pt x="1242204" y="3004868"/>
                </a:cubicBezTo>
                <a:cubicBezTo>
                  <a:pt x="1216325" y="3016370"/>
                  <a:pt x="1115683" y="2955985"/>
                  <a:pt x="1086928" y="2953109"/>
                </a:cubicBezTo>
                <a:cubicBezTo>
                  <a:pt x="1058173" y="2950234"/>
                  <a:pt x="1086928" y="2958860"/>
                  <a:pt x="1069675" y="2987615"/>
                </a:cubicBezTo>
                <a:cubicBezTo>
                  <a:pt x="1052422" y="3016370"/>
                  <a:pt x="1015041" y="3094008"/>
                  <a:pt x="983411" y="3125638"/>
                </a:cubicBezTo>
                <a:cubicBezTo>
                  <a:pt x="951781" y="3157268"/>
                  <a:pt x="879894" y="3140015"/>
                  <a:pt x="879894" y="3177396"/>
                </a:cubicBezTo>
                <a:cubicBezTo>
                  <a:pt x="879894" y="3214777"/>
                  <a:pt x="992037" y="3312544"/>
                  <a:pt x="983411" y="3349925"/>
                </a:cubicBezTo>
                <a:cubicBezTo>
                  <a:pt x="974785" y="3387306"/>
                  <a:pt x="888521" y="3375804"/>
                  <a:pt x="828136" y="3401683"/>
                </a:cubicBezTo>
                <a:cubicBezTo>
                  <a:pt x="767751" y="3427562"/>
                  <a:pt x="655608" y="3473570"/>
                  <a:pt x="621102" y="3505200"/>
                </a:cubicBezTo>
                <a:cubicBezTo>
                  <a:pt x="586596" y="3536830"/>
                  <a:pt x="612476" y="3556958"/>
                  <a:pt x="621102" y="3591464"/>
                </a:cubicBezTo>
                <a:cubicBezTo>
                  <a:pt x="629728" y="3625970"/>
                  <a:pt x="664234" y="3674853"/>
                  <a:pt x="672860" y="3712234"/>
                </a:cubicBezTo>
                <a:cubicBezTo>
                  <a:pt x="681486" y="3749615"/>
                  <a:pt x="684362" y="3795623"/>
                  <a:pt x="672860" y="3815751"/>
                </a:cubicBezTo>
                <a:cubicBezTo>
                  <a:pt x="661358" y="3835879"/>
                  <a:pt x="661358" y="3856008"/>
                  <a:pt x="603849" y="3833004"/>
                </a:cubicBezTo>
                <a:cubicBezTo>
                  <a:pt x="546340" y="3810000"/>
                  <a:pt x="391064" y="3703607"/>
                  <a:pt x="327804" y="3677728"/>
                </a:cubicBezTo>
                <a:cubicBezTo>
                  <a:pt x="264544" y="3651849"/>
                  <a:pt x="255917" y="3651849"/>
                  <a:pt x="224287" y="3677728"/>
                </a:cubicBezTo>
                <a:cubicBezTo>
                  <a:pt x="192657" y="3703607"/>
                  <a:pt x="175403" y="3804249"/>
                  <a:pt x="138022" y="3833004"/>
                </a:cubicBezTo>
                <a:cubicBezTo>
                  <a:pt x="100641" y="3861759"/>
                  <a:pt x="5751" y="3844506"/>
                  <a:pt x="0" y="3850257"/>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083729" y="914400"/>
            <a:ext cx="5307671" cy="646331"/>
          </a:xfrm>
          <a:prstGeom prst="rect">
            <a:avLst/>
          </a:prstGeom>
          <a:noFill/>
        </p:spPr>
        <p:txBody>
          <a:bodyPr wrap="none" rtlCol="0">
            <a:spAutoFit/>
          </a:bodyPr>
          <a:lstStyle/>
          <a:p>
            <a:r>
              <a:rPr lang="en-US" sz="3600" dirty="0" smtClean="0">
                <a:solidFill>
                  <a:srgbClr val="FF0000"/>
                </a:solidFill>
                <a:effectLst>
                  <a:outerShdw dist="50800" dir="7800000" algn="ctr" rotWithShape="0">
                    <a:schemeClr val="tx1"/>
                  </a:outerShdw>
                </a:effectLst>
              </a:rPr>
              <a:t>August 31 to November 13 </a:t>
            </a:r>
            <a:endParaRPr lang="en-US" sz="3600" dirty="0">
              <a:solidFill>
                <a:srgbClr val="FF0000"/>
              </a:solidFill>
              <a:effectLst>
                <a:outerShdw dist="50800" dir="7800000" algn="ctr" rotWithShape="0">
                  <a:schemeClr val="tx1"/>
                </a:outerShdw>
              </a:effectLst>
            </a:endParaRPr>
          </a:p>
        </p:txBody>
      </p:sp>
      <p:sp useBgFill="1">
        <p:nvSpPr>
          <p:cNvPr id="56" name="TextBox 55"/>
          <p:cNvSpPr txBox="1"/>
          <p:nvPr/>
        </p:nvSpPr>
        <p:spPr>
          <a:xfrm>
            <a:off x="5486400" y="39469"/>
            <a:ext cx="2658100" cy="646331"/>
          </a:xfrm>
          <a:prstGeom prst="rect">
            <a:avLst/>
          </a:prstGeom>
        </p:spPr>
        <p:txBody>
          <a:bodyPr wrap="none" rtlCol="0">
            <a:spAutoFit/>
          </a:bodyPr>
          <a:lstStyle/>
          <a:p>
            <a:r>
              <a:rPr lang="en-US" sz="3600" dirty="0" smtClean="0">
                <a:solidFill>
                  <a:srgbClr val="FF0000"/>
                </a:solidFill>
                <a:effectLst>
                  <a:outerShdw dist="50800" dir="7800000" algn="ctr" rotWithShape="0">
                    <a:schemeClr val="tx1"/>
                  </a:outerShdw>
                </a:effectLst>
              </a:rPr>
              <a:t>2 ½ MONTHS</a:t>
            </a:r>
            <a:endParaRPr lang="en-US" sz="3600" dirty="0">
              <a:solidFill>
                <a:srgbClr val="FF0000"/>
              </a:solidFill>
              <a:effectLst>
                <a:outerShdw dist="50800" dir="7800000" algn="ctr" rotWithShape="0">
                  <a:schemeClr val="tx1"/>
                </a:outerShdw>
              </a:effectLst>
            </a:endParaRPr>
          </a:p>
        </p:txBody>
      </p:sp>
      <p:sp>
        <p:nvSpPr>
          <p:cNvPr id="63" name="Rectangle 62"/>
          <p:cNvSpPr/>
          <p:nvPr/>
        </p:nvSpPr>
        <p:spPr>
          <a:xfrm rot="4138041">
            <a:off x="-717764" y="4123286"/>
            <a:ext cx="2223689" cy="167640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4" name="Rectangle 63"/>
          <p:cNvSpPr/>
          <p:nvPr/>
        </p:nvSpPr>
        <p:spPr>
          <a:xfrm>
            <a:off x="0" y="5791199"/>
            <a:ext cx="830714" cy="7620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20015598">
            <a:off x="335566" y="3710936"/>
            <a:ext cx="388434" cy="1942846"/>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0"/>
          <p:cNvGrpSpPr/>
          <p:nvPr/>
        </p:nvGrpSpPr>
        <p:grpSpPr>
          <a:xfrm>
            <a:off x="994449" y="304801"/>
            <a:ext cx="670259" cy="6019798"/>
            <a:chOff x="7939401" y="1054328"/>
            <a:chExt cx="601038" cy="4620857"/>
          </a:xfrm>
        </p:grpSpPr>
        <p:sp>
          <p:nvSpPr>
            <p:cNvPr id="57" name="Rectangle 56"/>
            <p:cNvSpPr/>
            <p:nvPr/>
          </p:nvSpPr>
          <p:spPr>
            <a:xfrm rot="18407744">
              <a:off x="7691391" y="1378993"/>
              <a:ext cx="1173714" cy="524383"/>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5" name="Freeform 24"/>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7" name="TextBox 26"/>
          <p:cNvSpPr txBox="1">
            <a:spLocks noChangeArrowheads="1"/>
          </p:cNvSpPr>
          <p:nvPr/>
        </p:nvSpPr>
        <p:spPr bwMode="auto">
          <a:xfrm>
            <a:off x="1828800" y="6858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Kaskaskia on Miss. River</a:t>
            </a:r>
          </a:p>
          <a:p>
            <a:pPr>
              <a:defRPr/>
            </a:pPr>
            <a:r>
              <a:rPr lang="en-US" sz="3200" b="1" dirty="0" smtClean="0">
                <a:latin typeface="Calibri" pitchFamily="34" charset="0"/>
              </a:rPr>
              <a:t>- </a:t>
            </a:r>
            <a:r>
              <a:rPr lang="en-US" sz="3200" b="1" dirty="0" err="1" smtClean="0">
                <a:latin typeface="Calibri" pitchFamily="34" charset="0"/>
              </a:rPr>
              <a:t>aquire</a:t>
            </a:r>
            <a:r>
              <a:rPr lang="en-US" sz="3200" b="1" dirty="0" smtClean="0">
                <a:latin typeface="Calibri" pitchFamily="34" charset="0"/>
              </a:rPr>
              <a:t> a white pirogue</a:t>
            </a:r>
            <a:endParaRPr lang="en-US" sz="3200" b="1" dirty="0">
              <a:latin typeface="Calibri" pitchFamily="34" charset="0"/>
            </a:endParaRPr>
          </a:p>
        </p:txBody>
      </p:sp>
      <p:grpSp>
        <p:nvGrpSpPr>
          <p:cNvPr id="29" name="Group 28"/>
          <p:cNvGrpSpPr/>
          <p:nvPr/>
        </p:nvGrpSpPr>
        <p:grpSpPr>
          <a:xfrm>
            <a:off x="914400" y="1981200"/>
            <a:ext cx="7239000" cy="3200400"/>
            <a:chOff x="-1295400" y="2133600"/>
            <a:chExt cx="7848600" cy="3429000"/>
          </a:xfrm>
        </p:grpSpPr>
        <p:pic>
          <p:nvPicPr>
            <p:cNvPr id="30" name="Picture 3"/>
            <p:cNvPicPr>
              <a:picLocks noChangeAspect="1" noChangeArrowheads="1"/>
            </p:cNvPicPr>
            <p:nvPr/>
          </p:nvPicPr>
          <p:blipFill>
            <a:blip r:embed="rId4"/>
            <a:srcRect l="34550" t="50850" r="16274" b="10937"/>
            <a:stretch>
              <a:fillRect/>
            </a:stretch>
          </p:blipFill>
          <p:spPr bwMode="auto">
            <a:xfrm>
              <a:off x="-1295400" y="2133600"/>
              <a:ext cx="7848600" cy="3429000"/>
            </a:xfrm>
            <a:prstGeom prst="rect">
              <a:avLst/>
            </a:prstGeom>
            <a:noFill/>
            <a:ln w="50800">
              <a:solidFill>
                <a:schemeClr val="tx1"/>
              </a:solidFill>
              <a:miter lim="800000"/>
              <a:headEnd/>
              <a:tailEnd/>
            </a:ln>
            <a:effectLst/>
          </p:spPr>
        </p:pic>
        <p:pic>
          <p:nvPicPr>
            <p:cNvPr id="31" name="Picture 3"/>
            <p:cNvPicPr>
              <a:picLocks noChangeAspect="1" noChangeArrowheads="1"/>
            </p:cNvPicPr>
            <p:nvPr/>
          </p:nvPicPr>
          <p:blipFill>
            <a:blip r:embed="rId4"/>
            <a:srcRect l="34550" t="55096" r="52559" b="42356"/>
            <a:stretch>
              <a:fillRect/>
            </a:stretch>
          </p:blipFill>
          <p:spPr bwMode="auto">
            <a:xfrm>
              <a:off x="-1295400" y="2514600"/>
              <a:ext cx="6705600" cy="304800"/>
            </a:xfrm>
            <a:prstGeom prst="rect">
              <a:avLst/>
            </a:prstGeom>
            <a:noFill/>
            <a:ln w="9525">
              <a:noFill/>
              <a:miter lim="800000"/>
              <a:headEnd/>
              <a:tailEnd/>
            </a:ln>
            <a:effectLst/>
          </p:spPr>
        </p:pic>
      </p:gr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0" y="762000"/>
            <a:ext cx="9144000" cy="6096000"/>
            <a:chOff x="0" y="685800"/>
            <a:chExt cx="9144000" cy="6096000"/>
          </a:xfrm>
        </p:grpSpPr>
        <p:sp useBgFill="1">
          <p:nvSpPr>
            <p:cNvPr id="32" name="Rectangle 31"/>
            <p:cNvSpPr/>
            <p:nvPr/>
          </p:nvSpPr>
          <p:spPr>
            <a:xfrm>
              <a:off x="381000" y="685800"/>
              <a:ext cx="1219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289" name="Picture 1"/>
            <p:cNvPicPr>
              <a:picLocks noChangeAspect="1" noChangeArrowheads="1"/>
            </p:cNvPicPr>
            <p:nvPr/>
          </p:nvPicPr>
          <p:blipFill>
            <a:blip r:embed="rId5"/>
            <a:srcRect/>
            <a:stretch>
              <a:fillRect/>
            </a:stretch>
          </p:blipFill>
          <p:spPr bwMode="auto">
            <a:xfrm>
              <a:off x="0" y="1205478"/>
              <a:ext cx="9144000" cy="5576322"/>
            </a:xfrm>
            <a:prstGeom prst="rect">
              <a:avLst/>
            </a:prstGeom>
            <a:noFill/>
            <a:ln w="50800">
              <a:solidFill>
                <a:schemeClr val="tx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1"/>
                                        </p:tgtEl>
                                      </p:cBhvr>
                                    </p:animEffect>
                                    <p:set>
                                      <p:cBhvr>
                                        <p:cTn id="13" dur="1" fill="hold">
                                          <p:stCondLst>
                                            <p:cond delay="999"/>
                                          </p:stCondLst>
                                        </p:cTn>
                                        <p:tgtEl>
                                          <p:spTgt spid="6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52"/>
                                        </p:tgtEl>
                                      </p:cBhvr>
                                    </p:animEffect>
                                    <p:set>
                                      <p:cBhvr>
                                        <p:cTn id="16" dur="1" fill="hold">
                                          <p:stCondLst>
                                            <p:cond delay="999"/>
                                          </p:stCondLst>
                                        </p:cTn>
                                        <p:tgtEl>
                                          <p:spTgt spid="5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56"/>
                                        </p:tgtEl>
                                      </p:cBhvr>
                                    </p:animEffect>
                                    <p:set>
                                      <p:cBhvr>
                                        <p:cTn id="19" dur="1" fill="hold">
                                          <p:stCondLst>
                                            <p:cond delay="999"/>
                                          </p:stCondLst>
                                        </p:cTn>
                                        <p:tgtEl>
                                          <p:spTgt spid="5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p:cTn id="25" dur="1000" fill="hold"/>
                                        <p:tgtEl>
                                          <p:spTgt spid="68"/>
                                        </p:tgtEl>
                                        <p:attrNameLst>
                                          <p:attrName>ppt_w</p:attrName>
                                        </p:attrNameLst>
                                      </p:cBhvr>
                                      <p:tavLst>
                                        <p:tav tm="0">
                                          <p:val>
                                            <p:fltVal val="0"/>
                                          </p:val>
                                        </p:tav>
                                        <p:tav tm="100000">
                                          <p:val>
                                            <p:strVal val="#ppt_w"/>
                                          </p:val>
                                        </p:tav>
                                      </p:tavLst>
                                    </p:anim>
                                    <p:anim calcmode="lin" valueType="num">
                                      <p:cBhvr>
                                        <p:cTn id="26" dur="1000" fill="hold"/>
                                        <p:tgtEl>
                                          <p:spTgt spid="68"/>
                                        </p:tgtEl>
                                        <p:attrNameLst>
                                          <p:attrName>ppt_h</p:attrName>
                                        </p:attrNameLst>
                                      </p:cBhvr>
                                      <p:tavLst>
                                        <p:tav tm="0">
                                          <p:val>
                                            <p:fltVal val="0"/>
                                          </p:val>
                                        </p:tav>
                                        <p:tav tm="100000">
                                          <p:val>
                                            <p:strVal val="#ppt_h"/>
                                          </p:val>
                                        </p:tav>
                                      </p:tavLst>
                                    </p:anim>
                                    <p:animEffect transition="in" filter="fade">
                                      <p:cBhvr>
                                        <p:cTn id="27" dur="1000"/>
                                        <p:tgtEl>
                                          <p:spTgt spid="68"/>
                                        </p:tgtEl>
                                      </p:cBhvr>
                                    </p:animEffect>
                                  </p:childTnLst>
                                </p:cTn>
                              </p:par>
                              <p:par>
                                <p:cTn id="28" presetID="10" presetClass="exit" presetSubtype="0" fill="hold" grpId="0" nodeType="with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nodeType="clickEffect">
                                  <p:stCondLst>
                                    <p:cond delay="0"/>
                                  </p:stCondLst>
                                  <p:childTnLst>
                                    <p:animEffect transition="out" filter="wipe(up)">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2000"/>
                                        <p:tgtEl>
                                          <p:spTgt spid="25"/>
                                        </p:tgtEl>
                                      </p:cBhvr>
                                    </p:animEffect>
                                  </p:childTnLst>
                                </p:cTn>
                              </p:par>
                            </p:childTnLst>
                          </p:cTn>
                        </p:par>
                        <p:par>
                          <p:cTn id="40" fill="hold">
                            <p:stCondLst>
                              <p:cond delay="3000"/>
                            </p:stCondLst>
                            <p:childTnLst>
                              <p:par>
                                <p:cTn id="41" presetID="53" presetClass="entr" presetSubtype="0" fill="hold" grpId="1"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Effect transition="in" filter="fade">
                                      <p:cBhvr>
                                        <p:cTn id="45" dur="1000"/>
                                        <p:tgtEl>
                                          <p:spTgt spid="26"/>
                                        </p:tgtEl>
                                      </p:cBhvr>
                                    </p:animEffect>
                                  </p:childTnLst>
                                </p:cTn>
                              </p:par>
                            </p:childTnLst>
                          </p:cTn>
                        </p:par>
                        <p:par>
                          <p:cTn id="46" fill="hold">
                            <p:stCondLst>
                              <p:cond delay="4000"/>
                            </p:stCondLst>
                            <p:childTnLst>
                              <p:par>
                                <p:cTn id="47" presetID="49" presetClass="entr" presetSubtype="0" decel="100000"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p:cTn id="49" dur="1000" fill="hold"/>
                                        <p:tgtEl>
                                          <p:spTgt spid="66"/>
                                        </p:tgtEl>
                                        <p:attrNameLst>
                                          <p:attrName>ppt_w</p:attrName>
                                        </p:attrNameLst>
                                      </p:cBhvr>
                                      <p:tavLst>
                                        <p:tav tm="0">
                                          <p:val>
                                            <p:fltVal val="0"/>
                                          </p:val>
                                        </p:tav>
                                        <p:tav tm="100000">
                                          <p:val>
                                            <p:strVal val="#ppt_w"/>
                                          </p:val>
                                        </p:tav>
                                      </p:tavLst>
                                    </p:anim>
                                    <p:anim calcmode="lin" valueType="num">
                                      <p:cBhvr>
                                        <p:cTn id="50" dur="1000" fill="hold"/>
                                        <p:tgtEl>
                                          <p:spTgt spid="66"/>
                                        </p:tgtEl>
                                        <p:attrNameLst>
                                          <p:attrName>ppt_h</p:attrName>
                                        </p:attrNameLst>
                                      </p:cBhvr>
                                      <p:tavLst>
                                        <p:tav tm="0">
                                          <p:val>
                                            <p:fltVal val="0"/>
                                          </p:val>
                                        </p:tav>
                                        <p:tav tm="100000">
                                          <p:val>
                                            <p:strVal val="#ppt_h"/>
                                          </p:val>
                                        </p:tav>
                                      </p:tavLst>
                                    </p:anim>
                                    <p:anim calcmode="lin" valueType="num">
                                      <p:cBhvr>
                                        <p:cTn id="51" dur="1000" fill="hold"/>
                                        <p:tgtEl>
                                          <p:spTgt spid="66"/>
                                        </p:tgtEl>
                                        <p:attrNameLst>
                                          <p:attrName>style.rotation</p:attrName>
                                        </p:attrNameLst>
                                      </p:cBhvr>
                                      <p:tavLst>
                                        <p:tav tm="0">
                                          <p:val>
                                            <p:fltVal val="360"/>
                                          </p:val>
                                        </p:tav>
                                        <p:tav tm="100000">
                                          <p:val>
                                            <p:fltVal val="0"/>
                                          </p:val>
                                        </p:tav>
                                      </p:tavLst>
                                    </p:anim>
                                    <p:animEffect transition="in" filter="fade">
                                      <p:cBhvr>
                                        <p:cTn id="52" dur="10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childTnLst>
                                </p:cTn>
                              </p:par>
                            </p:childTnLst>
                          </p:cTn>
                        </p:par>
                        <p:par>
                          <p:cTn id="56" fill="hold">
                            <p:stCondLst>
                              <p:cond delay="5000"/>
                            </p:stCondLst>
                            <p:childTnLst>
                              <p:par>
                                <p:cTn id="57" presetID="22" presetClass="entr" presetSubtype="4" fill="hold"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down)">
                                      <p:cBhvr>
                                        <p:cTn id="59" dur="10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bg/>
                                          </p:spTgt>
                                        </p:tgtEl>
                                        <p:attrNameLst>
                                          <p:attrName>style.visibility</p:attrName>
                                        </p:attrNameLst>
                                      </p:cBhvr>
                                      <p:to>
                                        <p:strVal val="visible"/>
                                      </p:to>
                                    </p:set>
                                    <p:animEffect transition="in" filter="fade">
                                      <p:cBhvr>
                                        <p:cTn id="64" dur="1000"/>
                                        <p:tgtEl>
                                          <p:spTgt spid="27">
                                            <p:bg/>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27">
                                            <p:txEl>
                                              <p:pRg st="0" end="0"/>
                                            </p:txEl>
                                          </p:spTgt>
                                        </p:tgtEl>
                                        <p:attrNameLst>
                                          <p:attrName>style.visibility</p:attrName>
                                        </p:attrNameLst>
                                      </p:cBhvr>
                                      <p:to>
                                        <p:strVal val="visible"/>
                                      </p:to>
                                    </p:set>
                                    <p:animEffect transition="in" filter="wipe(left)">
                                      <p:cBhvr>
                                        <p:cTn id="67" dur="1000"/>
                                        <p:tgtEl>
                                          <p:spTgt spid="2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7">
                                            <p:txEl>
                                              <p:pRg st="1" end="1"/>
                                            </p:txEl>
                                          </p:spTgt>
                                        </p:tgtEl>
                                        <p:attrNameLst>
                                          <p:attrName>style.visibility</p:attrName>
                                        </p:attrNameLst>
                                      </p:cBhvr>
                                      <p:to>
                                        <p:strVal val="visible"/>
                                      </p:to>
                                    </p:set>
                                    <p:animEffect transition="in" filter="wipe(left)">
                                      <p:cBhvr>
                                        <p:cTn id="72" dur="1000"/>
                                        <p:tgtEl>
                                          <p:spTgt spid="27">
                                            <p:txEl>
                                              <p:pRg st="1" end="1"/>
                                            </p:txEl>
                                          </p:spTgt>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1000"/>
                                        <p:tgtEl>
                                          <p:spTgt spid="33"/>
                                        </p:tgtEl>
                                      </p:cBhvr>
                                    </p:animEffect>
                                  </p:childTnLst>
                                </p:cTn>
                              </p:par>
                            </p:childTnLst>
                          </p:cTn>
                        </p:par>
                        <p:par>
                          <p:cTn id="82" fill="hold">
                            <p:stCondLst>
                              <p:cond delay="1000"/>
                            </p:stCondLst>
                            <p:childTnLst>
                              <p:par>
                                <p:cTn id="83" presetID="10" presetClass="exit" presetSubtype="0" fill="hold" nodeType="afterEffect">
                                  <p:stCondLst>
                                    <p:cond delay="0"/>
                                  </p:stCondLst>
                                  <p:childTnLst>
                                    <p:animEffect transition="out" filter="fade">
                                      <p:cBhvr>
                                        <p:cTn id="84" dur="1000"/>
                                        <p:tgtEl>
                                          <p:spTgt spid="29"/>
                                        </p:tgtEl>
                                      </p:cBhvr>
                                    </p:animEffect>
                                    <p:set>
                                      <p:cBhvr>
                                        <p:cTn id="85" dur="1" fill="hold">
                                          <p:stCondLst>
                                            <p:cond delay="999"/>
                                          </p:stCondLst>
                                        </p:cTn>
                                        <p:tgtEl>
                                          <p:spTgt spid="2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33"/>
                                        </p:tgtEl>
                                      </p:cBhvr>
                                    </p:animEffect>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P spid="10" grpId="0" animBg="1"/>
      <p:bldP spid="52" grpId="0"/>
      <p:bldP spid="56" grpId="0" animBg="1"/>
      <p:bldP spid="67" grpId="0" animBg="1"/>
      <p:bldP spid="47" grpId="0" animBg="1"/>
      <p:bldP spid="68" grpId="0" animBg="1"/>
      <p:bldP spid="25" grpId="0" animBg="1"/>
      <p:bldP spid="26" grpId="1" animBg="1"/>
      <p:bldP spid="27" grpId="0" uiExpand="1" build="allAtOnce" animBg="1"/>
      <p:bldP spid="66"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3970318"/>
          </a:xfrm>
          <a:prstGeom prst="rect">
            <a:avLst/>
          </a:prstGeom>
        </p:spPr>
        <p:txBody>
          <a:bodyPr wrap="square">
            <a:spAutoFit/>
          </a:bodyPr>
          <a:lstStyle/>
          <a:p>
            <a:r>
              <a:rPr lang="en-US" sz="1400" dirty="0" smtClean="0">
                <a:hlinkClick r:id="rId2"/>
              </a:rPr>
              <a:t>http://www.lewis-clark.org/article/3072#</a:t>
            </a:r>
            <a:endParaRPr lang="en-US" sz="1400" dirty="0" smtClean="0"/>
          </a:p>
          <a:p>
            <a:endParaRPr lang="en-US" sz="1400" dirty="0" smtClean="0"/>
          </a:p>
          <a:p>
            <a:r>
              <a:rPr lang="en-US" sz="1400" dirty="0" smtClean="0"/>
              <a:t>his drawing</a:t>
            </a:r>
            <a:r>
              <a:rPr lang="en-US" sz="1400" baseline="30000" dirty="0" smtClean="0"/>
              <a:t> </a:t>
            </a:r>
            <a:r>
              <a:rPr lang="en-US" sz="1400" dirty="0" smtClean="0"/>
              <a:t>provides the only visual clue left us as to any aspect of either one of the pirogues. The arrangement of six rowlocks tells us that it depicts the white, or "Soldiers" pirogue as Clark described it on May 13, 1804. The figures </a:t>
            </a:r>
            <a:r>
              <a:rPr lang="en-US" sz="1400" i="1" dirty="0" smtClean="0"/>
              <a:t>4</a:t>
            </a:r>
            <a:r>
              <a:rPr lang="en-US" sz="1400" dirty="0" smtClean="0"/>
              <a:t> and </a:t>
            </a:r>
            <a:r>
              <a:rPr lang="en-US" sz="1400" i="1" dirty="0" smtClean="0"/>
              <a:t>6</a:t>
            </a:r>
            <a:r>
              <a:rPr lang="en-US" sz="1400" dirty="0" smtClean="0"/>
              <a:t> presumably indicate the number of "</a:t>
            </a:r>
            <a:r>
              <a:rPr lang="en-US" sz="1400" dirty="0" err="1" smtClean="0"/>
              <a:t>tuns</a:t>
            </a:r>
            <a:r>
              <a:rPr lang="en-US" sz="1400" dirty="0" smtClean="0"/>
              <a:t>" of cargo that could be carried in each compartment; the other two symbols are of uncertain meaning. If "</a:t>
            </a:r>
            <a:r>
              <a:rPr lang="en-US" sz="1400" dirty="0" err="1" smtClean="0"/>
              <a:t>tuns</a:t>
            </a:r>
            <a:r>
              <a:rPr lang="en-US" sz="1400" dirty="0" smtClean="0"/>
              <a:t>" is a Clark-ism for </a:t>
            </a:r>
            <a:r>
              <a:rPr lang="en-US" sz="1400" i="1" dirty="0" smtClean="0"/>
              <a:t>tons</a:t>
            </a:r>
            <a:r>
              <a:rPr lang="en-US" sz="1400" dirty="0" smtClean="0"/>
              <a:t>, then eight </a:t>
            </a:r>
            <a:r>
              <a:rPr lang="en-US" sz="1400" i="1" dirty="0" smtClean="0"/>
              <a:t>tons,</a:t>
            </a:r>
            <a:r>
              <a:rPr lang="en-US" sz="1400" dirty="0" smtClean="0"/>
              <a:t> or 16,000 pounds, would be its carrying capacity—the </a:t>
            </a:r>
            <a:r>
              <a:rPr lang="en-US" sz="1400" i="1" dirty="0" smtClean="0"/>
              <a:t>burden</a:t>
            </a:r>
            <a:r>
              <a:rPr lang="en-US" sz="1400" dirty="0" smtClean="0"/>
              <a:t>, or </a:t>
            </a:r>
            <a:r>
              <a:rPr lang="en-US" sz="1400" i="1" dirty="0" smtClean="0"/>
              <a:t>burthen</a:t>
            </a:r>
            <a:r>
              <a:rPr lang="en-US" sz="1400" dirty="0" smtClean="0"/>
              <a:t> as it was commonly spelled—with a potential maximum load of 14 tons, or 28,000 pounds. Coincidentally, Clark's "misspelling" was also a valid seaman's term denoting a flexible unit of volume equal either to the space occupied by a cask or barrel with a capacity of about 250 gallons—perhaps 40 cubic feet–or else the volume of 2000 lbs. of water—about 32 cubic feet. On one occasion Lewis implied the solution to this little conundrum when he estimated that the upper Osage River would be navigable by "</a:t>
            </a:r>
            <a:r>
              <a:rPr lang="en-US" sz="1400" dirty="0" err="1" smtClean="0"/>
              <a:t>perogues</a:t>
            </a:r>
            <a:r>
              <a:rPr lang="en-US" sz="1400" dirty="0" smtClean="0"/>
              <a:t> of eight or ten tons burthen," implying that that was the standard size. From that we can infer that Clark had in mind tons rather than </a:t>
            </a:r>
            <a:r>
              <a:rPr lang="en-US" sz="1400" dirty="0" err="1" smtClean="0"/>
              <a:t>tuns</a:t>
            </a:r>
            <a:r>
              <a:rPr lang="en-US" sz="1400" dirty="0" smtClean="0"/>
              <a:t>.</a:t>
            </a:r>
            <a:endParaRPr lang="en-US" sz="1400" baseline="30000" dirty="0" smtClean="0"/>
          </a:p>
          <a:p>
            <a:endParaRPr lang="en-US" sz="1400" dirty="0" smtClean="0"/>
          </a:p>
          <a:p>
            <a:r>
              <a:rPr lang="en-US" sz="1400" dirty="0" smtClean="0"/>
              <a:t>The end at right is the stern, with the rudder outside of it and the tiller inside. The line looping upward from it might represent a rope that would have been used when </a:t>
            </a:r>
            <a:r>
              <a:rPr lang="en-US" sz="1400" dirty="0" err="1" smtClean="0"/>
              <a:t>cordelling</a:t>
            </a:r>
            <a:r>
              <a:rPr lang="en-US" sz="1400" dirty="0" smtClean="0"/>
              <a:t> (towing) to control the distance of the stern from the riverbank. Another rope, not shown, would have been attached on the bow (left) at or below the waterline, to </a:t>
            </a:r>
            <a:r>
              <a:rPr lang="en-US" sz="1400" dirty="0" err="1" smtClean="0"/>
              <a:t>cordell</a:t>
            </a:r>
            <a:r>
              <a:rPr lang="en-US" sz="1400" dirty="0" smtClean="0"/>
              <a:t> the pirogue upstream and around snags or other obstacles in the shallows.</a:t>
            </a:r>
          </a:p>
          <a:p>
            <a:endParaRPr lang="en-US" sz="1400" dirty="0"/>
          </a:p>
        </p:txBody>
      </p:sp>
      <p:grpSp>
        <p:nvGrpSpPr>
          <p:cNvPr id="7" name="Group 6"/>
          <p:cNvGrpSpPr/>
          <p:nvPr/>
        </p:nvGrpSpPr>
        <p:grpSpPr>
          <a:xfrm>
            <a:off x="1295400" y="3962400"/>
            <a:ext cx="6324600" cy="2438400"/>
            <a:chOff x="-1295400" y="2133600"/>
            <a:chExt cx="7848600" cy="3429000"/>
          </a:xfrm>
        </p:grpSpPr>
        <p:pic>
          <p:nvPicPr>
            <p:cNvPr id="1027" name="Picture 3"/>
            <p:cNvPicPr>
              <a:picLocks noChangeAspect="1" noChangeArrowheads="1"/>
            </p:cNvPicPr>
            <p:nvPr/>
          </p:nvPicPr>
          <p:blipFill>
            <a:blip r:embed="rId3"/>
            <a:srcRect l="34550" t="50850" r="16274" b="10937"/>
            <a:stretch>
              <a:fillRect/>
            </a:stretch>
          </p:blipFill>
          <p:spPr bwMode="auto">
            <a:xfrm>
              <a:off x="-1295400" y="2133600"/>
              <a:ext cx="7848600" cy="3429000"/>
            </a:xfrm>
            <a:prstGeom prst="rect">
              <a:avLst/>
            </a:prstGeom>
            <a:noFill/>
            <a:ln w="50800">
              <a:solidFill>
                <a:schemeClr val="tx1"/>
              </a:solidFill>
              <a:miter lim="800000"/>
              <a:headEnd/>
              <a:tailEnd/>
            </a:ln>
            <a:effectLst/>
          </p:spPr>
        </p:pic>
        <p:pic>
          <p:nvPicPr>
            <p:cNvPr id="6" name="Picture 3"/>
            <p:cNvPicPr>
              <a:picLocks noChangeAspect="1" noChangeArrowheads="1"/>
            </p:cNvPicPr>
            <p:nvPr/>
          </p:nvPicPr>
          <p:blipFill>
            <a:blip r:embed="rId3"/>
            <a:srcRect l="34550" t="55096" r="52559" b="42356"/>
            <a:stretch>
              <a:fillRect/>
            </a:stretch>
          </p:blipFill>
          <p:spPr bwMode="auto">
            <a:xfrm>
              <a:off x="-1295400" y="2514600"/>
              <a:ext cx="6705600" cy="304800"/>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2" name="Picture 2" descr="Image result for lewis and clark white pirogue"/>
          <p:cNvPicPr>
            <a:picLocks noChangeAspect="1" noChangeArrowheads="1"/>
          </p:cNvPicPr>
          <p:nvPr/>
        </p:nvPicPr>
        <p:blipFill>
          <a:blip r:embed="rId2"/>
          <a:srcRect/>
          <a:stretch>
            <a:fillRect/>
          </a:stretch>
        </p:blipFill>
        <p:spPr bwMode="auto">
          <a:xfrm>
            <a:off x="914400" y="1219200"/>
            <a:ext cx="7442697" cy="4533901"/>
          </a:xfrm>
          <a:prstGeom prst="rect">
            <a:avLst/>
          </a:prstGeom>
          <a:noFill/>
        </p:spPr>
      </p:pic>
      <p:sp>
        <p:nvSpPr>
          <p:cNvPr id="4" name="Rectangle 3"/>
          <p:cNvSpPr/>
          <p:nvPr/>
        </p:nvSpPr>
        <p:spPr>
          <a:xfrm>
            <a:off x="0" y="0"/>
            <a:ext cx="9144000" cy="923330"/>
          </a:xfrm>
          <a:prstGeom prst="rect">
            <a:avLst/>
          </a:prstGeom>
        </p:spPr>
        <p:txBody>
          <a:bodyPr wrap="square">
            <a:spAutoFit/>
          </a:bodyPr>
          <a:lstStyle/>
          <a:p>
            <a:r>
              <a:rPr lang="en-US" dirty="0" smtClean="0">
                <a:hlinkClick r:id="rId3"/>
              </a:rPr>
              <a:t>https://fortclatsopbookstore.com/shop/art-prints-notecards/notecard-red-and-white-pirogues-traversing-the-missouri-river</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sp>
        <p:nvSpPr>
          <p:cNvPr id="12" name="Freeform 11"/>
          <p:cNvSpPr/>
          <p:nvPr/>
        </p:nvSpPr>
        <p:spPr>
          <a:xfrm rot="21342617">
            <a:off x="28429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7" name="TextBox 26"/>
          <p:cNvSpPr txBox="1">
            <a:spLocks noChangeArrowheads="1"/>
          </p:cNvSpPr>
          <p:nvPr/>
        </p:nvSpPr>
        <p:spPr bwMode="auto">
          <a:xfrm>
            <a:off x="1828800" y="6858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Kaskaskia on Miss. River</a:t>
            </a:r>
          </a:p>
          <a:p>
            <a:pPr>
              <a:defRPr/>
            </a:pPr>
            <a:r>
              <a:rPr lang="en-US" sz="3200" b="1" dirty="0" smtClean="0">
                <a:latin typeface="Calibri" pitchFamily="34" charset="0"/>
              </a:rPr>
              <a:t>- </a:t>
            </a:r>
            <a:r>
              <a:rPr lang="en-US" sz="3200" b="1" dirty="0" err="1" smtClean="0">
                <a:latin typeface="Calibri" pitchFamily="34" charset="0"/>
              </a:rPr>
              <a:t>aquire</a:t>
            </a:r>
            <a:r>
              <a:rPr lang="en-US" sz="3200" b="1" dirty="0" smtClean="0">
                <a:latin typeface="Calibri" pitchFamily="34" charset="0"/>
              </a:rPr>
              <a:t> a white pirogue</a:t>
            </a:r>
            <a:endParaRPr lang="en-US" sz="3200" b="1" dirty="0">
              <a:latin typeface="Calibri" pitchFamily="34" charset="0"/>
            </a:endParaRPr>
          </a:p>
        </p:txBody>
      </p:sp>
      <p:sp>
        <p:nvSpPr>
          <p:cNvPr id="63" name="Rectangle 62"/>
          <p:cNvSpPr/>
          <p:nvPr/>
        </p:nvSpPr>
        <p:spPr>
          <a:xfrm rot="4138041">
            <a:off x="-717764" y="4123286"/>
            <a:ext cx="2223689" cy="167640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4" name="Rectangle 63"/>
          <p:cNvSpPr/>
          <p:nvPr/>
        </p:nvSpPr>
        <p:spPr>
          <a:xfrm>
            <a:off x="0" y="5791199"/>
            <a:ext cx="830714" cy="7620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20015598">
            <a:off x="335566" y="3710936"/>
            <a:ext cx="388434" cy="1942846"/>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grpSp>
        <p:nvGrpSpPr>
          <p:cNvPr id="6"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TextBox 33"/>
          <p:cNvSpPr txBox="1">
            <a:spLocks noChangeArrowheads="1"/>
          </p:cNvSpPr>
          <p:nvPr/>
        </p:nvSpPr>
        <p:spPr bwMode="auto">
          <a:xfrm>
            <a:off x="533400" y="1676400"/>
            <a:ext cx="86106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 hire 12 French boatmen </a:t>
            </a:r>
          </a:p>
          <a:p>
            <a:pPr>
              <a:defRPr/>
            </a:pPr>
            <a:r>
              <a:rPr lang="en-US" sz="3200" b="1" dirty="0" smtClean="0">
                <a:latin typeface="Calibri" pitchFamily="34" charset="0"/>
              </a:rPr>
              <a:t>	       to help move boats</a:t>
            </a:r>
            <a:endParaRPr lang="en-US" sz="3200" b="1" dirty="0">
              <a:latin typeface="Calibri" pitchFamily="34" charset="0"/>
            </a:endParaRPr>
          </a:p>
        </p:txBody>
      </p:sp>
      <p:sp useBgFill="1">
        <p:nvSpPr>
          <p:cNvPr id="37" name="TextBox 36"/>
          <p:cNvSpPr txBox="1"/>
          <p:nvPr/>
        </p:nvSpPr>
        <p:spPr>
          <a:xfrm>
            <a:off x="3652880" y="2695813"/>
            <a:ext cx="2976520" cy="4093428"/>
          </a:xfrm>
          <a:prstGeom prst="rect">
            <a:avLst/>
          </a:prstGeom>
        </p:spPr>
        <p:txBody>
          <a:bodyPr wrap="none" rtlCol="0">
            <a:spAutoFit/>
          </a:bodyPr>
          <a:lstStyle/>
          <a:p>
            <a:endParaRPr lang="en-US" sz="3200" b="1" dirty="0" smtClean="0">
              <a:solidFill>
                <a:schemeClr val="accent1">
                  <a:lumMod val="50000"/>
                </a:schemeClr>
              </a:solidFill>
            </a:endParaRPr>
          </a:p>
          <a:p>
            <a:r>
              <a:rPr lang="en-US" sz="3200" b="1" dirty="0" smtClean="0">
                <a:solidFill>
                  <a:schemeClr val="accent1">
                    <a:lumMod val="50000"/>
                  </a:schemeClr>
                </a:solidFill>
              </a:rPr>
              <a:t>Batiste </a:t>
            </a:r>
            <a:r>
              <a:rPr lang="en-US" sz="3200" b="1" dirty="0" err="1" smtClean="0">
                <a:solidFill>
                  <a:schemeClr val="accent1">
                    <a:lumMod val="50000"/>
                  </a:schemeClr>
                </a:solidFill>
              </a:rPr>
              <a:t>Jeunesse</a:t>
            </a:r>
            <a:endParaRPr lang="en-US" sz="3200" b="1" dirty="0" smtClean="0">
              <a:solidFill>
                <a:schemeClr val="accent1">
                  <a:lumMod val="50000"/>
                </a:schemeClr>
              </a:solidFill>
            </a:endParaRPr>
          </a:p>
          <a:p>
            <a:r>
              <a:rPr lang="en-US" sz="3200" b="1" dirty="0" smtClean="0">
                <a:solidFill>
                  <a:schemeClr val="accent1">
                    <a:lumMod val="50000"/>
                  </a:schemeClr>
                </a:solidFill>
              </a:rPr>
              <a:t>La </a:t>
            </a:r>
            <a:r>
              <a:rPr lang="en-US" sz="3200" b="1" dirty="0" err="1" smtClean="0">
                <a:solidFill>
                  <a:schemeClr val="accent1">
                    <a:lumMod val="50000"/>
                  </a:schemeClr>
                </a:solidFill>
              </a:rPr>
              <a:t>Bartee</a:t>
            </a:r>
            <a:endParaRPr lang="en-US" sz="3200" b="1" dirty="0" smtClean="0">
              <a:solidFill>
                <a:schemeClr val="accent1">
                  <a:lumMod val="50000"/>
                </a:schemeClr>
              </a:solidFill>
            </a:endParaRPr>
          </a:p>
          <a:p>
            <a:r>
              <a:rPr lang="en-US" sz="3200" b="1" dirty="0" err="1" smtClean="0">
                <a:solidFill>
                  <a:schemeClr val="accent1">
                    <a:lumMod val="50000"/>
                  </a:schemeClr>
                </a:solidFill>
              </a:rPr>
              <a:t>Labiche</a:t>
            </a:r>
            <a:r>
              <a:rPr lang="en-US" sz="3200" b="1" dirty="0" smtClean="0">
                <a:solidFill>
                  <a:schemeClr val="accent1">
                    <a:lumMod val="50000"/>
                  </a:schemeClr>
                </a:solidFill>
              </a:rPr>
              <a:t> </a:t>
            </a:r>
            <a:r>
              <a:rPr lang="en-US" sz="3200" b="1" dirty="0" err="1" smtClean="0">
                <a:solidFill>
                  <a:schemeClr val="accent1">
                    <a:lumMod val="50000"/>
                  </a:schemeClr>
                </a:solidFill>
              </a:rPr>
              <a:t>Mallat</a:t>
            </a:r>
            <a:endParaRPr lang="en-US" sz="3200" b="1" dirty="0" smtClean="0">
              <a:solidFill>
                <a:schemeClr val="accent1">
                  <a:lumMod val="50000"/>
                </a:schemeClr>
              </a:solidFill>
            </a:endParaRPr>
          </a:p>
          <a:p>
            <a:r>
              <a:rPr lang="en-US" sz="3200" b="1" dirty="0" smtClean="0">
                <a:solidFill>
                  <a:schemeClr val="accent1">
                    <a:lumMod val="50000"/>
                  </a:schemeClr>
                </a:solidFill>
              </a:rPr>
              <a:t>Paul </a:t>
            </a:r>
            <a:r>
              <a:rPr lang="en-US" sz="3200" b="1" dirty="0" err="1" smtClean="0">
                <a:solidFill>
                  <a:schemeClr val="accent1">
                    <a:lumMod val="50000"/>
                  </a:schemeClr>
                </a:solidFill>
              </a:rPr>
              <a:t>Primeau</a:t>
            </a:r>
            <a:endParaRPr lang="en-US" sz="3200" b="1" dirty="0" smtClean="0">
              <a:solidFill>
                <a:schemeClr val="accent1">
                  <a:lumMod val="50000"/>
                </a:schemeClr>
              </a:solidFill>
            </a:endParaRPr>
          </a:p>
          <a:p>
            <a:r>
              <a:rPr lang="en-US" sz="3200" b="1" dirty="0" smtClean="0">
                <a:solidFill>
                  <a:schemeClr val="accent1">
                    <a:lumMod val="50000"/>
                  </a:schemeClr>
                </a:solidFill>
              </a:rPr>
              <a:t>Francois Rivet</a:t>
            </a:r>
          </a:p>
          <a:p>
            <a:r>
              <a:rPr lang="en-US" sz="3200" b="1" dirty="0" smtClean="0">
                <a:solidFill>
                  <a:schemeClr val="accent1">
                    <a:lumMod val="50000"/>
                  </a:schemeClr>
                </a:solidFill>
              </a:rPr>
              <a:t>Peter </a:t>
            </a:r>
            <a:r>
              <a:rPr lang="en-US" sz="3200" b="1" dirty="0" err="1" smtClean="0">
                <a:solidFill>
                  <a:schemeClr val="accent1">
                    <a:lumMod val="50000"/>
                  </a:schemeClr>
                </a:solidFill>
              </a:rPr>
              <a:t>Roi</a:t>
            </a:r>
            <a:endParaRPr lang="en-US" sz="3200" b="1" dirty="0" smtClean="0">
              <a:solidFill>
                <a:schemeClr val="accent1">
                  <a:lumMod val="50000"/>
                </a:schemeClr>
              </a:solidFill>
            </a:endParaRPr>
          </a:p>
          <a:p>
            <a:endParaRPr lang="en-US" sz="3600" b="1" dirty="0">
              <a:solidFill>
                <a:schemeClr val="accent1">
                  <a:lumMod val="50000"/>
                </a:schemeClr>
              </a:solidFill>
            </a:endParaRPr>
          </a:p>
        </p:txBody>
      </p:sp>
      <p:pic>
        <p:nvPicPr>
          <p:cNvPr id="35" name="Picture 2" descr="http://www.mhaynesart.com/Images/22/59/OriginalImage.jpg"/>
          <p:cNvPicPr>
            <a:picLocks noChangeAspect="1" noChangeArrowheads="1"/>
          </p:cNvPicPr>
          <p:nvPr/>
        </p:nvPicPr>
        <p:blipFill>
          <a:blip r:embed="rId4"/>
          <a:srcRect l="24706" t="5556" r="20392" b="11111"/>
          <a:stretch>
            <a:fillRect/>
          </a:stretch>
        </p:blipFill>
        <p:spPr bwMode="auto">
          <a:xfrm>
            <a:off x="6553200" y="1306286"/>
            <a:ext cx="2590800" cy="5551714"/>
          </a:xfrm>
          <a:prstGeom prst="rect">
            <a:avLst/>
          </a:prstGeom>
          <a:noFill/>
        </p:spPr>
      </p:pic>
      <p:sp useBgFill="1">
        <p:nvSpPr>
          <p:cNvPr id="38" name="TextBox 37"/>
          <p:cNvSpPr txBox="1">
            <a:spLocks noChangeArrowheads="1"/>
          </p:cNvSpPr>
          <p:nvPr/>
        </p:nvSpPr>
        <p:spPr bwMode="auto">
          <a:xfrm>
            <a:off x="990600" y="1676400"/>
            <a:ext cx="81534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 more soldiers join the Expedition</a:t>
            </a:r>
          </a:p>
        </p:txBody>
      </p:sp>
      <p:sp>
        <p:nvSpPr>
          <p:cNvPr id="39" name="5-Point Star 38"/>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6" name="TextBox 35"/>
          <p:cNvSpPr txBox="1"/>
          <p:nvPr/>
        </p:nvSpPr>
        <p:spPr>
          <a:xfrm>
            <a:off x="0" y="2667000"/>
            <a:ext cx="3657600" cy="4093428"/>
          </a:xfrm>
          <a:prstGeom prst="rect">
            <a:avLst/>
          </a:prstGeom>
        </p:spPr>
        <p:txBody>
          <a:bodyPr wrap="square" rtlCol="0">
            <a:spAutoFit/>
          </a:bodyPr>
          <a:lstStyle/>
          <a:p>
            <a:endParaRPr lang="en-US" sz="3200" b="1" dirty="0" smtClean="0">
              <a:solidFill>
                <a:schemeClr val="accent1">
                  <a:lumMod val="50000"/>
                </a:schemeClr>
              </a:solidFill>
            </a:endParaRPr>
          </a:p>
          <a:p>
            <a:r>
              <a:rPr lang="en-US" sz="3200" b="1" dirty="0" err="1" smtClean="0">
                <a:solidFill>
                  <a:schemeClr val="accent1">
                    <a:lumMod val="50000"/>
                  </a:schemeClr>
                </a:solidFill>
              </a:rPr>
              <a:t>Baptiste</a:t>
            </a:r>
            <a:r>
              <a:rPr lang="en-US" sz="3200" b="1" dirty="0" smtClean="0">
                <a:solidFill>
                  <a:schemeClr val="accent1">
                    <a:lumMod val="50000"/>
                  </a:schemeClr>
                </a:solidFill>
              </a:rPr>
              <a:t> </a:t>
            </a:r>
            <a:r>
              <a:rPr lang="en-US" sz="3200" b="1" dirty="0" err="1" smtClean="0">
                <a:solidFill>
                  <a:schemeClr val="accent1">
                    <a:lumMod val="50000"/>
                  </a:schemeClr>
                </a:solidFill>
              </a:rPr>
              <a:t>Deschamps</a:t>
            </a:r>
            <a:endParaRPr lang="en-US" sz="3200" b="1" dirty="0" smtClean="0">
              <a:solidFill>
                <a:schemeClr val="accent1">
                  <a:lumMod val="50000"/>
                </a:schemeClr>
              </a:solidFill>
            </a:endParaRPr>
          </a:p>
          <a:p>
            <a:r>
              <a:rPr lang="en-US" sz="3200" b="1" dirty="0" smtClean="0">
                <a:solidFill>
                  <a:schemeClr val="accent1">
                    <a:lumMod val="50000"/>
                  </a:schemeClr>
                </a:solidFill>
              </a:rPr>
              <a:t>Joseph De </a:t>
            </a:r>
            <a:r>
              <a:rPr lang="en-US" sz="3200" b="1" dirty="0" err="1" smtClean="0">
                <a:solidFill>
                  <a:schemeClr val="accent1">
                    <a:lumMod val="50000"/>
                  </a:schemeClr>
                </a:solidFill>
              </a:rPr>
              <a:t>Bartee</a:t>
            </a:r>
            <a:endParaRPr lang="en-US" sz="3200" b="1" dirty="0" smtClean="0">
              <a:solidFill>
                <a:schemeClr val="accent1">
                  <a:lumMod val="50000"/>
                </a:schemeClr>
              </a:solidFill>
            </a:endParaRPr>
          </a:p>
          <a:p>
            <a:r>
              <a:rPr lang="en-US" sz="3200" b="1" dirty="0" smtClean="0">
                <a:solidFill>
                  <a:schemeClr val="accent1">
                    <a:lumMod val="50000"/>
                  </a:schemeClr>
                </a:solidFill>
              </a:rPr>
              <a:t>E. </a:t>
            </a:r>
            <a:r>
              <a:rPr lang="en-US" sz="3200" b="1" dirty="0" err="1" smtClean="0">
                <a:solidFill>
                  <a:schemeClr val="accent1">
                    <a:lumMod val="50000"/>
                  </a:schemeClr>
                </a:solidFill>
              </a:rPr>
              <a:t>Cann</a:t>
            </a:r>
            <a:endParaRPr lang="en-US" sz="3200" b="1" dirty="0" smtClean="0">
              <a:solidFill>
                <a:schemeClr val="accent1">
                  <a:lumMod val="50000"/>
                </a:schemeClr>
              </a:solidFill>
            </a:endParaRPr>
          </a:p>
          <a:p>
            <a:r>
              <a:rPr lang="en-US" sz="3200" b="1" dirty="0" err="1" smtClean="0">
                <a:solidFill>
                  <a:schemeClr val="accent1">
                    <a:lumMod val="50000"/>
                  </a:schemeClr>
                </a:solidFill>
              </a:rPr>
              <a:t>Charol</a:t>
            </a:r>
            <a:r>
              <a:rPr lang="en-US" sz="3200" b="1" dirty="0" smtClean="0">
                <a:solidFill>
                  <a:schemeClr val="accent1">
                    <a:lumMod val="50000"/>
                  </a:schemeClr>
                </a:solidFill>
              </a:rPr>
              <a:t> </a:t>
            </a:r>
            <a:r>
              <a:rPr lang="en-US" sz="3200" b="1" dirty="0" err="1" smtClean="0">
                <a:solidFill>
                  <a:schemeClr val="accent1">
                    <a:lumMod val="50000"/>
                  </a:schemeClr>
                </a:solidFill>
              </a:rPr>
              <a:t>Cougee</a:t>
            </a:r>
            <a:endParaRPr lang="en-US" sz="3200" b="1" dirty="0" smtClean="0">
              <a:solidFill>
                <a:schemeClr val="accent1">
                  <a:lumMod val="50000"/>
                </a:schemeClr>
              </a:solidFill>
            </a:endParaRPr>
          </a:p>
          <a:p>
            <a:r>
              <a:rPr lang="en-US" sz="3200" b="1" dirty="0" smtClean="0">
                <a:solidFill>
                  <a:schemeClr val="accent1">
                    <a:lumMod val="50000"/>
                  </a:schemeClr>
                </a:solidFill>
              </a:rPr>
              <a:t>Pierre </a:t>
            </a:r>
            <a:r>
              <a:rPr lang="en-US" sz="3200" b="1" dirty="0" err="1" smtClean="0">
                <a:solidFill>
                  <a:schemeClr val="accent1">
                    <a:lumMod val="50000"/>
                  </a:schemeClr>
                </a:solidFill>
              </a:rPr>
              <a:t>Cruzatte</a:t>
            </a:r>
            <a:endParaRPr lang="en-US" sz="3200" b="1" dirty="0" smtClean="0">
              <a:solidFill>
                <a:schemeClr val="accent1">
                  <a:lumMod val="50000"/>
                </a:schemeClr>
              </a:solidFill>
            </a:endParaRPr>
          </a:p>
          <a:p>
            <a:r>
              <a:rPr lang="en-US" sz="3200" b="1" dirty="0" err="1" smtClean="0">
                <a:solidFill>
                  <a:schemeClr val="accent1">
                    <a:lumMod val="50000"/>
                  </a:schemeClr>
                </a:solidFill>
              </a:rPr>
              <a:t>Chaol</a:t>
            </a:r>
            <a:r>
              <a:rPr lang="en-US" sz="3200" b="1" dirty="0" smtClean="0">
                <a:solidFill>
                  <a:schemeClr val="accent1">
                    <a:lumMod val="50000"/>
                  </a:schemeClr>
                </a:solidFill>
              </a:rPr>
              <a:t> Hebert</a:t>
            </a:r>
          </a:p>
          <a:p>
            <a:endParaRPr lang="en-US" sz="3600" b="1" dirty="0" smtClean="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5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bg/>
                                          </p:spTgt>
                                        </p:tgtEl>
                                        <p:attrNameLst>
                                          <p:attrName>style.visibility</p:attrName>
                                        </p:attrNameLst>
                                      </p:cBhvr>
                                      <p:to>
                                        <p:strVal val="visible"/>
                                      </p:to>
                                    </p:set>
                                    <p:animEffect transition="in" filter="fade">
                                      <p:cBhvr>
                                        <p:cTn id="15" dur="500"/>
                                        <p:tgtEl>
                                          <p:spTgt spid="3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bg/>
                                          </p:spTgt>
                                        </p:tgtEl>
                                        <p:attrNameLst>
                                          <p:attrName>style.visibility</p:attrName>
                                        </p:attrNameLst>
                                      </p:cBhvr>
                                      <p:to>
                                        <p:strVal val="visible"/>
                                      </p:to>
                                    </p:set>
                                    <p:animEffect transition="in" filter="fade">
                                      <p:cBhvr>
                                        <p:cTn id="18" dur="500"/>
                                        <p:tgtEl>
                                          <p:spTgt spid="37">
                                            <p:bg/>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animEffect transition="in" filter="fade">
                                      <p:cBhvr>
                                        <p:cTn id="21" dur="1000"/>
                                        <p:tgtEl>
                                          <p:spTgt spid="36">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animEffect transition="in" filter="fade">
                                      <p:cBhvr>
                                        <p:cTn id="25" dur="1000"/>
                                        <p:tgtEl>
                                          <p:spTgt spid="36">
                                            <p:txEl>
                                              <p:pRg st="2" end="2"/>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fade">
                                      <p:cBhvr>
                                        <p:cTn id="29" dur="1000"/>
                                        <p:tgtEl>
                                          <p:spTgt spid="36">
                                            <p:txEl>
                                              <p:pRg st="3" end="3"/>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6">
                                            <p:txEl>
                                              <p:pRg st="4" end="4"/>
                                            </p:txEl>
                                          </p:spTgt>
                                        </p:tgtEl>
                                        <p:attrNameLst>
                                          <p:attrName>style.visibility</p:attrName>
                                        </p:attrNameLst>
                                      </p:cBhvr>
                                      <p:to>
                                        <p:strVal val="visible"/>
                                      </p:to>
                                    </p:set>
                                    <p:animEffect transition="in" filter="fade">
                                      <p:cBhvr>
                                        <p:cTn id="33" dur="1000"/>
                                        <p:tgtEl>
                                          <p:spTgt spid="36">
                                            <p:txEl>
                                              <p:pRg st="4" end="4"/>
                                            </p:txEl>
                                          </p:spTgt>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xEl>
                                              <p:pRg st="5" end="5"/>
                                            </p:txEl>
                                          </p:spTgt>
                                        </p:tgtEl>
                                        <p:attrNameLst>
                                          <p:attrName>style.visibility</p:attrName>
                                        </p:attrNameLst>
                                      </p:cBhvr>
                                      <p:to>
                                        <p:strVal val="visible"/>
                                      </p:to>
                                    </p:set>
                                    <p:animEffect transition="in" filter="fade">
                                      <p:cBhvr>
                                        <p:cTn id="37" dur="1000"/>
                                        <p:tgtEl>
                                          <p:spTgt spid="36">
                                            <p:txEl>
                                              <p:pRg st="5" end="5"/>
                                            </p:txEl>
                                          </p:spTgt>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36">
                                            <p:txEl>
                                              <p:pRg st="6" end="6"/>
                                            </p:txEl>
                                          </p:spTgt>
                                        </p:tgtEl>
                                        <p:attrNameLst>
                                          <p:attrName>style.visibility</p:attrName>
                                        </p:attrNameLst>
                                      </p:cBhvr>
                                      <p:to>
                                        <p:strVal val="visible"/>
                                      </p:to>
                                    </p:set>
                                    <p:animEffect transition="in" filter="fade">
                                      <p:cBhvr>
                                        <p:cTn id="41" dur="1000"/>
                                        <p:tgtEl>
                                          <p:spTgt spid="36">
                                            <p:txEl>
                                              <p:pRg st="6" end="6"/>
                                            </p:txEl>
                                          </p:spTgt>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37">
                                            <p:txEl>
                                              <p:pRg st="1" end="1"/>
                                            </p:txEl>
                                          </p:spTgt>
                                        </p:tgtEl>
                                        <p:attrNameLst>
                                          <p:attrName>style.visibility</p:attrName>
                                        </p:attrNameLst>
                                      </p:cBhvr>
                                      <p:to>
                                        <p:strVal val="visible"/>
                                      </p:to>
                                    </p:set>
                                    <p:animEffect transition="in" filter="fade">
                                      <p:cBhvr>
                                        <p:cTn id="45" dur="1000"/>
                                        <p:tgtEl>
                                          <p:spTgt spid="37">
                                            <p:txEl>
                                              <p:pRg st="1" end="1"/>
                                            </p:txEl>
                                          </p:spTgt>
                                        </p:tgtEl>
                                      </p:cBhvr>
                                    </p:animEffect>
                                  </p:childTnLst>
                                </p:cTn>
                              </p:par>
                            </p:childTnLst>
                          </p:cTn>
                        </p:par>
                        <p:par>
                          <p:cTn id="46" fill="hold">
                            <p:stCondLst>
                              <p:cond delay="7000"/>
                            </p:stCondLst>
                            <p:childTnLst>
                              <p:par>
                                <p:cTn id="47" presetID="10" presetClass="entr" presetSubtype="0" fill="hold" nodeType="afterEffect">
                                  <p:stCondLst>
                                    <p:cond delay="0"/>
                                  </p:stCondLst>
                                  <p:childTnLst>
                                    <p:set>
                                      <p:cBhvr>
                                        <p:cTn id="48" dur="1" fill="hold">
                                          <p:stCondLst>
                                            <p:cond delay="0"/>
                                          </p:stCondLst>
                                        </p:cTn>
                                        <p:tgtEl>
                                          <p:spTgt spid="37">
                                            <p:txEl>
                                              <p:pRg st="2" end="2"/>
                                            </p:txEl>
                                          </p:spTgt>
                                        </p:tgtEl>
                                        <p:attrNameLst>
                                          <p:attrName>style.visibility</p:attrName>
                                        </p:attrNameLst>
                                      </p:cBhvr>
                                      <p:to>
                                        <p:strVal val="visible"/>
                                      </p:to>
                                    </p:set>
                                    <p:animEffect transition="in" filter="fade">
                                      <p:cBhvr>
                                        <p:cTn id="49" dur="1000"/>
                                        <p:tgtEl>
                                          <p:spTgt spid="37">
                                            <p:txEl>
                                              <p:pRg st="2" end="2"/>
                                            </p:txEl>
                                          </p:spTgt>
                                        </p:tgtEl>
                                      </p:cBhvr>
                                    </p:animEffect>
                                  </p:childTnLst>
                                </p:cTn>
                              </p:par>
                            </p:childTnLst>
                          </p:cTn>
                        </p:par>
                        <p:par>
                          <p:cTn id="50" fill="hold">
                            <p:stCondLst>
                              <p:cond delay="8000"/>
                            </p:stCondLst>
                            <p:childTnLst>
                              <p:par>
                                <p:cTn id="51" presetID="10" presetClass="entr" presetSubtype="0" fill="hold" nodeType="afterEffect">
                                  <p:stCondLst>
                                    <p:cond delay="0"/>
                                  </p:stCondLst>
                                  <p:childTnLst>
                                    <p:set>
                                      <p:cBhvr>
                                        <p:cTn id="52" dur="1" fill="hold">
                                          <p:stCondLst>
                                            <p:cond delay="0"/>
                                          </p:stCondLst>
                                        </p:cTn>
                                        <p:tgtEl>
                                          <p:spTgt spid="37">
                                            <p:txEl>
                                              <p:pRg st="3" end="3"/>
                                            </p:txEl>
                                          </p:spTgt>
                                        </p:tgtEl>
                                        <p:attrNameLst>
                                          <p:attrName>style.visibility</p:attrName>
                                        </p:attrNameLst>
                                      </p:cBhvr>
                                      <p:to>
                                        <p:strVal val="visible"/>
                                      </p:to>
                                    </p:set>
                                    <p:animEffect transition="in" filter="fade">
                                      <p:cBhvr>
                                        <p:cTn id="53" dur="1000"/>
                                        <p:tgtEl>
                                          <p:spTgt spid="37">
                                            <p:txEl>
                                              <p:pRg st="3" end="3"/>
                                            </p:txEl>
                                          </p:spTgt>
                                        </p:tgtEl>
                                      </p:cBhvr>
                                    </p:animEffect>
                                  </p:childTnLst>
                                </p:cTn>
                              </p:par>
                            </p:childTnLst>
                          </p:cTn>
                        </p:par>
                        <p:par>
                          <p:cTn id="54" fill="hold">
                            <p:stCondLst>
                              <p:cond delay="9000"/>
                            </p:stCondLst>
                            <p:childTnLst>
                              <p:par>
                                <p:cTn id="55" presetID="10" presetClass="entr" presetSubtype="0" fill="hold" nodeType="afterEffect">
                                  <p:stCondLst>
                                    <p:cond delay="0"/>
                                  </p:stCondLst>
                                  <p:childTnLst>
                                    <p:set>
                                      <p:cBhvr>
                                        <p:cTn id="56" dur="1" fill="hold">
                                          <p:stCondLst>
                                            <p:cond delay="0"/>
                                          </p:stCondLst>
                                        </p:cTn>
                                        <p:tgtEl>
                                          <p:spTgt spid="37">
                                            <p:txEl>
                                              <p:pRg st="4" end="4"/>
                                            </p:txEl>
                                          </p:spTgt>
                                        </p:tgtEl>
                                        <p:attrNameLst>
                                          <p:attrName>style.visibility</p:attrName>
                                        </p:attrNameLst>
                                      </p:cBhvr>
                                      <p:to>
                                        <p:strVal val="visible"/>
                                      </p:to>
                                    </p:set>
                                    <p:animEffect transition="in" filter="fade">
                                      <p:cBhvr>
                                        <p:cTn id="57" dur="1000"/>
                                        <p:tgtEl>
                                          <p:spTgt spid="37">
                                            <p:txEl>
                                              <p:pRg st="4" end="4"/>
                                            </p:txEl>
                                          </p:spTgt>
                                        </p:tgtEl>
                                      </p:cBhvr>
                                    </p:animEffect>
                                  </p:childTnLst>
                                </p:cTn>
                              </p:par>
                            </p:childTnLst>
                          </p:cTn>
                        </p:par>
                        <p:par>
                          <p:cTn id="58" fill="hold">
                            <p:stCondLst>
                              <p:cond delay="10000"/>
                            </p:stCondLst>
                            <p:childTnLst>
                              <p:par>
                                <p:cTn id="59" presetID="10" presetClass="entr" presetSubtype="0" fill="hold" nodeType="afterEffect">
                                  <p:stCondLst>
                                    <p:cond delay="0"/>
                                  </p:stCondLst>
                                  <p:childTnLst>
                                    <p:set>
                                      <p:cBhvr>
                                        <p:cTn id="60" dur="1" fill="hold">
                                          <p:stCondLst>
                                            <p:cond delay="0"/>
                                          </p:stCondLst>
                                        </p:cTn>
                                        <p:tgtEl>
                                          <p:spTgt spid="37">
                                            <p:txEl>
                                              <p:pRg st="5" end="5"/>
                                            </p:txEl>
                                          </p:spTgt>
                                        </p:tgtEl>
                                        <p:attrNameLst>
                                          <p:attrName>style.visibility</p:attrName>
                                        </p:attrNameLst>
                                      </p:cBhvr>
                                      <p:to>
                                        <p:strVal val="visible"/>
                                      </p:to>
                                    </p:set>
                                    <p:animEffect transition="in" filter="fade">
                                      <p:cBhvr>
                                        <p:cTn id="61" dur="1000"/>
                                        <p:tgtEl>
                                          <p:spTgt spid="37">
                                            <p:txEl>
                                              <p:pRg st="5" end="5"/>
                                            </p:txEl>
                                          </p:spTgt>
                                        </p:tgtEl>
                                      </p:cBhvr>
                                    </p:animEffect>
                                  </p:childTnLst>
                                </p:cTn>
                              </p:par>
                            </p:childTnLst>
                          </p:cTn>
                        </p:par>
                        <p:par>
                          <p:cTn id="62" fill="hold">
                            <p:stCondLst>
                              <p:cond delay="11000"/>
                            </p:stCondLst>
                            <p:childTnLst>
                              <p:par>
                                <p:cTn id="63" presetID="10" presetClass="entr" presetSubtype="0" fill="hold" nodeType="afterEffect">
                                  <p:stCondLst>
                                    <p:cond delay="0"/>
                                  </p:stCondLst>
                                  <p:childTnLst>
                                    <p:set>
                                      <p:cBhvr>
                                        <p:cTn id="64" dur="1" fill="hold">
                                          <p:stCondLst>
                                            <p:cond delay="0"/>
                                          </p:stCondLst>
                                        </p:cTn>
                                        <p:tgtEl>
                                          <p:spTgt spid="37">
                                            <p:txEl>
                                              <p:pRg st="6" end="6"/>
                                            </p:txEl>
                                          </p:spTgt>
                                        </p:tgtEl>
                                        <p:attrNameLst>
                                          <p:attrName>style.visibility</p:attrName>
                                        </p:attrNameLst>
                                      </p:cBhvr>
                                      <p:to>
                                        <p:strVal val="visible"/>
                                      </p:to>
                                    </p:set>
                                    <p:animEffect transition="in" filter="fade">
                                      <p:cBhvr>
                                        <p:cTn id="65" dur="1000"/>
                                        <p:tgtEl>
                                          <p:spTgt spid="3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34"/>
                                        </p:tgtEl>
                                      </p:cBhvr>
                                    </p:animEffect>
                                    <p:set>
                                      <p:cBhvr>
                                        <p:cTn id="70" dur="1" fill="hold">
                                          <p:stCondLst>
                                            <p:cond delay="999"/>
                                          </p:stCondLst>
                                        </p:cTn>
                                        <p:tgtEl>
                                          <p:spTgt spid="3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36">
                                            <p:txEl>
                                              <p:pRg st="1" end="1"/>
                                            </p:txEl>
                                          </p:spTgt>
                                        </p:tgtEl>
                                      </p:cBhvr>
                                    </p:animEffect>
                                    <p:set>
                                      <p:cBhvr>
                                        <p:cTn id="73" dur="1" fill="hold">
                                          <p:stCondLst>
                                            <p:cond delay="999"/>
                                          </p:stCondLst>
                                        </p:cTn>
                                        <p:tgtEl>
                                          <p:spTgt spid="36">
                                            <p:txEl>
                                              <p:pRg st="1" end="1"/>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36">
                                            <p:txEl>
                                              <p:pRg st="2" end="2"/>
                                            </p:txEl>
                                          </p:spTgt>
                                        </p:tgtEl>
                                      </p:cBhvr>
                                    </p:animEffect>
                                    <p:set>
                                      <p:cBhvr>
                                        <p:cTn id="76" dur="1" fill="hold">
                                          <p:stCondLst>
                                            <p:cond delay="999"/>
                                          </p:stCondLst>
                                        </p:cTn>
                                        <p:tgtEl>
                                          <p:spTgt spid="36">
                                            <p:txEl>
                                              <p:pRg st="2" end="2"/>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6">
                                            <p:txEl>
                                              <p:pRg st="3" end="3"/>
                                            </p:txEl>
                                          </p:spTgt>
                                        </p:tgtEl>
                                      </p:cBhvr>
                                    </p:animEffect>
                                    <p:set>
                                      <p:cBhvr>
                                        <p:cTn id="79" dur="1" fill="hold">
                                          <p:stCondLst>
                                            <p:cond delay="999"/>
                                          </p:stCondLst>
                                        </p:cTn>
                                        <p:tgtEl>
                                          <p:spTgt spid="36">
                                            <p:txEl>
                                              <p:pRg st="3" end="3"/>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36">
                                            <p:txEl>
                                              <p:pRg st="4" end="4"/>
                                            </p:txEl>
                                          </p:spTgt>
                                        </p:tgtEl>
                                      </p:cBhvr>
                                    </p:animEffect>
                                    <p:set>
                                      <p:cBhvr>
                                        <p:cTn id="82" dur="1" fill="hold">
                                          <p:stCondLst>
                                            <p:cond delay="999"/>
                                          </p:stCondLst>
                                        </p:cTn>
                                        <p:tgtEl>
                                          <p:spTgt spid="36">
                                            <p:txEl>
                                              <p:pRg st="4" end="4"/>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6">
                                            <p:txEl>
                                              <p:pRg st="5" end="5"/>
                                            </p:txEl>
                                          </p:spTgt>
                                        </p:tgtEl>
                                      </p:cBhvr>
                                    </p:animEffect>
                                    <p:set>
                                      <p:cBhvr>
                                        <p:cTn id="85" dur="1" fill="hold">
                                          <p:stCondLst>
                                            <p:cond delay="999"/>
                                          </p:stCondLst>
                                        </p:cTn>
                                        <p:tgtEl>
                                          <p:spTgt spid="36">
                                            <p:txEl>
                                              <p:pRg st="5" end="5"/>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6">
                                            <p:txEl>
                                              <p:pRg st="6" end="6"/>
                                            </p:txEl>
                                          </p:spTgt>
                                        </p:tgtEl>
                                      </p:cBhvr>
                                    </p:animEffect>
                                    <p:set>
                                      <p:cBhvr>
                                        <p:cTn id="88" dur="1" fill="hold">
                                          <p:stCondLst>
                                            <p:cond delay="999"/>
                                          </p:stCondLst>
                                        </p:cTn>
                                        <p:tgtEl>
                                          <p:spTgt spid="36">
                                            <p:txEl>
                                              <p:pRg st="6" end="6"/>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6">
                                            <p:bg/>
                                          </p:spTgt>
                                        </p:tgtEl>
                                      </p:cBhvr>
                                    </p:animEffect>
                                    <p:set>
                                      <p:cBhvr>
                                        <p:cTn id="91" dur="1" fill="hold">
                                          <p:stCondLst>
                                            <p:cond delay="999"/>
                                          </p:stCondLst>
                                        </p:cTn>
                                        <p:tgtEl>
                                          <p:spTgt spid="36">
                                            <p:bg/>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7">
                                            <p:txEl>
                                              <p:pRg st="1" end="1"/>
                                            </p:txEl>
                                          </p:spTgt>
                                        </p:tgtEl>
                                      </p:cBhvr>
                                    </p:animEffect>
                                    <p:set>
                                      <p:cBhvr>
                                        <p:cTn id="94" dur="1" fill="hold">
                                          <p:stCondLst>
                                            <p:cond delay="999"/>
                                          </p:stCondLst>
                                        </p:cTn>
                                        <p:tgtEl>
                                          <p:spTgt spid="37">
                                            <p:txEl>
                                              <p:pRg st="1" end="1"/>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7">
                                            <p:txEl>
                                              <p:pRg st="2" end="2"/>
                                            </p:txEl>
                                          </p:spTgt>
                                        </p:tgtEl>
                                      </p:cBhvr>
                                    </p:animEffect>
                                    <p:set>
                                      <p:cBhvr>
                                        <p:cTn id="97" dur="1" fill="hold">
                                          <p:stCondLst>
                                            <p:cond delay="999"/>
                                          </p:stCondLst>
                                        </p:cTn>
                                        <p:tgtEl>
                                          <p:spTgt spid="37">
                                            <p:txEl>
                                              <p:pRg st="2" end="2"/>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7">
                                            <p:txEl>
                                              <p:pRg st="3" end="3"/>
                                            </p:txEl>
                                          </p:spTgt>
                                        </p:tgtEl>
                                      </p:cBhvr>
                                    </p:animEffect>
                                    <p:set>
                                      <p:cBhvr>
                                        <p:cTn id="100" dur="1" fill="hold">
                                          <p:stCondLst>
                                            <p:cond delay="999"/>
                                          </p:stCondLst>
                                        </p:cTn>
                                        <p:tgtEl>
                                          <p:spTgt spid="37">
                                            <p:txEl>
                                              <p:pRg st="3" end="3"/>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37">
                                            <p:txEl>
                                              <p:pRg st="4" end="4"/>
                                            </p:txEl>
                                          </p:spTgt>
                                        </p:tgtEl>
                                      </p:cBhvr>
                                    </p:animEffect>
                                    <p:set>
                                      <p:cBhvr>
                                        <p:cTn id="103" dur="1" fill="hold">
                                          <p:stCondLst>
                                            <p:cond delay="999"/>
                                          </p:stCondLst>
                                        </p:cTn>
                                        <p:tgtEl>
                                          <p:spTgt spid="37">
                                            <p:txEl>
                                              <p:pRg st="4" end="4"/>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7">
                                            <p:txEl>
                                              <p:pRg st="5" end="5"/>
                                            </p:txEl>
                                          </p:spTgt>
                                        </p:tgtEl>
                                      </p:cBhvr>
                                    </p:animEffect>
                                    <p:set>
                                      <p:cBhvr>
                                        <p:cTn id="106" dur="1" fill="hold">
                                          <p:stCondLst>
                                            <p:cond delay="999"/>
                                          </p:stCondLst>
                                        </p:cTn>
                                        <p:tgtEl>
                                          <p:spTgt spid="37">
                                            <p:txEl>
                                              <p:pRg st="5" end="5"/>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37">
                                            <p:txEl>
                                              <p:pRg st="6" end="6"/>
                                            </p:txEl>
                                          </p:spTgt>
                                        </p:tgtEl>
                                      </p:cBhvr>
                                    </p:animEffect>
                                    <p:set>
                                      <p:cBhvr>
                                        <p:cTn id="109" dur="1" fill="hold">
                                          <p:stCondLst>
                                            <p:cond delay="999"/>
                                          </p:stCondLst>
                                        </p:cTn>
                                        <p:tgtEl>
                                          <p:spTgt spid="37">
                                            <p:txEl>
                                              <p:pRg st="6" end="6"/>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37">
                                            <p:bg/>
                                          </p:spTgt>
                                        </p:tgtEl>
                                      </p:cBhvr>
                                    </p:animEffect>
                                    <p:set>
                                      <p:cBhvr>
                                        <p:cTn id="112" dur="1" fill="hold">
                                          <p:stCondLst>
                                            <p:cond delay="999"/>
                                          </p:stCondLst>
                                        </p:cTn>
                                        <p:tgtEl>
                                          <p:spTgt spid="37">
                                            <p:bg/>
                                          </p:spTgt>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35"/>
                                        </p:tgtEl>
                                      </p:cBhvr>
                                    </p:animEffect>
                                    <p:set>
                                      <p:cBhvr>
                                        <p:cTn id="115" dur="1" fill="hold">
                                          <p:stCondLst>
                                            <p:cond delay="999"/>
                                          </p:stCondLst>
                                        </p:cTn>
                                        <p:tgtEl>
                                          <p:spTgt spid="35"/>
                                        </p:tgtEl>
                                        <p:attrNameLst>
                                          <p:attrName>style.visibility</p:attrName>
                                        </p:attrNameLst>
                                      </p:cBhvr>
                                      <p:to>
                                        <p:strVal val="hidden"/>
                                      </p:to>
                                    </p:set>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left)">
                                      <p:cBhvr>
                                        <p:cTn id="11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7" grpId="0" uiExpand="1" build="allAtOnce" animBg="1"/>
      <p:bldP spid="37" grpId="1" build="allAtOnce" animBg="1"/>
      <p:bldP spid="38" grpId="0" animBg="1"/>
      <p:bldP spid="36" grpId="0" uiExpand="1" build="allAtOnce" animBg="1"/>
      <p:bldP spid="36" grpId="1" uiExpand="1" build="allAtOnce" animBg="1"/>
    </p:bld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62299" t="7813" r="8711" b="6250"/>
          <a:stretch>
            <a:fillRect/>
          </a:stretch>
        </p:blipFill>
        <p:spPr bwMode="auto">
          <a:xfrm>
            <a:off x="4876800" y="-76200"/>
            <a:ext cx="4114800" cy="6858000"/>
          </a:xfrm>
          <a:prstGeom prst="rect">
            <a:avLst/>
          </a:prstGeom>
          <a:noFill/>
          <a:ln w="9525">
            <a:noFill/>
            <a:miter lim="800000"/>
            <a:headEnd/>
            <a:tailEnd/>
          </a:ln>
          <a:effectLst/>
        </p:spPr>
      </p:pic>
      <p:sp>
        <p:nvSpPr>
          <p:cNvPr id="3" name="Rectangle 2"/>
          <p:cNvSpPr/>
          <p:nvPr/>
        </p:nvSpPr>
        <p:spPr>
          <a:xfrm>
            <a:off x="0" y="0"/>
            <a:ext cx="4800600" cy="3139321"/>
          </a:xfrm>
          <a:prstGeom prst="rect">
            <a:avLst/>
          </a:prstGeom>
        </p:spPr>
        <p:txBody>
          <a:bodyPr wrap="square">
            <a:spAutoFit/>
          </a:bodyPr>
          <a:lstStyle/>
          <a:p>
            <a:r>
              <a:rPr lang="en-US" dirty="0" smtClean="0">
                <a:hlinkClick r:id="rId3"/>
              </a:rPr>
              <a:t>http://www.lewis-clark.org/article/3098#</a:t>
            </a:r>
            <a:endParaRPr lang="en-US" dirty="0" smtClean="0"/>
          </a:p>
          <a:p>
            <a:r>
              <a:rPr lang="en-US" dirty="0" smtClean="0"/>
              <a:t>This list, from Document 27 of Clark's Field Notes, is supplementary to, but not identical with, the one in the Detachment Orders of May 26, 1804, and thus adds to the uncertainty about the exact number and names of the </a:t>
            </a:r>
            <a:r>
              <a:rPr lang="en-US" i="1" dirty="0" err="1" smtClean="0"/>
              <a:t>engagés</a:t>
            </a:r>
            <a:r>
              <a:rPr lang="en-US" dirty="0" smtClean="0"/>
              <a:t> who were assigned to the red pirogue, which therefore was sometimes called "the French pirogue" by the journalists. </a:t>
            </a:r>
            <a:r>
              <a:rPr lang="en-US" dirty="0" err="1" smtClean="0"/>
              <a:t>Baptiste</a:t>
            </a:r>
            <a:r>
              <a:rPr lang="en-US" dirty="0" smtClean="0"/>
              <a:t> </a:t>
            </a:r>
            <a:r>
              <a:rPr lang="en-US" dirty="0" err="1" smtClean="0"/>
              <a:t>Deschamps</a:t>
            </a:r>
            <a:r>
              <a:rPr lang="en-US" dirty="0" smtClean="0"/>
              <a:t> was the "patron," or boss—skipper in this context—of the French pirogue's crew. </a:t>
            </a:r>
            <a:endParaRPr lang="en-US" dirty="0"/>
          </a:p>
        </p:txBody>
      </p:sp>
      <p:sp>
        <p:nvSpPr>
          <p:cNvPr id="5" name="Rectangle 4"/>
          <p:cNvSpPr/>
          <p:nvPr/>
        </p:nvSpPr>
        <p:spPr>
          <a:xfrm>
            <a:off x="0" y="3124200"/>
            <a:ext cx="4876800" cy="3970318"/>
          </a:xfrm>
          <a:prstGeom prst="rect">
            <a:avLst/>
          </a:prstGeom>
        </p:spPr>
        <p:txBody>
          <a:bodyPr wrap="square">
            <a:spAutoFit/>
          </a:bodyPr>
          <a:lstStyle/>
          <a:p>
            <a:r>
              <a:rPr lang="en-US" dirty="0" smtClean="0">
                <a:hlinkClick r:id="rId4"/>
              </a:rPr>
              <a:t>http://www.campdubois.com/html/history.html</a:t>
            </a:r>
            <a:endParaRPr lang="en-US" dirty="0" smtClean="0"/>
          </a:p>
          <a:p>
            <a:r>
              <a:rPr lang="en-US" dirty="0" smtClean="0"/>
              <a:t>At Kaskaskia, to help move their boats upstream against the powerful Missouri River current, the captains hired French boatmen. These engages came to Illinois from France, Canada or New Orleans. Some were born on the Illinois frontier; some were of Native American descent. They were experienced trappers and tradesmen, familiar with the dangers the journey would bring. After spending the winter with the expedition in the Mandan Villages of present-day North Dakota, most of the engages returned home, bringing letters, journals, plants, animals, and news of the expedition with them.</a:t>
            </a:r>
            <a:endParaRPr lang="en-US" dirty="0"/>
          </a:p>
        </p:txBody>
      </p:sp>
    </p:spTree>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8" name="Picture 2" descr="http://www.mhaynesart.com/Images/22/59/OriginalImage.jpg"/>
          <p:cNvPicPr>
            <a:picLocks noChangeAspect="1" noChangeArrowheads="1"/>
          </p:cNvPicPr>
          <p:nvPr/>
        </p:nvPicPr>
        <p:blipFill>
          <a:blip r:embed="rId2"/>
          <a:srcRect/>
          <a:stretch>
            <a:fillRect/>
          </a:stretch>
        </p:blipFill>
        <p:spPr bwMode="auto">
          <a:xfrm>
            <a:off x="4286250" y="0"/>
            <a:ext cx="4857750" cy="6858001"/>
          </a:xfrm>
          <a:prstGeom prst="rect">
            <a:avLst/>
          </a:prstGeom>
          <a:noFill/>
        </p:spPr>
      </p:pic>
      <p:sp>
        <p:nvSpPr>
          <p:cNvPr id="4" name="Rectangle 3"/>
          <p:cNvSpPr/>
          <p:nvPr/>
        </p:nvSpPr>
        <p:spPr>
          <a:xfrm>
            <a:off x="152400" y="186690"/>
            <a:ext cx="4114800" cy="6186309"/>
          </a:xfrm>
          <a:prstGeom prst="rect">
            <a:avLst/>
          </a:prstGeom>
        </p:spPr>
        <p:txBody>
          <a:bodyPr wrap="square">
            <a:spAutoFit/>
          </a:bodyPr>
          <a:lstStyle/>
          <a:p>
            <a:r>
              <a:rPr lang="en-US" dirty="0" smtClean="0">
                <a:hlinkClick r:id="rId3"/>
              </a:rPr>
              <a:t>http://www.mhaynesart.com/Galleries.php?Gallery=LewisClark</a:t>
            </a:r>
            <a:endParaRPr lang="en-US" dirty="0" smtClean="0"/>
          </a:p>
          <a:p>
            <a:endParaRPr lang="en-US" dirty="0" smtClean="0"/>
          </a:p>
          <a:p>
            <a:pPr algn="ctr"/>
            <a:r>
              <a:rPr lang="en-US" b="1" dirty="0" smtClean="0"/>
              <a:t>FRENCH ENGEGE</a:t>
            </a:r>
            <a:endParaRPr lang="en-US" dirty="0" smtClean="0"/>
          </a:p>
          <a:p>
            <a:r>
              <a:rPr lang="en-US" dirty="0" smtClean="0"/>
              <a:t>This </a:t>
            </a:r>
            <a:r>
              <a:rPr lang="en-US" dirty="0" err="1" smtClean="0"/>
              <a:t>engege</a:t>
            </a:r>
            <a:r>
              <a:rPr lang="en-US" dirty="0" smtClean="0"/>
              <a:t> was a waterman, hired on to guide pirogues or keelboats up and down the treacherous waterways of the Mississippi and Missouri River regions. The colonial period French were noted for their predilection for blue cloth of all shades and general love of color and personal adornment. The brass buttoned capote or blanket coat is from a period watercolor at Ft. </a:t>
            </a:r>
            <a:r>
              <a:rPr lang="en-US" dirty="0" err="1" smtClean="0"/>
              <a:t>DeChartres</a:t>
            </a:r>
            <a:r>
              <a:rPr lang="en-US" dirty="0" smtClean="0"/>
              <a:t>, Il. The French men wore their hair in long queues often bound in cloth. Some, such as Louis </a:t>
            </a:r>
            <a:r>
              <a:rPr lang="en-US" dirty="0" err="1" smtClean="0"/>
              <a:t>Lorimier</a:t>
            </a:r>
            <a:r>
              <a:rPr lang="en-US" dirty="0" smtClean="0"/>
              <a:t>, the Commandant of Cape Girardeau had hair long enough to stand upon. This man's woodland style moccasins are quilted and beaded in an eastern pattern.</a:t>
            </a:r>
          </a:p>
          <a:p>
            <a:endParaRPr lang="en-US" dirty="0" smtClean="0"/>
          </a:p>
        </p:txBody>
      </p:sp>
      <p:pic>
        <p:nvPicPr>
          <p:cNvPr id="5" name="Picture 2" descr="http://www.mhaynesart.com/Images/22/59/OriginalImage.jpg"/>
          <p:cNvPicPr>
            <a:picLocks noChangeAspect="1" noChangeArrowheads="1"/>
          </p:cNvPicPr>
          <p:nvPr/>
        </p:nvPicPr>
        <p:blipFill>
          <a:blip r:embed="rId2"/>
          <a:srcRect l="24706" t="5556" r="20392" b="11111"/>
          <a:stretch>
            <a:fillRect/>
          </a:stretch>
        </p:blipFill>
        <p:spPr bwMode="auto">
          <a:xfrm>
            <a:off x="5638800" y="533400"/>
            <a:ext cx="2667000" cy="5715000"/>
          </a:xfrm>
          <a:prstGeom prst="rect">
            <a:avLst/>
          </a:prstGeom>
          <a:noFill/>
        </p:spPr>
      </p:pic>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295400"/>
          </a:xfrm>
          <a:prstGeom prst="rect">
            <a:avLst/>
          </a:prstGeom>
        </p:spPr>
        <p:txBody>
          <a:bodyPr wrap="square">
            <a:spAutoFit/>
          </a:bodyPr>
          <a:lstStyle/>
          <a:p>
            <a:r>
              <a:rPr lang="en-US" sz="1400" dirty="0" smtClean="0">
                <a:hlinkClick r:id="rId2"/>
              </a:rPr>
              <a:t>http://www.history.army.mil/LC/The%20People/contract_boatmen.htm</a:t>
            </a:r>
            <a:endParaRPr lang="en-US" sz="1400" dirty="0" smtClean="0"/>
          </a:p>
          <a:p>
            <a:r>
              <a:rPr lang="en-US" sz="1400" b="1" dirty="0" smtClean="0"/>
              <a:t>				Contract Boatmen</a:t>
            </a:r>
          </a:p>
          <a:p>
            <a:r>
              <a:rPr lang="en-US" sz="1400" dirty="0" smtClean="0"/>
              <a:t>Known as </a:t>
            </a:r>
            <a:r>
              <a:rPr lang="en-US" sz="1400" i="1" dirty="0" err="1" smtClean="0"/>
              <a:t>Engagé</a:t>
            </a:r>
            <a:r>
              <a:rPr lang="en-US" sz="1400" dirty="0" smtClean="0"/>
              <a:t>, Lewis and Clark hired a total of 12 French boatmen to crew the keelboat and pirogues. Some left the expedition immediately after being discharged from service with the corps in the Winter of 1804. Several of the remaining </a:t>
            </a:r>
            <a:r>
              <a:rPr lang="en-US" sz="1400" i="1" dirty="0" err="1" smtClean="0"/>
              <a:t>Engagé</a:t>
            </a:r>
            <a:r>
              <a:rPr lang="en-US" sz="1400" dirty="0" smtClean="0"/>
              <a:t> stayed on for a while longer, finally returning to St. Louis in Spring 1805 with Corporal Richard </a:t>
            </a:r>
            <a:r>
              <a:rPr lang="en-US" sz="1400" dirty="0" err="1" smtClean="0"/>
              <a:t>Warfington</a:t>
            </a:r>
            <a:r>
              <a:rPr lang="en-US" sz="1400" dirty="0" smtClean="0"/>
              <a:t>. Several others chose to live with the </a:t>
            </a:r>
            <a:r>
              <a:rPr lang="en-US" sz="1400" dirty="0" err="1" smtClean="0"/>
              <a:t>Mandans</a:t>
            </a:r>
            <a:r>
              <a:rPr lang="en-US" sz="1400" dirty="0" smtClean="0"/>
              <a:t> and were still living there when Lewis and Clark passed through in 1806 on their way back to St. Louis.</a:t>
            </a:r>
          </a:p>
          <a:p>
            <a:r>
              <a:rPr lang="en-US" sz="1400" b="1" dirty="0" smtClean="0">
                <a:solidFill>
                  <a:srgbClr val="FF0000"/>
                </a:solidFill>
              </a:rPr>
              <a:t>E. </a:t>
            </a:r>
            <a:r>
              <a:rPr lang="en-US" sz="1400" b="1" dirty="0" err="1" smtClean="0">
                <a:solidFill>
                  <a:srgbClr val="FF0000"/>
                </a:solidFill>
              </a:rPr>
              <a:t>Cann</a:t>
            </a:r>
            <a:r>
              <a:rPr lang="en-US" sz="1400" b="1" dirty="0" smtClean="0">
                <a:solidFill>
                  <a:srgbClr val="FF0000"/>
                </a:solidFill>
              </a:rPr>
              <a:t> </a:t>
            </a:r>
            <a:r>
              <a:rPr lang="en-US" sz="1400" dirty="0" smtClean="0"/>
              <a:t>(1775 – 1836)</a:t>
            </a:r>
          </a:p>
          <a:p>
            <a:r>
              <a:rPr lang="en-US" sz="1400" dirty="0" smtClean="0"/>
              <a:t>E. </a:t>
            </a:r>
            <a:r>
              <a:rPr lang="en-US" sz="1400" dirty="0" err="1" smtClean="0"/>
              <a:t>Cann</a:t>
            </a:r>
            <a:r>
              <a:rPr lang="en-US" sz="1400" dirty="0" smtClean="0"/>
              <a:t> was actually named Alexander Carson. He had lived among the French for so long that others thought of him as also being French. Carson hired on with the expedition as a boatman and probably returned to St. Louis with Corporal </a:t>
            </a:r>
            <a:r>
              <a:rPr lang="en-US" sz="1400" dirty="0" err="1" smtClean="0"/>
              <a:t>Warfington</a:t>
            </a:r>
            <a:r>
              <a:rPr lang="en-US" sz="1400" dirty="0" smtClean="0"/>
              <a:t>. One of his descendants was the famous “Kit” Carson.</a:t>
            </a:r>
          </a:p>
          <a:p>
            <a:r>
              <a:rPr lang="en-US" sz="1400" b="1" dirty="0" smtClean="0">
                <a:solidFill>
                  <a:srgbClr val="FF0000"/>
                </a:solidFill>
              </a:rPr>
              <a:t>Charles </a:t>
            </a:r>
            <a:r>
              <a:rPr lang="en-US" sz="1400" b="1" dirty="0" err="1" smtClean="0">
                <a:solidFill>
                  <a:srgbClr val="FF0000"/>
                </a:solidFill>
              </a:rPr>
              <a:t>Caugee</a:t>
            </a:r>
            <a:r>
              <a:rPr lang="en-US" sz="1400" b="1" dirty="0" smtClean="0"/>
              <a:t> </a:t>
            </a:r>
            <a:r>
              <a:rPr lang="en-US" sz="1400" dirty="0" smtClean="0"/>
              <a:t>(Dates unknown)</a:t>
            </a:r>
          </a:p>
          <a:p>
            <a:r>
              <a:rPr lang="en-US" sz="1400" dirty="0" smtClean="0"/>
              <a:t>Captain Clark listed Charles </a:t>
            </a:r>
            <a:r>
              <a:rPr lang="en-US" sz="1400" dirty="0" err="1" smtClean="0"/>
              <a:t>Caugee</a:t>
            </a:r>
            <a:r>
              <a:rPr lang="en-US" sz="1400" dirty="0" smtClean="0"/>
              <a:t> in his journal entry of 4 July 1804 as one of the nine contract boatmen hired that were hired. The corps had already left Camp River Dubois and was proceeding along the Missouri River. Other than that, nothing definitive is known about him.</a:t>
            </a:r>
          </a:p>
          <a:p>
            <a:r>
              <a:rPr lang="en-US" sz="1400" b="1" dirty="0" smtClean="0"/>
              <a:t>Joseph Collin </a:t>
            </a:r>
            <a:r>
              <a:rPr lang="en-US" sz="1400" dirty="0" smtClean="0"/>
              <a:t>(Dates unknown)</a:t>
            </a:r>
          </a:p>
          <a:p>
            <a:r>
              <a:rPr lang="en-US" sz="1400" dirty="0" smtClean="0"/>
              <a:t>Sergeant Patrick </a:t>
            </a:r>
            <a:r>
              <a:rPr lang="en-US" sz="1400" dirty="0" err="1" smtClean="0"/>
              <a:t>Gass</a:t>
            </a:r>
            <a:r>
              <a:rPr lang="en-US" sz="1400" dirty="0" smtClean="0"/>
              <a:t> mentions Collin in his journal as “a young man who formerly belonged to the [British] North West Company.” It appears he accompanied the corps only as far as the </a:t>
            </a:r>
            <a:r>
              <a:rPr lang="en-US" sz="1400" dirty="0" err="1" smtClean="0"/>
              <a:t>Arikara</a:t>
            </a:r>
            <a:r>
              <a:rPr lang="en-US" sz="1400" dirty="0" smtClean="0"/>
              <a:t> Indian villages and was still living there when Lewis and Clark passed through again on their return in 1806.</a:t>
            </a:r>
          </a:p>
          <a:p>
            <a:r>
              <a:rPr lang="en-US" sz="1400" b="1" dirty="0" smtClean="0">
                <a:solidFill>
                  <a:srgbClr val="FF0000"/>
                </a:solidFill>
              </a:rPr>
              <a:t>Jean </a:t>
            </a:r>
            <a:r>
              <a:rPr lang="en-US" sz="1400" b="1" dirty="0" err="1" smtClean="0">
                <a:solidFill>
                  <a:srgbClr val="FF0000"/>
                </a:solidFill>
              </a:rPr>
              <a:t>Baptiste</a:t>
            </a:r>
            <a:r>
              <a:rPr lang="en-US" sz="1400" b="1" dirty="0" smtClean="0">
                <a:solidFill>
                  <a:srgbClr val="FF0000"/>
                </a:solidFill>
              </a:rPr>
              <a:t> </a:t>
            </a:r>
            <a:r>
              <a:rPr lang="en-US" sz="1400" b="1" dirty="0" err="1" smtClean="0">
                <a:solidFill>
                  <a:srgbClr val="FF0000"/>
                </a:solidFill>
              </a:rPr>
              <a:t>Deschamps</a:t>
            </a:r>
            <a:r>
              <a:rPr lang="en-US" sz="1400" b="1" dirty="0" smtClean="0"/>
              <a:t> </a:t>
            </a:r>
            <a:r>
              <a:rPr lang="en-US" sz="1400" dirty="0" smtClean="0"/>
              <a:t>(Dates unknown)</a:t>
            </a:r>
          </a:p>
          <a:p>
            <a:r>
              <a:rPr lang="en-US" sz="1400" dirty="0" smtClean="0"/>
              <a:t>It appears that Jean </a:t>
            </a:r>
            <a:r>
              <a:rPr lang="en-US" sz="1400" dirty="0" err="1" smtClean="0"/>
              <a:t>Baptiste</a:t>
            </a:r>
            <a:r>
              <a:rPr lang="en-US" sz="1400" dirty="0" smtClean="0"/>
              <a:t> </a:t>
            </a:r>
            <a:r>
              <a:rPr lang="en-US" sz="1400" dirty="0" err="1" smtClean="0"/>
              <a:t>Deschamps</a:t>
            </a:r>
            <a:r>
              <a:rPr lang="en-US" sz="1400" dirty="0" smtClean="0"/>
              <a:t> was recruited as a private in the U.S. Army at Fort Kaskaskia to be the foreman of the French contract boatmen. He also returned to St. Louis with Corporal </a:t>
            </a:r>
            <a:r>
              <a:rPr lang="en-US" sz="1400" dirty="0" err="1" smtClean="0"/>
              <a:t>Warfington</a:t>
            </a:r>
            <a:r>
              <a:rPr lang="en-US" sz="1400" dirty="0" smtClean="0"/>
              <a:t>.</a:t>
            </a:r>
          </a:p>
          <a:p>
            <a:r>
              <a:rPr lang="en-US" sz="1400" b="1" dirty="0" smtClean="0">
                <a:solidFill>
                  <a:srgbClr val="FF0000"/>
                </a:solidFill>
              </a:rPr>
              <a:t>Charles Herbert</a:t>
            </a:r>
            <a:r>
              <a:rPr lang="en-US" sz="1400" b="1" dirty="0" smtClean="0"/>
              <a:t> </a:t>
            </a:r>
            <a:r>
              <a:rPr lang="en-US" sz="1400" dirty="0" smtClean="0"/>
              <a:t>(Dates Unknown)</a:t>
            </a:r>
          </a:p>
          <a:p>
            <a:r>
              <a:rPr lang="en-US" sz="1400" dirty="0" smtClean="0"/>
              <a:t>Parish records in St. Louis disclose that Herbert was married to Julie Hebert </a:t>
            </a:r>
            <a:r>
              <a:rPr lang="en-US" sz="1400" dirty="0" err="1" smtClean="0"/>
              <a:t>Dit</a:t>
            </a:r>
            <a:r>
              <a:rPr lang="en-US" sz="1400" dirty="0" smtClean="0"/>
              <a:t> La Croix in 1792. The records also list 11 baptized children. Captain Lewis enlisted him as an </a:t>
            </a:r>
            <a:r>
              <a:rPr lang="en-US" sz="1400" i="1" dirty="0" err="1" smtClean="0"/>
              <a:t>Engagé</a:t>
            </a:r>
            <a:r>
              <a:rPr lang="en-US" sz="1400" dirty="0" smtClean="0"/>
              <a:t> before the corps left Camp River Dubois. He was voluntarily discharged at the Mandan village in the winter of 1804.</a:t>
            </a:r>
          </a:p>
          <a:p>
            <a:r>
              <a:rPr lang="en-US" sz="1400" b="1" dirty="0" smtClean="0">
                <a:solidFill>
                  <a:srgbClr val="FF0000"/>
                </a:solidFill>
              </a:rPr>
              <a:t>Jean </a:t>
            </a:r>
            <a:r>
              <a:rPr lang="en-US" sz="1400" b="1" dirty="0" err="1" smtClean="0">
                <a:solidFill>
                  <a:srgbClr val="FF0000"/>
                </a:solidFill>
              </a:rPr>
              <a:t>Baptiste</a:t>
            </a:r>
            <a:r>
              <a:rPr lang="en-US" sz="1400" b="1" dirty="0" smtClean="0">
                <a:solidFill>
                  <a:srgbClr val="FF0000"/>
                </a:solidFill>
              </a:rPr>
              <a:t> La </a:t>
            </a:r>
            <a:r>
              <a:rPr lang="en-US" sz="1400" b="1" dirty="0" err="1" smtClean="0">
                <a:solidFill>
                  <a:srgbClr val="FF0000"/>
                </a:solidFill>
              </a:rPr>
              <a:t>Jeunesse</a:t>
            </a:r>
            <a:r>
              <a:rPr lang="en-US" sz="1400" b="1" dirty="0" smtClean="0"/>
              <a:t> </a:t>
            </a:r>
            <a:r>
              <a:rPr lang="en-US" sz="1400" dirty="0" smtClean="0"/>
              <a:t>(Unknown – 1806)</a:t>
            </a:r>
          </a:p>
          <a:p>
            <a:r>
              <a:rPr lang="en-US" sz="1400" dirty="0" smtClean="0"/>
              <a:t>Jean </a:t>
            </a:r>
            <a:r>
              <a:rPr lang="en-US" sz="1400" dirty="0" err="1" smtClean="0"/>
              <a:t>Baptiste</a:t>
            </a:r>
            <a:r>
              <a:rPr lang="en-US" sz="1400" dirty="0" smtClean="0"/>
              <a:t> La </a:t>
            </a:r>
            <a:r>
              <a:rPr lang="en-US" sz="1400" dirty="0" err="1" smtClean="0"/>
              <a:t>Jeunesse</a:t>
            </a:r>
            <a:r>
              <a:rPr lang="en-US" sz="1400" dirty="0" smtClean="0"/>
              <a:t> was enlisted as a private in the U.S. Army to serve as a boatman with the expedition. There is no record of his service or discharge. He may have remained at the Mandan village when the expedition continued west in April 1805 or he could have returned to St. Louis with Corporal </a:t>
            </a:r>
            <a:r>
              <a:rPr lang="en-US" sz="1400" dirty="0" err="1" smtClean="0"/>
              <a:t>Warfington</a:t>
            </a:r>
            <a:r>
              <a:rPr lang="en-US" sz="1400" dirty="0" smtClean="0"/>
              <a:t>.</a:t>
            </a:r>
          </a:p>
          <a:p>
            <a:r>
              <a:rPr lang="en-US" sz="1400" b="1" dirty="0" smtClean="0">
                <a:solidFill>
                  <a:srgbClr val="FF0000"/>
                </a:solidFill>
              </a:rPr>
              <a:t>La </a:t>
            </a:r>
            <a:r>
              <a:rPr lang="en-US" sz="1400" b="1" dirty="0" err="1" smtClean="0">
                <a:solidFill>
                  <a:srgbClr val="FF0000"/>
                </a:solidFill>
              </a:rPr>
              <a:t>Liberté</a:t>
            </a:r>
            <a:r>
              <a:rPr lang="en-US" sz="1400" b="1" dirty="0" smtClean="0"/>
              <a:t> </a:t>
            </a:r>
            <a:r>
              <a:rPr lang="en-US" sz="1400" dirty="0" smtClean="0"/>
              <a:t>(Unknown – 1837)</a:t>
            </a:r>
          </a:p>
          <a:p>
            <a:r>
              <a:rPr lang="en-US" sz="1400" dirty="0" smtClean="0"/>
              <a:t>Also known as Joseph Barter. Captain Lewis enlisted him as a private in the U.S. Army at Fort Kaskaskia with assigned duties as a boatman. He deserted soon afterwards and thus did not accompany the expedition westward when it departed Camp River Dubois.</a:t>
            </a:r>
          </a:p>
          <a:p>
            <a:r>
              <a:rPr lang="en-US" sz="1400" b="1" dirty="0" smtClean="0"/>
              <a:t>Etienne </a:t>
            </a:r>
            <a:r>
              <a:rPr lang="en-US" sz="1400" b="1" dirty="0" err="1" smtClean="0"/>
              <a:t>Malboeuf</a:t>
            </a:r>
            <a:r>
              <a:rPr lang="en-US" sz="1400" b="1" dirty="0" smtClean="0"/>
              <a:t> </a:t>
            </a:r>
            <a:r>
              <a:rPr lang="en-US" sz="1400" dirty="0" smtClean="0"/>
              <a:t>(1775[?] – Unknown)</a:t>
            </a:r>
          </a:p>
          <a:p>
            <a:r>
              <a:rPr lang="en-US" sz="1400" dirty="0" smtClean="0"/>
              <a:t>Etienne (Steven) </a:t>
            </a:r>
            <a:r>
              <a:rPr lang="en-US" sz="1400" dirty="0" err="1" smtClean="0"/>
              <a:t>Malboeuf</a:t>
            </a:r>
            <a:r>
              <a:rPr lang="en-US" sz="1400" dirty="0" smtClean="0"/>
              <a:t> was recruited by Captain Lewis at Fort Kaskaskia as a contract boatman. His sister was married to Jean </a:t>
            </a:r>
            <a:r>
              <a:rPr lang="en-US" sz="1400" dirty="0" err="1" smtClean="0"/>
              <a:t>Baptiste</a:t>
            </a:r>
            <a:r>
              <a:rPr lang="en-US" sz="1400" dirty="0" smtClean="0"/>
              <a:t> La </a:t>
            </a:r>
            <a:r>
              <a:rPr lang="en-US" sz="1400" dirty="0" err="1" smtClean="0"/>
              <a:t>Jeunesse</a:t>
            </a:r>
            <a:r>
              <a:rPr lang="en-US" sz="1400" dirty="0" smtClean="0"/>
              <a:t>.</a:t>
            </a:r>
          </a:p>
          <a:p>
            <a:r>
              <a:rPr lang="en-US" sz="1400" b="1" dirty="0" smtClean="0"/>
              <a:t>Peter </a:t>
            </a:r>
            <a:r>
              <a:rPr lang="en-US" sz="1400" b="1" dirty="0" err="1" smtClean="0"/>
              <a:t>Pinaut</a:t>
            </a:r>
            <a:r>
              <a:rPr lang="en-US" sz="1400" b="1" dirty="0" smtClean="0"/>
              <a:t> </a:t>
            </a:r>
            <a:r>
              <a:rPr lang="en-US" sz="1400" dirty="0" smtClean="0"/>
              <a:t>(1776 – Unknown)</a:t>
            </a:r>
          </a:p>
          <a:p>
            <a:r>
              <a:rPr lang="en-US" sz="1400" dirty="0" err="1" smtClean="0"/>
              <a:t>Pinaut</a:t>
            </a:r>
            <a:r>
              <a:rPr lang="en-US" sz="1400" dirty="0" smtClean="0"/>
              <a:t> was the son of a French-Canadian trader and a Missouri Indian woman. He is listed as a member of the corps as of May 1804. He probably returned to St. Louis with Corporal </a:t>
            </a:r>
            <a:r>
              <a:rPr lang="en-US" sz="1400" dirty="0" err="1" smtClean="0"/>
              <a:t>Warfington</a:t>
            </a:r>
            <a:r>
              <a:rPr lang="en-US" sz="1400" dirty="0" smtClean="0"/>
              <a:t>.</a:t>
            </a:r>
          </a:p>
          <a:p>
            <a:r>
              <a:rPr lang="en-US" sz="1400" b="1" dirty="0" smtClean="0">
                <a:solidFill>
                  <a:srgbClr val="FF0000"/>
                </a:solidFill>
              </a:rPr>
              <a:t>Paul </a:t>
            </a:r>
            <a:r>
              <a:rPr lang="en-US" sz="1400" b="1" dirty="0" err="1" smtClean="0">
                <a:solidFill>
                  <a:srgbClr val="FF0000"/>
                </a:solidFill>
              </a:rPr>
              <a:t>Primeau</a:t>
            </a:r>
            <a:r>
              <a:rPr lang="en-US" sz="1400" b="1" dirty="0" smtClean="0"/>
              <a:t> </a:t>
            </a:r>
            <a:r>
              <a:rPr lang="en-US" sz="1400" dirty="0" smtClean="0"/>
              <a:t>(Dates Unknown)</a:t>
            </a:r>
          </a:p>
          <a:p>
            <a:r>
              <a:rPr lang="en-US" sz="1400" dirty="0" smtClean="0"/>
              <a:t>He was hired as a contract boatman at Fort Kaskaskia and listed as a member of the corps in May 1804. It is not known if he returned to St. Louis with </a:t>
            </a:r>
            <a:r>
              <a:rPr lang="en-US" sz="1400" dirty="0" err="1" smtClean="0"/>
              <a:t>Warfington</a:t>
            </a:r>
            <a:r>
              <a:rPr lang="en-US" sz="1400" dirty="0" smtClean="0"/>
              <a:t> or remained on the upper Missouri.</a:t>
            </a:r>
          </a:p>
          <a:p>
            <a:r>
              <a:rPr lang="en-US" sz="1400" b="1" dirty="0" smtClean="0">
                <a:solidFill>
                  <a:srgbClr val="FF0000"/>
                </a:solidFill>
              </a:rPr>
              <a:t>François Rivet</a:t>
            </a:r>
            <a:r>
              <a:rPr lang="en-US" sz="1400" b="1" dirty="0" smtClean="0"/>
              <a:t> </a:t>
            </a:r>
            <a:r>
              <a:rPr lang="en-US" sz="1400" dirty="0" smtClean="0"/>
              <a:t>(1757 – 1852)</a:t>
            </a:r>
          </a:p>
          <a:p>
            <a:r>
              <a:rPr lang="en-US" sz="1400" dirty="0" smtClean="0"/>
              <a:t>Hired at Fort Kaskaskia in 1804 as a contract boatman. Rivet, along with three other boatmen (</a:t>
            </a:r>
            <a:r>
              <a:rPr lang="en-US" sz="1400" dirty="0" err="1" smtClean="0"/>
              <a:t>Deschamps</a:t>
            </a:r>
            <a:r>
              <a:rPr lang="en-US" sz="1400" dirty="0" smtClean="0"/>
              <a:t>, </a:t>
            </a:r>
            <a:r>
              <a:rPr lang="en-US" sz="1400" dirty="0" err="1" smtClean="0"/>
              <a:t>Malboeuf</a:t>
            </a:r>
            <a:r>
              <a:rPr lang="en-US" sz="1400" dirty="0" smtClean="0"/>
              <a:t>, and Carson) remained at the Mandan village over the winter after they were discharged from the expedition. Rivet had originally departed with Corporal </a:t>
            </a:r>
            <a:r>
              <a:rPr lang="en-US" sz="1400" dirty="0" err="1" smtClean="0"/>
              <a:t>Warfington</a:t>
            </a:r>
            <a:r>
              <a:rPr lang="en-US" sz="1400" dirty="0" smtClean="0"/>
              <a:t>, but returned to the Mandan village and was living there when Lewis and Clark passed through on their way east in 1806.</a:t>
            </a:r>
          </a:p>
          <a:p>
            <a:r>
              <a:rPr lang="en-US" sz="1400" b="1" dirty="0" smtClean="0">
                <a:solidFill>
                  <a:srgbClr val="FF0000"/>
                </a:solidFill>
              </a:rPr>
              <a:t>Peter </a:t>
            </a:r>
            <a:r>
              <a:rPr lang="en-US" sz="1400" b="1" dirty="0" err="1" smtClean="0">
                <a:solidFill>
                  <a:srgbClr val="FF0000"/>
                </a:solidFill>
              </a:rPr>
              <a:t>Roi</a:t>
            </a:r>
            <a:r>
              <a:rPr lang="en-US" sz="1400" dirty="0" smtClean="0">
                <a:solidFill>
                  <a:srgbClr val="FF0000"/>
                </a:solidFill>
              </a:rPr>
              <a:t> </a:t>
            </a:r>
            <a:r>
              <a:rPr lang="en-US" sz="1400" dirty="0" smtClean="0"/>
              <a:t>(Dates unknown)</a:t>
            </a:r>
          </a:p>
          <a:p>
            <a:r>
              <a:rPr lang="en-US" sz="1400" dirty="0" smtClean="0"/>
              <a:t>Because the family name of </a:t>
            </a:r>
            <a:r>
              <a:rPr lang="en-US" sz="1400" dirty="0" err="1" smtClean="0"/>
              <a:t>Roi</a:t>
            </a:r>
            <a:r>
              <a:rPr lang="en-US" sz="1400" dirty="0" smtClean="0"/>
              <a:t> was very common among the French community living in and around St. Louis, it has proven impossible to learn anything further about him from surviving records.</a:t>
            </a:r>
          </a:p>
          <a:p>
            <a:r>
              <a:rPr lang="en-US" sz="1400" dirty="0" smtClean="0"/>
              <a:t>Note: The information in this section was adopted from Charles G. Clarke’s book </a:t>
            </a:r>
            <a:r>
              <a:rPr lang="en-US" sz="1400" i="1" dirty="0" smtClean="0"/>
              <a:t>The Men of the Lewis and Clark Expedition.</a:t>
            </a:r>
            <a:endParaRPr lang="en-US" sz="1400" dirty="0"/>
          </a:p>
        </p:txBody>
      </p:sp>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3" name="Rectangle 62"/>
          <p:cNvSpPr/>
          <p:nvPr/>
        </p:nvSpPr>
        <p:spPr>
          <a:xfrm rot="4138041">
            <a:off x="-717764" y="4123286"/>
            <a:ext cx="2223689" cy="167640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7" name="Rectangle 66"/>
          <p:cNvSpPr/>
          <p:nvPr/>
        </p:nvSpPr>
        <p:spPr>
          <a:xfrm rot="20015598">
            <a:off x="335566" y="3710936"/>
            <a:ext cx="388434" cy="1942846"/>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0"/>
          <p:cNvGrpSpPr/>
          <p:nvPr/>
        </p:nvGrpSpPr>
        <p:grpSpPr>
          <a:xfrm>
            <a:off x="994449" y="304801"/>
            <a:ext cx="670259" cy="6019798"/>
            <a:chOff x="7939401" y="1054328"/>
            <a:chExt cx="601038" cy="4620857"/>
          </a:xfrm>
        </p:grpSpPr>
        <p:sp>
          <p:nvSpPr>
            <p:cNvPr id="57" name="Rectangle 56"/>
            <p:cNvSpPr/>
            <p:nvPr/>
          </p:nvSpPr>
          <p:spPr>
            <a:xfrm rot="18407744">
              <a:off x="7691391" y="1378993"/>
              <a:ext cx="1173714" cy="524383"/>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56" name="TextBox 55"/>
          <p:cNvSpPr txBox="1"/>
          <p:nvPr/>
        </p:nvSpPr>
        <p:spPr>
          <a:xfrm>
            <a:off x="5486400" y="39469"/>
            <a:ext cx="2658100" cy="646331"/>
          </a:xfrm>
          <a:prstGeom prst="rect">
            <a:avLst/>
          </a:prstGeom>
        </p:spPr>
        <p:txBody>
          <a:bodyPr wrap="none" rtlCol="0">
            <a:spAutoFit/>
          </a:bodyPr>
          <a:lstStyle/>
          <a:p>
            <a:r>
              <a:rPr lang="en-US" sz="3600" dirty="0" smtClean="0">
                <a:solidFill>
                  <a:srgbClr val="FF0000"/>
                </a:solidFill>
                <a:effectLst>
                  <a:outerShdw dist="50800" dir="7800000" algn="ctr" rotWithShape="0">
                    <a:schemeClr val="tx1"/>
                  </a:outerShdw>
                </a:effectLst>
              </a:rPr>
              <a:t>2 ½ MONTHS</a:t>
            </a:r>
            <a:endParaRPr lang="en-US" sz="3600" dirty="0">
              <a:solidFill>
                <a:srgbClr val="FF0000"/>
              </a:solidFill>
              <a:effectLst>
                <a:outerShdw dist="50800" dir="7800000" algn="ctr" rotWithShape="0">
                  <a:schemeClr val="tx1"/>
                </a:outerShdw>
              </a:effectLst>
            </a:endParaRPr>
          </a:p>
        </p:txBody>
      </p:sp>
      <p:sp>
        <p:nvSpPr>
          <p:cNvPr id="64" name="Rectangle 63"/>
          <p:cNvSpPr/>
          <p:nvPr/>
        </p:nvSpPr>
        <p:spPr>
          <a:xfrm>
            <a:off x="0" y="5791199"/>
            <a:ext cx="830714" cy="7620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5" name="Freeform 24"/>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mhaynesart.com/Images/22/95/OriginalImage.jpg"/>
          <p:cNvPicPr>
            <a:picLocks noChangeAspect="1" noChangeArrowheads="1"/>
          </p:cNvPicPr>
          <p:nvPr/>
        </p:nvPicPr>
        <p:blipFill>
          <a:blip r:embed="rId4"/>
          <a:srcRect l="18569" t="12222" r="30367" b="3333"/>
          <a:stretch>
            <a:fillRect/>
          </a:stretch>
        </p:blipFill>
        <p:spPr bwMode="auto">
          <a:xfrm>
            <a:off x="4038600" y="2209800"/>
            <a:ext cx="1371600" cy="3158836"/>
          </a:xfrm>
          <a:prstGeom prst="rect">
            <a:avLst/>
          </a:prstGeom>
          <a:noFill/>
        </p:spPr>
      </p:pic>
      <p:pic>
        <p:nvPicPr>
          <p:cNvPr id="32" name="Picture 2" descr="http://www.mhaynesart.com/Images/22/95/OriginalImage.jpg"/>
          <p:cNvPicPr>
            <a:picLocks noChangeAspect="1" noChangeArrowheads="1"/>
          </p:cNvPicPr>
          <p:nvPr/>
        </p:nvPicPr>
        <p:blipFill>
          <a:blip r:embed="rId4"/>
          <a:srcRect l="18569" t="963" r="30367" b="3333"/>
          <a:stretch>
            <a:fillRect/>
          </a:stretch>
        </p:blipFill>
        <p:spPr bwMode="auto">
          <a:xfrm flipH="1">
            <a:off x="5410200" y="1600200"/>
            <a:ext cx="1940092" cy="4405271"/>
          </a:xfrm>
          <a:prstGeom prst="rect">
            <a:avLst/>
          </a:prstGeom>
          <a:noFill/>
        </p:spPr>
      </p:pic>
      <p:pic>
        <p:nvPicPr>
          <p:cNvPr id="1026" name="Picture 2"/>
          <p:cNvPicPr>
            <a:picLocks noChangeAspect="1" noChangeArrowheads="1"/>
          </p:cNvPicPr>
          <p:nvPr/>
        </p:nvPicPr>
        <p:blipFill>
          <a:blip r:embed="rId5"/>
          <a:srcRect l="43719" t="7282" r="21608" b="22816"/>
          <a:stretch>
            <a:fillRect/>
          </a:stretch>
        </p:blipFill>
        <p:spPr bwMode="auto">
          <a:xfrm>
            <a:off x="5181600" y="2819400"/>
            <a:ext cx="1862138" cy="3886200"/>
          </a:xfrm>
          <a:prstGeom prst="rect">
            <a:avLst/>
          </a:prstGeom>
          <a:noFill/>
          <a:ln w="9525">
            <a:noFill/>
            <a:miter lim="800000"/>
            <a:headEnd/>
            <a:tailEnd/>
          </a:ln>
          <a:effectLst/>
        </p:spPr>
      </p:pic>
      <p:pic>
        <p:nvPicPr>
          <p:cNvPr id="38" name="Picture 2"/>
          <p:cNvPicPr>
            <a:picLocks noChangeAspect="1" noChangeArrowheads="1"/>
          </p:cNvPicPr>
          <p:nvPr/>
        </p:nvPicPr>
        <p:blipFill>
          <a:blip r:embed="rId5"/>
          <a:srcRect l="43719" t="7282" r="21608" b="22816"/>
          <a:stretch>
            <a:fillRect/>
          </a:stretch>
        </p:blipFill>
        <p:spPr bwMode="auto">
          <a:xfrm flipH="1">
            <a:off x="4038600" y="3657599"/>
            <a:ext cx="2438400" cy="4511871"/>
          </a:xfrm>
          <a:prstGeom prst="rect">
            <a:avLst/>
          </a:prstGeom>
          <a:noFill/>
          <a:ln w="9525">
            <a:noFill/>
            <a:miter lim="800000"/>
            <a:headEnd/>
            <a:tailEnd/>
          </a:ln>
          <a:effectLst/>
        </p:spPr>
      </p:pic>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8" name="Rectangle 27"/>
          <p:cNvSpPr/>
          <p:nvPr/>
        </p:nvSpPr>
        <p:spPr>
          <a:xfrm>
            <a:off x="762000" y="2133600"/>
            <a:ext cx="3276600" cy="4524315"/>
          </a:xfrm>
          <a:prstGeom prst="rect">
            <a:avLst/>
          </a:prstGeom>
          <a:solidFill>
            <a:srgbClr val="FFF0E7"/>
          </a:solidFill>
        </p:spPr>
        <p:txBody>
          <a:bodyPr wrap="square">
            <a:spAutoFit/>
          </a:bodyPr>
          <a:lstStyle/>
          <a:p>
            <a:r>
              <a:rPr lang="en-US" sz="2400" dirty="0" smtClean="0">
                <a:ln w="12700">
                  <a:solidFill>
                    <a:schemeClr val="tx2">
                      <a:lumMod val="75000"/>
                    </a:schemeClr>
                  </a:solidFill>
                </a:ln>
              </a:rPr>
              <a:t>John </a:t>
            </a:r>
            <a:r>
              <a:rPr lang="en-US" sz="2400" dirty="0" err="1" smtClean="0">
                <a:ln w="12700">
                  <a:solidFill>
                    <a:schemeClr val="tx2">
                      <a:lumMod val="75000"/>
                    </a:schemeClr>
                  </a:solidFill>
                </a:ln>
              </a:rPr>
              <a:t>Boley</a:t>
            </a:r>
            <a:endParaRPr lang="en-US" sz="2400" dirty="0" smtClean="0">
              <a:ln w="12700">
                <a:solidFill>
                  <a:schemeClr val="tx2">
                    <a:lumMod val="75000"/>
                  </a:schemeClr>
                </a:solidFill>
              </a:ln>
            </a:endParaRPr>
          </a:p>
          <a:p>
            <a:r>
              <a:rPr lang="en-US" sz="2400" dirty="0" smtClean="0">
                <a:ln w="12700">
                  <a:solidFill>
                    <a:schemeClr val="tx2">
                      <a:lumMod val="75000"/>
                    </a:schemeClr>
                  </a:solidFill>
                </a:ln>
              </a:rPr>
              <a:t>John Collins </a:t>
            </a:r>
          </a:p>
          <a:p>
            <a:r>
              <a:rPr lang="en-US" sz="2400" dirty="0" smtClean="0">
                <a:ln w="12700">
                  <a:solidFill>
                    <a:schemeClr val="tx2">
                      <a:lumMod val="75000"/>
                    </a:schemeClr>
                  </a:solidFill>
                </a:ln>
              </a:rPr>
              <a:t>John Dame</a:t>
            </a:r>
          </a:p>
          <a:p>
            <a:r>
              <a:rPr lang="en-US" sz="2400" dirty="0" smtClean="0">
                <a:ln w="12700">
                  <a:solidFill>
                    <a:schemeClr val="tx2">
                      <a:lumMod val="75000"/>
                    </a:schemeClr>
                  </a:solidFill>
                </a:ln>
              </a:rPr>
              <a:t>Patrick </a:t>
            </a:r>
            <a:r>
              <a:rPr lang="en-US" sz="2400" dirty="0" err="1" smtClean="0">
                <a:ln w="12700">
                  <a:solidFill>
                    <a:schemeClr val="tx2">
                      <a:lumMod val="75000"/>
                    </a:schemeClr>
                  </a:solidFill>
                </a:ln>
              </a:rPr>
              <a:t>Gass</a:t>
            </a:r>
            <a:endParaRPr lang="en-US" sz="2400" dirty="0" smtClean="0">
              <a:ln w="12700">
                <a:solidFill>
                  <a:schemeClr val="tx2">
                    <a:lumMod val="75000"/>
                  </a:schemeClr>
                </a:solidFill>
              </a:ln>
            </a:endParaRPr>
          </a:p>
          <a:p>
            <a:r>
              <a:rPr lang="en-US" sz="2400" dirty="0" smtClean="0">
                <a:ln w="12700">
                  <a:solidFill>
                    <a:schemeClr val="tx2">
                      <a:lumMod val="75000"/>
                    </a:schemeClr>
                  </a:solidFill>
                </a:ln>
              </a:rPr>
              <a:t>Francois </a:t>
            </a:r>
            <a:r>
              <a:rPr lang="en-US" sz="2400" dirty="0" err="1" smtClean="0">
                <a:ln w="12700">
                  <a:solidFill>
                    <a:schemeClr val="tx2">
                      <a:lumMod val="75000"/>
                    </a:schemeClr>
                  </a:solidFill>
                </a:ln>
              </a:rPr>
              <a:t>Labiche</a:t>
            </a:r>
            <a:endParaRPr lang="en-US" sz="2400" dirty="0" smtClean="0">
              <a:ln w="12700">
                <a:solidFill>
                  <a:schemeClr val="tx2">
                    <a:lumMod val="75000"/>
                  </a:schemeClr>
                </a:solidFill>
              </a:ln>
            </a:endParaRPr>
          </a:p>
          <a:p>
            <a:r>
              <a:rPr lang="en-US" sz="2400" dirty="0" smtClean="0">
                <a:ln w="12700">
                  <a:solidFill>
                    <a:schemeClr val="tx2">
                      <a:lumMod val="75000"/>
                    </a:schemeClr>
                  </a:solidFill>
                </a:ln>
              </a:rPr>
              <a:t>John Ordway</a:t>
            </a:r>
          </a:p>
          <a:p>
            <a:r>
              <a:rPr lang="en-US" sz="2400" dirty="0" smtClean="0">
                <a:ln w="12700">
                  <a:solidFill>
                    <a:schemeClr val="tx2">
                      <a:lumMod val="75000"/>
                    </a:schemeClr>
                  </a:solidFill>
                </a:ln>
              </a:rPr>
              <a:t>John Robertson</a:t>
            </a:r>
          </a:p>
          <a:p>
            <a:r>
              <a:rPr lang="en-US" sz="2400" dirty="0" err="1" smtClean="0">
                <a:ln w="12700">
                  <a:solidFill>
                    <a:schemeClr val="tx2">
                      <a:lumMod val="75000"/>
                    </a:schemeClr>
                  </a:solidFill>
                </a:ln>
              </a:rPr>
              <a:t>Ebeneezer</a:t>
            </a:r>
            <a:r>
              <a:rPr lang="en-US" sz="2400" dirty="0" smtClean="0">
                <a:ln w="12700">
                  <a:solidFill>
                    <a:schemeClr val="tx2">
                      <a:lumMod val="75000"/>
                    </a:schemeClr>
                  </a:solidFill>
                </a:ln>
              </a:rPr>
              <a:t> Tuttle</a:t>
            </a:r>
          </a:p>
          <a:p>
            <a:r>
              <a:rPr lang="en-US" sz="2400" dirty="0" smtClean="0">
                <a:ln w="12700">
                  <a:solidFill>
                    <a:schemeClr val="tx2">
                      <a:lumMod val="75000"/>
                    </a:schemeClr>
                  </a:solidFill>
                </a:ln>
              </a:rPr>
              <a:t>Peter </a:t>
            </a:r>
            <a:r>
              <a:rPr lang="en-US" sz="2400" dirty="0" err="1" smtClean="0">
                <a:ln w="12700">
                  <a:solidFill>
                    <a:schemeClr val="tx2">
                      <a:lumMod val="75000"/>
                    </a:schemeClr>
                  </a:solidFill>
                </a:ln>
              </a:rPr>
              <a:t>Weizer</a:t>
            </a:r>
            <a:r>
              <a:rPr lang="en-US" sz="2400" dirty="0" smtClean="0">
                <a:ln w="12700">
                  <a:solidFill>
                    <a:schemeClr val="tx2">
                      <a:lumMod val="75000"/>
                    </a:schemeClr>
                  </a:solidFill>
                </a:ln>
              </a:rPr>
              <a:t> </a:t>
            </a:r>
          </a:p>
          <a:p>
            <a:r>
              <a:rPr lang="en-US" sz="2400" dirty="0" err="1" smtClean="0">
                <a:ln w="12700">
                  <a:solidFill>
                    <a:schemeClr val="tx2">
                      <a:lumMod val="75000"/>
                    </a:schemeClr>
                  </a:solidFill>
                </a:ln>
              </a:rPr>
              <a:t>Issac</a:t>
            </a:r>
            <a:r>
              <a:rPr lang="en-US" sz="2400" dirty="0" smtClean="0">
                <a:ln w="12700">
                  <a:solidFill>
                    <a:schemeClr val="tx2">
                      <a:lumMod val="75000"/>
                    </a:schemeClr>
                  </a:solidFill>
                </a:ln>
              </a:rPr>
              <a:t> White</a:t>
            </a:r>
          </a:p>
          <a:p>
            <a:r>
              <a:rPr lang="en-US" sz="2400" dirty="0" smtClean="0">
                <a:ln w="12700">
                  <a:solidFill>
                    <a:schemeClr val="tx2">
                      <a:lumMod val="75000"/>
                    </a:schemeClr>
                  </a:solidFill>
                </a:ln>
              </a:rPr>
              <a:t>Alexander Willard</a:t>
            </a:r>
          </a:p>
          <a:p>
            <a:r>
              <a:rPr lang="en-US" sz="2400" dirty="0" smtClean="0">
                <a:ln w="12700">
                  <a:solidFill>
                    <a:schemeClr val="tx2">
                      <a:lumMod val="75000"/>
                    </a:schemeClr>
                  </a:solidFill>
                </a:ln>
              </a:rPr>
              <a:t>Richard Windsor</a:t>
            </a:r>
          </a:p>
        </p:txBody>
      </p:sp>
      <p:sp useBgFill="1">
        <p:nvSpPr>
          <p:cNvPr id="27" name="TextBox 26"/>
          <p:cNvSpPr txBox="1">
            <a:spLocks noChangeArrowheads="1"/>
          </p:cNvSpPr>
          <p:nvPr/>
        </p:nvSpPr>
        <p:spPr bwMode="auto">
          <a:xfrm>
            <a:off x="1828800" y="6858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Kaskaskia on Miss. River</a:t>
            </a:r>
          </a:p>
          <a:p>
            <a:pPr>
              <a:defRPr/>
            </a:pPr>
            <a:r>
              <a:rPr lang="en-US" sz="3200" b="1" dirty="0" smtClean="0">
                <a:latin typeface="Calibri" pitchFamily="34" charset="0"/>
              </a:rPr>
              <a:t>- </a:t>
            </a:r>
            <a:r>
              <a:rPr lang="en-US" sz="3200" b="1" dirty="0" err="1" smtClean="0">
                <a:latin typeface="Calibri" pitchFamily="34" charset="0"/>
              </a:rPr>
              <a:t>aquire</a:t>
            </a:r>
            <a:r>
              <a:rPr lang="en-US" sz="3200" b="1" dirty="0" smtClean="0">
                <a:latin typeface="Calibri" pitchFamily="34" charset="0"/>
              </a:rPr>
              <a:t> a white pirogue</a:t>
            </a:r>
            <a:endParaRPr lang="en-US" sz="3200" b="1" dirty="0">
              <a:latin typeface="Calibri" pitchFamily="34" charset="0"/>
            </a:endParaRPr>
          </a:p>
        </p:txBody>
      </p:sp>
      <p:sp useBgFill="1">
        <p:nvSpPr>
          <p:cNvPr id="33" name="TextBox 32"/>
          <p:cNvSpPr txBox="1">
            <a:spLocks noChangeArrowheads="1"/>
          </p:cNvSpPr>
          <p:nvPr/>
        </p:nvSpPr>
        <p:spPr bwMode="auto">
          <a:xfrm>
            <a:off x="990600" y="1676400"/>
            <a:ext cx="81534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 more soldiers join the Expedition</a:t>
            </a:r>
          </a:p>
        </p:txBody>
      </p:sp>
      <p:pic>
        <p:nvPicPr>
          <p:cNvPr id="42" name="Picture 2" descr="http://www.mhaynesart.com/Images/22/71/OriginalImage.jpg"/>
          <p:cNvPicPr>
            <a:picLocks noChangeAspect="1" noChangeArrowheads="1"/>
          </p:cNvPicPr>
          <p:nvPr/>
        </p:nvPicPr>
        <p:blipFill>
          <a:blip r:embed="rId6"/>
          <a:srcRect t="3821" r="3448"/>
          <a:stretch>
            <a:fillRect/>
          </a:stretch>
        </p:blipFill>
        <p:spPr bwMode="auto">
          <a:xfrm>
            <a:off x="0" y="2057400"/>
            <a:ext cx="6620388" cy="4724401"/>
          </a:xfrm>
          <a:prstGeom prst="rect">
            <a:avLst/>
          </a:prstGeom>
          <a:noFill/>
        </p:spPr>
      </p:pic>
      <p:sp useBgFill="1">
        <p:nvSpPr>
          <p:cNvPr id="41" name="TextBox 40"/>
          <p:cNvSpPr txBox="1">
            <a:spLocks noChangeArrowheads="1"/>
          </p:cNvSpPr>
          <p:nvPr/>
        </p:nvSpPr>
        <p:spPr bwMode="auto">
          <a:xfrm>
            <a:off x="0" y="609600"/>
            <a:ext cx="9144000" cy="1461939"/>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is a skilled carpenter deemed </a:t>
            </a:r>
          </a:p>
          <a:p>
            <a:pPr>
              <a:defRPr/>
            </a:pPr>
            <a:r>
              <a:rPr lang="en-US" sz="2800" b="1" dirty="0" smtClean="0">
                <a:latin typeface="Calibri" pitchFamily="34" charset="0"/>
              </a:rPr>
              <a:t>   too valuable to leave his post.</a:t>
            </a:r>
          </a:p>
          <a:p>
            <a:pPr>
              <a:defRPr/>
            </a:pPr>
            <a:r>
              <a:rPr lang="en-US" sz="2800" b="1" dirty="0" smtClean="0">
                <a:latin typeface="Calibri" pitchFamily="34" charset="0"/>
              </a:rPr>
              <a:t>   He appeals to Lewis, &amp; Lewis intervenes!</a:t>
            </a:r>
          </a:p>
          <a:p>
            <a:pPr>
              <a:defRPr/>
            </a:pPr>
            <a:endParaRPr lang="en-US" sz="500" b="1" dirty="0" smtClean="0">
              <a:latin typeface="Calibri" pitchFamily="34" charset="0"/>
            </a:endParaRPr>
          </a:p>
        </p:txBody>
      </p:sp>
      <p:pic>
        <p:nvPicPr>
          <p:cNvPr id="30" name="Picture 2" descr="http://www.mhaynesart.com/Images/22/95/OriginalImage.jpg"/>
          <p:cNvPicPr>
            <a:picLocks noChangeAspect="1" noChangeArrowheads="1"/>
          </p:cNvPicPr>
          <p:nvPr/>
        </p:nvPicPr>
        <p:blipFill>
          <a:blip r:embed="rId4"/>
          <a:srcRect l="18569" t="12222" r="30367" b="3333"/>
          <a:stretch>
            <a:fillRect/>
          </a:stretch>
        </p:blipFill>
        <p:spPr bwMode="auto">
          <a:xfrm>
            <a:off x="7772400" y="1184564"/>
            <a:ext cx="1371600" cy="3158836"/>
          </a:xfrm>
          <a:prstGeom prst="rect">
            <a:avLst/>
          </a:prstGeom>
          <a:noFill/>
        </p:spPr>
      </p:pic>
      <p:pic>
        <p:nvPicPr>
          <p:cNvPr id="37" name="Picture 2"/>
          <p:cNvPicPr>
            <a:picLocks noChangeAspect="1" noChangeArrowheads="1"/>
          </p:cNvPicPr>
          <p:nvPr/>
        </p:nvPicPr>
        <p:blipFill>
          <a:blip r:embed="rId5"/>
          <a:srcRect l="42211" t="5825" r="21608" b="18447"/>
          <a:stretch>
            <a:fillRect/>
          </a:stretch>
        </p:blipFill>
        <p:spPr bwMode="auto">
          <a:xfrm>
            <a:off x="6629400" y="2209800"/>
            <a:ext cx="2057400" cy="4457700"/>
          </a:xfrm>
          <a:prstGeom prst="rect">
            <a:avLst/>
          </a:prstGeom>
          <a:noFill/>
          <a:ln w="9525">
            <a:noFill/>
            <a:miter lim="800000"/>
            <a:headEnd/>
            <a:tailEnd/>
          </a:ln>
          <a:effectLst/>
        </p:spPr>
      </p:pic>
      <p:pic>
        <p:nvPicPr>
          <p:cNvPr id="39" name="Picture 2"/>
          <p:cNvPicPr>
            <a:picLocks noChangeAspect="1" noChangeArrowheads="1"/>
          </p:cNvPicPr>
          <p:nvPr/>
        </p:nvPicPr>
        <p:blipFill>
          <a:blip r:embed="rId5"/>
          <a:srcRect l="43719" t="7282" r="21608" b="22816"/>
          <a:stretch>
            <a:fillRect/>
          </a:stretch>
        </p:blipFill>
        <p:spPr bwMode="auto">
          <a:xfrm flipH="1">
            <a:off x="6934200" y="3352800"/>
            <a:ext cx="2514600" cy="4652867"/>
          </a:xfrm>
          <a:prstGeom prst="rect">
            <a:avLst/>
          </a:prstGeom>
          <a:noFill/>
          <a:ln w="9525">
            <a:noFill/>
            <a:miter lim="800000"/>
            <a:headEnd/>
            <a:tailEnd/>
          </a:ln>
          <a:effectLst/>
        </p:spPr>
      </p:pic>
      <p:pic>
        <p:nvPicPr>
          <p:cNvPr id="40" name="Picture 2"/>
          <p:cNvPicPr>
            <a:picLocks noChangeAspect="1" noChangeArrowheads="1"/>
          </p:cNvPicPr>
          <p:nvPr/>
        </p:nvPicPr>
        <p:blipFill>
          <a:blip r:embed="rId5"/>
          <a:srcRect l="43719" t="7282" r="21608" b="22816"/>
          <a:stretch>
            <a:fillRect/>
          </a:stretch>
        </p:blipFill>
        <p:spPr bwMode="auto">
          <a:xfrm>
            <a:off x="5486400" y="4237692"/>
            <a:ext cx="2819400" cy="52406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8">
                                            <p:bg/>
                                          </p:spTgt>
                                        </p:tgtEl>
                                        <p:attrNameLst>
                                          <p:attrName>style.visibility</p:attrName>
                                        </p:attrNameLst>
                                      </p:cBhvr>
                                      <p:to>
                                        <p:strVal val="visible"/>
                                      </p:to>
                                    </p:set>
                                    <p:animEffect transition="in" filter="fade">
                                      <p:cBhvr>
                                        <p:cTn id="10" dur="500"/>
                                        <p:tgtEl>
                                          <p:spTgt spid="28">
                                            <p:bg/>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1000"/>
                                        <p:tgtEl>
                                          <p:spTgt spid="28">
                                            <p:txEl>
                                              <p:pRg st="0" end="0"/>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wipe(left)">
                                      <p:cBhvr>
                                        <p:cTn id="21" dur="1000"/>
                                        <p:tgtEl>
                                          <p:spTgt spid="2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childTnLst>
                          </p:cTn>
                        </p:par>
                        <p:par>
                          <p:cTn id="25" fill="hold">
                            <p:stCondLst>
                              <p:cond delay="3500"/>
                            </p:stCondLst>
                            <p:childTnLst>
                              <p:par>
                                <p:cTn id="26" presetID="22" presetClass="entr" presetSubtype="8" fill="hold" nodeType="afterEffect">
                                  <p:stCondLst>
                                    <p:cond delay="0"/>
                                  </p:stCondLst>
                                  <p:childTnLst>
                                    <p:set>
                                      <p:cBhvr>
                                        <p:cTn id="27" dur="1" fill="hold">
                                          <p:stCondLst>
                                            <p:cond delay="0"/>
                                          </p:stCondLst>
                                        </p:cTn>
                                        <p:tgtEl>
                                          <p:spTgt spid="28">
                                            <p:txEl>
                                              <p:pRg st="2" end="2"/>
                                            </p:txEl>
                                          </p:spTgt>
                                        </p:tgtEl>
                                        <p:attrNameLst>
                                          <p:attrName>style.visibility</p:attrName>
                                        </p:attrNameLst>
                                      </p:cBhvr>
                                      <p:to>
                                        <p:strVal val="visible"/>
                                      </p:to>
                                    </p:set>
                                    <p:animEffect transition="in" filter="wipe(left)">
                                      <p:cBhvr>
                                        <p:cTn id="28" dur="1000"/>
                                        <p:tgtEl>
                                          <p:spTgt spid="28">
                                            <p:txEl>
                                              <p:pRg st="2" end="2"/>
                                            </p:txEl>
                                          </p:spTgt>
                                        </p:tgtEl>
                                      </p:cBhvr>
                                    </p:animEffect>
                                  </p:childTnLst>
                                </p:cTn>
                              </p:par>
                            </p:childTnLst>
                          </p:cTn>
                        </p:par>
                        <p:par>
                          <p:cTn id="29" fill="hold">
                            <p:stCondLst>
                              <p:cond delay="4500"/>
                            </p:stCondLst>
                            <p:childTnLst>
                              <p:par>
                                <p:cTn id="30" presetID="22" presetClass="entr" presetSubtype="8" fill="hold" nodeType="afterEffect">
                                  <p:stCondLst>
                                    <p:cond delay="0"/>
                                  </p:stCondLst>
                                  <p:childTnLst>
                                    <p:set>
                                      <p:cBhvr>
                                        <p:cTn id="31" dur="1" fill="hold">
                                          <p:stCondLst>
                                            <p:cond delay="0"/>
                                          </p:stCondLst>
                                        </p:cTn>
                                        <p:tgtEl>
                                          <p:spTgt spid="28">
                                            <p:txEl>
                                              <p:pRg st="3" end="3"/>
                                            </p:txEl>
                                          </p:spTgt>
                                        </p:tgtEl>
                                        <p:attrNameLst>
                                          <p:attrName>style.visibility</p:attrName>
                                        </p:attrNameLst>
                                      </p:cBhvr>
                                      <p:to>
                                        <p:strVal val="visible"/>
                                      </p:to>
                                    </p:set>
                                    <p:animEffect transition="in" filter="wipe(left)">
                                      <p:cBhvr>
                                        <p:cTn id="32" dur="1000"/>
                                        <p:tgtEl>
                                          <p:spTgt spid="28">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childTnLst>
                                </p:cTn>
                              </p:par>
                            </p:childTnLst>
                          </p:cTn>
                        </p:par>
                        <p:par>
                          <p:cTn id="36" fill="hold">
                            <p:stCondLst>
                              <p:cond delay="5500"/>
                            </p:stCondLst>
                            <p:childTnLst>
                              <p:par>
                                <p:cTn id="37" presetID="22" presetClass="entr" presetSubtype="8" fill="hold" nodeType="afterEffect">
                                  <p:stCondLst>
                                    <p:cond delay="0"/>
                                  </p:stCondLst>
                                  <p:childTnLst>
                                    <p:set>
                                      <p:cBhvr>
                                        <p:cTn id="38" dur="1" fill="hold">
                                          <p:stCondLst>
                                            <p:cond delay="0"/>
                                          </p:stCondLst>
                                        </p:cTn>
                                        <p:tgtEl>
                                          <p:spTgt spid="28">
                                            <p:txEl>
                                              <p:pRg st="4" end="4"/>
                                            </p:txEl>
                                          </p:spTgt>
                                        </p:tgtEl>
                                        <p:attrNameLst>
                                          <p:attrName>style.visibility</p:attrName>
                                        </p:attrNameLst>
                                      </p:cBhvr>
                                      <p:to>
                                        <p:strVal val="visible"/>
                                      </p:to>
                                    </p:set>
                                    <p:animEffect transition="in" filter="wipe(left)">
                                      <p:cBhvr>
                                        <p:cTn id="39" dur="1000"/>
                                        <p:tgtEl>
                                          <p:spTgt spid="28">
                                            <p:txEl>
                                              <p:pRg st="4" end="4"/>
                                            </p:txEl>
                                          </p:spTgt>
                                        </p:tgtEl>
                                      </p:cBhvr>
                                    </p:animEffect>
                                  </p:childTnLst>
                                </p:cTn>
                              </p:par>
                            </p:childTnLst>
                          </p:cTn>
                        </p:par>
                        <p:par>
                          <p:cTn id="40" fill="hold">
                            <p:stCondLst>
                              <p:cond delay="6500"/>
                            </p:stCondLst>
                            <p:childTnLst>
                              <p:par>
                                <p:cTn id="41" presetID="22" presetClass="entr" presetSubtype="8" fill="hold" nodeType="afterEffect">
                                  <p:stCondLst>
                                    <p:cond delay="0"/>
                                  </p:stCondLst>
                                  <p:childTnLst>
                                    <p:set>
                                      <p:cBhvr>
                                        <p:cTn id="42" dur="1" fill="hold">
                                          <p:stCondLst>
                                            <p:cond delay="0"/>
                                          </p:stCondLst>
                                        </p:cTn>
                                        <p:tgtEl>
                                          <p:spTgt spid="28">
                                            <p:txEl>
                                              <p:pRg st="5" end="5"/>
                                            </p:txEl>
                                          </p:spTgt>
                                        </p:tgtEl>
                                        <p:attrNameLst>
                                          <p:attrName>style.visibility</p:attrName>
                                        </p:attrNameLst>
                                      </p:cBhvr>
                                      <p:to>
                                        <p:strVal val="visible"/>
                                      </p:to>
                                    </p:set>
                                    <p:animEffect transition="in" filter="wipe(left)">
                                      <p:cBhvr>
                                        <p:cTn id="43" dur="1000"/>
                                        <p:tgtEl>
                                          <p:spTgt spid="28">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1000"/>
                                        <p:tgtEl>
                                          <p:spTgt spid="1026"/>
                                        </p:tgtEl>
                                      </p:cBhvr>
                                    </p:animEffect>
                                  </p:childTnLst>
                                </p:cTn>
                              </p:par>
                            </p:childTnLst>
                          </p:cTn>
                        </p:par>
                        <p:par>
                          <p:cTn id="47" fill="hold">
                            <p:stCondLst>
                              <p:cond delay="7500"/>
                            </p:stCondLst>
                            <p:childTnLst>
                              <p:par>
                                <p:cTn id="48" presetID="22" presetClass="entr" presetSubtype="8" fill="hold" nodeType="afterEffect">
                                  <p:stCondLst>
                                    <p:cond delay="0"/>
                                  </p:stCondLst>
                                  <p:childTnLst>
                                    <p:set>
                                      <p:cBhvr>
                                        <p:cTn id="49" dur="1" fill="hold">
                                          <p:stCondLst>
                                            <p:cond delay="0"/>
                                          </p:stCondLst>
                                        </p:cTn>
                                        <p:tgtEl>
                                          <p:spTgt spid="28">
                                            <p:txEl>
                                              <p:pRg st="6" end="6"/>
                                            </p:txEl>
                                          </p:spTgt>
                                        </p:tgtEl>
                                        <p:attrNameLst>
                                          <p:attrName>style.visibility</p:attrName>
                                        </p:attrNameLst>
                                      </p:cBhvr>
                                      <p:to>
                                        <p:strVal val="visible"/>
                                      </p:to>
                                    </p:set>
                                    <p:animEffect transition="in" filter="wipe(left)">
                                      <p:cBhvr>
                                        <p:cTn id="50" dur="1000"/>
                                        <p:tgtEl>
                                          <p:spTgt spid="2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childTnLst>
                                </p:cTn>
                              </p:par>
                            </p:childTnLst>
                          </p:cTn>
                        </p:par>
                        <p:par>
                          <p:cTn id="54" fill="hold">
                            <p:stCondLst>
                              <p:cond delay="8500"/>
                            </p:stCondLst>
                            <p:childTnLst>
                              <p:par>
                                <p:cTn id="55" presetID="22" presetClass="entr" presetSubtype="8" fill="hold" nodeType="afterEffect">
                                  <p:stCondLst>
                                    <p:cond delay="0"/>
                                  </p:stCondLst>
                                  <p:childTnLst>
                                    <p:set>
                                      <p:cBhvr>
                                        <p:cTn id="56" dur="1" fill="hold">
                                          <p:stCondLst>
                                            <p:cond delay="0"/>
                                          </p:stCondLst>
                                        </p:cTn>
                                        <p:tgtEl>
                                          <p:spTgt spid="28">
                                            <p:txEl>
                                              <p:pRg st="7" end="7"/>
                                            </p:txEl>
                                          </p:spTgt>
                                        </p:tgtEl>
                                        <p:attrNameLst>
                                          <p:attrName>style.visibility</p:attrName>
                                        </p:attrNameLst>
                                      </p:cBhvr>
                                      <p:to>
                                        <p:strVal val="visible"/>
                                      </p:to>
                                    </p:set>
                                    <p:animEffect transition="in" filter="wipe(left)">
                                      <p:cBhvr>
                                        <p:cTn id="57" dur="1000"/>
                                        <p:tgtEl>
                                          <p:spTgt spid="28">
                                            <p:txEl>
                                              <p:pRg st="7" end="7"/>
                                            </p:txEl>
                                          </p:spTgt>
                                        </p:tgtEl>
                                      </p:cBhvr>
                                    </p:animEffect>
                                  </p:childTnLst>
                                </p:cTn>
                              </p:par>
                            </p:childTnLst>
                          </p:cTn>
                        </p:par>
                        <p:par>
                          <p:cTn id="58" fill="hold">
                            <p:stCondLst>
                              <p:cond delay="9500"/>
                            </p:stCondLst>
                            <p:childTnLst>
                              <p:par>
                                <p:cTn id="59" presetID="22" presetClass="entr" presetSubtype="8" fill="hold" nodeType="afterEffect">
                                  <p:stCondLst>
                                    <p:cond delay="0"/>
                                  </p:stCondLst>
                                  <p:childTnLst>
                                    <p:set>
                                      <p:cBhvr>
                                        <p:cTn id="60" dur="1" fill="hold">
                                          <p:stCondLst>
                                            <p:cond delay="0"/>
                                          </p:stCondLst>
                                        </p:cTn>
                                        <p:tgtEl>
                                          <p:spTgt spid="28">
                                            <p:txEl>
                                              <p:pRg st="8" end="8"/>
                                            </p:txEl>
                                          </p:spTgt>
                                        </p:tgtEl>
                                        <p:attrNameLst>
                                          <p:attrName>style.visibility</p:attrName>
                                        </p:attrNameLst>
                                      </p:cBhvr>
                                      <p:to>
                                        <p:strVal val="visible"/>
                                      </p:to>
                                    </p:set>
                                    <p:animEffect transition="in" filter="wipe(left)">
                                      <p:cBhvr>
                                        <p:cTn id="61" dur="1000"/>
                                        <p:tgtEl>
                                          <p:spTgt spid="28">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childTnLst>
                                </p:cTn>
                              </p:par>
                            </p:childTnLst>
                          </p:cTn>
                        </p:par>
                        <p:par>
                          <p:cTn id="65" fill="hold">
                            <p:stCondLst>
                              <p:cond delay="10500"/>
                            </p:stCondLst>
                            <p:childTnLst>
                              <p:par>
                                <p:cTn id="66" presetID="22" presetClass="entr" presetSubtype="8" fill="hold" nodeType="afterEffect">
                                  <p:stCondLst>
                                    <p:cond delay="0"/>
                                  </p:stCondLst>
                                  <p:childTnLst>
                                    <p:set>
                                      <p:cBhvr>
                                        <p:cTn id="67" dur="1" fill="hold">
                                          <p:stCondLst>
                                            <p:cond delay="0"/>
                                          </p:stCondLst>
                                        </p:cTn>
                                        <p:tgtEl>
                                          <p:spTgt spid="28">
                                            <p:txEl>
                                              <p:pRg st="9" end="9"/>
                                            </p:txEl>
                                          </p:spTgt>
                                        </p:tgtEl>
                                        <p:attrNameLst>
                                          <p:attrName>style.visibility</p:attrName>
                                        </p:attrNameLst>
                                      </p:cBhvr>
                                      <p:to>
                                        <p:strVal val="visible"/>
                                      </p:to>
                                    </p:set>
                                    <p:animEffect transition="in" filter="wipe(left)">
                                      <p:cBhvr>
                                        <p:cTn id="68" dur="1000"/>
                                        <p:tgtEl>
                                          <p:spTgt spid="28">
                                            <p:txEl>
                                              <p:pRg st="9" end="9"/>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childTnLst>
                                </p:cTn>
                              </p:par>
                            </p:childTnLst>
                          </p:cTn>
                        </p:par>
                        <p:par>
                          <p:cTn id="72" fill="hold">
                            <p:stCondLst>
                              <p:cond delay="11500"/>
                            </p:stCondLst>
                            <p:childTnLst>
                              <p:par>
                                <p:cTn id="73" presetID="22" presetClass="entr" presetSubtype="8" fill="hold" nodeType="afterEffect">
                                  <p:stCondLst>
                                    <p:cond delay="0"/>
                                  </p:stCondLst>
                                  <p:childTnLst>
                                    <p:set>
                                      <p:cBhvr>
                                        <p:cTn id="74" dur="1" fill="hold">
                                          <p:stCondLst>
                                            <p:cond delay="0"/>
                                          </p:stCondLst>
                                        </p:cTn>
                                        <p:tgtEl>
                                          <p:spTgt spid="28">
                                            <p:txEl>
                                              <p:pRg st="10" end="10"/>
                                            </p:txEl>
                                          </p:spTgt>
                                        </p:tgtEl>
                                        <p:attrNameLst>
                                          <p:attrName>style.visibility</p:attrName>
                                        </p:attrNameLst>
                                      </p:cBhvr>
                                      <p:to>
                                        <p:strVal val="visible"/>
                                      </p:to>
                                    </p:set>
                                    <p:animEffect transition="in" filter="wipe(left)">
                                      <p:cBhvr>
                                        <p:cTn id="75" dur="1000"/>
                                        <p:tgtEl>
                                          <p:spTgt spid="28">
                                            <p:txEl>
                                              <p:pRg st="10" end="10"/>
                                            </p:txEl>
                                          </p:spTgt>
                                        </p:tgtEl>
                                      </p:cBhvr>
                                    </p:animEffect>
                                  </p:childTnLst>
                                </p:cTn>
                              </p:par>
                            </p:childTnLst>
                          </p:cTn>
                        </p:par>
                        <p:par>
                          <p:cTn id="76" fill="hold">
                            <p:stCondLst>
                              <p:cond delay="12500"/>
                            </p:stCondLst>
                            <p:childTnLst>
                              <p:par>
                                <p:cTn id="77" presetID="22" presetClass="entr" presetSubtype="8" fill="hold" nodeType="after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animEffect transition="in" filter="wipe(left)">
                                      <p:cBhvr>
                                        <p:cTn id="79" dur="1000"/>
                                        <p:tgtEl>
                                          <p:spTgt spid="28">
                                            <p:txEl>
                                              <p:pRg st="11" end="11"/>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1">
                                            <p:bg/>
                                          </p:spTgt>
                                        </p:tgtEl>
                                        <p:attrNameLst>
                                          <p:attrName>style.visibility</p:attrName>
                                        </p:attrNameLst>
                                      </p:cBhvr>
                                      <p:to>
                                        <p:strVal val="visible"/>
                                      </p:to>
                                    </p:set>
                                    <p:animEffect transition="in" filter="fade">
                                      <p:cBhvr>
                                        <p:cTn id="87" dur="1000"/>
                                        <p:tgtEl>
                                          <p:spTgt spid="41">
                                            <p:bg/>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fade">
                                      <p:cBhvr>
                                        <p:cTn id="90" dur="1000"/>
                                        <p:tgtEl>
                                          <p:spTgt spid="41">
                                            <p:txEl>
                                              <p:pRg st="0" end="0"/>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41">
                                            <p:txEl>
                                              <p:pRg st="1" end="1"/>
                                            </p:txEl>
                                          </p:spTgt>
                                        </p:tgtEl>
                                        <p:attrNameLst>
                                          <p:attrName>style.visibility</p:attrName>
                                        </p:attrNameLst>
                                      </p:cBhvr>
                                      <p:to>
                                        <p:strVal val="visible"/>
                                      </p:to>
                                    </p:set>
                                    <p:animEffect transition="in" filter="fade">
                                      <p:cBhvr>
                                        <p:cTn id="93" dur="1000"/>
                                        <p:tgtEl>
                                          <p:spTgt spid="41">
                                            <p:txEl>
                                              <p:pRg st="1" end="1"/>
                                            </p:txEl>
                                          </p:spTgt>
                                        </p:tgtEl>
                                      </p:cBhvr>
                                    </p:animEffect>
                                  </p:childTnLst>
                                </p:cTn>
                              </p:par>
                              <p:par>
                                <p:cTn id="94" presetID="10" presetClass="exit" presetSubtype="0" fill="hold" grpId="0" nodeType="withEffect">
                                  <p:stCondLst>
                                    <p:cond delay="500"/>
                                  </p:stCondLst>
                                  <p:childTnLst>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500"/>
                                  </p:stCondLst>
                                  <p:childTnLst>
                                    <p:animEffect transition="out" filter="fade">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cTn>
                              </p:par>
                            </p:childTnLst>
                          </p:cTn>
                        </p:par>
                        <p:par>
                          <p:cTn id="100" fill="hold">
                            <p:stCondLst>
                              <p:cond delay="1500"/>
                            </p:stCondLst>
                            <p:childTnLst>
                              <p:par>
                                <p:cTn id="101" presetID="10" presetClass="exit" presetSubtype="0" fill="hold" nodeType="afterEffect">
                                  <p:stCondLst>
                                    <p:cond delay="0"/>
                                  </p:stCondLst>
                                  <p:childTnLst>
                                    <p:animEffect transition="out" filter="fade">
                                      <p:cBhvr>
                                        <p:cTn id="102" dur="1000"/>
                                        <p:tgtEl>
                                          <p:spTgt spid="39"/>
                                        </p:tgtEl>
                                      </p:cBhvr>
                                    </p:animEffect>
                                    <p:set>
                                      <p:cBhvr>
                                        <p:cTn id="103" dur="1" fill="hold">
                                          <p:stCondLst>
                                            <p:cond delay="999"/>
                                          </p:stCondLst>
                                        </p:cTn>
                                        <p:tgtEl>
                                          <p:spTgt spid="3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38"/>
                                        </p:tgtEl>
                                      </p:cBhvr>
                                    </p:animEffect>
                                    <p:set>
                                      <p:cBhvr>
                                        <p:cTn id="106" dur="1" fill="hold">
                                          <p:stCondLst>
                                            <p:cond delay="999"/>
                                          </p:stCondLst>
                                        </p:cTn>
                                        <p:tgtEl>
                                          <p:spTgt spid="38"/>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1026"/>
                                        </p:tgtEl>
                                      </p:cBhvr>
                                    </p:animEffect>
                                    <p:set>
                                      <p:cBhvr>
                                        <p:cTn id="109" dur="1" fill="hold">
                                          <p:stCondLst>
                                            <p:cond delay="999"/>
                                          </p:stCondLst>
                                        </p:cTn>
                                        <p:tgtEl>
                                          <p:spTgt spid="102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24"/>
                                        </p:tgtEl>
                                      </p:cBhvr>
                                    </p:animEffect>
                                    <p:set>
                                      <p:cBhvr>
                                        <p:cTn id="112" dur="1" fill="hold">
                                          <p:stCondLst>
                                            <p:cond delay="999"/>
                                          </p:stCondLst>
                                        </p:cTn>
                                        <p:tgtEl>
                                          <p:spTgt spid="2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32"/>
                                        </p:tgtEl>
                                      </p:cBhvr>
                                    </p:animEffect>
                                    <p:set>
                                      <p:cBhvr>
                                        <p:cTn id="115" dur="1" fill="hold">
                                          <p:stCondLst>
                                            <p:cond delay="999"/>
                                          </p:stCondLst>
                                        </p:cTn>
                                        <p:tgtEl>
                                          <p:spTgt spid="32"/>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30"/>
                                        </p:tgtEl>
                                      </p:cBhvr>
                                    </p:animEffect>
                                    <p:set>
                                      <p:cBhvr>
                                        <p:cTn id="118" dur="1" fill="hold">
                                          <p:stCondLst>
                                            <p:cond delay="999"/>
                                          </p:stCondLst>
                                        </p:cTn>
                                        <p:tgtEl>
                                          <p:spTgt spid="3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40"/>
                                        </p:tgtEl>
                                      </p:cBhvr>
                                    </p:animEffect>
                                    <p:set>
                                      <p:cBhvr>
                                        <p:cTn id="121" dur="1" fill="hold">
                                          <p:stCondLst>
                                            <p:cond delay="999"/>
                                          </p:stCondLst>
                                        </p:cTn>
                                        <p:tgtEl>
                                          <p:spTgt spid="40"/>
                                        </p:tgtEl>
                                        <p:attrNameLst>
                                          <p:attrName>style.visibility</p:attrName>
                                        </p:attrNameLst>
                                      </p:cBhvr>
                                      <p:to>
                                        <p:strVal val="hidden"/>
                                      </p:to>
                                    </p:set>
                                  </p:childTnLst>
                                </p:cTn>
                              </p:par>
                              <p:par>
                                <p:cTn id="122" presetID="6" presetClass="emph" presetSubtype="0" fill="hold" nodeType="withEffect">
                                  <p:stCondLst>
                                    <p:cond delay="0"/>
                                  </p:stCondLst>
                                  <p:childTnLst>
                                    <p:animScale>
                                      <p:cBhvr>
                                        <p:cTn id="123" dur="1000" fill="hold"/>
                                        <p:tgtEl>
                                          <p:spTgt spid="37"/>
                                        </p:tgtEl>
                                      </p:cBhvr>
                                      <p:by x="150000" y="150000"/>
                                    </p:animScale>
                                  </p:childTnLst>
                                </p:cTn>
                              </p:par>
                              <p:par>
                                <p:cTn id="124" presetID="64" presetClass="path" presetSubtype="0" accel="50000" decel="50000" fill="hold" nodeType="withEffect">
                                  <p:stCondLst>
                                    <p:cond delay="0"/>
                                  </p:stCondLst>
                                  <p:childTnLst>
                                    <p:animMotion origin="layout" path="M -0.0125 -0.06944 L 0.01667 -0.06111 " pathEditMode="relative" rAng="0" ptsTypes="AA">
                                      <p:cBhvr>
                                        <p:cTn id="125" dur="1000" fill="hold"/>
                                        <p:tgtEl>
                                          <p:spTgt spid="37"/>
                                        </p:tgtEl>
                                        <p:attrNameLst>
                                          <p:attrName>ppt_x</p:attrName>
                                          <p:attrName>ppt_y</p:attrName>
                                        </p:attrNameLst>
                                      </p:cBhvr>
                                      <p:rCtr x="15" y="4"/>
                                    </p:animMotion>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41">
                                            <p:txEl>
                                              <p:pRg st="2" end="2"/>
                                            </p:txEl>
                                          </p:spTgt>
                                        </p:tgtEl>
                                        <p:attrNameLst>
                                          <p:attrName>style.visibility</p:attrName>
                                        </p:attrNameLst>
                                      </p:cBhvr>
                                      <p:to>
                                        <p:strVal val="visible"/>
                                      </p:to>
                                    </p:set>
                                    <p:animEffect transition="in" filter="fade">
                                      <p:cBhvr>
                                        <p:cTn id="130" dur="1000"/>
                                        <p:tgtEl>
                                          <p:spTgt spid="41">
                                            <p:txEl>
                                              <p:pRg st="2" end="2"/>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1000"/>
                                        <p:tgtEl>
                                          <p:spTgt spid="4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1000"/>
                                        <p:tgtEl>
                                          <p:spTgt spid="41">
                                            <p:txEl>
                                              <p:pRg st="0" end="0"/>
                                            </p:txEl>
                                          </p:spTgt>
                                        </p:tgtEl>
                                      </p:cBhvr>
                                    </p:animEffect>
                                    <p:set>
                                      <p:cBhvr>
                                        <p:cTn id="138" dur="1" fill="hold">
                                          <p:stCondLst>
                                            <p:cond delay="999"/>
                                          </p:stCondLst>
                                        </p:cTn>
                                        <p:tgtEl>
                                          <p:spTgt spid="41">
                                            <p:txEl>
                                              <p:pRg st="0" end="0"/>
                                            </p:txEl>
                                          </p:spTgt>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41">
                                            <p:txEl>
                                              <p:pRg st="1" end="1"/>
                                            </p:txEl>
                                          </p:spTgt>
                                        </p:tgtEl>
                                      </p:cBhvr>
                                    </p:animEffect>
                                    <p:set>
                                      <p:cBhvr>
                                        <p:cTn id="141" dur="1" fill="hold">
                                          <p:stCondLst>
                                            <p:cond delay="999"/>
                                          </p:stCondLst>
                                        </p:cTn>
                                        <p:tgtEl>
                                          <p:spTgt spid="41">
                                            <p:txEl>
                                              <p:pRg st="1" end="1"/>
                                            </p:txEl>
                                          </p:spTgt>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41">
                                            <p:txEl>
                                              <p:pRg st="2" end="2"/>
                                            </p:txEl>
                                          </p:spTgt>
                                        </p:tgtEl>
                                      </p:cBhvr>
                                    </p:animEffect>
                                    <p:set>
                                      <p:cBhvr>
                                        <p:cTn id="144" dur="1" fill="hold">
                                          <p:stCondLst>
                                            <p:cond delay="999"/>
                                          </p:stCondLst>
                                        </p:cTn>
                                        <p:tgtEl>
                                          <p:spTgt spid="41">
                                            <p:txEl>
                                              <p:pRg st="2" end="2"/>
                                            </p:txEl>
                                          </p:spTgt>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41">
                                            <p:bg/>
                                          </p:spTgt>
                                        </p:tgtEl>
                                      </p:cBhvr>
                                    </p:animEffect>
                                    <p:set>
                                      <p:cBhvr>
                                        <p:cTn id="147" dur="1" fill="hold">
                                          <p:stCondLst>
                                            <p:cond delay="999"/>
                                          </p:stCondLst>
                                        </p:cTn>
                                        <p:tgtEl>
                                          <p:spTgt spid="41">
                                            <p:bg/>
                                          </p:spTgt>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42"/>
                                        </p:tgtEl>
                                      </p:cBhvr>
                                    </p:animEffect>
                                    <p:set>
                                      <p:cBhvr>
                                        <p:cTn id="150" dur="1" fill="hold">
                                          <p:stCondLst>
                                            <p:cond delay="999"/>
                                          </p:stCondLst>
                                        </p:cTn>
                                        <p:tgtEl>
                                          <p:spTgt spid="42"/>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37"/>
                                        </p:tgtEl>
                                      </p:cBhvr>
                                    </p:animEffect>
                                    <p:set>
                                      <p:cBhvr>
                                        <p:cTn id="153" dur="1" fill="hold">
                                          <p:stCondLst>
                                            <p:cond delay="999"/>
                                          </p:stCondLst>
                                        </p:cTn>
                                        <p:tgtEl>
                                          <p:spTgt spid="3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28">
                                            <p:txEl>
                                              <p:pRg st="0" end="0"/>
                                            </p:txEl>
                                          </p:spTgt>
                                        </p:tgtEl>
                                      </p:cBhvr>
                                    </p:animEffect>
                                    <p:set>
                                      <p:cBhvr>
                                        <p:cTn id="156" dur="1" fill="hold">
                                          <p:stCondLst>
                                            <p:cond delay="999"/>
                                          </p:stCondLst>
                                        </p:cTn>
                                        <p:tgtEl>
                                          <p:spTgt spid="28">
                                            <p:txEl>
                                              <p:pRg st="0" end="0"/>
                                            </p:txEl>
                                          </p:spTgt>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28">
                                            <p:txEl>
                                              <p:pRg st="1" end="1"/>
                                            </p:txEl>
                                          </p:spTgt>
                                        </p:tgtEl>
                                      </p:cBhvr>
                                    </p:animEffect>
                                    <p:set>
                                      <p:cBhvr>
                                        <p:cTn id="159" dur="1" fill="hold">
                                          <p:stCondLst>
                                            <p:cond delay="999"/>
                                          </p:stCondLst>
                                        </p:cTn>
                                        <p:tgtEl>
                                          <p:spTgt spid="28">
                                            <p:txEl>
                                              <p:pRg st="1" end="1"/>
                                            </p:txEl>
                                          </p:spTgt>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28">
                                            <p:txEl>
                                              <p:pRg st="2" end="2"/>
                                            </p:txEl>
                                          </p:spTgt>
                                        </p:tgtEl>
                                      </p:cBhvr>
                                    </p:animEffect>
                                    <p:set>
                                      <p:cBhvr>
                                        <p:cTn id="162" dur="1" fill="hold">
                                          <p:stCondLst>
                                            <p:cond delay="999"/>
                                          </p:stCondLst>
                                        </p:cTn>
                                        <p:tgtEl>
                                          <p:spTgt spid="28">
                                            <p:txEl>
                                              <p:pRg st="2" end="2"/>
                                            </p:txEl>
                                          </p:spTgt>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28">
                                            <p:txEl>
                                              <p:pRg st="3" end="3"/>
                                            </p:txEl>
                                          </p:spTgt>
                                        </p:tgtEl>
                                      </p:cBhvr>
                                    </p:animEffect>
                                    <p:set>
                                      <p:cBhvr>
                                        <p:cTn id="165" dur="1" fill="hold">
                                          <p:stCondLst>
                                            <p:cond delay="999"/>
                                          </p:stCondLst>
                                        </p:cTn>
                                        <p:tgtEl>
                                          <p:spTgt spid="28">
                                            <p:txEl>
                                              <p:pRg st="3" end="3"/>
                                            </p:txEl>
                                          </p:spTgt>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28">
                                            <p:txEl>
                                              <p:pRg st="4" end="4"/>
                                            </p:txEl>
                                          </p:spTgt>
                                        </p:tgtEl>
                                      </p:cBhvr>
                                    </p:animEffect>
                                    <p:set>
                                      <p:cBhvr>
                                        <p:cTn id="168" dur="1" fill="hold">
                                          <p:stCondLst>
                                            <p:cond delay="999"/>
                                          </p:stCondLst>
                                        </p:cTn>
                                        <p:tgtEl>
                                          <p:spTgt spid="28">
                                            <p:txEl>
                                              <p:pRg st="4" end="4"/>
                                            </p:txEl>
                                          </p:spTgt>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28">
                                            <p:txEl>
                                              <p:pRg st="5" end="5"/>
                                            </p:txEl>
                                          </p:spTgt>
                                        </p:tgtEl>
                                      </p:cBhvr>
                                    </p:animEffect>
                                    <p:set>
                                      <p:cBhvr>
                                        <p:cTn id="171" dur="1" fill="hold">
                                          <p:stCondLst>
                                            <p:cond delay="999"/>
                                          </p:stCondLst>
                                        </p:cTn>
                                        <p:tgtEl>
                                          <p:spTgt spid="28">
                                            <p:txEl>
                                              <p:pRg st="5" end="5"/>
                                            </p:txEl>
                                          </p:spTgt>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1000"/>
                                        <p:tgtEl>
                                          <p:spTgt spid="28">
                                            <p:txEl>
                                              <p:pRg st="6" end="6"/>
                                            </p:txEl>
                                          </p:spTgt>
                                        </p:tgtEl>
                                      </p:cBhvr>
                                    </p:animEffect>
                                    <p:set>
                                      <p:cBhvr>
                                        <p:cTn id="174" dur="1" fill="hold">
                                          <p:stCondLst>
                                            <p:cond delay="999"/>
                                          </p:stCondLst>
                                        </p:cTn>
                                        <p:tgtEl>
                                          <p:spTgt spid="28">
                                            <p:txEl>
                                              <p:pRg st="6" end="6"/>
                                            </p:txEl>
                                          </p:spTgt>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28">
                                            <p:txEl>
                                              <p:pRg st="7" end="7"/>
                                            </p:txEl>
                                          </p:spTgt>
                                        </p:tgtEl>
                                      </p:cBhvr>
                                    </p:animEffect>
                                    <p:set>
                                      <p:cBhvr>
                                        <p:cTn id="177" dur="1" fill="hold">
                                          <p:stCondLst>
                                            <p:cond delay="999"/>
                                          </p:stCondLst>
                                        </p:cTn>
                                        <p:tgtEl>
                                          <p:spTgt spid="28">
                                            <p:txEl>
                                              <p:pRg st="7" end="7"/>
                                            </p:txEl>
                                          </p:spTgt>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1000"/>
                                        <p:tgtEl>
                                          <p:spTgt spid="28">
                                            <p:txEl>
                                              <p:pRg st="8" end="8"/>
                                            </p:txEl>
                                          </p:spTgt>
                                        </p:tgtEl>
                                      </p:cBhvr>
                                    </p:animEffect>
                                    <p:set>
                                      <p:cBhvr>
                                        <p:cTn id="180" dur="1" fill="hold">
                                          <p:stCondLst>
                                            <p:cond delay="999"/>
                                          </p:stCondLst>
                                        </p:cTn>
                                        <p:tgtEl>
                                          <p:spTgt spid="28">
                                            <p:txEl>
                                              <p:pRg st="8" end="8"/>
                                            </p:txEl>
                                          </p:spTgt>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1000"/>
                                        <p:tgtEl>
                                          <p:spTgt spid="28">
                                            <p:txEl>
                                              <p:pRg st="9" end="9"/>
                                            </p:txEl>
                                          </p:spTgt>
                                        </p:tgtEl>
                                      </p:cBhvr>
                                    </p:animEffect>
                                    <p:set>
                                      <p:cBhvr>
                                        <p:cTn id="183" dur="1" fill="hold">
                                          <p:stCondLst>
                                            <p:cond delay="999"/>
                                          </p:stCondLst>
                                        </p:cTn>
                                        <p:tgtEl>
                                          <p:spTgt spid="28">
                                            <p:txEl>
                                              <p:pRg st="9" end="9"/>
                                            </p:txEl>
                                          </p:spTgt>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1000"/>
                                        <p:tgtEl>
                                          <p:spTgt spid="28">
                                            <p:txEl>
                                              <p:pRg st="10" end="10"/>
                                            </p:txEl>
                                          </p:spTgt>
                                        </p:tgtEl>
                                      </p:cBhvr>
                                    </p:animEffect>
                                    <p:set>
                                      <p:cBhvr>
                                        <p:cTn id="186" dur="1" fill="hold">
                                          <p:stCondLst>
                                            <p:cond delay="999"/>
                                          </p:stCondLst>
                                        </p:cTn>
                                        <p:tgtEl>
                                          <p:spTgt spid="28">
                                            <p:txEl>
                                              <p:pRg st="10" end="10"/>
                                            </p:txEl>
                                          </p:spTgt>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1000"/>
                                        <p:tgtEl>
                                          <p:spTgt spid="28">
                                            <p:txEl>
                                              <p:pRg st="11" end="11"/>
                                            </p:txEl>
                                          </p:spTgt>
                                        </p:tgtEl>
                                      </p:cBhvr>
                                    </p:animEffect>
                                    <p:set>
                                      <p:cBhvr>
                                        <p:cTn id="189" dur="1" fill="hold">
                                          <p:stCondLst>
                                            <p:cond delay="999"/>
                                          </p:stCondLst>
                                        </p:cTn>
                                        <p:tgtEl>
                                          <p:spTgt spid="28">
                                            <p:txEl>
                                              <p:pRg st="11" end="11"/>
                                            </p:txEl>
                                          </p:spTgt>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1000"/>
                                        <p:tgtEl>
                                          <p:spTgt spid="28">
                                            <p:bg/>
                                          </p:spTgt>
                                        </p:tgtEl>
                                      </p:cBhvr>
                                    </p:animEffect>
                                    <p:set>
                                      <p:cBhvr>
                                        <p:cTn id="192" dur="1" fill="hold">
                                          <p:stCondLst>
                                            <p:cond delay="999"/>
                                          </p:stCondLst>
                                        </p:cTn>
                                        <p:tgtEl>
                                          <p:spTgt spid="28">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animBg="1"/>
      <p:bldP spid="28" grpId="1" build="allAtOnce" animBg="1"/>
      <p:bldP spid="27" grpId="0" animBg="1"/>
      <p:bldP spid="33" grpId="1" animBg="1"/>
      <p:bldP spid="41" grpId="0" build="allAtOnce" animBg="1"/>
      <p:bldP spid="41" grpId="1" build="allAtOnce" animBg="1"/>
    </p:bldLst>
  </p:timing>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2462213"/>
          </a:xfrm>
          <a:prstGeom prst="rect">
            <a:avLst/>
          </a:prstGeom>
        </p:spPr>
        <p:txBody>
          <a:bodyPr wrap="square">
            <a:spAutoFit/>
          </a:bodyPr>
          <a:lstStyle/>
          <a:p>
            <a:pPr>
              <a:defRPr/>
            </a:pPr>
            <a:r>
              <a:rPr lang="en-US" sz="1400" dirty="0" smtClean="0">
                <a:hlinkClick r:id="rId2"/>
              </a:rPr>
              <a:t>http://www.mhaynesart.com/Galleries.php?Gallery=LewisClark</a:t>
            </a:r>
            <a:endParaRPr lang="en-US" sz="1400" dirty="0" smtClean="0"/>
          </a:p>
          <a:p>
            <a:pPr algn="ctr"/>
            <a:r>
              <a:rPr lang="en-US" sz="1400" b="1" dirty="0" smtClean="0"/>
              <a:t>GASS' REQUEST, Ft. Kaskaskia, December 1803</a:t>
            </a:r>
            <a:endParaRPr lang="en-US" sz="1400" dirty="0" smtClean="0"/>
          </a:p>
          <a:p>
            <a:r>
              <a:rPr lang="en-US" sz="1400" dirty="0" smtClean="0"/>
              <a:t>Inside an officer’s quarters at Kaskaskia, Illinois, soldiers of Russell Bissell’s Company of the 1st U.S. Infantry and Amos Stoddard’s Company of the Artillery declare their interest in volunteering for the Corps of Discovery. A local Creole dressed in a white and red capote watches with interest from the far left. At the standing desk are two lieutenants, one taking down the name of an infantry private, while the other is keeping a skeptical eye on a group of artillerymen. All wear their full dress uniform coats of blue and red. In the center, Pvt. Patrick </a:t>
            </a:r>
            <a:r>
              <a:rPr lang="en-US" sz="1400" dirty="0" err="1" smtClean="0"/>
              <a:t>Gass</a:t>
            </a:r>
            <a:r>
              <a:rPr lang="en-US" sz="1400" dirty="0" smtClean="0"/>
              <a:t> speaks intently with Meriwether Lewis. </a:t>
            </a:r>
            <a:r>
              <a:rPr lang="en-US" sz="1400" dirty="0" err="1" smtClean="0"/>
              <a:t>Gass</a:t>
            </a:r>
            <a:r>
              <a:rPr lang="en-US" sz="1400" dirty="0" smtClean="0"/>
              <a:t> is dressed in his fatigue jacket and trousers, and holds his blue and red fatigue cap behind his back. A skilled carpenter, </a:t>
            </a:r>
            <a:r>
              <a:rPr lang="en-US" sz="1400" dirty="0" err="1" smtClean="0"/>
              <a:t>Gass</a:t>
            </a:r>
            <a:r>
              <a:rPr lang="en-US" sz="1400" dirty="0" smtClean="0"/>
              <a:t> was deemed too valuable to join the expedition by Russell Bissell until he made this special appeal to Lewis, who intervened. On the far right a group of three artillery privates in their full dress uniform coats (accented with yellow tape) chat about the possibilities of the adventure ahead.</a:t>
            </a:r>
            <a:endParaRPr lang="en-US" sz="1400" dirty="0"/>
          </a:p>
        </p:txBody>
      </p:sp>
      <p:pic>
        <p:nvPicPr>
          <p:cNvPr id="236546" name="Picture 2" descr="http://www.mhaynesart.com/Images/22/71/OriginalImage.jpg"/>
          <p:cNvPicPr>
            <a:picLocks noChangeAspect="1" noChangeArrowheads="1"/>
          </p:cNvPicPr>
          <p:nvPr/>
        </p:nvPicPr>
        <p:blipFill>
          <a:blip r:embed="rId3"/>
          <a:srcRect/>
          <a:stretch>
            <a:fillRect/>
          </a:stretch>
        </p:blipFill>
        <p:spPr bwMode="auto">
          <a:xfrm>
            <a:off x="1828800" y="2362200"/>
            <a:ext cx="6117119" cy="4495800"/>
          </a:xfrm>
          <a:prstGeom prst="rect">
            <a:avLst/>
          </a:prstGeom>
          <a:noFill/>
        </p:spPr>
      </p:pic>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17" name="Rectangle 16"/>
          <p:cNvSpPr/>
          <p:nvPr/>
        </p:nvSpPr>
        <p:spPr>
          <a:xfrm rot="19579218">
            <a:off x="-402683" y="4018258"/>
            <a:ext cx="1702152" cy="2054091"/>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64" name="Rectangle 63"/>
          <p:cNvSpPr/>
          <p:nvPr/>
        </p:nvSpPr>
        <p:spPr>
          <a:xfrm>
            <a:off x="7486" y="6172200"/>
            <a:ext cx="754514" cy="5334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sp>
        <p:nvSpPr>
          <p:cNvPr id="25" name="Freeform 24"/>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4343400"/>
            <a:ext cx="7620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06680" y="4709160"/>
            <a:ext cx="320040" cy="838200"/>
          </a:xfrm>
          <a:custGeom>
            <a:avLst/>
            <a:gdLst>
              <a:gd name="connsiteX0" fmla="*/ 320040 w 320040"/>
              <a:gd name="connsiteY0" fmla="*/ 838200 h 838200"/>
              <a:gd name="connsiteX1" fmla="*/ 45720 w 320040"/>
              <a:gd name="connsiteY1" fmla="*/ 579120 h 838200"/>
              <a:gd name="connsiteX2" fmla="*/ 45720 w 320040"/>
              <a:gd name="connsiteY2" fmla="*/ 274320 h 838200"/>
              <a:gd name="connsiteX3" fmla="*/ 213360 w 320040"/>
              <a:gd name="connsiteY3" fmla="*/ 0 h 838200"/>
            </a:gdLst>
            <a:ahLst/>
            <a:cxnLst>
              <a:cxn ang="0">
                <a:pos x="connsiteX0" y="connsiteY0"/>
              </a:cxn>
              <a:cxn ang="0">
                <a:pos x="connsiteX1" y="connsiteY1"/>
              </a:cxn>
              <a:cxn ang="0">
                <a:pos x="connsiteX2" y="connsiteY2"/>
              </a:cxn>
              <a:cxn ang="0">
                <a:pos x="connsiteX3" y="connsiteY3"/>
              </a:cxn>
            </a:cxnLst>
            <a:rect l="l" t="t" r="r" b="b"/>
            <a:pathLst>
              <a:path w="320040" h="838200">
                <a:moveTo>
                  <a:pt x="320040" y="838200"/>
                </a:moveTo>
                <a:cubicBezTo>
                  <a:pt x="205740" y="755650"/>
                  <a:pt x="91440" y="673100"/>
                  <a:pt x="45720" y="579120"/>
                </a:cubicBezTo>
                <a:cubicBezTo>
                  <a:pt x="0" y="485140"/>
                  <a:pt x="17780" y="370840"/>
                  <a:pt x="45720" y="274320"/>
                </a:cubicBezTo>
                <a:cubicBezTo>
                  <a:pt x="73660" y="177800"/>
                  <a:pt x="213360" y="0"/>
                  <a:pt x="21336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0"/>
          <p:cNvGrpSpPr/>
          <p:nvPr/>
        </p:nvGrpSpPr>
        <p:grpSpPr>
          <a:xfrm>
            <a:off x="-3429000" y="2286000"/>
            <a:ext cx="8991600" cy="5298369"/>
            <a:chOff x="73152" y="1463040"/>
            <a:chExt cx="8991600" cy="5298369"/>
          </a:xfrm>
        </p:grpSpPr>
        <p:pic>
          <p:nvPicPr>
            <p:cNvPr id="22" name="Picture 2" descr="Clark's 1806 Map"/>
            <p:cNvPicPr>
              <a:picLocks noChangeAspect="1" noChangeArrowheads="1"/>
            </p:cNvPicPr>
            <p:nvPr/>
          </p:nvPicPr>
          <p:blipFill>
            <a:blip r:embed="rId4"/>
            <a:srcRect l="10200" r="13878" b="24561"/>
            <a:stretch>
              <a:fillRect/>
            </a:stretch>
          </p:blipFill>
          <p:spPr bwMode="auto">
            <a:xfrm>
              <a:off x="73152" y="1463040"/>
              <a:ext cx="8991600" cy="5298369"/>
            </a:xfrm>
            <a:prstGeom prst="rect">
              <a:avLst/>
            </a:prstGeom>
            <a:noFill/>
            <a:ln w="50800">
              <a:solidFill>
                <a:srgbClr val="FF0000"/>
              </a:solidFill>
            </a:ln>
          </p:spPr>
        </p:pic>
        <p:sp>
          <p:nvSpPr>
            <p:cNvPr id="23" name="Rectangle 22"/>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4"/>
            <a:srcRect l="42396" t="9548" r="42162" b="87197"/>
            <a:stretch>
              <a:fillRect/>
            </a:stretch>
          </p:blipFill>
          <p:spPr bwMode="auto">
            <a:xfrm>
              <a:off x="2362200" y="2133600"/>
              <a:ext cx="1828800" cy="228600"/>
            </a:xfrm>
            <a:prstGeom prst="rect">
              <a:avLst/>
            </a:prstGeom>
            <a:noFill/>
            <a:ln w="50800">
              <a:noFill/>
            </a:ln>
          </p:spPr>
        </p:pic>
      </p:grpSp>
      <p:grpSp>
        <p:nvGrpSpPr>
          <p:cNvPr id="4" name="Group 28"/>
          <p:cNvGrpSpPr/>
          <p:nvPr/>
        </p:nvGrpSpPr>
        <p:grpSpPr>
          <a:xfrm>
            <a:off x="7696200" y="1524000"/>
            <a:ext cx="1447800" cy="1581912"/>
            <a:chOff x="7696200" y="1524000"/>
            <a:chExt cx="1447800" cy="1581912"/>
          </a:xfrm>
        </p:grpSpPr>
        <p:sp>
          <p:nvSpPr>
            <p:cNvPr id="30" name="Rectangle 29"/>
            <p:cNvSpPr>
              <a:spLocks/>
            </p:cNvSpPr>
            <p:nvPr/>
          </p:nvSpPr>
          <p:spPr>
            <a:xfrm>
              <a:off x="8001000" y="1600200"/>
              <a:ext cx="1005840" cy="6309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rot="-180000">
              <a:off x="7985760" y="1524000"/>
              <a:ext cx="1158240" cy="396240"/>
            </a:xfrm>
            <a:custGeom>
              <a:avLst/>
              <a:gdLst>
                <a:gd name="connsiteX0" fmla="*/ 0 w 1348740"/>
                <a:gd name="connsiteY0" fmla="*/ 398780 h 398780"/>
                <a:gd name="connsiteX1" fmla="*/ 518160 w 1348740"/>
                <a:gd name="connsiteY1" fmla="*/ 215900 h 398780"/>
                <a:gd name="connsiteX2" fmla="*/ 1021080 w 1348740"/>
                <a:gd name="connsiteY2" fmla="*/ 17780 h 398780"/>
              </a:gdLst>
              <a:ahLst/>
              <a:cxnLst>
                <a:cxn ang="0">
                  <a:pos x="connsiteX0" y="connsiteY0"/>
                </a:cxn>
                <a:cxn ang="0">
                  <a:pos x="connsiteX1" y="connsiteY1"/>
                </a:cxn>
                <a:cxn ang="0">
                  <a:pos x="connsiteX2" y="connsiteY2"/>
                </a:cxn>
              </a:cxnLst>
              <a:rect l="l" t="t" r="r" b="b"/>
              <a:pathLst>
                <a:path w="1348740" h="398780">
                  <a:moveTo>
                    <a:pt x="0" y="398780"/>
                  </a:moveTo>
                  <a:lnTo>
                    <a:pt x="518160" y="215900"/>
                  </a:lnTo>
                  <a:cubicBezTo>
                    <a:pt x="688340" y="152400"/>
                    <a:pt x="1348740" y="0"/>
                    <a:pt x="1021080" y="17780"/>
                  </a:cubicBezTo>
                </a:path>
              </a:pathLst>
            </a:custGeom>
            <a:ln w="63500">
              <a:solidFill>
                <a:schemeClr val="tx2">
                  <a:lumMod val="60000"/>
                  <a:lumOff val="40000"/>
                </a:schemeClr>
              </a:solidFill>
            </a:ln>
            <a:effectLst>
              <a:outerShdw dist="12700" dir="5400000" algn="ctr" rotWithShape="0">
                <a:schemeClr val="tx1">
                  <a:lumMod val="85000"/>
                  <a:lumOff val="1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7696200" y="203911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143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withEffect">
                                  <p:stCondLst>
                                    <p:cond delay="0"/>
                                  </p:stCondLst>
                                  <p:childTnLst>
                                    <p:animEffect transition="out" filter="wipe(up)">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5"/>
                                        </p:tgtEl>
                                      </p:cBhvr>
                                    </p:animEffect>
                                    <p:set>
                                      <p:cBhvr>
                                        <p:cTn id="10" dur="1" fill="hold">
                                          <p:stCondLst>
                                            <p:cond delay="999"/>
                                          </p:stCondLst>
                                        </p:cTn>
                                        <p:tgtEl>
                                          <p:spTgt spid="5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5"/>
                                        </p:tgtEl>
                                      </p:cBhvr>
                                    </p:animEffect>
                                    <p:set>
                                      <p:cBhvr>
                                        <p:cTn id="13" dur="1" fill="hold">
                                          <p:stCondLst>
                                            <p:cond delay="999"/>
                                          </p:stCondLst>
                                        </p:cTn>
                                        <p:tgtEl>
                                          <p:spTgt spid="2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7"/>
                                        </p:tgtEl>
                                      </p:cBhvr>
                                    </p:animEffect>
                                    <p:set>
                                      <p:cBhvr>
                                        <p:cTn id="16" dur="1" fill="hold">
                                          <p:stCondLst>
                                            <p:cond delay="999"/>
                                          </p:stCondLst>
                                        </p:cTn>
                                        <p:tgtEl>
                                          <p:spTgt spid="47"/>
                                        </p:tgtEl>
                                        <p:attrNameLst>
                                          <p:attrName>style.visibility</p:attrName>
                                        </p:attrNameLst>
                                      </p:cBhvr>
                                      <p:to>
                                        <p:strVal val="hidden"/>
                                      </p:to>
                                    </p:se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1000"/>
                                        <p:tgtEl>
                                          <p:spTgt spid="16"/>
                                        </p:tgtEl>
                                      </p:cBhvr>
                                    </p:animEffect>
                                  </p:childTnLst>
                                </p:cTn>
                              </p:par>
                              <p:par>
                                <p:cTn id="21" presetID="10" presetClass="exit" presetSubtype="0" fill="hold" grpId="0" nodeType="withEffect">
                                  <p:stCondLst>
                                    <p:cond delay="0"/>
                                  </p:stCondLst>
                                  <p:childTnLst>
                                    <p:animEffect transition="out" filter="fade">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0"/>
                                  </p:iterate>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63" presetClass="path" presetSubtype="0" accel="50000" decel="50000" fill="hold" nodeType="withEffect">
                                  <p:stCondLst>
                                    <p:cond delay="0"/>
                                  </p:stCondLst>
                                  <p:childTnLst>
                                    <p:animMotion origin="layout" path="M 3.33333E-6 4.07407E-6 L 0.38333 -0.11968 " pathEditMode="relative" rAng="0" ptsTypes="AA">
                                      <p:cBhvr>
                                        <p:cTn id="37" dur="1000" fill="hold"/>
                                        <p:tgtEl>
                                          <p:spTgt spid="3"/>
                                        </p:tgtEl>
                                        <p:attrNameLst>
                                          <p:attrName>ppt_x</p:attrName>
                                          <p:attrName>ppt_y</p:attrName>
                                        </p:attrNameLst>
                                      </p:cBhvr>
                                      <p:rCtr x="192" y="-60"/>
                                    </p:animMotion>
                                  </p:childTnLst>
                                </p:cTn>
                              </p:par>
                              <p:par>
                                <p:cTn id="38" presetID="54" presetClass="entr" presetSubtype="0" accel="10000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strVal val="#ppt_w*0.05"/>
                                          </p:val>
                                        </p:tav>
                                        <p:tav tm="100000">
                                          <p:val>
                                            <p:strVal val="#ppt_w"/>
                                          </p:val>
                                        </p:tav>
                                      </p:tavLst>
                                    </p:anim>
                                    <p:anim calcmode="lin" valueType="num">
                                      <p:cBhvr>
                                        <p:cTn id="41" dur="1000" fill="hold"/>
                                        <p:tgtEl>
                                          <p:spTgt spid="4"/>
                                        </p:tgtEl>
                                        <p:attrNameLst>
                                          <p:attrName>ppt_h</p:attrName>
                                        </p:attrNameLst>
                                      </p:cBhvr>
                                      <p:tavLst>
                                        <p:tav tm="0">
                                          <p:val>
                                            <p:strVal val="#ppt_h"/>
                                          </p:val>
                                        </p:tav>
                                        <p:tav tm="100000">
                                          <p:val>
                                            <p:strVal val="#ppt_h"/>
                                          </p:val>
                                        </p:tav>
                                      </p:tavLst>
                                    </p:anim>
                                    <p:anim calcmode="lin" valueType="num">
                                      <p:cBhvr>
                                        <p:cTn id="42" dur="1000" fill="hold"/>
                                        <p:tgtEl>
                                          <p:spTgt spid="4"/>
                                        </p:tgtEl>
                                        <p:attrNameLst>
                                          <p:attrName>ppt_x</p:attrName>
                                        </p:attrNameLst>
                                      </p:cBhvr>
                                      <p:tavLst>
                                        <p:tav tm="0">
                                          <p:val>
                                            <p:strVal val="#ppt_x-.2"/>
                                          </p:val>
                                        </p:tav>
                                        <p:tav tm="100000">
                                          <p:val>
                                            <p:strVal val="#ppt_x"/>
                                          </p:val>
                                        </p:tav>
                                      </p:tavLst>
                                    </p:anim>
                                    <p:anim calcmode="lin" valueType="num">
                                      <p:cBhvr>
                                        <p:cTn id="43" dur="1000" fill="hold"/>
                                        <p:tgtEl>
                                          <p:spTgt spid="4"/>
                                        </p:tgtEl>
                                        <p:attrNameLst>
                                          <p:attrName>ppt_y</p:attrName>
                                        </p:attrNameLst>
                                      </p:cBhvr>
                                      <p:tavLst>
                                        <p:tav tm="0">
                                          <p:val>
                                            <p:strVal val="#ppt_y"/>
                                          </p:val>
                                        </p:tav>
                                        <p:tav tm="100000">
                                          <p:val>
                                            <p:strVal val="#ppt_y"/>
                                          </p:val>
                                        </p:tav>
                                      </p:tavLst>
                                    </p:anim>
                                    <p:animEffect transition="in" filter="fade">
                                      <p:cBhvr>
                                        <p:cTn id="44" dur="1000"/>
                                        <p:tgtEl>
                                          <p:spTgt spid="4"/>
                                        </p:tgtEl>
                                      </p:cBhvr>
                                    </p:animEffect>
                                  </p:childTnLst>
                                </p:cTn>
                              </p:par>
                              <p:par>
                                <p:cTn id="45" presetID="50" presetClass="exit" presetSubtype="0" accel="100000" fill="hold" grpId="1" nodeType="withEffect">
                                  <p:stCondLst>
                                    <p:cond delay="0"/>
                                  </p:stCondLst>
                                  <p:iterate type="lt">
                                    <p:tmPct val="0"/>
                                  </p:iterate>
                                  <p:childTnLst>
                                    <p:anim calcmode="lin" valueType="num">
                                      <p:cBhvr>
                                        <p:cTn id="46" dur="1000"/>
                                        <p:tgtEl>
                                          <p:spTgt spid="15"/>
                                        </p:tgtEl>
                                        <p:attrNameLst>
                                          <p:attrName>ppt_w</p:attrName>
                                        </p:attrNameLst>
                                      </p:cBhvr>
                                      <p:tavLst>
                                        <p:tav tm="0">
                                          <p:val>
                                            <p:strVal val="ppt_w"/>
                                          </p:val>
                                        </p:tav>
                                        <p:tav tm="100000">
                                          <p:val>
                                            <p:strVal val="ppt_w+.3"/>
                                          </p:val>
                                        </p:tav>
                                      </p:tavLst>
                                    </p:anim>
                                    <p:anim calcmode="lin" valueType="num">
                                      <p:cBhvr>
                                        <p:cTn id="47" dur="1000"/>
                                        <p:tgtEl>
                                          <p:spTgt spid="15"/>
                                        </p:tgtEl>
                                        <p:attrNameLst>
                                          <p:attrName>ppt_h</p:attrName>
                                        </p:attrNameLst>
                                      </p:cBhvr>
                                      <p:tavLst>
                                        <p:tav tm="0">
                                          <p:val>
                                            <p:strVal val="ppt_h"/>
                                          </p:val>
                                        </p:tav>
                                        <p:tav tm="100000">
                                          <p:val>
                                            <p:strVal val="ppt_h"/>
                                          </p:val>
                                        </p:tav>
                                      </p:tavLst>
                                    </p:anim>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63" presetClass="path" presetSubtype="0" accel="50000" decel="50000" fill="hold" grpId="2" nodeType="withEffect">
                                  <p:stCondLst>
                                    <p:cond delay="0"/>
                                  </p:stCondLst>
                                  <p:iterate type="lt">
                                    <p:tmPct val="0"/>
                                  </p:iterate>
                                  <p:childTnLst>
                                    <p:animMotion origin="layout" path="M 6.93889E-18 1.11111E-6 L 0.3875 -0.06667 " pathEditMode="relative" rAng="0" ptsTypes="AA">
                                      <p:cBhvr>
                                        <p:cTn id="51" dur="1000" fill="hold"/>
                                        <p:tgtEl>
                                          <p:spTgt spid="15"/>
                                        </p:tgtEl>
                                        <p:attrNameLst>
                                          <p:attrName>ppt_x</p:attrName>
                                          <p:attrName>ppt_y</p:attrName>
                                        </p:attrNameLst>
                                      </p:cBhvr>
                                      <p:rCtr x="194" y="-33"/>
                                    </p:animMotion>
                                  </p:childTnLst>
                                </p:cTn>
                              </p:par>
                              <p:par>
                                <p:cTn id="52" presetID="10" presetClass="exit" presetSubtype="0" fill="hold" nodeType="withEffect">
                                  <p:stCondLst>
                                    <p:cond delay="500"/>
                                  </p:stCondLst>
                                  <p:childTnLst>
                                    <p:animEffect transition="out" filter="fade">
                                      <p:cBhvr>
                                        <p:cTn id="53" dur="1000"/>
                                        <p:tgtEl>
                                          <p:spTgt spid="5"/>
                                        </p:tgtEl>
                                      </p:cBhvr>
                                    </p:animEffect>
                                    <p:set>
                                      <p:cBhvr>
                                        <p:cTn id="54" dur="1" fill="hold">
                                          <p:stCondLst>
                                            <p:cond delay="999"/>
                                          </p:stCondLst>
                                        </p:cTn>
                                        <p:tgtEl>
                                          <p:spTgt spid="5"/>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1000"/>
                                        <p:tgtEl>
                                          <p:spTgt spid="65"/>
                                        </p:tgtEl>
                                      </p:cBhvr>
                                    </p:animEffect>
                                    <p:set>
                                      <p:cBhvr>
                                        <p:cTn id="57"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5" grpId="0" animBg="1"/>
      <p:bldP spid="47" grpId="0" animBg="1"/>
      <p:bldP spid="25" grpId="0" animBg="1"/>
      <p:bldP spid="55" grpId="0" animBg="1"/>
      <p:bldP spid="15" grpId="0" animBg="1"/>
      <p:bldP spid="15" grpId="1" animBg="1"/>
      <p:bldP spid="15" grpId="2" animBg="1"/>
      <p:bldP spid="16"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73152" y="1463040"/>
            <a:ext cx="8991600" cy="5298369"/>
            <a:chOff x="73152" y="1463040"/>
            <a:chExt cx="8991600" cy="5298369"/>
          </a:xfrm>
        </p:grpSpPr>
        <p:pic>
          <p:nvPicPr>
            <p:cNvPr id="2050" name="Picture 2" descr="Clark's 1806 Map"/>
            <p:cNvPicPr>
              <a:picLocks noChangeAspect="1" noChangeArrowheads="1"/>
            </p:cNvPicPr>
            <p:nvPr/>
          </p:nvPicPr>
          <p:blipFill>
            <a:blip r:embed="rId2"/>
            <a:srcRect l="10200" r="13878" b="24561"/>
            <a:stretch>
              <a:fillRect/>
            </a:stretch>
          </p:blipFill>
          <p:spPr bwMode="auto">
            <a:xfrm>
              <a:off x="73152" y="1463040"/>
              <a:ext cx="8991600" cy="5298369"/>
            </a:xfrm>
            <a:prstGeom prst="rect">
              <a:avLst/>
            </a:prstGeom>
            <a:noFill/>
            <a:ln w="50800">
              <a:solidFill>
                <a:srgbClr val="FF0000"/>
              </a:solidFill>
            </a:ln>
          </p:spPr>
        </p:pic>
        <p:sp>
          <p:nvSpPr>
            <p:cNvPr id="26" name="Rectangle 25"/>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2"/>
            <a:srcRect l="42396" t="9548" r="42162" b="87197"/>
            <a:stretch>
              <a:fillRect/>
            </a:stretch>
          </p:blipFill>
          <p:spPr bwMode="auto">
            <a:xfrm>
              <a:off x="2362200" y="2133600"/>
              <a:ext cx="1828800" cy="228600"/>
            </a:xfrm>
            <a:prstGeom prst="rect">
              <a:avLst/>
            </a:prstGeom>
            <a:noFill/>
            <a:ln w="50800">
              <a:noFill/>
            </a:ln>
          </p:spPr>
        </p:pic>
      </p:grpSp>
      <p:grpSp>
        <p:nvGrpSpPr>
          <p:cNvPr id="33" name="Group 32"/>
          <p:cNvGrpSpPr/>
          <p:nvPr/>
        </p:nvGrpSpPr>
        <p:grpSpPr>
          <a:xfrm>
            <a:off x="76200" y="1447800"/>
            <a:ext cx="8610600" cy="5378269"/>
            <a:chOff x="121920" y="1465579"/>
            <a:chExt cx="8610600" cy="5378269"/>
          </a:xfrm>
        </p:grpSpPr>
        <p:sp>
          <p:nvSpPr>
            <p:cNvPr id="21" name="Freeform 20"/>
            <p:cNvSpPr/>
            <p:nvPr/>
          </p:nvSpPr>
          <p:spPr>
            <a:xfrm>
              <a:off x="121920" y="1465579"/>
              <a:ext cx="8610600" cy="5378269"/>
            </a:xfrm>
            <a:custGeom>
              <a:avLst/>
              <a:gdLst>
                <a:gd name="connsiteX0" fmla="*/ 1264920 w 9756140"/>
                <a:gd name="connsiteY0" fmla="*/ 871220 h 7012940"/>
                <a:gd name="connsiteX1" fmla="*/ 7467600 w 9756140"/>
                <a:gd name="connsiteY1" fmla="*/ 916940 h 7012940"/>
                <a:gd name="connsiteX2" fmla="*/ 8214360 w 9756140"/>
                <a:gd name="connsiteY2" fmla="*/ 871220 h 7012940"/>
                <a:gd name="connsiteX3" fmla="*/ 8214360 w 9756140"/>
                <a:gd name="connsiteY3" fmla="*/ 993140 h 7012940"/>
                <a:gd name="connsiteX4" fmla="*/ 8046720 w 9756140"/>
                <a:gd name="connsiteY4" fmla="*/ 1130300 h 7012940"/>
                <a:gd name="connsiteX5" fmla="*/ 7772400 w 9756140"/>
                <a:gd name="connsiteY5" fmla="*/ 1145540 h 7012940"/>
                <a:gd name="connsiteX6" fmla="*/ 7437120 w 9756140"/>
                <a:gd name="connsiteY6" fmla="*/ 1480820 h 7012940"/>
                <a:gd name="connsiteX7" fmla="*/ 7391400 w 9756140"/>
                <a:gd name="connsiteY7" fmla="*/ 1892300 h 7012940"/>
                <a:gd name="connsiteX8" fmla="*/ 7787640 w 9756140"/>
                <a:gd name="connsiteY8" fmla="*/ 2075180 h 7012940"/>
                <a:gd name="connsiteX9" fmla="*/ 8046720 w 9756140"/>
                <a:gd name="connsiteY9" fmla="*/ 2151380 h 7012940"/>
                <a:gd name="connsiteX10" fmla="*/ 8107680 w 9756140"/>
                <a:gd name="connsiteY10" fmla="*/ 2410460 h 7012940"/>
                <a:gd name="connsiteX11" fmla="*/ 8534400 w 9756140"/>
                <a:gd name="connsiteY11" fmla="*/ 2532380 h 7012940"/>
                <a:gd name="connsiteX12" fmla="*/ 8564880 w 9756140"/>
                <a:gd name="connsiteY12" fmla="*/ 3050540 h 7012940"/>
                <a:gd name="connsiteX13" fmla="*/ 8686800 w 9756140"/>
                <a:gd name="connsiteY13" fmla="*/ 3888740 h 7012940"/>
                <a:gd name="connsiteX14" fmla="*/ 8930640 w 9756140"/>
                <a:gd name="connsiteY14" fmla="*/ 4589780 h 7012940"/>
                <a:gd name="connsiteX15" fmla="*/ 9250680 w 9756140"/>
                <a:gd name="connsiteY15" fmla="*/ 5062220 h 7012940"/>
                <a:gd name="connsiteX16" fmla="*/ 9494520 w 9756140"/>
                <a:gd name="connsiteY16" fmla="*/ 5427980 h 7012940"/>
                <a:gd name="connsiteX17" fmla="*/ 9677400 w 9756140"/>
                <a:gd name="connsiteY17" fmla="*/ 5748020 h 7012940"/>
                <a:gd name="connsiteX18" fmla="*/ 9738360 w 9756140"/>
                <a:gd name="connsiteY18" fmla="*/ 6129020 h 7012940"/>
                <a:gd name="connsiteX19" fmla="*/ 9570720 w 9756140"/>
                <a:gd name="connsiteY19" fmla="*/ 6098540 h 7012940"/>
                <a:gd name="connsiteX20" fmla="*/ 1386840 w 9756140"/>
                <a:gd name="connsiteY20" fmla="*/ 6113780 h 7012940"/>
                <a:gd name="connsiteX21" fmla="*/ 1249680 w 9756140"/>
                <a:gd name="connsiteY21" fmla="*/ 6144260 h 7012940"/>
                <a:gd name="connsiteX22" fmla="*/ 1264920 w 9756140"/>
                <a:gd name="connsiteY22" fmla="*/ 871220 h 70129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60960 w 8552180"/>
                <a:gd name="connsiteY0" fmla="*/ 871220 h 6187440"/>
                <a:gd name="connsiteX1" fmla="*/ 6263640 w 8552180"/>
                <a:gd name="connsiteY1" fmla="*/ 916940 h 6187440"/>
                <a:gd name="connsiteX2" fmla="*/ 7010400 w 8552180"/>
                <a:gd name="connsiteY2" fmla="*/ 871220 h 6187440"/>
                <a:gd name="connsiteX3" fmla="*/ 7010400 w 8552180"/>
                <a:gd name="connsiteY3" fmla="*/ 993140 h 6187440"/>
                <a:gd name="connsiteX4" fmla="*/ 6842760 w 8552180"/>
                <a:gd name="connsiteY4" fmla="*/ 1130300 h 6187440"/>
                <a:gd name="connsiteX5" fmla="*/ 6568440 w 8552180"/>
                <a:gd name="connsiteY5" fmla="*/ 1145540 h 6187440"/>
                <a:gd name="connsiteX6" fmla="*/ 6233160 w 8552180"/>
                <a:gd name="connsiteY6" fmla="*/ 1480820 h 6187440"/>
                <a:gd name="connsiteX7" fmla="*/ 6187440 w 8552180"/>
                <a:gd name="connsiteY7" fmla="*/ 1892300 h 6187440"/>
                <a:gd name="connsiteX8" fmla="*/ 6583680 w 8552180"/>
                <a:gd name="connsiteY8" fmla="*/ 2075180 h 6187440"/>
                <a:gd name="connsiteX9" fmla="*/ 6842760 w 8552180"/>
                <a:gd name="connsiteY9" fmla="*/ 2151380 h 6187440"/>
                <a:gd name="connsiteX10" fmla="*/ 6903720 w 8552180"/>
                <a:gd name="connsiteY10" fmla="*/ 2410460 h 6187440"/>
                <a:gd name="connsiteX11" fmla="*/ 7330440 w 8552180"/>
                <a:gd name="connsiteY11" fmla="*/ 2532380 h 6187440"/>
                <a:gd name="connsiteX12" fmla="*/ 7360920 w 8552180"/>
                <a:gd name="connsiteY12" fmla="*/ 3050540 h 6187440"/>
                <a:gd name="connsiteX13" fmla="*/ 7482840 w 8552180"/>
                <a:gd name="connsiteY13" fmla="*/ 3888740 h 6187440"/>
                <a:gd name="connsiteX14" fmla="*/ 7726680 w 8552180"/>
                <a:gd name="connsiteY14" fmla="*/ 4589780 h 6187440"/>
                <a:gd name="connsiteX15" fmla="*/ 8046720 w 8552180"/>
                <a:gd name="connsiteY15" fmla="*/ 5062220 h 6187440"/>
                <a:gd name="connsiteX16" fmla="*/ 8290560 w 8552180"/>
                <a:gd name="connsiteY16" fmla="*/ 5427980 h 6187440"/>
                <a:gd name="connsiteX17" fmla="*/ 8473440 w 8552180"/>
                <a:gd name="connsiteY17" fmla="*/ 5748020 h 6187440"/>
                <a:gd name="connsiteX18" fmla="*/ 8534400 w 8552180"/>
                <a:gd name="connsiteY18" fmla="*/ 6129020 h 6187440"/>
                <a:gd name="connsiteX19" fmla="*/ 8366760 w 8552180"/>
                <a:gd name="connsiteY19" fmla="*/ 6098540 h 6187440"/>
                <a:gd name="connsiteX20" fmla="*/ 45720 w 8552180"/>
                <a:gd name="connsiteY20" fmla="*/ 6144260 h 6187440"/>
                <a:gd name="connsiteX21" fmla="*/ 60960 w 8552180"/>
                <a:gd name="connsiteY21" fmla="*/ 871220 h 6187440"/>
                <a:gd name="connsiteX0" fmla="*/ 60960 w 8552180"/>
                <a:gd name="connsiteY0" fmla="*/ 12700 h 5328920"/>
                <a:gd name="connsiteX1" fmla="*/ 6263640 w 8552180"/>
                <a:gd name="connsiteY1" fmla="*/ 58420 h 5328920"/>
                <a:gd name="connsiteX2" fmla="*/ 7010400 w 8552180"/>
                <a:gd name="connsiteY2" fmla="*/ 12700 h 5328920"/>
                <a:gd name="connsiteX3" fmla="*/ 7010400 w 8552180"/>
                <a:gd name="connsiteY3" fmla="*/ 134620 h 5328920"/>
                <a:gd name="connsiteX4" fmla="*/ 6842760 w 8552180"/>
                <a:gd name="connsiteY4" fmla="*/ 271780 h 5328920"/>
                <a:gd name="connsiteX5" fmla="*/ 6568440 w 8552180"/>
                <a:gd name="connsiteY5" fmla="*/ 287020 h 5328920"/>
                <a:gd name="connsiteX6" fmla="*/ 6233160 w 8552180"/>
                <a:gd name="connsiteY6" fmla="*/ 622300 h 5328920"/>
                <a:gd name="connsiteX7" fmla="*/ 6187440 w 8552180"/>
                <a:gd name="connsiteY7" fmla="*/ 1033780 h 5328920"/>
                <a:gd name="connsiteX8" fmla="*/ 6583680 w 8552180"/>
                <a:gd name="connsiteY8" fmla="*/ 1216660 h 5328920"/>
                <a:gd name="connsiteX9" fmla="*/ 6842760 w 8552180"/>
                <a:gd name="connsiteY9" fmla="*/ 1292860 h 5328920"/>
                <a:gd name="connsiteX10" fmla="*/ 6903720 w 8552180"/>
                <a:gd name="connsiteY10" fmla="*/ 1551940 h 5328920"/>
                <a:gd name="connsiteX11" fmla="*/ 7330440 w 8552180"/>
                <a:gd name="connsiteY11" fmla="*/ 1673860 h 5328920"/>
                <a:gd name="connsiteX12" fmla="*/ 7360920 w 8552180"/>
                <a:gd name="connsiteY12" fmla="*/ 2192020 h 5328920"/>
                <a:gd name="connsiteX13" fmla="*/ 7482840 w 8552180"/>
                <a:gd name="connsiteY13" fmla="*/ 3030220 h 5328920"/>
                <a:gd name="connsiteX14" fmla="*/ 7726680 w 8552180"/>
                <a:gd name="connsiteY14" fmla="*/ 3731260 h 5328920"/>
                <a:gd name="connsiteX15" fmla="*/ 8046720 w 8552180"/>
                <a:gd name="connsiteY15" fmla="*/ 4203700 h 5328920"/>
                <a:gd name="connsiteX16" fmla="*/ 8290560 w 8552180"/>
                <a:gd name="connsiteY16" fmla="*/ 4569460 h 5328920"/>
                <a:gd name="connsiteX17" fmla="*/ 8473440 w 8552180"/>
                <a:gd name="connsiteY17" fmla="*/ 4889500 h 5328920"/>
                <a:gd name="connsiteX18" fmla="*/ 8534400 w 8552180"/>
                <a:gd name="connsiteY18" fmla="*/ 5270500 h 5328920"/>
                <a:gd name="connsiteX19" fmla="*/ 8366760 w 8552180"/>
                <a:gd name="connsiteY19" fmla="*/ 5240020 h 5328920"/>
                <a:gd name="connsiteX20" fmla="*/ 45720 w 8552180"/>
                <a:gd name="connsiteY20" fmla="*/ 5285740 h 5328920"/>
                <a:gd name="connsiteX21" fmla="*/ 60960 w 8552180"/>
                <a:gd name="connsiteY21" fmla="*/ 12700 h 5328920"/>
                <a:gd name="connsiteX0" fmla="*/ 60960 w 9939020"/>
                <a:gd name="connsiteY0" fmla="*/ 12700 h 6162040"/>
                <a:gd name="connsiteX1" fmla="*/ 6263640 w 9939020"/>
                <a:gd name="connsiteY1" fmla="*/ 58420 h 6162040"/>
                <a:gd name="connsiteX2" fmla="*/ 7010400 w 9939020"/>
                <a:gd name="connsiteY2" fmla="*/ 12700 h 6162040"/>
                <a:gd name="connsiteX3" fmla="*/ 7010400 w 9939020"/>
                <a:gd name="connsiteY3" fmla="*/ 134620 h 6162040"/>
                <a:gd name="connsiteX4" fmla="*/ 6842760 w 9939020"/>
                <a:gd name="connsiteY4" fmla="*/ 271780 h 6162040"/>
                <a:gd name="connsiteX5" fmla="*/ 6568440 w 9939020"/>
                <a:gd name="connsiteY5" fmla="*/ 287020 h 6162040"/>
                <a:gd name="connsiteX6" fmla="*/ 6233160 w 9939020"/>
                <a:gd name="connsiteY6" fmla="*/ 622300 h 6162040"/>
                <a:gd name="connsiteX7" fmla="*/ 6187440 w 9939020"/>
                <a:gd name="connsiteY7" fmla="*/ 1033780 h 6162040"/>
                <a:gd name="connsiteX8" fmla="*/ 6583680 w 9939020"/>
                <a:gd name="connsiteY8" fmla="*/ 1216660 h 6162040"/>
                <a:gd name="connsiteX9" fmla="*/ 6842760 w 9939020"/>
                <a:gd name="connsiteY9" fmla="*/ 1292860 h 6162040"/>
                <a:gd name="connsiteX10" fmla="*/ 6903720 w 9939020"/>
                <a:gd name="connsiteY10" fmla="*/ 1551940 h 6162040"/>
                <a:gd name="connsiteX11" fmla="*/ 7330440 w 9939020"/>
                <a:gd name="connsiteY11" fmla="*/ 1673860 h 6162040"/>
                <a:gd name="connsiteX12" fmla="*/ 7360920 w 9939020"/>
                <a:gd name="connsiteY12" fmla="*/ 2192020 h 6162040"/>
                <a:gd name="connsiteX13" fmla="*/ 7482840 w 9939020"/>
                <a:gd name="connsiteY13" fmla="*/ 3030220 h 6162040"/>
                <a:gd name="connsiteX14" fmla="*/ 7726680 w 9939020"/>
                <a:gd name="connsiteY14" fmla="*/ 3731260 h 6162040"/>
                <a:gd name="connsiteX15" fmla="*/ 8046720 w 9939020"/>
                <a:gd name="connsiteY15" fmla="*/ 4203700 h 6162040"/>
                <a:gd name="connsiteX16" fmla="*/ 8290560 w 9939020"/>
                <a:gd name="connsiteY16" fmla="*/ 4569460 h 6162040"/>
                <a:gd name="connsiteX17" fmla="*/ 8473440 w 9939020"/>
                <a:gd name="connsiteY17" fmla="*/ 4889500 h 6162040"/>
                <a:gd name="connsiteX18" fmla="*/ 8534400 w 9939020"/>
                <a:gd name="connsiteY18" fmla="*/ 5270500 h 6162040"/>
                <a:gd name="connsiteX19" fmla="*/ 45720 w 9939020"/>
                <a:gd name="connsiteY19" fmla="*/ 5285740 h 6162040"/>
                <a:gd name="connsiteX20" fmla="*/ 60960 w 9939020"/>
                <a:gd name="connsiteY20" fmla="*/ 12700 h 6162040"/>
                <a:gd name="connsiteX0" fmla="*/ 60960 w 8534400"/>
                <a:gd name="connsiteY0" fmla="*/ 12700 h 6162040"/>
                <a:gd name="connsiteX1" fmla="*/ 6263640 w 8534400"/>
                <a:gd name="connsiteY1" fmla="*/ 58420 h 6162040"/>
                <a:gd name="connsiteX2" fmla="*/ 7010400 w 8534400"/>
                <a:gd name="connsiteY2" fmla="*/ 12700 h 6162040"/>
                <a:gd name="connsiteX3" fmla="*/ 7010400 w 8534400"/>
                <a:gd name="connsiteY3" fmla="*/ 134620 h 6162040"/>
                <a:gd name="connsiteX4" fmla="*/ 6842760 w 8534400"/>
                <a:gd name="connsiteY4" fmla="*/ 271780 h 6162040"/>
                <a:gd name="connsiteX5" fmla="*/ 6568440 w 8534400"/>
                <a:gd name="connsiteY5" fmla="*/ 287020 h 6162040"/>
                <a:gd name="connsiteX6" fmla="*/ 6233160 w 8534400"/>
                <a:gd name="connsiteY6" fmla="*/ 622300 h 6162040"/>
                <a:gd name="connsiteX7" fmla="*/ 6187440 w 8534400"/>
                <a:gd name="connsiteY7" fmla="*/ 1033780 h 6162040"/>
                <a:gd name="connsiteX8" fmla="*/ 6583680 w 8534400"/>
                <a:gd name="connsiteY8" fmla="*/ 1216660 h 6162040"/>
                <a:gd name="connsiteX9" fmla="*/ 6842760 w 8534400"/>
                <a:gd name="connsiteY9" fmla="*/ 1292860 h 6162040"/>
                <a:gd name="connsiteX10" fmla="*/ 6903720 w 8534400"/>
                <a:gd name="connsiteY10" fmla="*/ 1551940 h 6162040"/>
                <a:gd name="connsiteX11" fmla="*/ 7330440 w 8534400"/>
                <a:gd name="connsiteY11" fmla="*/ 1673860 h 6162040"/>
                <a:gd name="connsiteX12" fmla="*/ 7360920 w 8534400"/>
                <a:gd name="connsiteY12" fmla="*/ 2192020 h 6162040"/>
                <a:gd name="connsiteX13" fmla="*/ 7482840 w 8534400"/>
                <a:gd name="connsiteY13" fmla="*/ 3030220 h 6162040"/>
                <a:gd name="connsiteX14" fmla="*/ 7726680 w 8534400"/>
                <a:gd name="connsiteY14" fmla="*/ 3731260 h 6162040"/>
                <a:gd name="connsiteX15" fmla="*/ 8046720 w 8534400"/>
                <a:gd name="connsiteY15" fmla="*/ 4203700 h 6162040"/>
                <a:gd name="connsiteX16" fmla="*/ 8290560 w 8534400"/>
                <a:gd name="connsiteY16" fmla="*/ 4569460 h 6162040"/>
                <a:gd name="connsiteX17" fmla="*/ 8473440 w 8534400"/>
                <a:gd name="connsiteY17" fmla="*/ 4889500 h 6162040"/>
                <a:gd name="connsiteX18" fmla="*/ 8534400 w 8534400"/>
                <a:gd name="connsiteY18" fmla="*/ 5270500 h 6162040"/>
                <a:gd name="connsiteX19" fmla="*/ 45720 w 8534400"/>
                <a:gd name="connsiteY19" fmla="*/ 5285740 h 6162040"/>
                <a:gd name="connsiteX20" fmla="*/ 60960 w 8534400"/>
                <a:gd name="connsiteY20" fmla="*/ 12700 h 6162040"/>
                <a:gd name="connsiteX0" fmla="*/ 60960 w 8534400"/>
                <a:gd name="connsiteY0" fmla="*/ 12700 h 5378269"/>
                <a:gd name="connsiteX1" fmla="*/ 6263640 w 8534400"/>
                <a:gd name="connsiteY1" fmla="*/ 58420 h 5378269"/>
                <a:gd name="connsiteX2" fmla="*/ 7010400 w 8534400"/>
                <a:gd name="connsiteY2" fmla="*/ 12700 h 5378269"/>
                <a:gd name="connsiteX3" fmla="*/ 7010400 w 8534400"/>
                <a:gd name="connsiteY3" fmla="*/ 134620 h 5378269"/>
                <a:gd name="connsiteX4" fmla="*/ 6842760 w 8534400"/>
                <a:gd name="connsiteY4" fmla="*/ 271780 h 5378269"/>
                <a:gd name="connsiteX5" fmla="*/ 6568440 w 8534400"/>
                <a:gd name="connsiteY5" fmla="*/ 287020 h 5378269"/>
                <a:gd name="connsiteX6" fmla="*/ 6233160 w 8534400"/>
                <a:gd name="connsiteY6" fmla="*/ 622300 h 5378269"/>
                <a:gd name="connsiteX7" fmla="*/ 6187440 w 8534400"/>
                <a:gd name="connsiteY7" fmla="*/ 1033780 h 5378269"/>
                <a:gd name="connsiteX8" fmla="*/ 6583680 w 8534400"/>
                <a:gd name="connsiteY8" fmla="*/ 1216660 h 5378269"/>
                <a:gd name="connsiteX9" fmla="*/ 6842760 w 8534400"/>
                <a:gd name="connsiteY9" fmla="*/ 1292860 h 5378269"/>
                <a:gd name="connsiteX10" fmla="*/ 6903720 w 8534400"/>
                <a:gd name="connsiteY10" fmla="*/ 1551940 h 5378269"/>
                <a:gd name="connsiteX11" fmla="*/ 7330440 w 8534400"/>
                <a:gd name="connsiteY11" fmla="*/ 1673860 h 5378269"/>
                <a:gd name="connsiteX12" fmla="*/ 7360920 w 8534400"/>
                <a:gd name="connsiteY12" fmla="*/ 2192020 h 5378269"/>
                <a:gd name="connsiteX13" fmla="*/ 7482840 w 8534400"/>
                <a:gd name="connsiteY13" fmla="*/ 3030220 h 5378269"/>
                <a:gd name="connsiteX14" fmla="*/ 7726680 w 8534400"/>
                <a:gd name="connsiteY14" fmla="*/ 3731260 h 5378269"/>
                <a:gd name="connsiteX15" fmla="*/ 8046720 w 8534400"/>
                <a:gd name="connsiteY15" fmla="*/ 4203700 h 5378269"/>
                <a:gd name="connsiteX16" fmla="*/ 8290560 w 8534400"/>
                <a:gd name="connsiteY16" fmla="*/ 4569460 h 5378269"/>
                <a:gd name="connsiteX17" fmla="*/ 8473440 w 8534400"/>
                <a:gd name="connsiteY17" fmla="*/ 4889500 h 5378269"/>
                <a:gd name="connsiteX18" fmla="*/ 8534400 w 8534400"/>
                <a:gd name="connsiteY18" fmla="*/ 5270500 h 5378269"/>
                <a:gd name="connsiteX19" fmla="*/ 45720 w 8534400"/>
                <a:gd name="connsiteY19" fmla="*/ 5285740 h 5378269"/>
                <a:gd name="connsiteX20" fmla="*/ 60960 w 8534400"/>
                <a:gd name="connsiteY20" fmla="*/ 12700 h 53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5378269">
                  <a:moveTo>
                    <a:pt x="60960" y="12700"/>
                  </a:moveTo>
                  <a:lnTo>
                    <a:pt x="6263640" y="58420"/>
                  </a:lnTo>
                  <a:cubicBezTo>
                    <a:pt x="7421880" y="58420"/>
                    <a:pt x="6885940" y="0"/>
                    <a:pt x="7010400" y="12700"/>
                  </a:cubicBezTo>
                  <a:cubicBezTo>
                    <a:pt x="7134860" y="25400"/>
                    <a:pt x="7038340" y="91440"/>
                    <a:pt x="7010400" y="134620"/>
                  </a:cubicBezTo>
                  <a:cubicBezTo>
                    <a:pt x="6982460" y="177800"/>
                    <a:pt x="6916420" y="246380"/>
                    <a:pt x="6842760" y="271780"/>
                  </a:cubicBezTo>
                  <a:cubicBezTo>
                    <a:pt x="6769100" y="297180"/>
                    <a:pt x="6670040" y="228600"/>
                    <a:pt x="6568440" y="287020"/>
                  </a:cubicBezTo>
                  <a:cubicBezTo>
                    <a:pt x="6466840" y="345440"/>
                    <a:pt x="6296660" y="497840"/>
                    <a:pt x="6233160" y="622300"/>
                  </a:cubicBezTo>
                  <a:cubicBezTo>
                    <a:pt x="6169660" y="746760"/>
                    <a:pt x="6129020" y="934720"/>
                    <a:pt x="6187440" y="1033780"/>
                  </a:cubicBezTo>
                  <a:cubicBezTo>
                    <a:pt x="6245860" y="1132840"/>
                    <a:pt x="6474460" y="1173480"/>
                    <a:pt x="6583680" y="1216660"/>
                  </a:cubicBezTo>
                  <a:cubicBezTo>
                    <a:pt x="6692900" y="1259840"/>
                    <a:pt x="6789420" y="1236980"/>
                    <a:pt x="6842760" y="1292860"/>
                  </a:cubicBezTo>
                  <a:cubicBezTo>
                    <a:pt x="6896100" y="1348740"/>
                    <a:pt x="6822440" y="1488440"/>
                    <a:pt x="6903720" y="1551940"/>
                  </a:cubicBezTo>
                  <a:cubicBezTo>
                    <a:pt x="6985000" y="1615440"/>
                    <a:pt x="7254240" y="1567180"/>
                    <a:pt x="7330440" y="1673860"/>
                  </a:cubicBezTo>
                  <a:cubicBezTo>
                    <a:pt x="7406640" y="1780540"/>
                    <a:pt x="7335520" y="1965960"/>
                    <a:pt x="7360920" y="2192020"/>
                  </a:cubicBezTo>
                  <a:cubicBezTo>
                    <a:pt x="7386320" y="2418080"/>
                    <a:pt x="7421880" y="2773680"/>
                    <a:pt x="7482840" y="3030220"/>
                  </a:cubicBezTo>
                  <a:cubicBezTo>
                    <a:pt x="7543800" y="3286760"/>
                    <a:pt x="7632700" y="3535680"/>
                    <a:pt x="7726680" y="3731260"/>
                  </a:cubicBezTo>
                  <a:cubicBezTo>
                    <a:pt x="7820660" y="3926840"/>
                    <a:pt x="7952740" y="4064000"/>
                    <a:pt x="8046720" y="4203700"/>
                  </a:cubicBezTo>
                  <a:cubicBezTo>
                    <a:pt x="8140700" y="4343400"/>
                    <a:pt x="8219440" y="4455160"/>
                    <a:pt x="8290560" y="4569460"/>
                  </a:cubicBezTo>
                  <a:cubicBezTo>
                    <a:pt x="8361680" y="4683760"/>
                    <a:pt x="8432800" y="4772660"/>
                    <a:pt x="8473440" y="4889500"/>
                  </a:cubicBezTo>
                  <a:cubicBezTo>
                    <a:pt x="8514080" y="5006340"/>
                    <a:pt x="8460740" y="5006340"/>
                    <a:pt x="8534400" y="5270500"/>
                  </a:cubicBezTo>
                  <a:cubicBezTo>
                    <a:pt x="7129780" y="5336540"/>
                    <a:pt x="2176417" y="5378269"/>
                    <a:pt x="45720" y="5285740"/>
                  </a:cubicBezTo>
                  <a:cubicBezTo>
                    <a:pt x="5080" y="3426460"/>
                    <a:pt x="0" y="2209800"/>
                    <a:pt x="60960" y="12700"/>
                  </a:cubicBezTo>
                  <a:close/>
                </a:path>
              </a:pathLst>
            </a:cu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031" y="1541779"/>
              <a:ext cx="4407489" cy="646331"/>
            </a:xfrm>
            <a:prstGeom prst="rect">
              <a:avLst/>
            </a:prstGeom>
            <a:noFill/>
          </p:spPr>
          <p:txBody>
            <a:bodyPr wrap="none" rtlCol="0">
              <a:spAutoFit/>
            </a:bodyPr>
            <a:lstStyle/>
            <a:p>
              <a:r>
                <a:rPr lang="en-US" sz="3600" dirty="0" smtClean="0">
                  <a:ln>
                    <a:solidFill>
                      <a:schemeClr val="tx1"/>
                    </a:solidFill>
                  </a:ln>
                </a:rPr>
                <a:t>LOUISIANA TERRITORY</a:t>
              </a:r>
            </a:p>
          </p:txBody>
        </p:sp>
      </p:grpSp>
      <p:sp>
        <p:nvSpPr>
          <p:cNvPr id="10" name="Oval 9"/>
          <p:cNvSpPr/>
          <p:nvPr/>
        </p:nvSpPr>
        <p:spPr>
          <a:xfrm rot="200618">
            <a:off x="2231715" y="3514951"/>
            <a:ext cx="2971800" cy="838200"/>
          </a:xfrm>
          <a:prstGeom prst="ellipse">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0361862">
            <a:off x="6342259" y="5687488"/>
            <a:ext cx="1944571" cy="461665"/>
          </a:xfrm>
          <a:prstGeom prst="rect">
            <a:avLst/>
          </a:prstGeom>
          <a:solidFill>
            <a:srgbClr val="FFF0E7"/>
          </a:solidFill>
          <a:ln w="25400">
            <a:solidFill>
              <a:schemeClr val="tx1"/>
            </a:solidFill>
          </a:ln>
        </p:spPr>
        <p:txBody>
          <a:bodyPr wrap="none" rtlCol="0">
            <a:spAutoFit/>
          </a:bodyPr>
          <a:lstStyle/>
          <a:p>
            <a:r>
              <a:rPr lang="en-US" sz="2400" dirty="0" smtClean="0"/>
              <a:t>Fort Kaskaskia</a:t>
            </a:r>
            <a:endParaRPr lang="en-US" sz="2400" dirty="0"/>
          </a:p>
        </p:txBody>
      </p:sp>
      <p:sp useBgFill="1">
        <p:nvSpPr>
          <p:cNvPr id="4" name="TextBox 3"/>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Freeform 8"/>
          <p:cNvSpPr/>
          <p:nvPr/>
        </p:nvSpPr>
        <p:spPr>
          <a:xfrm>
            <a:off x="6393180" y="1478280"/>
            <a:ext cx="1214120" cy="1706880"/>
          </a:xfrm>
          <a:custGeom>
            <a:avLst/>
            <a:gdLst>
              <a:gd name="connsiteX0" fmla="*/ 1181100 w 1214120"/>
              <a:gd name="connsiteY0" fmla="*/ 1706880 h 1706880"/>
              <a:gd name="connsiteX1" fmla="*/ 1196340 w 1214120"/>
              <a:gd name="connsiteY1" fmla="*/ 1645920 h 1706880"/>
              <a:gd name="connsiteX2" fmla="*/ 1074420 w 1214120"/>
              <a:gd name="connsiteY2" fmla="*/ 1554480 h 1706880"/>
              <a:gd name="connsiteX3" fmla="*/ 845820 w 1214120"/>
              <a:gd name="connsiteY3" fmla="*/ 1508760 h 1706880"/>
              <a:gd name="connsiteX4" fmla="*/ 693420 w 1214120"/>
              <a:gd name="connsiteY4" fmla="*/ 1356360 h 1706880"/>
              <a:gd name="connsiteX5" fmla="*/ 556260 w 1214120"/>
              <a:gd name="connsiteY5" fmla="*/ 1127760 h 1706880"/>
              <a:gd name="connsiteX6" fmla="*/ 129540 w 1214120"/>
              <a:gd name="connsiteY6" fmla="*/ 1036320 h 1706880"/>
              <a:gd name="connsiteX7" fmla="*/ 7620 w 1214120"/>
              <a:gd name="connsiteY7" fmla="*/ 853440 h 1706880"/>
              <a:gd name="connsiteX8" fmla="*/ 175260 w 1214120"/>
              <a:gd name="connsiteY8" fmla="*/ 441960 h 1706880"/>
              <a:gd name="connsiteX9" fmla="*/ 419100 w 1214120"/>
              <a:gd name="connsiteY9" fmla="*/ 426720 h 1706880"/>
              <a:gd name="connsiteX10" fmla="*/ 662940 w 1214120"/>
              <a:gd name="connsiteY10" fmla="*/ 335280 h 1706880"/>
              <a:gd name="connsiteX11" fmla="*/ 876300 w 1214120"/>
              <a:gd name="connsiteY11" fmla="*/ 152400 h 1706880"/>
              <a:gd name="connsiteX12" fmla="*/ 1074420 w 1214120"/>
              <a:gd name="connsiteY12"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1706880">
                <a:moveTo>
                  <a:pt x="1181100" y="1706880"/>
                </a:moveTo>
                <a:cubicBezTo>
                  <a:pt x="1197610" y="1689100"/>
                  <a:pt x="1214120" y="1671320"/>
                  <a:pt x="1196340" y="1645920"/>
                </a:cubicBezTo>
                <a:cubicBezTo>
                  <a:pt x="1178560" y="1620520"/>
                  <a:pt x="1132840" y="1577340"/>
                  <a:pt x="1074420" y="1554480"/>
                </a:cubicBezTo>
                <a:cubicBezTo>
                  <a:pt x="1016000" y="1531620"/>
                  <a:pt x="909320" y="1541780"/>
                  <a:pt x="845820" y="1508760"/>
                </a:cubicBezTo>
                <a:cubicBezTo>
                  <a:pt x="782320" y="1475740"/>
                  <a:pt x="741680" y="1419860"/>
                  <a:pt x="693420" y="1356360"/>
                </a:cubicBezTo>
                <a:cubicBezTo>
                  <a:pt x="645160" y="1292860"/>
                  <a:pt x="650240" y="1181100"/>
                  <a:pt x="556260" y="1127760"/>
                </a:cubicBezTo>
                <a:cubicBezTo>
                  <a:pt x="462280" y="1074420"/>
                  <a:pt x="220980" y="1082040"/>
                  <a:pt x="129540" y="1036320"/>
                </a:cubicBezTo>
                <a:cubicBezTo>
                  <a:pt x="38100" y="990600"/>
                  <a:pt x="0" y="952500"/>
                  <a:pt x="7620" y="853440"/>
                </a:cubicBezTo>
                <a:cubicBezTo>
                  <a:pt x="15240" y="754380"/>
                  <a:pt x="106680" y="513080"/>
                  <a:pt x="175260" y="441960"/>
                </a:cubicBezTo>
                <a:cubicBezTo>
                  <a:pt x="243840" y="370840"/>
                  <a:pt x="337820" y="444500"/>
                  <a:pt x="419100" y="426720"/>
                </a:cubicBezTo>
                <a:cubicBezTo>
                  <a:pt x="500380" y="408940"/>
                  <a:pt x="586740" y="381000"/>
                  <a:pt x="662940" y="335280"/>
                </a:cubicBezTo>
                <a:cubicBezTo>
                  <a:pt x="739140" y="289560"/>
                  <a:pt x="807720" y="208280"/>
                  <a:pt x="876300" y="152400"/>
                </a:cubicBezTo>
                <a:cubicBezTo>
                  <a:pt x="944880" y="96520"/>
                  <a:pt x="1009650" y="48260"/>
                  <a:pt x="1074420" y="0"/>
                </a:cubicBezTo>
              </a:path>
            </a:pathLst>
          </a:custGeom>
          <a:ln w="177800">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7589520" y="3200400"/>
            <a:ext cx="1206500" cy="3563620"/>
          </a:xfrm>
          <a:custGeom>
            <a:avLst/>
            <a:gdLst>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68400 w 2374900"/>
              <a:gd name="connsiteY7" fmla="*/ 1478280 h 5209540"/>
              <a:gd name="connsiteX8" fmla="*/ 1183640 w 2374900"/>
              <a:gd name="connsiteY8" fmla="*/ 1645920 h 5209540"/>
              <a:gd name="connsiteX9" fmla="*/ 1183640 w 2374900"/>
              <a:gd name="connsiteY9" fmla="*/ 1950720 h 5209540"/>
              <a:gd name="connsiteX10" fmla="*/ 1275080 w 2374900"/>
              <a:gd name="connsiteY10" fmla="*/ 2499360 h 5209540"/>
              <a:gd name="connsiteX11" fmla="*/ 1336040 w 2374900"/>
              <a:gd name="connsiteY11" fmla="*/ 2865120 h 5209540"/>
              <a:gd name="connsiteX12" fmla="*/ 1518920 w 2374900"/>
              <a:gd name="connsiteY12" fmla="*/ 3398520 h 5209540"/>
              <a:gd name="connsiteX13" fmla="*/ 1640840 w 2374900"/>
              <a:gd name="connsiteY13" fmla="*/ 3703320 h 5209540"/>
              <a:gd name="connsiteX14" fmla="*/ 1884680 w 2374900"/>
              <a:gd name="connsiteY14" fmla="*/ 4038600 h 5209540"/>
              <a:gd name="connsiteX15" fmla="*/ 2128520 w 2374900"/>
              <a:gd name="connsiteY15" fmla="*/ 4450080 h 5209540"/>
              <a:gd name="connsiteX16" fmla="*/ 2204720 w 2374900"/>
              <a:gd name="connsiteY16" fmla="*/ 4632960 h 5209540"/>
              <a:gd name="connsiteX17" fmla="*/ 2265680 w 2374900"/>
              <a:gd name="connsiteY17" fmla="*/ 4785360 h 5209540"/>
              <a:gd name="connsiteX18" fmla="*/ 2341880 w 2374900"/>
              <a:gd name="connsiteY18" fmla="*/ 5074920 h 5209540"/>
              <a:gd name="connsiteX19" fmla="*/ 2357120 w 2374900"/>
              <a:gd name="connsiteY19"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83640 w 2374900"/>
              <a:gd name="connsiteY7" fmla="*/ 1645920 h 5209540"/>
              <a:gd name="connsiteX8" fmla="*/ 1183640 w 2374900"/>
              <a:gd name="connsiteY8" fmla="*/ 1950720 h 5209540"/>
              <a:gd name="connsiteX9" fmla="*/ 1275080 w 2374900"/>
              <a:gd name="connsiteY9" fmla="*/ 2499360 h 5209540"/>
              <a:gd name="connsiteX10" fmla="*/ 1336040 w 2374900"/>
              <a:gd name="connsiteY10" fmla="*/ 2865120 h 5209540"/>
              <a:gd name="connsiteX11" fmla="*/ 1518920 w 2374900"/>
              <a:gd name="connsiteY11" fmla="*/ 3398520 h 5209540"/>
              <a:gd name="connsiteX12" fmla="*/ 1640840 w 2374900"/>
              <a:gd name="connsiteY12" fmla="*/ 3703320 h 5209540"/>
              <a:gd name="connsiteX13" fmla="*/ 1884680 w 2374900"/>
              <a:gd name="connsiteY13" fmla="*/ 4038600 h 5209540"/>
              <a:gd name="connsiteX14" fmla="*/ 2128520 w 2374900"/>
              <a:gd name="connsiteY14" fmla="*/ 4450080 h 5209540"/>
              <a:gd name="connsiteX15" fmla="*/ 2204720 w 2374900"/>
              <a:gd name="connsiteY15" fmla="*/ 4632960 h 5209540"/>
              <a:gd name="connsiteX16" fmla="*/ 2265680 w 2374900"/>
              <a:gd name="connsiteY16" fmla="*/ 4785360 h 5209540"/>
              <a:gd name="connsiteX17" fmla="*/ 2341880 w 2374900"/>
              <a:gd name="connsiteY17" fmla="*/ 5074920 h 5209540"/>
              <a:gd name="connsiteX18" fmla="*/ 2357120 w 2374900"/>
              <a:gd name="connsiteY18"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1183640 w 2374900"/>
              <a:gd name="connsiteY6" fmla="*/ 1645920 h 5209540"/>
              <a:gd name="connsiteX7" fmla="*/ 1183640 w 2374900"/>
              <a:gd name="connsiteY7" fmla="*/ 1950720 h 5209540"/>
              <a:gd name="connsiteX8" fmla="*/ 1275080 w 2374900"/>
              <a:gd name="connsiteY8" fmla="*/ 2499360 h 5209540"/>
              <a:gd name="connsiteX9" fmla="*/ 1336040 w 2374900"/>
              <a:gd name="connsiteY9" fmla="*/ 2865120 h 5209540"/>
              <a:gd name="connsiteX10" fmla="*/ 1518920 w 2374900"/>
              <a:gd name="connsiteY10" fmla="*/ 3398520 h 5209540"/>
              <a:gd name="connsiteX11" fmla="*/ 1640840 w 2374900"/>
              <a:gd name="connsiteY11" fmla="*/ 3703320 h 5209540"/>
              <a:gd name="connsiteX12" fmla="*/ 1884680 w 2374900"/>
              <a:gd name="connsiteY12" fmla="*/ 4038600 h 5209540"/>
              <a:gd name="connsiteX13" fmla="*/ 2128520 w 2374900"/>
              <a:gd name="connsiteY13" fmla="*/ 4450080 h 5209540"/>
              <a:gd name="connsiteX14" fmla="*/ 2204720 w 2374900"/>
              <a:gd name="connsiteY14" fmla="*/ 4632960 h 5209540"/>
              <a:gd name="connsiteX15" fmla="*/ 2265680 w 2374900"/>
              <a:gd name="connsiteY15" fmla="*/ 4785360 h 5209540"/>
              <a:gd name="connsiteX16" fmla="*/ 2341880 w 2374900"/>
              <a:gd name="connsiteY16" fmla="*/ 5074920 h 5209540"/>
              <a:gd name="connsiteX17" fmla="*/ 2357120 w 2374900"/>
              <a:gd name="connsiteY17" fmla="*/ 5196840 h 5209540"/>
              <a:gd name="connsiteX0" fmla="*/ 1036320 w 2410460"/>
              <a:gd name="connsiteY0" fmla="*/ 0 h 5209540"/>
              <a:gd name="connsiteX1" fmla="*/ 472440 w 2410460"/>
              <a:gd name="connsiteY1" fmla="*/ 289560 h 5209540"/>
              <a:gd name="connsiteX2" fmla="*/ 167640 w 2410460"/>
              <a:gd name="connsiteY2" fmla="*/ 411480 h 5209540"/>
              <a:gd name="connsiteX3" fmla="*/ 91440 w 2410460"/>
              <a:gd name="connsiteY3" fmla="*/ 868680 h 5209540"/>
              <a:gd name="connsiteX4" fmla="*/ 716280 w 2410460"/>
              <a:gd name="connsiteY4" fmla="*/ 1280160 h 5209540"/>
              <a:gd name="connsiteX5" fmla="*/ 1219200 w 2410460"/>
              <a:gd name="connsiteY5" fmla="*/ 1645920 h 5209540"/>
              <a:gd name="connsiteX6" fmla="*/ 1219200 w 2410460"/>
              <a:gd name="connsiteY6" fmla="*/ 1950720 h 5209540"/>
              <a:gd name="connsiteX7" fmla="*/ 1310640 w 2410460"/>
              <a:gd name="connsiteY7" fmla="*/ 2499360 h 5209540"/>
              <a:gd name="connsiteX8" fmla="*/ 1371600 w 2410460"/>
              <a:gd name="connsiteY8" fmla="*/ 2865120 h 5209540"/>
              <a:gd name="connsiteX9" fmla="*/ 1554480 w 2410460"/>
              <a:gd name="connsiteY9" fmla="*/ 3398520 h 5209540"/>
              <a:gd name="connsiteX10" fmla="*/ 1676400 w 2410460"/>
              <a:gd name="connsiteY10" fmla="*/ 3703320 h 5209540"/>
              <a:gd name="connsiteX11" fmla="*/ 1920240 w 2410460"/>
              <a:gd name="connsiteY11" fmla="*/ 4038600 h 5209540"/>
              <a:gd name="connsiteX12" fmla="*/ 2164080 w 2410460"/>
              <a:gd name="connsiteY12" fmla="*/ 4450080 h 5209540"/>
              <a:gd name="connsiteX13" fmla="*/ 2240280 w 2410460"/>
              <a:gd name="connsiteY13" fmla="*/ 4632960 h 5209540"/>
              <a:gd name="connsiteX14" fmla="*/ 2301240 w 2410460"/>
              <a:gd name="connsiteY14" fmla="*/ 4785360 h 5209540"/>
              <a:gd name="connsiteX15" fmla="*/ 2377440 w 2410460"/>
              <a:gd name="connsiteY15" fmla="*/ 5074920 h 5209540"/>
              <a:gd name="connsiteX16" fmla="*/ 2392680 w 2410460"/>
              <a:gd name="connsiteY16" fmla="*/ 5196840 h 5209540"/>
              <a:gd name="connsiteX0" fmla="*/ 1120140 w 2494280"/>
              <a:gd name="connsiteY0" fmla="*/ 0 h 5209540"/>
              <a:gd name="connsiteX1" fmla="*/ 556260 w 2494280"/>
              <a:gd name="connsiteY1" fmla="*/ 289560 h 5209540"/>
              <a:gd name="connsiteX2" fmla="*/ 251460 w 2494280"/>
              <a:gd name="connsiteY2" fmla="*/ 411480 h 5209540"/>
              <a:gd name="connsiteX3" fmla="*/ 175260 w 2494280"/>
              <a:gd name="connsiteY3" fmla="*/ 868680 h 5209540"/>
              <a:gd name="connsiteX4" fmla="*/ 1303020 w 2494280"/>
              <a:gd name="connsiteY4" fmla="*/ 1645920 h 5209540"/>
              <a:gd name="connsiteX5" fmla="*/ 1303020 w 2494280"/>
              <a:gd name="connsiteY5" fmla="*/ 1950720 h 5209540"/>
              <a:gd name="connsiteX6" fmla="*/ 1394460 w 2494280"/>
              <a:gd name="connsiteY6" fmla="*/ 2499360 h 5209540"/>
              <a:gd name="connsiteX7" fmla="*/ 1455420 w 2494280"/>
              <a:gd name="connsiteY7" fmla="*/ 2865120 h 5209540"/>
              <a:gd name="connsiteX8" fmla="*/ 1638300 w 2494280"/>
              <a:gd name="connsiteY8" fmla="*/ 3398520 h 5209540"/>
              <a:gd name="connsiteX9" fmla="*/ 1760220 w 2494280"/>
              <a:gd name="connsiteY9" fmla="*/ 3703320 h 5209540"/>
              <a:gd name="connsiteX10" fmla="*/ 2004060 w 2494280"/>
              <a:gd name="connsiteY10" fmla="*/ 4038600 h 5209540"/>
              <a:gd name="connsiteX11" fmla="*/ 2247900 w 2494280"/>
              <a:gd name="connsiteY11" fmla="*/ 4450080 h 5209540"/>
              <a:gd name="connsiteX12" fmla="*/ 2324100 w 2494280"/>
              <a:gd name="connsiteY12" fmla="*/ 4632960 h 5209540"/>
              <a:gd name="connsiteX13" fmla="*/ 2385060 w 2494280"/>
              <a:gd name="connsiteY13" fmla="*/ 4785360 h 5209540"/>
              <a:gd name="connsiteX14" fmla="*/ 2461260 w 2494280"/>
              <a:gd name="connsiteY14" fmla="*/ 5074920 h 5209540"/>
              <a:gd name="connsiteX15" fmla="*/ 2476500 w 2494280"/>
              <a:gd name="connsiteY15" fmla="*/ 5196840 h 5209540"/>
              <a:gd name="connsiteX0" fmla="*/ 1069340 w 2443480"/>
              <a:gd name="connsiteY0" fmla="*/ 0 h 5209540"/>
              <a:gd name="connsiteX1" fmla="*/ 505460 w 2443480"/>
              <a:gd name="connsiteY1" fmla="*/ 289560 h 5209540"/>
              <a:gd name="connsiteX2" fmla="*/ 124460 w 2443480"/>
              <a:gd name="connsiteY2" fmla="*/ 868680 h 5209540"/>
              <a:gd name="connsiteX3" fmla="*/ 1252220 w 2443480"/>
              <a:gd name="connsiteY3" fmla="*/ 1645920 h 5209540"/>
              <a:gd name="connsiteX4" fmla="*/ 1252220 w 2443480"/>
              <a:gd name="connsiteY4" fmla="*/ 1950720 h 5209540"/>
              <a:gd name="connsiteX5" fmla="*/ 1343660 w 2443480"/>
              <a:gd name="connsiteY5" fmla="*/ 2499360 h 5209540"/>
              <a:gd name="connsiteX6" fmla="*/ 1404620 w 2443480"/>
              <a:gd name="connsiteY6" fmla="*/ 2865120 h 5209540"/>
              <a:gd name="connsiteX7" fmla="*/ 1587500 w 2443480"/>
              <a:gd name="connsiteY7" fmla="*/ 3398520 h 5209540"/>
              <a:gd name="connsiteX8" fmla="*/ 1709420 w 2443480"/>
              <a:gd name="connsiteY8" fmla="*/ 3703320 h 5209540"/>
              <a:gd name="connsiteX9" fmla="*/ 1953260 w 2443480"/>
              <a:gd name="connsiteY9" fmla="*/ 4038600 h 5209540"/>
              <a:gd name="connsiteX10" fmla="*/ 2197100 w 2443480"/>
              <a:gd name="connsiteY10" fmla="*/ 4450080 h 5209540"/>
              <a:gd name="connsiteX11" fmla="*/ 2273300 w 2443480"/>
              <a:gd name="connsiteY11" fmla="*/ 4632960 h 5209540"/>
              <a:gd name="connsiteX12" fmla="*/ 2334260 w 2443480"/>
              <a:gd name="connsiteY12" fmla="*/ 4785360 h 5209540"/>
              <a:gd name="connsiteX13" fmla="*/ 2410460 w 2443480"/>
              <a:gd name="connsiteY13" fmla="*/ 5074920 h 5209540"/>
              <a:gd name="connsiteX14" fmla="*/ 2425700 w 2443480"/>
              <a:gd name="connsiteY14" fmla="*/ 5196840 h 5209540"/>
              <a:gd name="connsiteX0" fmla="*/ 594360 w 1968500"/>
              <a:gd name="connsiteY0" fmla="*/ 0 h 5209540"/>
              <a:gd name="connsiteX1" fmla="*/ 30480 w 1968500"/>
              <a:gd name="connsiteY1" fmla="*/ 289560 h 5209540"/>
              <a:gd name="connsiteX2" fmla="*/ 777240 w 1968500"/>
              <a:gd name="connsiteY2" fmla="*/ 1645920 h 5209540"/>
              <a:gd name="connsiteX3" fmla="*/ 777240 w 1968500"/>
              <a:gd name="connsiteY3" fmla="*/ 1950720 h 5209540"/>
              <a:gd name="connsiteX4" fmla="*/ 868680 w 1968500"/>
              <a:gd name="connsiteY4" fmla="*/ 2499360 h 5209540"/>
              <a:gd name="connsiteX5" fmla="*/ 929640 w 1968500"/>
              <a:gd name="connsiteY5" fmla="*/ 2865120 h 5209540"/>
              <a:gd name="connsiteX6" fmla="*/ 1112520 w 1968500"/>
              <a:gd name="connsiteY6" fmla="*/ 3398520 h 5209540"/>
              <a:gd name="connsiteX7" fmla="*/ 1234440 w 1968500"/>
              <a:gd name="connsiteY7" fmla="*/ 3703320 h 5209540"/>
              <a:gd name="connsiteX8" fmla="*/ 1478280 w 1968500"/>
              <a:gd name="connsiteY8" fmla="*/ 4038600 h 5209540"/>
              <a:gd name="connsiteX9" fmla="*/ 1722120 w 1968500"/>
              <a:gd name="connsiteY9" fmla="*/ 4450080 h 5209540"/>
              <a:gd name="connsiteX10" fmla="*/ 1798320 w 1968500"/>
              <a:gd name="connsiteY10" fmla="*/ 4632960 h 5209540"/>
              <a:gd name="connsiteX11" fmla="*/ 1859280 w 1968500"/>
              <a:gd name="connsiteY11" fmla="*/ 4785360 h 5209540"/>
              <a:gd name="connsiteX12" fmla="*/ 1935480 w 1968500"/>
              <a:gd name="connsiteY12" fmla="*/ 5074920 h 5209540"/>
              <a:gd name="connsiteX13" fmla="*/ 1950720 w 1968500"/>
              <a:gd name="connsiteY13" fmla="*/ 5196840 h 5209540"/>
              <a:gd name="connsiteX0" fmla="*/ 0 w 1374140"/>
              <a:gd name="connsiteY0" fmla="*/ 0 h 5209540"/>
              <a:gd name="connsiteX1" fmla="*/ 182880 w 1374140"/>
              <a:gd name="connsiteY1" fmla="*/ 1645920 h 5209540"/>
              <a:gd name="connsiteX2" fmla="*/ 182880 w 1374140"/>
              <a:gd name="connsiteY2" fmla="*/ 1950720 h 5209540"/>
              <a:gd name="connsiteX3" fmla="*/ 274320 w 1374140"/>
              <a:gd name="connsiteY3" fmla="*/ 2499360 h 5209540"/>
              <a:gd name="connsiteX4" fmla="*/ 335280 w 1374140"/>
              <a:gd name="connsiteY4" fmla="*/ 2865120 h 5209540"/>
              <a:gd name="connsiteX5" fmla="*/ 518160 w 1374140"/>
              <a:gd name="connsiteY5" fmla="*/ 3398520 h 5209540"/>
              <a:gd name="connsiteX6" fmla="*/ 640080 w 1374140"/>
              <a:gd name="connsiteY6" fmla="*/ 3703320 h 5209540"/>
              <a:gd name="connsiteX7" fmla="*/ 883920 w 1374140"/>
              <a:gd name="connsiteY7" fmla="*/ 4038600 h 5209540"/>
              <a:gd name="connsiteX8" fmla="*/ 1127760 w 1374140"/>
              <a:gd name="connsiteY8" fmla="*/ 4450080 h 5209540"/>
              <a:gd name="connsiteX9" fmla="*/ 1203960 w 1374140"/>
              <a:gd name="connsiteY9" fmla="*/ 4632960 h 5209540"/>
              <a:gd name="connsiteX10" fmla="*/ 1264920 w 1374140"/>
              <a:gd name="connsiteY10" fmla="*/ 4785360 h 5209540"/>
              <a:gd name="connsiteX11" fmla="*/ 1341120 w 1374140"/>
              <a:gd name="connsiteY11" fmla="*/ 5074920 h 5209540"/>
              <a:gd name="connsiteX12" fmla="*/ 1356360 w 1374140"/>
              <a:gd name="connsiteY12" fmla="*/ 5196840 h 5209540"/>
              <a:gd name="connsiteX0" fmla="*/ 15240 w 1206500"/>
              <a:gd name="connsiteY0" fmla="*/ 0 h 3563620"/>
              <a:gd name="connsiteX1" fmla="*/ 15240 w 1206500"/>
              <a:gd name="connsiteY1" fmla="*/ 304800 h 3563620"/>
              <a:gd name="connsiteX2" fmla="*/ 106680 w 1206500"/>
              <a:gd name="connsiteY2" fmla="*/ 853440 h 3563620"/>
              <a:gd name="connsiteX3" fmla="*/ 167640 w 1206500"/>
              <a:gd name="connsiteY3" fmla="*/ 1219200 h 3563620"/>
              <a:gd name="connsiteX4" fmla="*/ 350520 w 1206500"/>
              <a:gd name="connsiteY4" fmla="*/ 1752600 h 3563620"/>
              <a:gd name="connsiteX5" fmla="*/ 472440 w 1206500"/>
              <a:gd name="connsiteY5" fmla="*/ 2057400 h 3563620"/>
              <a:gd name="connsiteX6" fmla="*/ 716280 w 1206500"/>
              <a:gd name="connsiteY6" fmla="*/ 2392680 h 3563620"/>
              <a:gd name="connsiteX7" fmla="*/ 960120 w 1206500"/>
              <a:gd name="connsiteY7" fmla="*/ 2804160 h 3563620"/>
              <a:gd name="connsiteX8" fmla="*/ 1036320 w 1206500"/>
              <a:gd name="connsiteY8" fmla="*/ 2987040 h 3563620"/>
              <a:gd name="connsiteX9" fmla="*/ 1097280 w 1206500"/>
              <a:gd name="connsiteY9" fmla="*/ 3139440 h 3563620"/>
              <a:gd name="connsiteX10" fmla="*/ 1173480 w 1206500"/>
              <a:gd name="connsiteY10" fmla="*/ 3429000 h 3563620"/>
              <a:gd name="connsiteX11" fmla="*/ 1188720 w 1206500"/>
              <a:gd name="connsiteY11" fmla="*/ 3550920 h 35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500" h="3563620">
                <a:moveTo>
                  <a:pt x="15240" y="0"/>
                </a:moveTo>
                <a:cubicBezTo>
                  <a:pt x="45720" y="325120"/>
                  <a:pt x="0" y="162560"/>
                  <a:pt x="15240" y="304800"/>
                </a:cubicBezTo>
                <a:cubicBezTo>
                  <a:pt x="30480" y="447040"/>
                  <a:pt x="106680" y="853440"/>
                  <a:pt x="106680" y="853440"/>
                </a:cubicBezTo>
                <a:cubicBezTo>
                  <a:pt x="132080" y="1005840"/>
                  <a:pt x="127000" y="1069340"/>
                  <a:pt x="167640" y="1219200"/>
                </a:cubicBezTo>
                <a:cubicBezTo>
                  <a:pt x="208280" y="1369060"/>
                  <a:pt x="299720" y="1612900"/>
                  <a:pt x="350520" y="1752600"/>
                </a:cubicBezTo>
                <a:cubicBezTo>
                  <a:pt x="401320" y="1892300"/>
                  <a:pt x="411480" y="1950720"/>
                  <a:pt x="472440" y="2057400"/>
                </a:cubicBezTo>
                <a:cubicBezTo>
                  <a:pt x="533400" y="2164080"/>
                  <a:pt x="635000" y="2268220"/>
                  <a:pt x="716280" y="2392680"/>
                </a:cubicBezTo>
                <a:cubicBezTo>
                  <a:pt x="797560" y="2517140"/>
                  <a:pt x="906780" y="2705100"/>
                  <a:pt x="960120" y="2804160"/>
                </a:cubicBezTo>
                <a:cubicBezTo>
                  <a:pt x="1013460" y="2903220"/>
                  <a:pt x="1013460" y="2931160"/>
                  <a:pt x="1036320" y="2987040"/>
                </a:cubicBezTo>
                <a:cubicBezTo>
                  <a:pt x="1059180" y="3042920"/>
                  <a:pt x="1074420" y="3065780"/>
                  <a:pt x="1097280" y="3139440"/>
                </a:cubicBezTo>
                <a:cubicBezTo>
                  <a:pt x="1120140" y="3213100"/>
                  <a:pt x="1158240" y="3360420"/>
                  <a:pt x="1173480" y="3429000"/>
                </a:cubicBezTo>
                <a:cubicBezTo>
                  <a:pt x="1188720" y="3497580"/>
                  <a:pt x="1206500" y="3563620"/>
                  <a:pt x="1188720" y="3550920"/>
                </a:cubicBezTo>
              </a:path>
            </a:pathLst>
          </a:custGeom>
          <a:ln w="177800" cap="rnd">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5-Point Star 5"/>
          <p:cNvSpPr/>
          <p:nvPr/>
        </p:nvSpPr>
        <p:spPr>
          <a:xfrm>
            <a:off x="8229600" y="518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0259001">
            <a:off x="7968371" y="3483031"/>
            <a:ext cx="1176925" cy="461665"/>
          </a:xfrm>
          <a:prstGeom prst="rect">
            <a:avLst/>
          </a:prstGeom>
          <a:solidFill>
            <a:srgbClr val="FFF0E7"/>
          </a:solidFill>
          <a:ln w="25400">
            <a:solidFill>
              <a:schemeClr val="tx1"/>
            </a:solidFill>
          </a:ln>
        </p:spPr>
        <p:txBody>
          <a:bodyPr wrap="none" rtlCol="0">
            <a:spAutoFit/>
          </a:bodyPr>
          <a:lstStyle/>
          <a:p>
            <a:r>
              <a:rPr lang="en-US" sz="2400" dirty="0" smtClean="0"/>
              <a:t>Cahokia</a:t>
            </a:r>
            <a:endParaRPr lang="en-US" sz="2400" dirty="0"/>
          </a:p>
        </p:txBody>
      </p:sp>
      <p:sp>
        <p:nvSpPr>
          <p:cNvPr id="7" name="5-Point Star 6"/>
          <p:cNvSpPr/>
          <p:nvPr/>
        </p:nvSpPr>
        <p:spPr>
          <a:xfrm>
            <a:off x="7696200" y="3810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772400" y="4114800"/>
            <a:ext cx="609600" cy="1463040"/>
          </a:xfrm>
          <a:custGeom>
            <a:avLst/>
            <a:gdLst>
              <a:gd name="connsiteX0" fmla="*/ 609600 w 609600"/>
              <a:gd name="connsiteY0" fmla="*/ 1463040 h 1463040"/>
              <a:gd name="connsiteX1" fmla="*/ 320040 w 609600"/>
              <a:gd name="connsiteY1" fmla="*/ 1127760 h 1463040"/>
              <a:gd name="connsiteX2" fmla="*/ 60960 w 609600"/>
              <a:gd name="connsiteY2" fmla="*/ 487680 h 1463040"/>
              <a:gd name="connsiteX3" fmla="*/ 0 w 609600"/>
              <a:gd name="connsiteY3" fmla="*/ 0 h 1463040"/>
            </a:gdLst>
            <a:ahLst/>
            <a:cxnLst>
              <a:cxn ang="0">
                <a:pos x="connsiteX0" y="connsiteY0"/>
              </a:cxn>
              <a:cxn ang="0">
                <a:pos x="connsiteX1" y="connsiteY1"/>
              </a:cxn>
              <a:cxn ang="0">
                <a:pos x="connsiteX2" y="connsiteY2"/>
              </a:cxn>
              <a:cxn ang="0">
                <a:pos x="connsiteX3" y="connsiteY3"/>
              </a:cxn>
            </a:cxnLst>
            <a:rect l="l" t="t" r="r" b="b"/>
            <a:pathLst>
              <a:path w="609600" h="1463040">
                <a:moveTo>
                  <a:pt x="609600" y="1463040"/>
                </a:moveTo>
                <a:cubicBezTo>
                  <a:pt x="510540" y="1376680"/>
                  <a:pt x="411480" y="1290320"/>
                  <a:pt x="320040" y="1127760"/>
                </a:cubicBezTo>
                <a:cubicBezTo>
                  <a:pt x="228600" y="965200"/>
                  <a:pt x="114300" y="675640"/>
                  <a:pt x="60960" y="487680"/>
                </a:cubicBezTo>
                <a:cubicBezTo>
                  <a:pt x="7620" y="299720"/>
                  <a:pt x="3810" y="149860"/>
                  <a:pt x="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p:cNvGrpSpPr/>
          <p:nvPr/>
        </p:nvGrpSpPr>
        <p:grpSpPr>
          <a:xfrm>
            <a:off x="7696200" y="1524000"/>
            <a:ext cx="1447800" cy="1581912"/>
            <a:chOff x="7696200" y="1524000"/>
            <a:chExt cx="1447800" cy="1581912"/>
          </a:xfrm>
        </p:grpSpPr>
        <p:sp>
          <p:nvSpPr>
            <p:cNvPr id="14" name="Rectangle 13"/>
            <p:cNvSpPr>
              <a:spLocks/>
            </p:cNvSpPr>
            <p:nvPr/>
          </p:nvSpPr>
          <p:spPr>
            <a:xfrm>
              <a:off x="8001000" y="1600200"/>
              <a:ext cx="1005840" cy="6309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000">
              <a:off x="7985760" y="1524000"/>
              <a:ext cx="1158240" cy="396240"/>
            </a:xfrm>
            <a:custGeom>
              <a:avLst/>
              <a:gdLst>
                <a:gd name="connsiteX0" fmla="*/ 0 w 1348740"/>
                <a:gd name="connsiteY0" fmla="*/ 398780 h 398780"/>
                <a:gd name="connsiteX1" fmla="*/ 518160 w 1348740"/>
                <a:gd name="connsiteY1" fmla="*/ 215900 h 398780"/>
                <a:gd name="connsiteX2" fmla="*/ 1021080 w 1348740"/>
                <a:gd name="connsiteY2" fmla="*/ 17780 h 398780"/>
              </a:gdLst>
              <a:ahLst/>
              <a:cxnLst>
                <a:cxn ang="0">
                  <a:pos x="connsiteX0" y="connsiteY0"/>
                </a:cxn>
                <a:cxn ang="0">
                  <a:pos x="connsiteX1" y="connsiteY1"/>
                </a:cxn>
                <a:cxn ang="0">
                  <a:pos x="connsiteX2" y="connsiteY2"/>
                </a:cxn>
              </a:cxnLst>
              <a:rect l="l" t="t" r="r" b="b"/>
              <a:pathLst>
                <a:path w="1348740" h="398780">
                  <a:moveTo>
                    <a:pt x="0" y="398780"/>
                  </a:moveTo>
                  <a:lnTo>
                    <a:pt x="518160" y="215900"/>
                  </a:lnTo>
                  <a:cubicBezTo>
                    <a:pt x="688340" y="152400"/>
                    <a:pt x="1348740" y="0"/>
                    <a:pt x="1021080" y="17780"/>
                  </a:cubicBezTo>
                </a:path>
              </a:pathLst>
            </a:custGeom>
            <a:ln w="63500">
              <a:solidFill>
                <a:schemeClr val="tx2">
                  <a:lumMod val="60000"/>
                  <a:lumOff val="40000"/>
                </a:schemeClr>
              </a:solidFill>
            </a:ln>
            <a:effectLst>
              <a:outerShdw dist="12700" dir="5400000" algn="ctr" rotWithShape="0">
                <a:schemeClr val="tx1">
                  <a:lumMod val="85000"/>
                  <a:lumOff val="1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7696200" y="203911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143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9" name="TextBox 18"/>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0" name="TextBox 19"/>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8" name="Freeform 7"/>
          <p:cNvSpPr/>
          <p:nvPr/>
        </p:nvSpPr>
        <p:spPr>
          <a:xfrm>
            <a:off x="137160" y="2438400"/>
            <a:ext cx="7376160" cy="2100580"/>
          </a:xfrm>
          <a:custGeom>
            <a:avLst/>
            <a:gdLst>
              <a:gd name="connsiteX0" fmla="*/ 7376160 w 7376160"/>
              <a:gd name="connsiteY0" fmla="*/ 863600 h 2108200"/>
              <a:gd name="connsiteX1" fmla="*/ 7056120 w 7376160"/>
              <a:gd name="connsiteY1" fmla="*/ 817880 h 2108200"/>
              <a:gd name="connsiteX2" fmla="*/ 6797040 w 7376160"/>
              <a:gd name="connsiteY2" fmla="*/ 909320 h 2108200"/>
              <a:gd name="connsiteX3" fmla="*/ 6690360 w 7376160"/>
              <a:gd name="connsiteY3" fmla="*/ 863600 h 2108200"/>
              <a:gd name="connsiteX4" fmla="*/ 6522720 w 7376160"/>
              <a:gd name="connsiteY4" fmla="*/ 939800 h 2108200"/>
              <a:gd name="connsiteX5" fmla="*/ 6446520 w 7376160"/>
              <a:gd name="connsiteY5" fmla="*/ 1351280 h 2108200"/>
              <a:gd name="connsiteX6" fmla="*/ 6324600 w 7376160"/>
              <a:gd name="connsiteY6" fmla="*/ 1640840 h 2108200"/>
              <a:gd name="connsiteX7" fmla="*/ 5821680 w 7376160"/>
              <a:gd name="connsiteY7" fmla="*/ 2037080 h 2108200"/>
              <a:gd name="connsiteX8" fmla="*/ 5638800 w 7376160"/>
              <a:gd name="connsiteY8" fmla="*/ 2067560 h 2108200"/>
              <a:gd name="connsiteX9" fmla="*/ 5440680 w 7376160"/>
              <a:gd name="connsiteY9" fmla="*/ 1945640 h 2108200"/>
              <a:gd name="connsiteX10" fmla="*/ 5273040 w 7376160"/>
              <a:gd name="connsiteY10" fmla="*/ 2006600 h 2108200"/>
              <a:gd name="connsiteX11" fmla="*/ 5105400 w 7376160"/>
              <a:gd name="connsiteY11" fmla="*/ 2098040 h 2108200"/>
              <a:gd name="connsiteX12" fmla="*/ 4922520 w 7376160"/>
              <a:gd name="connsiteY12" fmla="*/ 1991360 h 2108200"/>
              <a:gd name="connsiteX13" fmla="*/ 4709160 w 7376160"/>
              <a:gd name="connsiteY13" fmla="*/ 2067560 h 2108200"/>
              <a:gd name="connsiteX14" fmla="*/ 4572000 w 7376160"/>
              <a:gd name="connsiteY14" fmla="*/ 1899920 h 2108200"/>
              <a:gd name="connsiteX15" fmla="*/ 4373880 w 7376160"/>
              <a:gd name="connsiteY15" fmla="*/ 1976120 h 2108200"/>
              <a:gd name="connsiteX16" fmla="*/ 4191000 w 7376160"/>
              <a:gd name="connsiteY16" fmla="*/ 1808480 h 2108200"/>
              <a:gd name="connsiteX17" fmla="*/ 3825240 w 7376160"/>
              <a:gd name="connsiteY17" fmla="*/ 1732280 h 2108200"/>
              <a:gd name="connsiteX18" fmla="*/ 3611880 w 7376160"/>
              <a:gd name="connsiteY18" fmla="*/ 1762760 h 2108200"/>
              <a:gd name="connsiteX19" fmla="*/ 3398520 w 7376160"/>
              <a:gd name="connsiteY19" fmla="*/ 1945640 h 2108200"/>
              <a:gd name="connsiteX20" fmla="*/ 3215640 w 7376160"/>
              <a:gd name="connsiteY20" fmla="*/ 1808480 h 2108200"/>
              <a:gd name="connsiteX21" fmla="*/ 2758440 w 7376160"/>
              <a:gd name="connsiteY21" fmla="*/ 1778000 h 2108200"/>
              <a:gd name="connsiteX22" fmla="*/ 2438400 w 7376160"/>
              <a:gd name="connsiteY22" fmla="*/ 1747520 h 2108200"/>
              <a:gd name="connsiteX23" fmla="*/ 1996440 w 7376160"/>
              <a:gd name="connsiteY23" fmla="*/ 1442720 h 2108200"/>
              <a:gd name="connsiteX24" fmla="*/ 1722120 w 7376160"/>
              <a:gd name="connsiteY24" fmla="*/ 909320 h 2108200"/>
              <a:gd name="connsiteX25" fmla="*/ 1386840 w 7376160"/>
              <a:gd name="connsiteY25" fmla="*/ 299720 h 2108200"/>
              <a:gd name="connsiteX26" fmla="*/ 1325880 w 7376160"/>
              <a:gd name="connsiteY26" fmla="*/ 40640 h 2108200"/>
              <a:gd name="connsiteX27" fmla="*/ 1066800 w 7376160"/>
              <a:gd name="connsiteY27" fmla="*/ 55880 h 2108200"/>
              <a:gd name="connsiteX28" fmla="*/ 777240 w 7376160"/>
              <a:gd name="connsiteY28" fmla="*/ 86360 h 2108200"/>
              <a:gd name="connsiteX29" fmla="*/ 579120 w 7376160"/>
              <a:gd name="connsiteY29" fmla="*/ 132080 h 2108200"/>
              <a:gd name="connsiteX30" fmla="*/ 350520 w 7376160"/>
              <a:gd name="connsiteY30" fmla="*/ 55880 h 2108200"/>
              <a:gd name="connsiteX31" fmla="*/ 0 w 7376160"/>
              <a:gd name="connsiteY31" fmla="*/ 193040 h 2108200"/>
              <a:gd name="connsiteX0" fmla="*/ 7376160 w 7376160"/>
              <a:gd name="connsiteY0" fmla="*/ 863600 h 2100580"/>
              <a:gd name="connsiteX1" fmla="*/ 7056120 w 7376160"/>
              <a:gd name="connsiteY1" fmla="*/ 817880 h 2100580"/>
              <a:gd name="connsiteX2" fmla="*/ 6797040 w 7376160"/>
              <a:gd name="connsiteY2" fmla="*/ 909320 h 2100580"/>
              <a:gd name="connsiteX3" fmla="*/ 6690360 w 7376160"/>
              <a:gd name="connsiteY3" fmla="*/ 863600 h 2100580"/>
              <a:gd name="connsiteX4" fmla="*/ 6522720 w 7376160"/>
              <a:gd name="connsiteY4" fmla="*/ 939800 h 2100580"/>
              <a:gd name="connsiteX5" fmla="*/ 6446520 w 7376160"/>
              <a:gd name="connsiteY5" fmla="*/ 1351280 h 2100580"/>
              <a:gd name="connsiteX6" fmla="*/ 6324600 w 7376160"/>
              <a:gd name="connsiteY6" fmla="*/ 1640840 h 2100580"/>
              <a:gd name="connsiteX7" fmla="*/ 6141720 w 7376160"/>
              <a:gd name="connsiteY7" fmla="*/ 1717040 h 2100580"/>
              <a:gd name="connsiteX8" fmla="*/ 5821680 w 7376160"/>
              <a:gd name="connsiteY8" fmla="*/ 2037080 h 2100580"/>
              <a:gd name="connsiteX9" fmla="*/ 5638800 w 7376160"/>
              <a:gd name="connsiteY9" fmla="*/ 2067560 h 2100580"/>
              <a:gd name="connsiteX10" fmla="*/ 5440680 w 7376160"/>
              <a:gd name="connsiteY10" fmla="*/ 1945640 h 2100580"/>
              <a:gd name="connsiteX11" fmla="*/ 5273040 w 7376160"/>
              <a:gd name="connsiteY11" fmla="*/ 2006600 h 2100580"/>
              <a:gd name="connsiteX12" fmla="*/ 5105400 w 7376160"/>
              <a:gd name="connsiteY12" fmla="*/ 2098040 h 2100580"/>
              <a:gd name="connsiteX13" fmla="*/ 4922520 w 7376160"/>
              <a:gd name="connsiteY13" fmla="*/ 1991360 h 2100580"/>
              <a:gd name="connsiteX14" fmla="*/ 4709160 w 7376160"/>
              <a:gd name="connsiteY14" fmla="*/ 2067560 h 2100580"/>
              <a:gd name="connsiteX15" fmla="*/ 4572000 w 7376160"/>
              <a:gd name="connsiteY15" fmla="*/ 1899920 h 2100580"/>
              <a:gd name="connsiteX16" fmla="*/ 4373880 w 7376160"/>
              <a:gd name="connsiteY16" fmla="*/ 1976120 h 2100580"/>
              <a:gd name="connsiteX17" fmla="*/ 4191000 w 7376160"/>
              <a:gd name="connsiteY17" fmla="*/ 1808480 h 2100580"/>
              <a:gd name="connsiteX18" fmla="*/ 3825240 w 7376160"/>
              <a:gd name="connsiteY18" fmla="*/ 1732280 h 2100580"/>
              <a:gd name="connsiteX19" fmla="*/ 3611880 w 7376160"/>
              <a:gd name="connsiteY19" fmla="*/ 1762760 h 2100580"/>
              <a:gd name="connsiteX20" fmla="*/ 3398520 w 7376160"/>
              <a:gd name="connsiteY20" fmla="*/ 1945640 h 2100580"/>
              <a:gd name="connsiteX21" fmla="*/ 3215640 w 7376160"/>
              <a:gd name="connsiteY21" fmla="*/ 1808480 h 2100580"/>
              <a:gd name="connsiteX22" fmla="*/ 2758440 w 7376160"/>
              <a:gd name="connsiteY22" fmla="*/ 1778000 h 2100580"/>
              <a:gd name="connsiteX23" fmla="*/ 2438400 w 7376160"/>
              <a:gd name="connsiteY23" fmla="*/ 1747520 h 2100580"/>
              <a:gd name="connsiteX24" fmla="*/ 1996440 w 7376160"/>
              <a:gd name="connsiteY24" fmla="*/ 1442720 h 2100580"/>
              <a:gd name="connsiteX25" fmla="*/ 1722120 w 7376160"/>
              <a:gd name="connsiteY25" fmla="*/ 909320 h 2100580"/>
              <a:gd name="connsiteX26" fmla="*/ 1386840 w 7376160"/>
              <a:gd name="connsiteY26" fmla="*/ 299720 h 2100580"/>
              <a:gd name="connsiteX27" fmla="*/ 1325880 w 7376160"/>
              <a:gd name="connsiteY27" fmla="*/ 40640 h 2100580"/>
              <a:gd name="connsiteX28" fmla="*/ 1066800 w 7376160"/>
              <a:gd name="connsiteY28" fmla="*/ 55880 h 2100580"/>
              <a:gd name="connsiteX29" fmla="*/ 777240 w 7376160"/>
              <a:gd name="connsiteY29" fmla="*/ 86360 h 2100580"/>
              <a:gd name="connsiteX30" fmla="*/ 579120 w 7376160"/>
              <a:gd name="connsiteY30" fmla="*/ 132080 h 2100580"/>
              <a:gd name="connsiteX31" fmla="*/ 350520 w 7376160"/>
              <a:gd name="connsiteY31" fmla="*/ 55880 h 2100580"/>
              <a:gd name="connsiteX32" fmla="*/ 0 w 7376160"/>
              <a:gd name="connsiteY32" fmla="*/ 193040 h 21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76160" h="2100580">
                <a:moveTo>
                  <a:pt x="7376160" y="863600"/>
                </a:moveTo>
                <a:cubicBezTo>
                  <a:pt x="7264400" y="836930"/>
                  <a:pt x="7152640" y="810260"/>
                  <a:pt x="7056120" y="817880"/>
                </a:cubicBezTo>
                <a:cubicBezTo>
                  <a:pt x="6959600" y="825500"/>
                  <a:pt x="6858000" y="901700"/>
                  <a:pt x="6797040" y="909320"/>
                </a:cubicBezTo>
                <a:cubicBezTo>
                  <a:pt x="6736080" y="916940"/>
                  <a:pt x="6736080" y="858520"/>
                  <a:pt x="6690360" y="863600"/>
                </a:cubicBezTo>
                <a:cubicBezTo>
                  <a:pt x="6644640" y="868680"/>
                  <a:pt x="6563360" y="858520"/>
                  <a:pt x="6522720" y="939800"/>
                </a:cubicBezTo>
                <a:cubicBezTo>
                  <a:pt x="6482080" y="1021080"/>
                  <a:pt x="6479540" y="1234440"/>
                  <a:pt x="6446520" y="1351280"/>
                </a:cubicBezTo>
                <a:cubicBezTo>
                  <a:pt x="6413500" y="1468120"/>
                  <a:pt x="6375400" y="1579880"/>
                  <a:pt x="6324600" y="1640840"/>
                </a:cubicBezTo>
                <a:cubicBezTo>
                  <a:pt x="6273800" y="1701800"/>
                  <a:pt x="6225540" y="1651000"/>
                  <a:pt x="6141720" y="1717040"/>
                </a:cubicBezTo>
                <a:cubicBezTo>
                  <a:pt x="6057900" y="1783080"/>
                  <a:pt x="5905500" y="1978660"/>
                  <a:pt x="5821680" y="2037080"/>
                </a:cubicBezTo>
                <a:cubicBezTo>
                  <a:pt x="5737860" y="2095500"/>
                  <a:pt x="5702300" y="2082800"/>
                  <a:pt x="5638800" y="2067560"/>
                </a:cubicBezTo>
                <a:cubicBezTo>
                  <a:pt x="5575300" y="2052320"/>
                  <a:pt x="5501640" y="1955800"/>
                  <a:pt x="5440680" y="1945640"/>
                </a:cubicBezTo>
                <a:cubicBezTo>
                  <a:pt x="5379720" y="1935480"/>
                  <a:pt x="5328920" y="1981200"/>
                  <a:pt x="5273040" y="2006600"/>
                </a:cubicBezTo>
                <a:cubicBezTo>
                  <a:pt x="5217160" y="2032000"/>
                  <a:pt x="5163820" y="2100580"/>
                  <a:pt x="5105400" y="2098040"/>
                </a:cubicBezTo>
                <a:cubicBezTo>
                  <a:pt x="5046980" y="2095500"/>
                  <a:pt x="4988560" y="1996440"/>
                  <a:pt x="4922520" y="1991360"/>
                </a:cubicBezTo>
                <a:cubicBezTo>
                  <a:pt x="4856480" y="1986280"/>
                  <a:pt x="4767580" y="2082800"/>
                  <a:pt x="4709160" y="2067560"/>
                </a:cubicBezTo>
                <a:cubicBezTo>
                  <a:pt x="4650740" y="2052320"/>
                  <a:pt x="4627880" y="1915160"/>
                  <a:pt x="4572000" y="1899920"/>
                </a:cubicBezTo>
                <a:cubicBezTo>
                  <a:pt x="4516120" y="1884680"/>
                  <a:pt x="4437380" y="1991360"/>
                  <a:pt x="4373880" y="1976120"/>
                </a:cubicBezTo>
                <a:cubicBezTo>
                  <a:pt x="4310380" y="1960880"/>
                  <a:pt x="4282440" y="1849120"/>
                  <a:pt x="4191000" y="1808480"/>
                </a:cubicBezTo>
                <a:cubicBezTo>
                  <a:pt x="4099560" y="1767840"/>
                  <a:pt x="3921760" y="1739900"/>
                  <a:pt x="3825240" y="1732280"/>
                </a:cubicBezTo>
                <a:cubicBezTo>
                  <a:pt x="3728720" y="1724660"/>
                  <a:pt x="3683000" y="1727200"/>
                  <a:pt x="3611880" y="1762760"/>
                </a:cubicBezTo>
                <a:cubicBezTo>
                  <a:pt x="3540760" y="1798320"/>
                  <a:pt x="3464560" y="1938020"/>
                  <a:pt x="3398520" y="1945640"/>
                </a:cubicBezTo>
                <a:cubicBezTo>
                  <a:pt x="3332480" y="1953260"/>
                  <a:pt x="3322320" y="1836420"/>
                  <a:pt x="3215640" y="1808480"/>
                </a:cubicBezTo>
                <a:cubicBezTo>
                  <a:pt x="3108960" y="1780540"/>
                  <a:pt x="2887980" y="1788160"/>
                  <a:pt x="2758440" y="1778000"/>
                </a:cubicBezTo>
                <a:cubicBezTo>
                  <a:pt x="2628900" y="1767840"/>
                  <a:pt x="2565400" y="1803400"/>
                  <a:pt x="2438400" y="1747520"/>
                </a:cubicBezTo>
                <a:cubicBezTo>
                  <a:pt x="2311400" y="1691640"/>
                  <a:pt x="2115820" y="1582420"/>
                  <a:pt x="1996440" y="1442720"/>
                </a:cubicBezTo>
                <a:cubicBezTo>
                  <a:pt x="1877060" y="1303020"/>
                  <a:pt x="1823720" y="1099820"/>
                  <a:pt x="1722120" y="909320"/>
                </a:cubicBezTo>
                <a:cubicBezTo>
                  <a:pt x="1620520" y="718820"/>
                  <a:pt x="1452880" y="444500"/>
                  <a:pt x="1386840" y="299720"/>
                </a:cubicBezTo>
                <a:cubicBezTo>
                  <a:pt x="1320800" y="154940"/>
                  <a:pt x="1379220" y="81280"/>
                  <a:pt x="1325880" y="40640"/>
                </a:cubicBezTo>
                <a:cubicBezTo>
                  <a:pt x="1272540" y="0"/>
                  <a:pt x="1158240" y="48260"/>
                  <a:pt x="1066800" y="55880"/>
                </a:cubicBezTo>
                <a:cubicBezTo>
                  <a:pt x="975360" y="63500"/>
                  <a:pt x="858520" y="73660"/>
                  <a:pt x="777240" y="86360"/>
                </a:cubicBezTo>
                <a:cubicBezTo>
                  <a:pt x="695960" y="99060"/>
                  <a:pt x="650240" y="137160"/>
                  <a:pt x="579120" y="132080"/>
                </a:cubicBezTo>
                <a:cubicBezTo>
                  <a:pt x="508000" y="127000"/>
                  <a:pt x="447040" y="45720"/>
                  <a:pt x="350520" y="55880"/>
                </a:cubicBezTo>
                <a:cubicBezTo>
                  <a:pt x="254000" y="66040"/>
                  <a:pt x="127000" y="129540"/>
                  <a:pt x="0" y="193040"/>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6290036" y="3276600"/>
            <a:ext cx="1253764" cy="1509861"/>
            <a:chOff x="6281394" y="3346515"/>
            <a:chExt cx="1253764" cy="1509861"/>
          </a:xfrm>
        </p:grpSpPr>
        <p:sp>
          <p:nvSpPr>
            <p:cNvPr id="22" name="Freeform 21"/>
            <p:cNvSpPr/>
            <p:nvPr/>
          </p:nvSpPr>
          <p:spPr>
            <a:xfrm>
              <a:off x="6281394" y="3346515"/>
              <a:ext cx="1253764" cy="1509861"/>
            </a:xfrm>
            <a:custGeom>
              <a:avLst/>
              <a:gdLst>
                <a:gd name="connsiteX0" fmla="*/ 1165781 w 1253764"/>
                <a:gd name="connsiteY0" fmla="*/ 56561 h 1509861"/>
                <a:gd name="connsiteX1" fmla="*/ 1175208 w 1253764"/>
                <a:gd name="connsiteY1" fmla="*/ 405353 h 1509861"/>
                <a:gd name="connsiteX2" fmla="*/ 1241196 w 1253764"/>
                <a:gd name="connsiteY2" fmla="*/ 725864 h 1509861"/>
                <a:gd name="connsiteX3" fmla="*/ 1212915 w 1253764"/>
                <a:gd name="connsiteY3" fmla="*/ 895547 h 1509861"/>
                <a:gd name="connsiteX4" fmla="*/ 996099 w 1253764"/>
                <a:gd name="connsiteY4" fmla="*/ 1008669 h 1509861"/>
                <a:gd name="connsiteX5" fmla="*/ 637880 w 1253764"/>
                <a:gd name="connsiteY5" fmla="*/ 1216058 h 1509861"/>
                <a:gd name="connsiteX6" fmla="*/ 421064 w 1253764"/>
                <a:gd name="connsiteY6" fmla="*/ 1423448 h 1509861"/>
                <a:gd name="connsiteX7" fmla="*/ 223101 w 1253764"/>
                <a:gd name="connsiteY7" fmla="*/ 1489436 h 1509861"/>
                <a:gd name="connsiteX8" fmla="*/ 25138 w 1253764"/>
                <a:gd name="connsiteY8" fmla="*/ 1300899 h 1509861"/>
                <a:gd name="connsiteX9" fmla="*/ 72272 w 1253764"/>
                <a:gd name="connsiteY9" fmla="*/ 961534 h 1509861"/>
                <a:gd name="connsiteX10" fmla="*/ 270235 w 1253764"/>
                <a:gd name="connsiteY10" fmla="*/ 782425 h 1509861"/>
                <a:gd name="connsiteX11" fmla="*/ 392783 w 1253764"/>
                <a:gd name="connsiteY11" fmla="*/ 499621 h 1509861"/>
                <a:gd name="connsiteX12" fmla="*/ 458771 w 1253764"/>
                <a:gd name="connsiteY12" fmla="*/ 150829 h 1509861"/>
                <a:gd name="connsiteX13" fmla="*/ 703868 w 1253764"/>
                <a:gd name="connsiteY13" fmla="*/ 160256 h 1509861"/>
                <a:gd name="connsiteX14" fmla="*/ 882977 w 1253764"/>
                <a:gd name="connsiteY14" fmla="*/ 65988 h 1509861"/>
                <a:gd name="connsiteX15" fmla="*/ 1165781 w 1253764"/>
                <a:gd name="connsiteY15" fmla="*/ 56561 h 150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64" h="1509861">
                  <a:moveTo>
                    <a:pt x="1165781" y="56561"/>
                  </a:moveTo>
                  <a:cubicBezTo>
                    <a:pt x="1214486" y="113122"/>
                    <a:pt x="1162639" y="293803"/>
                    <a:pt x="1175208" y="405353"/>
                  </a:cubicBezTo>
                  <a:cubicBezTo>
                    <a:pt x="1187777" y="516904"/>
                    <a:pt x="1234912" y="644165"/>
                    <a:pt x="1241196" y="725864"/>
                  </a:cubicBezTo>
                  <a:cubicBezTo>
                    <a:pt x="1247481" y="807563"/>
                    <a:pt x="1253764" y="848413"/>
                    <a:pt x="1212915" y="895547"/>
                  </a:cubicBezTo>
                  <a:cubicBezTo>
                    <a:pt x="1172066" y="942681"/>
                    <a:pt x="1091938" y="955251"/>
                    <a:pt x="996099" y="1008669"/>
                  </a:cubicBezTo>
                  <a:cubicBezTo>
                    <a:pt x="900260" y="1062087"/>
                    <a:pt x="733719" y="1146928"/>
                    <a:pt x="637880" y="1216058"/>
                  </a:cubicBezTo>
                  <a:cubicBezTo>
                    <a:pt x="542041" y="1285188"/>
                    <a:pt x="490194" y="1377885"/>
                    <a:pt x="421064" y="1423448"/>
                  </a:cubicBezTo>
                  <a:cubicBezTo>
                    <a:pt x="351934" y="1469011"/>
                    <a:pt x="289089" y="1509861"/>
                    <a:pt x="223101" y="1489436"/>
                  </a:cubicBezTo>
                  <a:cubicBezTo>
                    <a:pt x="157113" y="1469011"/>
                    <a:pt x="50276" y="1388883"/>
                    <a:pt x="25138" y="1300899"/>
                  </a:cubicBezTo>
                  <a:cubicBezTo>
                    <a:pt x="0" y="1212915"/>
                    <a:pt x="31423" y="1047946"/>
                    <a:pt x="72272" y="961534"/>
                  </a:cubicBezTo>
                  <a:cubicBezTo>
                    <a:pt x="113121" y="875122"/>
                    <a:pt x="216816" y="859411"/>
                    <a:pt x="270235" y="782425"/>
                  </a:cubicBezTo>
                  <a:cubicBezTo>
                    <a:pt x="323654" y="705439"/>
                    <a:pt x="361360" y="604887"/>
                    <a:pt x="392783" y="499621"/>
                  </a:cubicBezTo>
                  <a:cubicBezTo>
                    <a:pt x="424206" y="394355"/>
                    <a:pt x="406924" y="207390"/>
                    <a:pt x="458771" y="150829"/>
                  </a:cubicBezTo>
                  <a:cubicBezTo>
                    <a:pt x="510618" y="94268"/>
                    <a:pt x="633167" y="174396"/>
                    <a:pt x="703868" y="160256"/>
                  </a:cubicBezTo>
                  <a:cubicBezTo>
                    <a:pt x="774569" y="146116"/>
                    <a:pt x="809134" y="86413"/>
                    <a:pt x="882977" y="65988"/>
                  </a:cubicBezTo>
                  <a:cubicBezTo>
                    <a:pt x="956820" y="45563"/>
                    <a:pt x="1117076" y="0"/>
                    <a:pt x="1165781" y="5656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a:t>
              </a:r>
              <a:endParaRPr lang="en-US" sz="2400" dirty="0"/>
            </a:p>
          </p:txBody>
        </p:sp>
        <p:sp>
          <p:nvSpPr>
            <p:cNvPr id="23" name="TextBox 22"/>
            <p:cNvSpPr txBox="1"/>
            <p:nvPr/>
          </p:nvSpPr>
          <p:spPr>
            <a:xfrm rot="19327766">
              <a:off x="6346087" y="3884727"/>
              <a:ext cx="1141659" cy="461665"/>
            </a:xfrm>
            <a:prstGeom prst="rect">
              <a:avLst/>
            </a:prstGeom>
            <a:noFill/>
          </p:spPr>
          <p:txBody>
            <a:bodyPr wrap="none" rtlCol="0">
              <a:spAutoFit/>
            </a:bodyPr>
            <a:lstStyle/>
            <a:p>
              <a:r>
                <a:rPr lang="en-US" sz="2400" dirty="0" smtClean="0">
                  <a:solidFill>
                    <a:schemeClr val="bg1"/>
                  </a:solidFill>
                  <a:effectLst>
                    <a:outerShdw dist="50800" dir="5400000" algn="ctr" rotWithShape="0">
                      <a:schemeClr val="tx1"/>
                    </a:outerShdw>
                  </a:effectLst>
                </a:rPr>
                <a:t>St Louis</a:t>
              </a:r>
              <a:endParaRPr lang="en-US" sz="2400" dirty="0">
                <a:solidFill>
                  <a:schemeClr val="bg1"/>
                </a:solidFill>
                <a:effectLst>
                  <a:outerShdw dist="50800" dir="5400000" algn="ctr" rotWithShape="0">
                    <a:schemeClr val="tx1"/>
                  </a:outerShdw>
                </a:effectLst>
              </a:endParaRPr>
            </a:p>
          </p:txBody>
        </p:sp>
      </p:grpSp>
      <p:sp>
        <p:nvSpPr>
          <p:cNvPr id="34" name="TextBox 33"/>
          <p:cNvSpPr txBox="1"/>
          <p:nvPr/>
        </p:nvSpPr>
        <p:spPr>
          <a:xfrm>
            <a:off x="51959" y="685800"/>
            <a:ext cx="9092041" cy="646331"/>
          </a:xfrm>
          <a:prstGeom prst="rect">
            <a:avLst/>
          </a:prstGeom>
          <a:noFill/>
        </p:spPr>
        <p:txBody>
          <a:bodyPr wrap="none" rtlCol="0">
            <a:spAutoFit/>
          </a:bodyPr>
          <a:lstStyle/>
          <a:p>
            <a:r>
              <a:rPr lang="en-US" sz="3600" b="1" dirty="0" smtClean="0"/>
              <a:t>Transfer of ownership will not occur until 1804</a:t>
            </a:r>
            <a:endParaRPr lang="en-US" sz="3600" b="1" dirty="0"/>
          </a:p>
        </p:txBody>
      </p:sp>
      <p:sp>
        <p:nvSpPr>
          <p:cNvPr id="35" name="TextBox 34"/>
          <p:cNvSpPr txBox="1"/>
          <p:nvPr/>
        </p:nvSpPr>
        <p:spPr>
          <a:xfrm>
            <a:off x="1536135" y="2093893"/>
            <a:ext cx="4864665" cy="892552"/>
          </a:xfrm>
          <a:prstGeom prst="rect">
            <a:avLst/>
          </a:prstGeom>
          <a:noFill/>
        </p:spPr>
        <p:txBody>
          <a:bodyPr wrap="none" rtlCol="0">
            <a:spAutoFit/>
          </a:bodyPr>
          <a:lstStyle/>
          <a:p>
            <a:r>
              <a:rPr lang="en-US" sz="2600" b="1" dirty="0" smtClean="0"/>
              <a:t>SPAIN </a:t>
            </a:r>
            <a:r>
              <a:rPr lang="en-US" sz="2600" b="1" dirty="0" smtClean="0">
                <a:sym typeface="Wingdings" pitchFamily="2" charset="2"/>
              </a:rPr>
              <a:t></a:t>
            </a:r>
            <a:r>
              <a:rPr lang="en-US" sz="2600" b="1" dirty="0" smtClean="0"/>
              <a:t>FRANCE: March 9, 1804</a:t>
            </a:r>
          </a:p>
          <a:p>
            <a:r>
              <a:rPr lang="en-US" sz="2600" b="1" dirty="0" smtClean="0"/>
              <a:t>   FRANCE</a:t>
            </a:r>
            <a:r>
              <a:rPr lang="en-US" sz="2600" b="1" dirty="0" smtClean="0">
                <a:sym typeface="Wingdings" pitchFamily="2" charset="2"/>
              </a:rPr>
              <a:t> USA: March 10, 1804</a:t>
            </a:r>
            <a:r>
              <a:rPr lang="en-US" sz="2600" b="1" dirty="0" smtClean="0"/>
              <a:t> </a:t>
            </a:r>
          </a:p>
        </p:txBody>
      </p:sp>
      <p:sp>
        <p:nvSpPr>
          <p:cNvPr id="36" name="TextBox 35"/>
          <p:cNvSpPr txBox="1"/>
          <p:nvPr/>
        </p:nvSpPr>
        <p:spPr>
          <a:xfrm>
            <a:off x="552504" y="4847273"/>
            <a:ext cx="6534096" cy="954107"/>
          </a:xfrm>
          <a:prstGeom prst="rect">
            <a:avLst/>
          </a:prstGeom>
          <a:noFill/>
        </p:spPr>
        <p:txBody>
          <a:bodyPr wrap="none" rtlCol="0">
            <a:spAutoFit/>
          </a:bodyPr>
          <a:lstStyle/>
          <a:p>
            <a:pPr algn="ctr"/>
            <a:r>
              <a:rPr lang="en-US" sz="2800" dirty="0" smtClean="0">
                <a:ln>
                  <a:solidFill>
                    <a:schemeClr val="tx1"/>
                  </a:solidFill>
                </a:ln>
              </a:rPr>
              <a:t>Spanish Commander in St Louis denies </a:t>
            </a:r>
          </a:p>
          <a:p>
            <a:pPr algn="ctr"/>
            <a:r>
              <a:rPr lang="en-US" sz="2800" dirty="0" smtClean="0">
                <a:ln>
                  <a:solidFill>
                    <a:schemeClr val="tx1"/>
                  </a:solidFill>
                </a:ln>
              </a:rPr>
              <a:t>Lewis’ request to enter Louisiana Territory.</a:t>
            </a:r>
          </a:p>
        </p:txBody>
      </p:sp>
      <p:sp>
        <p:nvSpPr>
          <p:cNvPr id="38" name="Rectangle 37"/>
          <p:cNvSpPr/>
          <p:nvPr/>
        </p:nvSpPr>
        <p:spPr>
          <a:xfrm>
            <a:off x="457200" y="1524000"/>
            <a:ext cx="4572000" cy="533400"/>
          </a:xfrm>
          <a:prstGeom prst="rect">
            <a:avLst/>
          </a:pr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5675293"/>
            <a:ext cx="6057299" cy="954107"/>
          </a:xfrm>
          <a:prstGeom prst="rect">
            <a:avLst/>
          </a:prstGeom>
          <a:solidFill>
            <a:srgbClr val="A5995F"/>
          </a:solidFill>
        </p:spPr>
        <p:txBody>
          <a:bodyPr wrap="none" rtlCol="0">
            <a:spAutoFit/>
          </a:bodyPr>
          <a:lstStyle/>
          <a:p>
            <a:pPr algn="ctr"/>
            <a:r>
              <a:rPr lang="en-US" sz="2800" dirty="0" smtClean="0">
                <a:ln>
                  <a:solidFill>
                    <a:schemeClr val="tx1"/>
                  </a:solidFill>
                </a:ln>
              </a:rPr>
              <a:t>Cahokia Courthouse becomes</a:t>
            </a:r>
          </a:p>
          <a:p>
            <a:pPr algn="ctr"/>
            <a:r>
              <a:rPr lang="en-US" sz="2800" dirty="0" smtClean="0">
                <a:ln>
                  <a:solidFill>
                    <a:schemeClr val="tx1"/>
                  </a:solidFill>
                </a:ln>
              </a:rPr>
              <a:t>Meriwether Lewis’ winter headquarters</a:t>
            </a:r>
          </a:p>
        </p:txBody>
      </p:sp>
      <p:grpSp>
        <p:nvGrpSpPr>
          <p:cNvPr id="41" name="Group 40"/>
          <p:cNvGrpSpPr/>
          <p:nvPr/>
        </p:nvGrpSpPr>
        <p:grpSpPr>
          <a:xfrm>
            <a:off x="5181601" y="-76200"/>
            <a:ext cx="3962400" cy="3048000"/>
            <a:chOff x="5181601" y="-76200"/>
            <a:chExt cx="3962400" cy="3048000"/>
          </a:xfrm>
        </p:grpSpPr>
        <p:grpSp>
          <p:nvGrpSpPr>
            <p:cNvPr id="44" name="Group 43"/>
            <p:cNvGrpSpPr/>
            <p:nvPr/>
          </p:nvGrpSpPr>
          <p:grpSpPr>
            <a:xfrm>
              <a:off x="5181601" y="0"/>
              <a:ext cx="3962400" cy="2971800"/>
              <a:chOff x="5181601" y="0"/>
              <a:chExt cx="3962400" cy="2971800"/>
            </a:xfrm>
          </p:grpSpPr>
          <p:sp>
            <p:nvSpPr>
              <p:cNvPr id="39" name="Freeform 38"/>
              <p:cNvSpPr/>
              <p:nvPr/>
            </p:nvSpPr>
            <p:spPr>
              <a:xfrm>
                <a:off x="6324600" y="762000"/>
                <a:ext cx="1905000" cy="1676400"/>
              </a:xfrm>
              <a:custGeom>
                <a:avLst/>
                <a:gdLst>
                  <a:gd name="connsiteX0" fmla="*/ 0 w 1859280"/>
                  <a:gd name="connsiteY0" fmla="*/ 1737360 h 1737360"/>
                  <a:gd name="connsiteX1" fmla="*/ 1264920 w 1859280"/>
                  <a:gd name="connsiteY1" fmla="*/ 914400 h 1737360"/>
                  <a:gd name="connsiteX2" fmla="*/ 1859280 w 1859280"/>
                  <a:gd name="connsiteY2" fmla="*/ 0 h 1737360"/>
                  <a:gd name="connsiteX0" fmla="*/ 0 w 1859280"/>
                  <a:gd name="connsiteY0" fmla="*/ 1737360 h 1737360"/>
                  <a:gd name="connsiteX1" fmla="*/ 1264920 w 1859280"/>
                  <a:gd name="connsiteY1" fmla="*/ 914400 h 1737360"/>
                  <a:gd name="connsiteX2" fmla="*/ 1859280 w 1859280"/>
                  <a:gd name="connsiteY2" fmla="*/ 0 h 1737360"/>
                  <a:gd name="connsiteX0" fmla="*/ 0 w 1859280"/>
                  <a:gd name="connsiteY0" fmla="*/ 1737360 h 1737360"/>
                  <a:gd name="connsiteX1" fmla="*/ 1264920 w 1859280"/>
                  <a:gd name="connsiteY1" fmla="*/ 1309255 h 1737360"/>
                  <a:gd name="connsiteX2" fmla="*/ 1859280 w 1859280"/>
                  <a:gd name="connsiteY2" fmla="*/ 0 h 1737360"/>
                  <a:gd name="connsiteX0" fmla="*/ 0 w 1859280"/>
                  <a:gd name="connsiteY0" fmla="*/ 1737360 h 1737360"/>
                  <a:gd name="connsiteX1" fmla="*/ 1264920 w 1859280"/>
                  <a:gd name="connsiteY1" fmla="*/ 1309255 h 1737360"/>
                  <a:gd name="connsiteX2" fmla="*/ 1859280 w 1859280"/>
                  <a:gd name="connsiteY2" fmla="*/ 0 h 1737360"/>
                </a:gdLst>
                <a:ahLst/>
                <a:cxnLst>
                  <a:cxn ang="0">
                    <a:pos x="connsiteX0" y="connsiteY0"/>
                  </a:cxn>
                  <a:cxn ang="0">
                    <a:pos x="connsiteX1" y="connsiteY1"/>
                  </a:cxn>
                  <a:cxn ang="0">
                    <a:pos x="connsiteX2" y="connsiteY2"/>
                  </a:cxn>
                </a:cxnLst>
                <a:rect l="l" t="t" r="r" b="b"/>
                <a:pathLst>
                  <a:path w="1859280" h="1737360">
                    <a:moveTo>
                      <a:pt x="0" y="1737360"/>
                    </a:moveTo>
                    <a:cubicBezTo>
                      <a:pt x="596515" y="1675984"/>
                      <a:pt x="955040" y="1598815"/>
                      <a:pt x="1264920" y="1309255"/>
                    </a:cubicBezTo>
                    <a:cubicBezTo>
                      <a:pt x="1574800" y="1019695"/>
                      <a:pt x="1670243" y="891632"/>
                      <a:pt x="1859280" y="0"/>
                    </a:cubicBezTo>
                  </a:path>
                </a:pathLst>
              </a:custGeom>
              <a:ln w="76200">
                <a:solidFill>
                  <a:srgbClr val="FF0000"/>
                </a:solidFill>
                <a:tailEnd type="triangle"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Oval 41"/>
              <p:cNvSpPr/>
              <p:nvPr/>
            </p:nvSpPr>
            <p:spPr>
              <a:xfrm>
                <a:off x="7467601" y="0"/>
                <a:ext cx="1676400" cy="762000"/>
              </a:xfrm>
              <a:prstGeom prst="ellipse">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181601" y="2057400"/>
                <a:ext cx="1143000" cy="914400"/>
              </a:xfrm>
              <a:prstGeom prst="ellipse">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8606558" y="-76200"/>
              <a:ext cx="385042" cy="830997"/>
            </a:xfrm>
            <a:prstGeom prst="rect">
              <a:avLst/>
            </a:prstGeom>
            <a:noFill/>
          </p:spPr>
          <p:txBody>
            <a:bodyPr wrap="none" rtlCol="0">
              <a:spAutoFit/>
            </a:bodyPr>
            <a:lstStyle/>
            <a:p>
              <a:r>
                <a:rPr lang="en-US" sz="4800" dirty="0" smtClean="0">
                  <a:solidFill>
                    <a:srgbClr val="FF0000"/>
                  </a:solidFill>
                  <a:effectLst>
                    <a:outerShdw dist="50800" dir="7800000" algn="ctr" rotWithShape="0">
                      <a:schemeClr val="tx1"/>
                    </a:outerShdw>
                  </a:effectLst>
                </a:rPr>
                <a:t>!</a:t>
              </a:r>
              <a:endParaRPr lang="en-US" sz="4800" dirty="0">
                <a:solidFill>
                  <a:srgbClr val="FF0000"/>
                </a:solidFill>
                <a:effectLst>
                  <a:outerShdw dist="50800" dir="7800000" algn="ctr" rotWithShape="0">
                    <a:schemeClr val="tx1"/>
                  </a:outerShdw>
                </a:effectLst>
              </a:endParaRPr>
            </a:p>
          </p:txBody>
        </p:sp>
      </p:grpSp>
      <p:pic>
        <p:nvPicPr>
          <p:cNvPr id="46" name="Picture 2" descr="http://4.bp.blogspot.com/-wDjST0HRiq8/T1dpDJlYa5I/AAAAAAAAAEg/vo0lQMvq0PA/s1600/cahokiacourthouse.jpg"/>
          <p:cNvPicPr>
            <a:picLocks noChangeAspect="1" noChangeArrowheads="1"/>
          </p:cNvPicPr>
          <p:nvPr/>
        </p:nvPicPr>
        <p:blipFill>
          <a:blip r:embed="rId3"/>
          <a:srcRect r="19536"/>
          <a:stretch>
            <a:fillRect/>
          </a:stretch>
        </p:blipFill>
        <p:spPr bwMode="auto">
          <a:xfrm>
            <a:off x="1575160" y="2590800"/>
            <a:ext cx="4368440" cy="2971800"/>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par>
                          <p:cTn id="23" fill="hold">
                            <p:stCondLst>
                              <p:cond delay="1000"/>
                            </p:stCondLst>
                            <p:childTnLst>
                              <p:par>
                                <p:cTn id="24" presetID="22" presetClass="exit" presetSubtype="1" fill="hold" grpId="1" nodeType="afterEffect">
                                  <p:stCondLst>
                                    <p:cond delay="0"/>
                                  </p:stCondLst>
                                  <p:childTnLst>
                                    <p:animEffect transition="out" filter="wipe(up)">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par>
                                <p:cTn id="27" presetID="22" presetClass="entr" presetSubtype="2" fill="hold" grpId="0"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Effect transition="in" filter="fade">
                                      <p:cBhvr>
                                        <p:cTn id="40" dur="1000"/>
                                        <p:tgtEl>
                                          <p:spTgt spid="11"/>
                                        </p:tgtEl>
                                      </p:cBhvr>
                                    </p:animEffect>
                                  </p:childTnLst>
                                </p:cTn>
                              </p:par>
                              <p:par>
                                <p:cTn id="41" presetID="49" presetClass="entr" presetSubtype="0" decel="100000" fill="hold" grpId="0" nodeType="withEffect">
                                  <p:stCondLst>
                                    <p:cond delay="50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360"/>
                                          </p:val>
                                        </p:tav>
                                        <p:tav tm="100000">
                                          <p:val>
                                            <p:fltVal val="0"/>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1000"/>
                            </p:stCondLst>
                            <p:childTnLst>
                              <p:par>
                                <p:cTn id="56" presetID="49" presetClass="entr" presetSubtype="0" decel="100000" fill="hold" grpId="1"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fltVal val="0"/>
                                          </p:val>
                                        </p:tav>
                                        <p:tav tm="100000">
                                          <p:val>
                                            <p:strVal val="#ppt_w"/>
                                          </p:val>
                                        </p:tav>
                                      </p:tavLst>
                                    </p:anim>
                                    <p:anim calcmode="lin" valueType="num">
                                      <p:cBhvr>
                                        <p:cTn id="59" dur="1000" fill="hold"/>
                                        <p:tgtEl>
                                          <p:spTgt spid="20"/>
                                        </p:tgtEl>
                                        <p:attrNameLst>
                                          <p:attrName>ppt_h</p:attrName>
                                        </p:attrNameLst>
                                      </p:cBhvr>
                                      <p:tavLst>
                                        <p:tav tm="0">
                                          <p:val>
                                            <p:fltVal val="0"/>
                                          </p:val>
                                        </p:tav>
                                        <p:tav tm="100000">
                                          <p:val>
                                            <p:strVal val="#ppt_h"/>
                                          </p:val>
                                        </p:tav>
                                      </p:tavLst>
                                    </p:anim>
                                    <p:anim calcmode="lin" valueType="num">
                                      <p:cBhvr>
                                        <p:cTn id="60" dur="1000" fill="hold"/>
                                        <p:tgtEl>
                                          <p:spTgt spid="20"/>
                                        </p:tgtEl>
                                        <p:attrNameLst>
                                          <p:attrName>style.rotation</p:attrName>
                                        </p:attrNameLst>
                                      </p:cBhvr>
                                      <p:tavLst>
                                        <p:tav tm="0">
                                          <p:val>
                                            <p:fltVal val="360"/>
                                          </p:val>
                                        </p:tav>
                                        <p:tav tm="100000">
                                          <p:val>
                                            <p:fltVal val="0"/>
                                          </p:val>
                                        </p:tav>
                                      </p:tavLst>
                                    </p:anim>
                                    <p:animEffect transition="in" filter="fade">
                                      <p:cBhvr>
                                        <p:cTn id="61" dur="1000"/>
                                        <p:tgtEl>
                                          <p:spTgt spid="20"/>
                                        </p:tgtEl>
                                      </p:cBhvr>
                                    </p:animEffect>
                                  </p:childTnLst>
                                </p:cTn>
                              </p:par>
                              <p:par>
                                <p:cTn id="62" presetID="10" presetClass="exit" presetSubtype="0" fill="hold" grpId="0" nodeType="withEffect">
                                  <p:stCondLst>
                                    <p:cond delay="0"/>
                                  </p:stCondLst>
                                  <p:childTnLst>
                                    <p:animEffect transition="out" filter="fade">
                                      <p:cBhvr>
                                        <p:cTn id="63" dur="1000"/>
                                        <p:tgtEl>
                                          <p:spTgt spid="19"/>
                                        </p:tgtEl>
                                      </p:cBhvr>
                                    </p:animEffect>
                                    <p:set>
                                      <p:cBhvr>
                                        <p:cTn id="64" dur="1" fill="hold">
                                          <p:stCondLst>
                                            <p:cond delay="999"/>
                                          </p:stCondLst>
                                        </p:cTn>
                                        <p:tgtEl>
                                          <p:spTgt spid="19"/>
                                        </p:tgtEl>
                                        <p:attrNameLst>
                                          <p:attrName>style.visibility</p:attrName>
                                        </p:attrNameLst>
                                      </p:cBhvr>
                                      <p:to>
                                        <p:strVal val="hidden"/>
                                      </p:to>
                                    </p:set>
                                  </p:childTnLst>
                                </p:cTn>
                              </p:par>
                            </p:childTnLst>
                          </p:cTn>
                        </p:par>
                        <p:par>
                          <p:cTn id="65" fill="hold">
                            <p:stCondLst>
                              <p:cond delay="2000"/>
                            </p:stCondLst>
                            <p:childTnLst>
                              <p:par>
                                <p:cTn id="66" presetID="53" presetClass="entr" presetSubtype="0"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1000" fill="hold"/>
                                        <p:tgtEl>
                                          <p:spTgt spid="12"/>
                                        </p:tgtEl>
                                        <p:attrNameLst>
                                          <p:attrName>ppt_w</p:attrName>
                                        </p:attrNameLst>
                                      </p:cBhvr>
                                      <p:tavLst>
                                        <p:tav tm="0">
                                          <p:val>
                                            <p:fltVal val="0"/>
                                          </p:val>
                                        </p:tav>
                                        <p:tav tm="100000">
                                          <p:val>
                                            <p:strVal val="#ppt_w"/>
                                          </p:val>
                                        </p:tav>
                                      </p:tavLst>
                                    </p:anim>
                                    <p:anim calcmode="lin" valueType="num">
                                      <p:cBhvr>
                                        <p:cTn id="69" dur="1000" fill="hold"/>
                                        <p:tgtEl>
                                          <p:spTgt spid="12"/>
                                        </p:tgtEl>
                                        <p:attrNameLst>
                                          <p:attrName>ppt_h</p:attrName>
                                        </p:attrNameLst>
                                      </p:cBhvr>
                                      <p:tavLst>
                                        <p:tav tm="0">
                                          <p:val>
                                            <p:fltVal val="0"/>
                                          </p:val>
                                        </p:tav>
                                        <p:tav tm="100000">
                                          <p:val>
                                            <p:strVal val="#ppt_h"/>
                                          </p:val>
                                        </p:tav>
                                      </p:tavLst>
                                    </p:anim>
                                    <p:animEffect transition="in" filter="fade">
                                      <p:cBhvr>
                                        <p:cTn id="70" dur="1000"/>
                                        <p:tgtEl>
                                          <p:spTgt spid="12"/>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style.rotation</p:attrName>
                                        </p:attrNameLst>
                                      </p:cBhvr>
                                      <p:tavLst>
                                        <p:tav tm="0">
                                          <p:val>
                                            <p:fltVal val="360"/>
                                          </p:val>
                                        </p:tav>
                                        <p:tav tm="100000">
                                          <p:val>
                                            <p:fltVal val="0"/>
                                          </p:val>
                                        </p:tav>
                                      </p:tavLst>
                                    </p:anim>
                                    <p:animEffect transition="in" filter="fade">
                                      <p:cBhvr>
                                        <p:cTn id="76" dur="10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dissolve">
                                      <p:cBhvr>
                                        <p:cTn id="81" dur="1000"/>
                                        <p:tgtEl>
                                          <p:spTgt spid="33"/>
                                        </p:tgtEl>
                                      </p:cBhvr>
                                    </p:animEffect>
                                  </p:childTnLst>
                                </p:cTn>
                              </p:par>
                              <p:par>
                                <p:cTn id="82" presetID="10" presetClass="exit" presetSubtype="0" fill="hold" grpId="1" nodeType="withEffect">
                                  <p:stCondLst>
                                    <p:cond delay="0"/>
                                  </p:stCondLst>
                                  <p:childTnLst>
                                    <p:animEffect transition="out" filter="fade">
                                      <p:cBhvr>
                                        <p:cTn id="83" dur="1000"/>
                                        <p:tgtEl>
                                          <p:spTgt spid="13"/>
                                        </p:tgtEl>
                                      </p:cBhvr>
                                    </p:animEffect>
                                    <p:set>
                                      <p:cBhvr>
                                        <p:cTn id="84" dur="1" fill="hold">
                                          <p:stCondLst>
                                            <p:cond delay="9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6"/>
                                        </p:tgtEl>
                                      </p:cBhvr>
                                    </p:animEffect>
                                    <p:set>
                                      <p:cBhvr>
                                        <p:cTn id="87" dur="1" fill="hold">
                                          <p:stCondLst>
                                            <p:cond delay="999"/>
                                          </p:stCondLst>
                                        </p:cTn>
                                        <p:tgtEl>
                                          <p:spTgt spid="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10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35">
                                            <p:txEl>
                                              <p:pRg st="0" end="0"/>
                                            </p:txEl>
                                          </p:spTgt>
                                        </p:tgtEl>
                                        <p:attrNameLst>
                                          <p:attrName>style.visibility</p:attrName>
                                        </p:attrNameLst>
                                      </p:cBhvr>
                                      <p:to>
                                        <p:strVal val="visible"/>
                                      </p:to>
                                    </p:set>
                                    <p:animEffect transition="in" filter="wipe(left)">
                                      <p:cBhvr>
                                        <p:cTn id="97" dur="1000"/>
                                        <p:tgtEl>
                                          <p:spTgt spid="35">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5">
                                            <p:txEl>
                                              <p:pRg st="1" end="1"/>
                                            </p:txEl>
                                          </p:spTgt>
                                        </p:tgtEl>
                                        <p:attrNameLst>
                                          <p:attrName>style.visibility</p:attrName>
                                        </p:attrNameLst>
                                      </p:cBhvr>
                                      <p:to>
                                        <p:strVal val="visible"/>
                                      </p:to>
                                    </p:set>
                                    <p:animEffect transition="in" filter="wipe(left)">
                                      <p:cBhvr>
                                        <p:cTn id="102" dur="1000"/>
                                        <p:tgtEl>
                                          <p:spTgt spid="35">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wipe(down)">
                                      <p:cBhvr>
                                        <p:cTn id="107" dur="10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36">
                                            <p:txEl>
                                              <p:pRg st="0" end="0"/>
                                            </p:txEl>
                                          </p:spTgt>
                                        </p:tgtEl>
                                        <p:attrNameLst>
                                          <p:attrName>style.visibility</p:attrName>
                                        </p:attrNameLst>
                                      </p:cBhvr>
                                      <p:to>
                                        <p:strVal val="visible"/>
                                      </p:to>
                                    </p:set>
                                    <p:animEffect transition="in" filter="wipe(left)">
                                      <p:cBhvr>
                                        <p:cTn id="112" dur="1000"/>
                                        <p:tgtEl>
                                          <p:spTgt spid="36">
                                            <p:txEl>
                                              <p:pRg st="0" end="0"/>
                                            </p:txEl>
                                          </p:spTgt>
                                        </p:tgtEl>
                                      </p:cBhvr>
                                    </p:animEffect>
                                  </p:childTnLst>
                                </p:cTn>
                              </p:par>
                            </p:childTnLst>
                          </p:cTn>
                        </p:par>
                        <p:par>
                          <p:cTn id="113" fill="hold">
                            <p:stCondLst>
                              <p:cond delay="1000"/>
                            </p:stCondLst>
                            <p:childTnLst>
                              <p:par>
                                <p:cTn id="114" presetID="22" presetClass="entr" presetSubtype="8" fill="hold" nodeType="afterEffect">
                                  <p:stCondLst>
                                    <p:cond delay="0"/>
                                  </p:stCondLst>
                                  <p:childTnLst>
                                    <p:set>
                                      <p:cBhvr>
                                        <p:cTn id="115" dur="1" fill="hold">
                                          <p:stCondLst>
                                            <p:cond delay="0"/>
                                          </p:stCondLst>
                                        </p:cTn>
                                        <p:tgtEl>
                                          <p:spTgt spid="36">
                                            <p:txEl>
                                              <p:pRg st="1" end="1"/>
                                            </p:txEl>
                                          </p:spTgt>
                                        </p:tgtEl>
                                        <p:attrNameLst>
                                          <p:attrName>style.visibility</p:attrName>
                                        </p:attrNameLst>
                                      </p:cBhvr>
                                      <p:to>
                                        <p:strVal val="visible"/>
                                      </p:to>
                                    </p:set>
                                    <p:animEffect transition="in" filter="wipe(left)">
                                      <p:cBhvr>
                                        <p:cTn id="116" dur="1000"/>
                                        <p:tgtEl>
                                          <p:spTgt spid="36">
                                            <p:txEl>
                                              <p:pRg st="1" end="1"/>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35">
                                            <p:txEl>
                                              <p:pRg st="0" end="0"/>
                                            </p:txEl>
                                          </p:spTgt>
                                        </p:tgtEl>
                                      </p:cBhvr>
                                    </p:animEffect>
                                    <p:set>
                                      <p:cBhvr>
                                        <p:cTn id="121" dur="1" fill="hold">
                                          <p:stCondLst>
                                            <p:cond delay="999"/>
                                          </p:stCondLst>
                                        </p:cTn>
                                        <p:tgtEl>
                                          <p:spTgt spid="35">
                                            <p:txEl>
                                              <p:pRg st="0" end="0"/>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5">
                                            <p:txEl>
                                              <p:pRg st="1" end="1"/>
                                            </p:txEl>
                                          </p:spTgt>
                                        </p:tgtEl>
                                      </p:cBhvr>
                                    </p:animEffect>
                                    <p:set>
                                      <p:cBhvr>
                                        <p:cTn id="124" dur="1" fill="hold">
                                          <p:stCondLst>
                                            <p:cond delay="999"/>
                                          </p:stCondLst>
                                        </p:cTn>
                                        <p:tgtEl>
                                          <p:spTgt spid="35">
                                            <p:txEl>
                                              <p:pRg st="1" end="1"/>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36">
                                            <p:txEl>
                                              <p:pRg st="0" end="0"/>
                                            </p:txEl>
                                          </p:spTgt>
                                        </p:tgtEl>
                                      </p:cBhvr>
                                    </p:animEffect>
                                    <p:set>
                                      <p:cBhvr>
                                        <p:cTn id="127" dur="1" fill="hold">
                                          <p:stCondLst>
                                            <p:cond delay="999"/>
                                          </p:stCondLst>
                                        </p:cTn>
                                        <p:tgtEl>
                                          <p:spTgt spid="36">
                                            <p:txEl>
                                              <p:pRg st="0" end="0"/>
                                            </p:txEl>
                                          </p:spTgt>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00"/>
                                        <p:tgtEl>
                                          <p:spTgt spid="36">
                                            <p:txEl>
                                              <p:pRg st="1" end="1"/>
                                            </p:txEl>
                                          </p:spTgt>
                                        </p:tgtEl>
                                      </p:cBhvr>
                                    </p:animEffect>
                                    <p:set>
                                      <p:cBhvr>
                                        <p:cTn id="130" dur="1" fill="hold">
                                          <p:stCondLst>
                                            <p:cond delay="999"/>
                                          </p:stCondLst>
                                        </p:cTn>
                                        <p:tgtEl>
                                          <p:spTgt spid="36">
                                            <p:txEl>
                                              <p:pRg st="1" end="1"/>
                                            </p:txEl>
                                          </p:spTgt>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41"/>
                                        </p:tgtEl>
                                      </p:cBhvr>
                                    </p:animEffect>
                                    <p:set>
                                      <p:cBhvr>
                                        <p:cTn id="133" dur="1" fill="hold">
                                          <p:stCondLst>
                                            <p:cond delay="999"/>
                                          </p:stCondLst>
                                        </p:cTn>
                                        <p:tgtEl>
                                          <p:spTgt spid="4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34"/>
                                        </p:tgtEl>
                                      </p:cBhvr>
                                    </p:animEffect>
                                    <p:set>
                                      <p:cBhvr>
                                        <p:cTn id="136" dur="1" fill="hold">
                                          <p:stCondLst>
                                            <p:cond delay="999"/>
                                          </p:stCondLst>
                                        </p:cTn>
                                        <p:tgtEl>
                                          <p:spTgt spid="34"/>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1000"/>
                                        <p:tgtEl>
                                          <p:spTgt spid="38"/>
                                        </p:tgtEl>
                                      </p:cBhvr>
                                    </p:animEffect>
                                  </p:childTnLst>
                                </p:cTn>
                              </p:par>
                            </p:childTnLst>
                          </p:cTn>
                        </p:par>
                        <p:par>
                          <p:cTn id="140" fill="hold">
                            <p:stCondLst>
                              <p:cond delay="1000"/>
                            </p:stCondLst>
                            <p:childTnLst>
                              <p:par>
                                <p:cTn id="141" presetID="10" presetClass="entr" presetSubtype="0" fill="hold" grpId="0" nodeType="after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fade">
                                      <p:cBhvr>
                                        <p:cTn id="143" dur="1000"/>
                                        <p:tgtEl>
                                          <p:spTgt spid="45"/>
                                        </p:tgtEl>
                                      </p:cBhvr>
                                    </p:animEffect>
                                  </p:childTnLst>
                                </p:cTn>
                              </p:par>
                              <p:par>
                                <p:cTn id="144" presetID="8" presetClass="emph" presetSubtype="0" fill="hold" grpId="1" nodeType="withEffect">
                                  <p:stCondLst>
                                    <p:cond delay="0"/>
                                  </p:stCondLst>
                                  <p:childTnLst>
                                    <p:animRot by="21600000">
                                      <p:cBhvr>
                                        <p:cTn id="145" dur="1000" fill="hold"/>
                                        <p:tgtEl>
                                          <p:spTgt spid="7"/>
                                        </p:tgtEl>
                                        <p:attrNameLst>
                                          <p:attrName>r</p:attrName>
                                        </p:attrNameLst>
                                      </p:cBhvr>
                                    </p:animRot>
                                  </p:childTnLst>
                                </p:cTn>
                              </p:par>
                            </p:childTnLst>
                          </p:cTn>
                        </p:par>
                        <p:par>
                          <p:cTn id="146" fill="hold">
                            <p:stCondLst>
                              <p:cond delay="2000"/>
                            </p:stCondLst>
                            <p:childTnLst>
                              <p:par>
                                <p:cTn id="147" presetID="10" presetClass="entr" presetSubtype="0" fill="hold" nodeType="after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P spid="5" grpId="0" animBg="1"/>
      <p:bldP spid="6" grpId="0" animBg="1"/>
      <p:bldP spid="6" grpId="1" animBg="1"/>
      <p:bldP spid="12" grpId="0" animBg="1"/>
      <p:bldP spid="7" grpId="0" animBg="1"/>
      <p:bldP spid="7" grpId="1" animBg="1"/>
      <p:bldP spid="13" grpId="0" animBg="1"/>
      <p:bldP spid="13" grpId="1" animBg="1"/>
      <p:bldP spid="19" grpId="0" animBg="1"/>
      <p:bldP spid="20" grpId="1" animBg="1"/>
      <p:bldP spid="8" grpId="0" animBg="1"/>
      <p:bldP spid="34" grpId="0"/>
      <p:bldP spid="34" grpId="1"/>
      <p:bldP spid="35" grpId="0" build="allAtOnce"/>
      <p:bldP spid="36" grpId="0" build="allAtOnce"/>
      <p:bldP spid="38" grpId="0" animBg="1"/>
      <p:bldP spid="45" grpId="0" animBg="1"/>
    </p:bld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7109639"/>
          </a:xfrm>
          <a:prstGeom prst="rect">
            <a:avLst/>
          </a:prstGeom>
        </p:spPr>
        <p:txBody>
          <a:bodyPr wrap="square">
            <a:spAutoFit/>
          </a:bodyPr>
          <a:lstStyle/>
          <a:p>
            <a:r>
              <a:rPr lang="en-US" sz="1200" dirty="0" smtClean="0">
                <a:hlinkClick r:id="rId2"/>
              </a:rPr>
              <a:t>https://www.nps.gov/nr/travel/lewisandclark/old.htm</a:t>
            </a:r>
            <a:endParaRPr lang="en-US" sz="1200" dirty="0" smtClean="0"/>
          </a:p>
          <a:p>
            <a:r>
              <a:rPr lang="en-US" sz="1200" dirty="0" smtClean="0"/>
              <a:t> From December 1803 until the spring of 1804, Lewis and Clark used the Old Cahokia Courthouse as a headquarters for collecting information, meeting with territorial leaders, gathering supplies and corresponding with President Thomas Jefferson while the party camped at nearby Camp River Dubois. The courthouse, built as a dwelling in the 1730s, is a unique remnant of the French presence in Illinois.</a:t>
            </a:r>
          </a:p>
          <a:p>
            <a:r>
              <a:rPr lang="en-US" sz="1200" dirty="0" smtClean="0"/>
              <a:t>Shortly after his arrival in Cahokia, Lewis drafted a letter to Thomas Jefferson describing his experiences and future plans:</a:t>
            </a:r>
          </a:p>
          <a:p>
            <a:r>
              <a:rPr lang="en-US" sz="1200" i="1" dirty="0" smtClean="0"/>
              <a:t>Cahokia, December 19th 1803</a:t>
            </a:r>
            <a:endParaRPr lang="en-US" sz="1200" dirty="0" smtClean="0"/>
          </a:p>
          <a:p>
            <a:r>
              <a:rPr lang="en-US" sz="1200" i="1" dirty="0" smtClean="0"/>
              <a:t>Dear Sir,</a:t>
            </a:r>
            <a:endParaRPr lang="en-US" sz="1200" dirty="0" smtClean="0"/>
          </a:p>
          <a:p>
            <a:r>
              <a:rPr lang="en-US" sz="1200" i="1" dirty="0" smtClean="0"/>
              <a:t>On my arrival at </a:t>
            </a:r>
            <a:r>
              <a:rPr lang="en-US" sz="1200" i="1" dirty="0" err="1" smtClean="0"/>
              <a:t>Kaskaskias</a:t>
            </a:r>
            <a:r>
              <a:rPr lang="en-US" sz="1200" i="1" dirty="0" smtClean="0"/>
              <a:t>, I made a selection of a sufficient number of men from the troops of that place to complete my party, and made requisition on the Contractor to cause immediately an adequate deposit of provisions to be made at Cahokia subject to further orders or other destination should circumstances render it necessary. This done, it became important to learn as early as possible the ultimate decision of Colo. Charles </a:t>
            </a:r>
            <a:r>
              <a:rPr lang="en-US" sz="1200" i="1" dirty="0" err="1" smtClean="0"/>
              <a:t>Deheau</a:t>
            </a:r>
            <a:r>
              <a:rPr lang="en-US" sz="1200" i="1" dirty="0" smtClean="0"/>
              <a:t> de </a:t>
            </a:r>
            <a:r>
              <a:rPr lang="en-US" sz="1200" i="1" dirty="0" err="1" smtClean="0"/>
              <a:t>Lassuse</a:t>
            </a:r>
            <a:r>
              <a:rPr lang="en-US" sz="1200" i="1" dirty="0" smtClean="0"/>
              <a:t> (the Governor of Upper Louisiana) relative to my ascending the </a:t>
            </a:r>
            <a:r>
              <a:rPr lang="en-US" sz="1200" i="1" dirty="0" err="1" smtClean="0"/>
              <a:t>Missouri.I</a:t>
            </a:r>
            <a:r>
              <a:rPr lang="en-US" sz="1200" i="1" dirty="0" smtClean="0"/>
              <a:t> determined to loose no time in making this application; with a view therefore of greater expedition, I thought it best to travel by land to St. Louis (the residence of the </a:t>
            </a:r>
            <a:r>
              <a:rPr lang="en-US" sz="1200" i="1" dirty="0" err="1" smtClean="0"/>
              <a:t>Govr</a:t>
            </a:r>
            <a:r>
              <a:rPr lang="en-US" sz="1200" i="1" dirty="0" smtClean="0"/>
              <a:t>.).I arrived at Cahokia on the 7th and immediately took occasion to make myself acquainted with Mr. John Hay (the Post Master of this place) and a Mr. </a:t>
            </a:r>
            <a:r>
              <a:rPr lang="en-US" sz="1200" i="1" dirty="0" err="1" smtClean="0"/>
              <a:t>Jarrot</a:t>
            </a:r>
            <a:r>
              <a:rPr lang="en-US" sz="1200" i="1" dirty="0" smtClean="0"/>
              <a:t>, in whom from previous information I had every confidence; both these Gentleman are well acquainted with the English &amp; French Languages, a necessary qualification to enable them to serviceable on the present occasion as the Spanish Commandant cannot speak the English Language, and I am unfortunately equally ignorant of that of the French - these gentlemen readily consented to accompany me, and on the next day (the 8th) I set out in company with them to visit Colo. </a:t>
            </a:r>
            <a:r>
              <a:rPr lang="en-US" sz="1200" i="1" dirty="0" err="1" smtClean="0"/>
              <a:t>Lasuse.he</a:t>
            </a:r>
            <a:r>
              <a:rPr lang="en-US" sz="1200" i="1" dirty="0" smtClean="0"/>
              <a:t> was sensible the objects of the Government of the U. States as well as my own were no other than those stated in my Passports or expressed by myself; that these in their execution, would not be injurious to his royal master, the King of Spain, nor would they in his</a:t>
            </a:r>
            <a:r>
              <a:rPr lang="en-US" sz="1200" dirty="0" smtClean="0"/>
              <a:t> op</a:t>
            </a:r>
            <a:r>
              <a:rPr lang="en-US" sz="1200" i="1" dirty="0" smtClean="0"/>
              <a:t>inion be detrimental to his Majesty's subjects with whose interests he was at the moment particularly charged, that as an individual he viewed it as a hazardous </a:t>
            </a:r>
            <a:r>
              <a:rPr lang="en-US" sz="1200" i="1" dirty="0" err="1" smtClean="0"/>
              <a:t>enterprize</a:t>
            </a:r>
            <a:r>
              <a:rPr lang="en-US" sz="1200" i="1" dirty="0" smtClean="0"/>
              <a:t>, but wished it every </a:t>
            </a:r>
            <a:r>
              <a:rPr lang="en-US" sz="1200" i="1" dirty="0" err="1" smtClean="0"/>
              <a:t>success.he</a:t>
            </a:r>
            <a:r>
              <a:rPr lang="en-US" sz="1200" i="1" dirty="0" smtClean="0"/>
              <a:t> would if permitted by me take a transcript of my Passports, and send them immediately by an express to New Orleans to the </a:t>
            </a:r>
            <a:r>
              <a:rPr lang="en-US" sz="1200" i="1" dirty="0" err="1" smtClean="0"/>
              <a:t>Govr</a:t>
            </a:r>
            <a:r>
              <a:rPr lang="en-US" sz="1200" i="1" dirty="0" smtClean="0"/>
              <a:t>. Genl. of the Province, and that he would with cheerfulness give the aid of his influence with that officer, to promote my wishes; and finally as a friend advised my remaining at Cahokia </a:t>
            </a:r>
            <a:r>
              <a:rPr lang="en-US" sz="1200" i="1" dirty="0" err="1" smtClean="0"/>
              <a:t>untill</a:t>
            </a:r>
            <a:r>
              <a:rPr lang="en-US" sz="1200" i="1" dirty="0" smtClean="0"/>
              <a:t> the next spring, </a:t>
            </a:r>
            <a:r>
              <a:rPr lang="en-US" sz="1200" i="1" dirty="0" err="1" smtClean="0"/>
              <a:t>alledging</a:t>
            </a:r>
            <a:r>
              <a:rPr lang="en-US" sz="1200" i="1" dirty="0" smtClean="0"/>
              <a:t> that by that time he had no doubt the </a:t>
            </a:r>
            <a:r>
              <a:rPr lang="en-US" sz="1200" i="1" dirty="0" err="1" smtClean="0"/>
              <a:t>Govrs</a:t>
            </a:r>
            <a:r>
              <a:rPr lang="en-US" sz="1200" i="1" dirty="0" smtClean="0"/>
              <a:t>. consent would be </a:t>
            </a:r>
            <a:r>
              <a:rPr lang="en-US" sz="1200" i="1" dirty="0" err="1" smtClean="0"/>
              <a:t>obtained.Thus</a:t>
            </a:r>
            <a:r>
              <a:rPr lang="en-US" sz="1200" i="1" dirty="0" smtClean="0"/>
              <a:t> defeated in my application, </a:t>
            </a:r>
            <a:r>
              <a:rPr lang="en-US" sz="1200" i="1" dirty="0" err="1" smtClean="0"/>
              <a:t>tho</a:t>
            </a:r>
            <a:r>
              <a:rPr lang="en-US" sz="1200" i="1" dirty="0" smtClean="0"/>
              <a:t>' not much disappointed nor at all diverted from my future views, I spent the evening with the Commandant and returned the next day to join Capt. Clark who had just arrived at Cahokia. On the evening of the 10th Inst. we left Cahokia, and continued our route up the Mississippi four miles, opposite St. Louis where we remained for the night. Early the next morning Capt. Clark </a:t>
            </a:r>
            <a:r>
              <a:rPr lang="en-US" sz="1200" i="1" dirty="0" err="1" smtClean="0"/>
              <a:t>continuted</a:t>
            </a:r>
            <a:r>
              <a:rPr lang="en-US" sz="1200" i="1" dirty="0" smtClean="0"/>
              <a:t> his route with the party to the river Dubois (distant from St. Louis 18 miles) in order to erect cabins for our winter </a:t>
            </a:r>
            <a:r>
              <a:rPr lang="en-US" sz="1200" i="1" dirty="0" err="1" smtClean="0"/>
              <a:t>residence.I</a:t>
            </a:r>
            <a:r>
              <a:rPr lang="en-US" sz="1200" i="1" dirty="0" smtClean="0"/>
              <a:t> passed over to St. Louis with a view to obtain from the inhabitants such information as I might consider </a:t>
            </a:r>
            <a:r>
              <a:rPr lang="en-US" sz="1200" i="1" dirty="0" err="1" smtClean="0"/>
              <a:t>usefull</a:t>
            </a:r>
            <a:r>
              <a:rPr lang="en-US" sz="1200" i="1" dirty="0" smtClean="0"/>
              <a:t> to the Government, or such as might be </a:t>
            </a:r>
            <a:r>
              <a:rPr lang="en-US" sz="1200" i="1" dirty="0" err="1" smtClean="0"/>
              <a:t>usefull</a:t>
            </a:r>
            <a:r>
              <a:rPr lang="en-US" sz="1200" i="1" dirty="0" smtClean="0"/>
              <a:t> to me in my further prosecution of my voyage. I have the honor to be with much respect Your </a:t>
            </a:r>
            <a:r>
              <a:rPr lang="en-US" sz="1200" i="1" dirty="0" err="1" smtClean="0"/>
              <a:t>Obt</a:t>
            </a:r>
            <a:r>
              <a:rPr lang="en-US" sz="1200" i="1" dirty="0" smtClean="0"/>
              <a:t>. </a:t>
            </a:r>
            <a:r>
              <a:rPr lang="en-US" sz="1200" i="1" dirty="0" err="1" smtClean="0"/>
              <a:t>Servt</a:t>
            </a:r>
            <a:r>
              <a:rPr lang="en-US" sz="1200" i="1" dirty="0" smtClean="0"/>
              <a:t>.</a:t>
            </a:r>
            <a:endParaRPr lang="en-US" sz="1200" dirty="0" smtClean="0"/>
          </a:p>
          <a:p>
            <a:r>
              <a:rPr lang="en-US" sz="1200" i="1" dirty="0" smtClean="0"/>
              <a:t>Meriwether Lewis Capt. </a:t>
            </a:r>
            <a:br>
              <a:rPr lang="en-US" sz="1200" i="1" dirty="0" smtClean="0"/>
            </a:br>
            <a:r>
              <a:rPr lang="en-US" sz="1200" i="1" dirty="0" smtClean="0"/>
              <a:t>1st U.S. Regt. </a:t>
            </a:r>
            <a:r>
              <a:rPr lang="en-US" sz="1200" i="1" dirty="0" err="1" smtClean="0"/>
              <a:t>Infty</a:t>
            </a:r>
            <a:r>
              <a:rPr lang="en-US" sz="1200" i="1" dirty="0" smtClean="0"/>
              <a:t>.</a:t>
            </a:r>
            <a:endParaRPr lang="en-US" sz="1200" dirty="0" smtClean="0"/>
          </a:p>
          <a:p>
            <a:r>
              <a:rPr lang="en-US" sz="1200" dirty="0" smtClean="0"/>
              <a:t>During the months of their encampment near Cahokia, the Corps of Discovery was able to comprehensively plan the expedition. Extensive geographic information was compiled, gifts were packaged and organized based on intelligence gathered of the American Indian tribes they would meet, important items were evenly distributed and food was prepared and packaged. Lewis and Clark also made many trips to St. Louis, including March 9, 1804, when Lewis was present at a special ceremony, during which the Upper Louisiana Territory was transferred to the United States. </a:t>
            </a:r>
          </a:p>
          <a:p>
            <a:endParaRPr lang="en-US" sz="1200" dirty="0"/>
          </a:p>
        </p:txBody>
      </p:sp>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TextBox 19"/>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30"/>
          <p:cNvGrpSpPr/>
          <p:nvPr/>
        </p:nvGrpSpPr>
        <p:grpSpPr>
          <a:xfrm>
            <a:off x="73152" y="1463040"/>
            <a:ext cx="8991600" cy="5298369"/>
            <a:chOff x="73152" y="1463040"/>
            <a:chExt cx="8991600" cy="5298369"/>
          </a:xfrm>
        </p:grpSpPr>
        <p:pic>
          <p:nvPicPr>
            <p:cNvPr id="2050" name="Picture 2" descr="Clark's 1806 Map"/>
            <p:cNvPicPr>
              <a:picLocks noChangeAspect="1" noChangeArrowheads="1"/>
            </p:cNvPicPr>
            <p:nvPr/>
          </p:nvPicPr>
          <p:blipFill>
            <a:blip r:embed="rId2"/>
            <a:srcRect l="10200" r="13878" b="24561"/>
            <a:stretch>
              <a:fillRect/>
            </a:stretch>
          </p:blipFill>
          <p:spPr bwMode="auto">
            <a:xfrm>
              <a:off x="73152" y="1463040"/>
              <a:ext cx="8991600" cy="5298369"/>
            </a:xfrm>
            <a:prstGeom prst="rect">
              <a:avLst/>
            </a:prstGeom>
            <a:noFill/>
            <a:ln w="50800">
              <a:solidFill>
                <a:srgbClr val="FF0000"/>
              </a:solidFill>
            </a:ln>
          </p:spPr>
        </p:pic>
        <p:sp>
          <p:nvSpPr>
            <p:cNvPr id="26" name="Rectangle 25"/>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2"/>
            <a:srcRect l="42396" t="9548" r="42162" b="87197"/>
            <a:stretch>
              <a:fillRect/>
            </a:stretch>
          </p:blipFill>
          <p:spPr bwMode="auto">
            <a:xfrm>
              <a:off x="2362200" y="2133600"/>
              <a:ext cx="1828800" cy="228600"/>
            </a:xfrm>
            <a:prstGeom prst="rect">
              <a:avLst/>
            </a:prstGeom>
            <a:noFill/>
            <a:ln w="50800">
              <a:noFill/>
            </a:ln>
          </p:spPr>
        </p:pic>
      </p:grpSp>
      <p:grpSp>
        <p:nvGrpSpPr>
          <p:cNvPr id="3" name="Group 32"/>
          <p:cNvGrpSpPr/>
          <p:nvPr/>
        </p:nvGrpSpPr>
        <p:grpSpPr>
          <a:xfrm>
            <a:off x="76200" y="1447800"/>
            <a:ext cx="8610600" cy="5378269"/>
            <a:chOff x="121920" y="1465579"/>
            <a:chExt cx="8610600" cy="5378269"/>
          </a:xfrm>
        </p:grpSpPr>
        <p:sp>
          <p:nvSpPr>
            <p:cNvPr id="21" name="Freeform 20"/>
            <p:cNvSpPr/>
            <p:nvPr/>
          </p:nvSpPr>
          <p:spPr>
            <a:xfrm>
              <a:off x="121920" y="1465579"/>
              <a:ext cx="8610600" cy="5378269"/>
            </a:xfrm>
            <a:custGeom>
              <a:avLst/>
              <a:gdLst>
                <a:gd name="connsiteX0" fmla="*/ 1264920 w 9756140"/>
                <a:gd name="connsiteY0" fmla="*/ 871220 h 7012940"/>
                <a:gd name="connsiteX1" fmla="*/ 7467600 w 9756140"/>
                <a:gd name="connsiteY1" fmla="*/ 916940 h 7012940"/>
                <a:gd name="connsiteX2" fmla="*/ 8214360 w 9756140"/>
                <a:gd name="connsiteY2" fmla="*/ 871220 h 7012940"/>
                <a:gd name="connsiteX3" fmla="*/ 8214360 w 9756140"/>
                <a:gd name="connsiteY3" fmla="*/ 993140 h 7012940"/>
                <a:gd name="connsiteX4" fmla="*/ 8046720 w 9756140"/>
                <a:gd name="connsiteY4" fmla="*/ 1130300 h 7012940"/>
                <a:gd name="connsiteX5" fmla="*/ 7772400 w 9756140"/>
                <a:gd name="connsiteY5" fmla="*/ 1145540 h 7012940"/>
                <a:gd name="connsiteX6" fmla="*/ 7437120 w 9756140"/>
                <a:gd name="connsiteY6" fmla="*/ 1480820 h 7012940"/>
                <a:gd name="connsiteX7" fmla="*/ 7391400 w 9756140"/>
                <a:gd name="connsiteY7" fmla="*/ 1892300 h 7012940"/>
                <a:gd name="connsiteX8" fmla="*/ 7787640 w 9756140"/>
                <a:gd name="connsiteY8" fmla="*/ 2075180 h 7012940"/>
                <a:gd name="connsiteX9" fmla="*/ 8046720 w 9756140"/>
                <a:gd name="connsiteY9" fmla="*/ 2151380 h 7012940"/>
                <a:gd name="connsiteX10" fmla="*/ 8107680 w 9756140"/>
                <a:gd name="connsiteY10" fmla="*/ 2410460 h 7012940"/>
                <a:gd name="connsiteX11" fmla="*/ 8534400 w 9756140"/>
                <a:gd name="connsiteY11" fmla="*/ 2532380 h 7012940"/>
                <a:gd name="connsiteX12" fmla="*/ 8564880 w 9756140"/>
                <a:gd name="connsiteY12" fmla="*/ 3050540 h 7012940"/>
                <a:gd name="connsiteX13" fmla="*/ 8686800 w 9756140"/>
                <a:gd name="connsiteY13" fmla="*/ 3888740 h 7012940"/>
                <a:gd name="connsiteX14" fmla="*/ 8930640 w 9756140"/>
                <a:gd name="connsiteY14" fmla="*/ 4589780 h 7012940"/>
                <a:gd name="connsiteX15" fmla="*/ 9250680 w 9756140"/>
                <a:gd name="connsiteY15" fmla="*/ 5062220 h 7012940"/>
                <a:gd name="connsiteX16" fmla="*/ 9494520 w 9756140"/>
                <a:gd name="connsiteY16" fmla="*/ 5427980 h 7012940"/>
                <a:gd name="connsiteX17" fmla="*/ 9677400 w 9756140"/>
                <a:gd name="connsiteY17" fmla="*/ 5748020 h 7012940"/>
                <a:gd name="connsiteX18" fmla="*/ 9738360 w 9756140"/>
                <a:gd name="connsiteY18" fmla="*/ 6129020 h 7012940"/>
                <a:gd name="connsiteX19" fmla="*/ 9570720 w 9756140"/>
                <a:gd name="connsiteY19" fmla="*/ 6098540 h 7012940"/>
                <a:gd name="connsiteX20" fmla="*/ 1386840 w 9756140"/>
                <a:gd name="connsiteY20" fmla="*/ 6113780 h 7012940"/>
                <a:gd name="connsiteX21" fmla="*/ 1249680 w 9756140"/>
                <a:gd name="connsiteY21" fmla="*/ 6144260 h 7012940"/>
                <a:gd name="connsiteX22" fmla="*/ 1264920 w 9756140"/>
                <a:gd name="connsiteY22" fmla="*/ 871220 h 70129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60960 w 8552180"/>
                <a:gd name="connsiteY0" fmla="*/ 871220 h 6187440"/>
                <a:gd name="connsiteX1" fmla="*/ 6263640 w 8552180"/>
                <a:gd name="connsiteY1" fmla="*/ 916940 h 6187440"/>
                <a:gd name="connsiteX2" fmla="*/ 7010400 w 8552180"/>
                <a:gd name="connsiteY2" fmla="*/ 871220 h 6187440"/>
                <a:gd name="connsiteX3" fmla="*/ 7010400 w 8552180"/>
                <a:gd name="connsiteY3" fmla="*/ 993140 h 6187440"/>
                <a:gd name="connsiteX4" fmla="*/ 6842760 w 8552180"/>
                <a:gd name="connsiteY4" fmla="*/ 1130300 h 6187440"/>
                <a:gd name="connsiteX5" fmla="*/ 6568440 w 8552180"/>
                <a:gd name="connsiteY5" fmla="*/ 1145540 h 6187440"/>
                <a:gd name="connsiteX6" fmla="*/ 6233160 w 8552180"/>
                <a:gd name="connsiteY6" fmla="*/ 1480820 h 6187440"/>
                <a:gd name="connsiteX7" fmla="*/ 6187440 w 8552180"/>
                <a:gd name="connsiteY7" fmla="*/ 1892300 h 6187440"/>
                <a:gd name="connsiteX8" fmla="*/ 6583680 w 8552180"/>
                <a:gd name="connsiteY8" fmla="*/ 2075180 h 6187440"/>
                <a:gd name="connsiteX9" fmla="*/ 6842760 w 8552180"/>
                <a:gd name="connsiteY9" fmla="*/ 2151380 h 6187440"/>
                <a:gd name="connsiteX10" fmla="*/ 6903720 w 8552180"/>
                <a:gd name="connsiteY10" fmla="*/ 2410460 h 6187440"/>
                <a:gd name="connsiteX11" fmla="*/ 7330440 w 8552180"/>
                <a:gd name="connsiteY11" fmla="*/ 2532380 h 6187440"/>
                <a:gd name="connsiteX12" fmla="*/ 7360920 w 8552180"/>
                <a:gd name="connsiteY12" fmla="*/ 3050540 h 6187440"/>
                <a:gd name="connsiteX13" fmla="*/ 7482840 w 8552180"/>
                <a:gd name="connsiteY13" fmla="*/ 3888740 h 6187440"/>
                <a:gd name="connsiteX14" fmla="*/ 7726680 w 8552180"/>
                <a:gd name="connsiteY14" fmla="*/ 4589780 h 6187440"/>
                <a:gd name="connsiteX15" fmla="*/ 8046720 w 8552180"/>
                <a:gd name="connsiteY15" fmla="*/ 5062220 h 6187440"/>
                <a:gd name="connsiteX16" fmla="*/ 8290560 w 8552180"/>
                <a:gd name="connsiteY16" fmla="*/ 5427980 h 6187440"/>
                <a:gd name="connsiteX17" fmla="*/ 8473440 w 8552180"/>
                <a:gd name="connsiteY17" fmla="*/ 5748020 h 6187440"/>
                <a:gd name="connsiteX18" fmla="*/ 8534400 w 8552180"/>
                <a:gd name="connsiteY18" fmla="*/ 6129020 h 6187440"/>
                <a:gd name="connsiteX19" fmla="*/ 8366760 w 8552180"/>
                <a:gd name="connsiteY19" fmla="*/ 6098540 h 6187440"/>
                <a:gd name="connsiteX20" fmla="*/ 45720 w 8552180"/>
                <a:gd name="connsiteY20" fmla="*/ 6144260 h 6187440"/>
                <a:gd name="connsiteX21" fmla="*/ 60960 w 8552180"/>
                <a:gd name="connsiteY21" fmla="*/ 871220 h 6187440"/>
                <a:gd name="connsiteX0" fmla="*/ 60960 w 8552180"/>
                <a:gd name="connsiteY0" fmla="*/ 12700 h 5328920"/>
                <a:gd name="connsiteX1" fmla="*/ 6263640 w 8552180"/>
                <a:gd name="connsiteY1" fmla="*/ 58420 h 5328920"/>
                <a:gd name="connsiteX2" fmla="*/ 7010400 w 8552180"/>
                <a:gd name="connsiteY2" fmla="*/ 12700 h 5328920"/>
                <a:gd name="connsiteX3" fmla="*/ 7010400 w 8552180"/>
                <a:gd name="connsiteY3" fmla="*/ 134620 h 5328920"/>
                <a:gd name="connsiteX4" fmla="*/ 6842760 w 8552180"/>
                <a:gd name="connsiteY4" fmla="*/ 271780 h 5328920"/>
                <a:gd name="connsiteX5" fmla="*/ 6568440 w 8552180"/>
                <a:gd name="connsiteY5" fmla="*/ 287020 h 5328920"/>
                <a:gd name="connsiteX6" fmla="*/ 6233160 w 8552180"/>
                <a:gd name="connsiteY6" fmla="*/ 622300 h 5328920"/>
                <a:gd name="connsiteX7" fmla="*/ 6187440 w 8552180"/>
                <a:gd name="connsiteY7" fmla="*/ 1033780 h 5328920"/>
                <a:gd name="connsiteX8" fmla="*/ 6583680 w 8552180"/>
                <a:gd name="connsiteY8" fmla="*/ 1216660 h 5328920"/>
                <a:gd name="connsiteX9" fmla="*/ 6842760 w 8552180"/>
                <a:gd name="connsiteY9" fmla="*/ 1292860 h 5328920"/>
                <a:gd name="connsiteX10" fmla="*/ 6903720 w 8552180"/>
                <a:gd name="connsiteY10" fmla="*/ 1551940 h 5328920"/>
                <a:gd name="connsiteX11" fmla="*/ 7330440 w 8552180"/>
                <a:gd name="connsiteY11" fmla="*/ 1673860 h 5328920"/>
                <a:gd name="connsiteX12" fmla="*/ 7360920 w 8552180"/>
                <a:gd name="connsiteY12" fmla="*/ 2192020 h 5328920"/>
                <a:gd name="connsiteX13" fmla="*/ 7482840 w 8552180"/>
                <a:gd name="connsiteY13" fmla="*/ 3030220 h 5328920"/>
                <a:gd name="connsiteX14" fmla="*/ 7726680 w 8552180"/>
                <a:gd name="connsiteY14" fmla="*/ 3731260 h 5328920"/>
                <a:gd name="connsiteX15" fmla="*/ 8046720 w 8552180"/>
                <a:gd name="connsiteY15" fmla="*/ 4203700 h 5328920"/>
                <a:gd name="connsiteX16" fmla="*/ 8290560 w 8552180"/>
                <a:gd name="connsiteY16" fmla="*/ 4569460 h 5328920"/>
                <a:gd name="connsiteX17" fmla="*/ 8473440 w 8552180"/>
                <a:gd name="connsiteY17" fmla="*/ 4889500 h 5328920"/>
                <a:gd name="connsiteX18" fmla="*/ 8534400 w 8552180"/>
                <a:gd name="connsiteY18" fmla="*/ 5270500 h 5328920"/>
                <a:gd name="connsiteX19" fmla="*/ 8366760 w 8552180"/>
                <a:gd name="connsiteY19" fmla="*/ 5240020 h 5328920"/>
                <a:gd name="connsiteX20" fmla="*/ 45720 w 8552180"/>
                <a:gd name="connsiteY20" fmla="*/ 5285740 h 5328920"/>
                <a:gd name="connsiteX21" fmla="*/ 60960 w 8552180"/>
                <a:gd name="connsiteY21" fmla="*/ 12700 h 5328920"/>
                <a:gd name="connsiteX0" fmla="*/ 60960 w 9939020"/>
                <a:gd name="connsiteY0" fmla="*/ 12700 h 6162040"/>
                <a:gd name="connsiteX1" fmla="*/ 6263640 w 9939020"/>
                <a:gd name="connsiteY1" fmla="*/ 58420 h 6162040"/>
                <a:gd name="connsiteX2" fmla="*/ 7010400 w 9939020"/>
                <a:gd name="connsiteY2" fmla="*/ 12700 h 6162040"/>
                <a:gd name="connsiteX3" fmla="*/ 7010400 w 9939020"/>
                <a:gd name="connsiteY3" fmla="*/ 134620 h 6162040"/>
                <a:gd name="connsiteX4" fmla="*/ 6842760 w 9939020"/>
                <a:gd name="connsiteY4" fmla="*/ 271780 h 6162040"/>
                <a:gd name="connsiteX5" fmla="*/ 6568440 w 9939020"/>
                <a:gd name="connsiteY5" fmla="*/ 287020 h 6162040"/>
                <a:gd name="connsiteX6" fmla="*/ 6233160 w 9939020"/>
                <a:gd name="connsiteY6" fmla="*/ 622300 h 6162040"/>
                <a:gd name="connsiteX7" fmla="*/ 6187440 w 9939020"/>
                <a:gd name="connsiteY7" fmla="*/ 1033780 h 6162040"/>
                <a:gd name="connsiteX8" fmla="*/ 6583680 w 9939020"/>
                <a:gd name="connsiteY8" fmla="*/ 1216660 h 6162040"/>
                <a:gd name="connsiteX9" fmla="*/ 6842760 w 9939020"/>
                <a:gd name="connsiteY9" fmla="*/ 1292860 h 6162040"/>
                <a:gd name="connsiteX10" fmla="*/ 6903720 w 9939020"/>
                <a:gd name="connsiteY10" fmla="*/ 1551940 h 6162040"/>
                <a:gd name="connsiteX11" fmla="*/ 7330440 w 9939020"/>
                <a:gd name="connsiteY11" fmla="*/ 1673860 h 6162040"/>
                <a:gd name="connsiteX12" fmla="*/ 7360920 w 9939020"/>
                <a:gd name="connsiteY12" fmla="*/ 2192020 h 6162040"/>
                <a:gd name="connsiteX13" fmla="*/ 7482840 w 9939020"/>
                <a:gd name="connsiteY13" fmla="*/ 3030220 h 6162040"/>
                <a:gd name="connsiteX14" fmla="*/ 7726680 w 9939020"/>
                <a:gd name="connsiteY14" fmla="*/ 3731260 h 6162040"/>
                <a:gd name="connsiteX15" fmla="*/ 8046720 w 9939020"/>
                <a:gd name="connsiteY15" fmla="*/ 4203700 h 6162040"/>
                <a:gd name="connsiteX16" fmla="*/ 8290560 w 9939020"/>
                <a:gd name="connsiteY16" fmla="*/ 4569460 h 6162040"/>
                <a:gd name="connsiteX17" fmla="*/ 8473440 w 9939020"/>
                <a:gd name="connsiteY17" fmla="*/ 4889500 h 6162040"/>
                <a:gd name="connsiteX18" fmla="*/ 8534400 w 9939020"/>
                <a:gd name="connsiteY18" fmla="*/ 5270500 h 6162040"/>
                <a:gd name="connsiteX19" fmla="*/ 45720 w 9939020"/>
                <a:gd name="connsiteY19" fmla="*/ 5285740 h 6162040"/>
                <a:gd name="connsiteX20" fmla="*/ 60960 w 9939020"/>
                <a:gd name="connsiteY20" fmla="*/ 12700 h 6162040"/>
                <a:gd name="connsiteX0" fmla="*/ 60960 w 8534400"/>
                <a:gd name="connsiteY0" fmla="*/ 12700 h 6162040"/>
                <a:gd name="connsiteX1" fmla="*/ 6263640 w 8534400"/>
                <a:gd name="connsiteY1" fmla="*/ 58420 h 6162040"/>
                <a:gd name="connsiteX2" fmla="*/ 7010400 w 8534400"/>
                <a:gd name="connsiteY2" fmla="*/ 12700 h 6162040"/>
                <a:gd name="connsiteX3" fmla="*/ 7010400 w 8534400"/>
                <a:gd name="connsiteY3" fmla="*/ 134620 h 6162040"/>
                <a:gd name="connsiteX4" fmla="*/ 6842760 w 8534400"/>
                <a:gd name="connsiteY4" fmla="*/ 271780 h 6162040"/>
                <a:gd name="connsiteX5" fmla="*/ 6568440 w 8534400"/>
                <a:gd name="connsiteY5" fmla="*/ 287020 h 6162040"/>
                <a:gd name="connsiteX6" fmla="*/ 6233160 w 8534400"/>
                <a:gd name="connsiteY6" fmla="*/ 622300 h 6162040"/>
                <a:gd name="connsiteX7" fmla="*/ 6187440 w 8534400"/>
                <a:gd name="connsiteY7" fmla="*/ 1033780 h 6162040"/>
                <a:gd name="connsiteX8" fmla="*/ 6583680 w 8534400"/>
                <a:gd name="connsiteY8" fmla="*/ 1216660 h 6162040"/>
                <a:gd name="connsiteX9" fmla="*/ 6842760 w 8534400"/>
                <a:gd name="connsiteY9" fmla="*/ 1292860 h 6162040"/>
                <a:gd name="connsiteX10" fmla="*/ 6903720 w 8534400"/>
                <a:gd name="connsiteY10" fmla="*/ 1551940 h 6162040"/>
                <a:gd name="connsiteX11" fmla="*/ 7330440 w 8534400"/>
                <a:gd name="connsiteY11" fmla="*/ 1673860 h 6162040"/>
                <a:gd name="connsiteX12" fmla="*/ 7360920 w 8534400"/>
                <a:gd name="connsiteY12" fmla="*/ 2192020 h 6162040"/>
                <a:gd name="connsiteX13" fmla="*/ 7482840 w 8534400"/>
                <a:gd name="connsiteY13" fmla="*/ 3030220 h 6162040"/>
                <a:gd name="connsiteX14" fmla="*/ 7726680 w 8534400"/>
                <a:gd name="connsiteY14" fmla="*/ 3731260 h 6162040"/>
                <a:gd name="connsiteX15" fmla="*/ 8046720 w 8534400"/>
                <a:gd name="connsiteY15" fmla="*/ 4203700 h 6162040"/>
                <a:gd name="connsiteX16" fmla="*/ 8290560 w 8534400"/>
                <a:gd name="connsiteY16" fmla="*/ 4569460 h 6162040"/>
                <a:gd name="connsiteX17" fmla="*/ 8473440 w 8534400"/>
                <a:gd name="connsiteY17" fmla="*/ 4889500 h 6162040"/>
                <a:gd name="connsiteX18" fmla="*/ 8534400 w 8534400"/>
                <a:gd name="connsiteY18" fmla="*/ 5270500 h 6162040"/>
                <a:gd name="connsiteX19" fmla="*/ 45720 w 8534400"/>
                <a:gd name="connsiteY19" fmla="*/ 5285740 h 6162040"/>
                <a:gd name="connsiteX20" fmla="*/ 60960 w 8534400"/>
                <a:gd name="connsiteY20" fmla="*/ 12700 h 6162040"/>
                <a:gd name="connsiteX0" fmla="*/ 60960 w 8534400"/>
                <a:gd name="connsiteY0" fmla="*/ 12700 h 5378269"/>
                <a:gd name="connsiteX1" fmla="*/ 6263640 w 8534400"/>
                <a:gd name="connsiteY1" fmla="*/ 58420 h 5378269"/>
                <a:gd name="connsiteX2" fmla="*/ 7010400 w 8534400"/>
                <a:gd name="connsiteY2" fmla="*/ 12700 h 5378269"/>
                <a:gd name="connsiteX3" fmla="*/ 7010400 w 8534400"/>
                <a:gd name="connsiteY3" fmla="*/ 134620 h 5378269"/>
                <a:gd name="connsiteX4" fmla="*/ 6842760 w 8534400"/>
                <a:gd name="connsiteY4" fmla="*/ 271780 h 5378269"/>
                <a:gd name="connsiteX5" fmla="*/ 6568440 w 8534400"/>
                <a:gd name="connsiteY5" fmla="*/ 287020 h 5378269"/>
                <a:gd name="connsiteX6" fmla="*/ 6233160 w 8534400"/>
                <a:gd name="connsiteY6" fmla="*/ 622300 h 5378269"/>
                <a:gd name="connsiteX7" fmla="*/ 6187440 w 8534400"/>
                <a:gd name="connsiteY7" fmla="*/ 1033780 h 5378269"/>
                <a:gd name="connsiteX8" fmla="*/ 6583680 w 8534400"/>
                <a:gd name="connsiteY8" fmla="*/ 1216660 h 5378269"/>
                <a:gd name="connsiteX9" fmla="*/ 6842760 w 8534400"/>
                <a:gd name="connsiteY9" fmla="*/ 1292860 h 5378269"/>
                <a:gd name="connsiteX10" fmla="*/ 6903720 w 8534400"/>
                <a:gd name="connsiteY10" fmla="*/ 1551940 h 5378269"/>
                <a:gd name="connsiteX11" fmla="*/ 7330440 w 8534400"/>
                <a:gd name="connsiteY11" fmla="*/ 1673860 h 5378269"/>
                <a:gd name="connsiteX12" fmla="*/ 7360920 w 8534400"/>
                <a:gd name="connsiteY12" fmla="*/ 2192020 h 5378269"/>
                <a:gd name="connsiteX13" fmla="*/ 7482840 w 8534400"/>
                <a:gd name="connsiteY13" fmla="*/ 3030220 h 5378269"/>
                <a:gd name="connsiteX14" fmla="*/ 7726680 w 8534400"/>
                <a:gd name="connsiteY14" fmla="*/ 3731260 h 5378269"/>
                <a:gd name="connsiteX15" fmla="*/ 8046720 w 8534400"/>
                <a:gd name="connsiteY15" fmla="*/ 4203700 h 5378269"/>
                <a:gd name="connsiteX16" fmla="*/ 8290560 w 8534400"/>
                <a:gd name="connsiteY16" fmla="*/ 4569460 h 5378269"/>
                <a:gd name="connsiteX17" fmla="*/ 8473440 w 8534400"/>
                <a:gd name="connsiteY17" fmla="*/ 4889500 h 5378269"/>
                <a:gd name="connsiteX18" fmla="*/ 8534400 w 8534400"/>
                <a:gd name="connsiteY18" fmla="*/ 5270500 h 5378269"/>
                <a:gd name="connsiteX19" fmla="*/ 45720 w 8534400"/>
                <a:gd name="connsiteY19" fmla="*/ 5285740 h 5378269"/>
                <a:gd name="connsiteX20" fmla="*/ 60960 w 8534400"/>
                <a:gd name="connsiteY20" fmla="*/ 12700 h 53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5378269">
                  <a:moveTo>
                    <a:pt x="60960" y="12700"/>
                  </a:moveTo>
                  <a:lnTo>
                    <a:pt x="6263640" y="58420"/>
                  </a:lnTo>
                  <a:cubicBezTo>
                    <a:pt x="7421880" y="58420"/>
                    <a:pt x="6885940" y="0"/>
                    <a:pt x="7010400" y="12700"/>
                  </a:cubicBezTo>
                  <a:cubicBezTo>
                    <a:pt x="7134860" y="25400"/>
                    <a:pt x="7038340" y="91440"/>
                    <a:pt x="7010400" y="134620"/>
                  </a:cubicBezTo>
                  <a:cubicBezTo>
                    <a:pt x="6982460" y="177800"/>
                    <a:pt x="6916420" y="246380"/>
                    <a:pt x="6842760" y="271780"/>
                  </a:cubicBezTo>
                  <a:cubicBezTo>
                    <a:pt x="6769100" y="297180"/>
                    <a:pt x="6670040" y="228600"/>
                    <a:pt x="6568440" y="287020"/>
                  </a:cubicBezTo>
                  <a:cubicBezTo>
                    <a:pt x="6466840" y="345440"/>
                    <a:pt x="6296660" y="497840"/>
                    <a:pt x="6233160" y="622300"/>
                  </a:cubicBezTo>
                  <a:cubicBezTo>
                    <a:pt x="6169660" y="746760"/>
                    <a:pt x="6129020" y="934720"/>
                    <a:pt x="6187440" y="1033780"/>
                  </a:cubicBezTo>
                  <a:cubicBezTo>
                    <a:pt x="6245860" y="1132840"/>
                    <a:pt x="6474460" y="1173480"/>
                    <a:pt x="6583680" y="1216660"/>
                  </a:cubicBezTo>
                  <a:cubicBezTo>
                    <a:pt x="6692900" y="1259840"/>
                    <a:pt x="6789420" y="1236980"/>
                    <a:pt x="6842760" y="1292860"/>
                  </a:cubicBezTo>
                  <a:cubicBezTo>
                    <a:pt x="6896100" y="1348740"/>
                    <a:pt x="6822440" y="1488440"/>
                    <a:pt x="6903720" y="1551940"/>
                  </a:cubicBezTo>
                  <a:cubicBezTo>
                    <a:pt x="6985000" y="1615440"/>
                    <a:pt x="7254240" y="1567180"/>
                    <a:pt x="7330440" y="1673860"/>
                  </a:cubicBezTo>
                  <a:cubicBezTo>
                    <a:pt x="7406640" y="1780540"/>
                    <a:pt x="7335520" y="1965960"/>
                    <a:pt x="7360920" y="2192020"/>
                  </a:cubicBezTo>
                  <a:cubicBezTo>
                    <a:pt x="7386320" y="2418080"/>
                    <a:pt x="7421880" y="2773680"/>
                    <a:pt x="7482840" y="3030220"/>
                  </a:cubicBezTo>
                  <a:cubicBezTo>
                    <a:pt x="7543800" y="3286760"/>
                    <a:pt x="7632700" y="3535680"/>
                    <a:pt x="7726680" y="3731260"/>
                  </a:cubicBezTo>
                  <a:cubicBezTo>
                    <a:pt x="7820660" y="3926840"/>
                    <a:pt x="7952740" y="4064000"/>
                    <a:pt x="8046720" y="4203700"/>
                  </a:cubicBezTo>
                  <a:cubicBezTo>
                    <a:pt x="8140700" y="4343400"/>
                    <a:pt x="8219440" y="4455160"/>
                    <a:pt x="8290560" y="4569460"/>
                  </a:cubicBezTo>
                  <a:cubicBezTo>
                    <a:pt x="8361680" y="4683760"/>
                    <a:pt x="8432800" y="4772660"/>
                    <a:pt x="8473440" y="4889500"/>
                  </a:cubicBezTo>
                  <a:cubicBezTo>
                    <a:pt x="8514080" y="5006340"/>
                    <a:pt x="8460740" y="5006340"/>
                    <a:pt x="8534400" y="5270500"/>
                  </a:cubicBezTo>
                  <a:cubicBezTo>
                    <a:pt x="7129780" y="5336540"/>
                    <a:pt x="2176417" y="5378269"/>
                    <a:pt x="45720" y="5285740"/>
                  </a:cubicBezTo>
                  <a:cubicBezTo>
                    <a:pt x="5080" y="3426460"/>
                    <a:pt x="0" y="2209800"/>
                    <a:pt x="60960" y="12700"/>
                  </a:cubicBezTo>
                  <a:close/>
                </a:path>
              </a:pathLst>
            </a:cu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031" y="1541779"/>
              <a:ext cx="4407489" cy="646331"/>
            </a:xfrm>
            <a:prstGeom prst="rect">
              <a:avLst/>
            </a:prstGeom>
            <a:noFill/>
          </p:spPr>
          <p:txBody>
            <a:bodyPr wrap="none" rtlCol="0">
              <a:spAutoFit/>
            </a:bodyPr>
            <a:lstStyle/>
            <a:p>
              <a:r>
                <a:rPr lang="en-US" sz="3600" dirty="0" smtClean="0">
                  <a:ln>
                    <a:solidFill>
                      <a:schemeClr val="tx1"/>
                    </a:solidFill>
                  </a:ln>
                </a:rPr>
                <a:t>LOUISIANA TERRITORY</a:t>
              </a:r>
            </a:p>
          </p:txBody>
        </p:sp>
      </p:grpSp>
      <p:sp useBgFill="1">
        <p:nvSpPr>
          <p:cNvPr id="4" name="TextBox 3"/>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Freeform 4"/>
          <p:cNvSpPr/>
          <p:nvPr/>
        </p:nvSpPr>
        <p:spPr>
          <a:xfrm>
            <a:off x="7589520" y="3200400"/>
            <a:ext cx="1206500" cy="3563620"/>
          </a:xfrm>
          <a:custGeom>
            <a:avLst/>
            <a:gdLst>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68400 w 2374900"/>
              <a:gd name="connsiteY7" fmla="*/ 1478280 h 5209540"/>
              <a:gd name="connsiteX8" fmla="*/ 1183640 w 2374900"/>
              <a:gd name="connsiteY8" fmla="*/ 1645920 h 5209540"/>
              <a:gd name="connsiteX9" fmla="*/ 1183640 w 2374900"/>
              <a:gd name="connsiteY9" fmla="*/ 1950720 h 5209540"/>
              <a:gd name="connsiteX10" fmla="*/ 1275080 w 2374900"/>
              <a:gd name="connsiteY10" fmla="*/ 2499360 h 5209540"/>
              <a:gd name="connsiteX11" fmla="*/ 1336040 w 2374900"/>
              <a:gd name="connsiteY11" fmla="*/ 2865120 h 5209540"/>
              <a:gd name="connsiteX12" fmla="*/ 1518920 w 2374900"/>
              <a:gd name="connsiteY12" fmla="*/ 3398520 h 5209540"/>
              <a:gd name="connsiteX13" fmla="*/ 1640840 w 2374900"/>
              <a:gd name="connsiteY13" fmla="*/ 3703320 h 5209540"/>
              <a:gd name="connsiteX14" fmla="*/ 1884680 w 2374900"/>
              <a:gd name="connsiteY14" fmla="*/ 4038600 h 5209540"/>
              <a:gd name="connsiteX15" fmla="*/ 2128520 w 2374900"/>
              <a:gd name="connsiteY15" fmla="*/ 4450080 h 5209540"/>
              <a:gd name="connsiteX16" fmla="*/ 2204720 w 2374900"/>
              <a:gd name="connsiteY16" fmla="*/ 4632960 h 5209540"/>
              <a:gd name="connsiteX17" fmla="*/ 2265680 w 2374900"/>
              <a:gd name="connsiteY17" fmla="*/ 4785360 h 5209540"/>
              <a:gd name="connsiteX18" fmla="*/ 2341880 w 2374900"/>
              <a:gd name="connsiteY18" fmla="*/ 5074920 h 5209540"/>
              <a:gd name="connsiteX19" fmla="*/ 2357120 w 2374900"/>
              <a:gd name="connsiteY19"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83640 w 2374900"/>
              <a:gd name="connsiteY7" fmla="*/ 1645920 h 5209540"/>
              <a:gd name="connsiteX8" fmla="*/ 1183640 w 2374900"/>
              <a:gd name="connsiteY8" fmla="*/ 1950720 h 5209540"/>
              <a:gd name="connsiteX9" fmla="*/ 1275080 w 2374900"/>
              <a:gd name="connsiteY9" fmla="*/ 2499360 h 5209540"/>
              <a:gd name="connsiteX10" fmla="*/ 1336040 w 2374900"/>
              <a:gd name="connsiteY10" fmla="*/ 2865120 h 5209540"/>
              <a:gd name="connsiteX11" fmla="*/ 1518920 w 2374900"/>
              <a:gd name="connsiteY11" fmla="*/ 3398520 h 5209540"/>
              <a:gd name="connsiteX12" fmla="*/ 1640840 w 2374900"/>
              <a:gd name="connsiteY12" fmla="*/ 3703320 h 5209540"/>
              <a:gd name="connsiteX13" fmla="*/ 1884680 w 2374900"/>
              <a:gd name="connsiteY13" fmla="*/ 4038600 h 5209540"/>
              <a:gd name="connsiteX14" fmla="*/ 2128520 w 2374900"/>
              <a:gd name="connsiteY14" fmla="*/ 4450080 h 5209540"/>
              <a:gd name="connsiteX15" fmla="*/ 2204720 w 2374900"/>
              <a:gd name="connsiteY15" fmla="*/ 4632960 h 5209540"/>
              <a:gd name="connsiteX16" fmla="*/ 2265680 w 2374900"/>
              <a:gd name="connsiteY16" fmla="*/ 4785360 h 5209540"/>
              <a:gd name="connsiteX17" fmla="*/ 2341880 w 2374900"/>
              <a:gd name="connsiteY17" fmla="*/ 5074920 h 5209540"/>
              <a:gd name="connsiteX18" fmla="*/ 2357120 w 2374900"/>
              <a:gd name="connsiteY18"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1183640 w 2374900"/>
              <a:gd name="connsiteY6" fmla="*/ 1645920 h 5209540"/>
              <a:gd name="connsiteX7" fmla="*/ 1183640 w 2374900"/>
              <a:gd name="connsiteY7" fmla="*/ 1950720 h 5209540"/>
              <a:gd name="connsiteX8" fmla="*/ 1275080 w 2374900"/>
              <a:gd name="connsiteY8" fmla="*/ 2499360 h 5209540"/>
              <a:gd name="connsiteX9" fmla="*/ 1336040 w 2374900"/>
              <a:gd name="connsiteY9" fmla="*/ 2865120 h 5209540"/>
              <a:gd name="connsiteX10" fmla="*/ 1518920 w 2374900"/>
              <a:gd name="connsiteY10" fmla="*/ 3398520 h 5209540"/>
              <a:gd name="connsiteX11" fmla="*/ 1640840 w 2374900"/>
              <a:gd name="connsiteY11" fmla="*/ 3703320 h 5209540"/>
              <a:gd name="connsiteX12" fmla="*/ 1884680 w 2374900"/>
              <a:gd name="connsiteY12" fmla="*/ 4038600 h 5209540"/>
              <a:gd name="connsiteX13" fmla="*/ 2128520 w 2374900"/>
              <a:gd name="connsiteY13" fmla="*/ 4450080 h 5209540"/>
              <a:gd name="connsiteX14" fmla="*/ 2204720 w 2374900"/>
              <a:gd name="connsiteY14" fmla="*/ 4632960 h 5209540"/>
              <a:gd name="connsiteX15" fmla="*/ 2265680 w 2374900"/>
              <a:gd name="connsiteY15" fmla="*/ 4785360 h 5209540"/>
              <a:gd name="connsiteX16" fmla="*/ 2341880 w 2374900"/>
              <a:gd name="connsiteY16" fmla="*/ 5074920 h 5209540"/>
              <a:gd name="connsiteX17" fmla="*/ 2357120 w 2374900"/>
              <a:gd name="connsiteY17" fmla="*/ 5196840 h 5209540"/>
              <a:gd name="connsiteX0" fmla="*/ 1036320 w 2410460"/>
              <a:gd name="connsiteY0" fmla="*/ 0 h 5209540"/>
              <a:gd name="connsiteX1" fmla="*/ 472440 w 2410460"/>
              <a:gd name="connsiteY1" fmla="*/ 289560 h 5209540"/>
              <a:gd name="connsiteX2" fmla="*/ 167640 w 2410460"/>
              <a:gd name="connsiteY2" fmla="*/ 411480 h 5209540"/>
              <a:gd name="connsiteX3" fmla="*/ 91440 w 2410460"/>
              <a:gd name="connsiteY3" fmla="*/ 868680 h 5209540"/>
              <a:gd name="connsiteX4" fmla="*/ 716280 w 2410460"/>
              <a:gd name="connsiteY4" fmla="*/ 1280160 h 5209540"/>
              <a:gd name="connsiteX5" fmla="*/ 1219200 w 2410460"/>
              <a:gd name="connsiteY5" fmla="*/ 1645920 h 5209540"/>
              <a:gd name="connsiteX6" fmla="*/ 1219200 w 2410460"/>
              <a:gd name="connsiteY6" fmla="*/ 1950720 h 5209540"/>
              <a:gd name="connsiteX7" fmla="*/ 1310640 w 2410460"/>
              <a:gd name="connsiteY7" fmla="*/ 2499360 h 5209540"/>
              <a:gd name="connsiteX8" fmla="*/ 1371600 w 2410460"/>
              <a:gd name="connsiteY8" fmla="*/ 2865120 h 5209540"/>
              <a:gd name="connsiteX9" fmla="*/ 1554480 w 2410460"/>
              <a:gd name="connsiteY9" fmla="*/ 3398520 h 5209540"/>
              <a:gd name="connsiteX10" fmla="*/ 1676400 w 2410460"/>
              <a:gd name="connsiteY10" fmla="*/ 3703320 h 5209540"/>
              <a:gd name="connsiteX11" fmla="*/ 1920240 w 2410460"/>
              <a:gd name="connsiteY11" fmla="*/ 4038600 h 5209540"/>
              <a:gd name="connsiteX12" fmla="*/ 2164080 w 2410460"/>
              <a:gd name="connsiteY12" fmla="*/ 4450080 h 5209540"/>
              <a:gd name="connsiteX13" fmla="*/ 2240280 w 2410460"/>
              <a:gd name="connsiteY13" fmla="*/ 4632960 h 5209540"/>
              <a:gd name="connsiteX14" fmla="*/ 2301240 w 2410460"/>
              <a:gd name="connsiteY14" fmla="*/ 4785360 h 5209540"/>
              <a:gd name="connsiteX15" fmla="*/ 2377440 w 2410460"/>
              <a:gd name="connsiteY15" fmla="*/ 5074920 h 5209540"/>
              <a:gd name="connsiteX16" fmla="*/ 2392680 w 2410460"/>
              <a:gd name="connsiteY16" fmla="*/ 5196840 h 5209540"/>
              <a:gd name="connsiteX0" fmla="*/ 1120140 w 2494280"/>
              <a:gd name="connsiteY0" fmla="*/ 0 h 5209540"/>
              <a:gd name="connsiteX1" fmla="*/ 556260 w 2494280"/>
              <a:gd name="connsiteY1" fmla="*/ 289560 h 5209540"/>
              <a:gd name="connsiteX2" fmla="*/ 251460 w 2494280"/>
              <a:gd name="connsiteY2" fmla="*/ 411480 h 5209540"/>
              <a:gd name="connsiteX3" fmla="*/ 175260 w 2494280"/>
              <a:gd name="connsiteY3" fmla="*/ 868680 h 5209540"/>
              <a:gd name="connsiteX4" fmla="*/ 1303020 w 2494280"/>
              <a:gd name="connsiteY4" fmla="*/ 1645920 h 5209540"/>
              <a:gd name="connsiteX5" fmla="*/ 1303020 w 2494280"/>
              <a:gd name="connsiteY5" fmla="*/ 1950720 h 5209540"/>
              <a:gd name="connsiteX6" fmla="*/ 1394460 w 2494280"/>
              <a:gd name="connsiteY6" fmla="*/ 2499360 h 5209540"/>
              <a:gd name="connsiteX7" fmla="*/ 1455420 w 2494280"/>
              <a:gd name="connsiteY7" fmla="*/ 2865120 h 5209540"/>
              <a:gd name="connsiteX8" fmla="*/ 1638300 w 2494280"/>
              <a:gd name="connsiteY8" fmla="*/ 3398520 h 5209540"/>
              <a:gd name="connsiteX9" fmla="*/ 1760220 w 2494280"/>
              <a:gd name="connsiteY9" fmla="*/ 3703320 h 5209540"/>
              <a:gd name="connsiteX10" fmla="*/ 2004060 w 2494280"/>
              <a:gd name="connsiteY10" fmla="*/ 4038600 h 5209540"/>
              <a:gd name="connsiteX11" fmla="*/ 2247900 w 2494280"/>
              <a:gd name="connsiteY11" fmla="*/ 4450080 h 5209540"/>
              <a:gd name="connsiteX12" fmla="*/ 2324100 w 2494280"/>
              <a:gd name="connsiteY12" fmla="*/ 4632960 h 5209540"/>
              <a:gd name="connsiteX13" fmla="*/ 2385060 w 2494280"/>
              <a:gd name="connsiteY13" fmla="*/ 4785360 h 5209540"/>
              <a:gd name="connsiteX14" fmla="*/ 2461260 w 2494280"/>
              <a:gd name="connsiteY14" fmla="*/ 5074920 h 5209540"/>
              <a:gd name="connsiteX15" fmla="*/ 2476500 w 2494280"/>
              <a:gd name="connsiteY15" fmla="*/ 5196840 h 5209540"/>
              <a:gd name="connsiteX0" fmla="*/ 1069340 w 2443480"/>
              <a:gd name="connsiteY0" fmla="*/ 0 h 5209540"/>
              <a:gd name="connsiteX1" fmla="*/ 505460 w 2443480"/>
              <a:gd name="connsiteY1" fmla="*/ 289560 h 5209540"/>
              <a:gd name="connsiteX2" fmla="*/ 124460 w 2443480"/>
              <a:gd name="connsiteY2" fmla="*/ 868680 h 5209540"/>
              <a:gd name="connsiteX3" fmla="*/ 1252220 w 2443480"/>
              <a:gd name="connsiteY3" fmla="*/ 1645920 h 5209540"/>
              <a:gd name="connsiteX4" fmla="*/ 1252220 w 2443480"/>
              <a:gd name="connsiteY4" fmla="*/ 1950720 h 5209540"/>
              <a:gd name="connsiteX5" fmla="*/ 1343660 w 2443480"/>
              <a:gd name="connsiteY5" fmla="*/ 2499360 h 5209540"/>
              <a:gd name="connsiteX6" fmla="*/ 1404620 w 2443480"/>
              <a:gd name="connsiteY6" fmla="*/ 2865120 h 5209540"/>
              <a:gd name="connsiteX7" fmla="*/ 1587500 w 2443480"/>
              <a:gd name="connsiteY7" fmla="*/ 3398520 h 5209540"/>
              <a:gd name="connsiteX8" fmla="*/ 1709420 w 2443480"/>
              <a:gd name="connsiteY8" fmla="*/ 3703320 h 5209540"/>
              <a:gd name="connsiteX9" fmla="*/ 1953260 w 2443480"/>
              <a:gd name="connsiteY9" fmla="*/ 4038600 h 5209540"/>
              <a:gd name="connsiteX10" fmla="*/ 2197100 w 2443480"/>
              <a:gd name="connsiteY10" fmla="*/ 4450080 h 5209540"/>
              <a:gd name="connsiteX11" fmla="*/ 2273300 w 2443480"/>
              <a:gd name="connsiteY11" fmla="*/ 4632960 h 5209540"/>
              <a:gd name="connsiteX12" fmla="*/ 2334260 w 2443480"/>
              <a:gd name="connsiteY12" fmla="*/ 4785360 h 5209540"/>
              <a:gd name="connsiteX13" fmla="*/ 2410460 w 2443480"/>
              <a:gd name="connsiteY13" fmla="*/ 5074920 h 5209540"/>
              <a:gd name="connsiteX14" fmla="*/ 2425700 w 2443480"/>
              <a:gd name="connsiteY14" fmla="*/ 5196840 h 5209540"/>
              <a:gd name="connsiteX0" fmla="*/ 594360 w 1968500"/>
              <a:gd name="connsiteY0" fmla="*/ 0 h 5209540"/>
              <a:gd name="connsiteX1" fmla="*/ 30480 w 1968500"/>
              <a:gd name="connsiteY1" fmla="*/ 289560 h 5209540"/>
              <a:gd name="connsiteX2" fmla="*/ 777240 w 1968500"/>
              <a:gd name="connsiteY2" fmla="*/ 1645920 h 5209540"/>
              <a:gd name="connsiteX3" fmla="*/ 777240 w 1968500"/>
              <a:gd name="connsiteY3" fmla="*/ 1950720 h 5209540"/>
              <a:gd name="connsiteX4" fmla="*/ 868680 w 1968500"/>
              <a:gd name="connsiteY4" fmla="*/ 2499360 h 5209540"/>
              <a:gd name="connsiteX5" fmla="*/ 929640 w 1968500"/>
              <a:gd name="connsiteY5" fmla="*/ 2865120 h 5209540"/>
              <a:gd name="connsiteX6" fmla="*/ 1112520 w 1968500"/>
              <a:gd name="connsiteY6" fmla="*/ 3398520 h 5209540"/>
              <a:gd name="connsiteX7" fmla="*/ 1234440 w 1968500"/>
              <a:gd name="connsiteY7" fmla="*/ 3703320 h 5209540"/>
              <a:gd name="connsiteX8" fmla="*/ 1478280 w 1968500"/>
              <a:gd name="connsiteY8" fmla="*/ 4038600 h 5209540"/>
              <a:gd name="connsiteX9" fmla="*/ 1722120 w 1968500"/>
              <a:gd name="connsiteY9" fmla="*/ 4450080 h 5209540"/>
              <a:gd name="connsiteX10" fmla="*/ 1798320 w 1968500"/>
              <a:gd name="connsiteY10" fmla="*/ 4632960 h 5209540"/>
              <a:gd name="connsiteX11" fmla="*/ 1859280 w 1968500"/>
              <a:gd name="connsiteY11" fmla="*/ 4785360 h 5209540"/>
              <a:gd name="connsiteX12" fmla="*/ 1935480 w 1968500"/>
              <a:gd name="connsiteY12" fmla="*/ 5074920 h 5209540"/>
              <a:gd name="connsiteX13" fmla="*/ 1950720 w 1968500"/>
              <a:gd name="connsiteY13" fmla="*/ 5196840 h 5209540"/>
              <a:gd name="connsiteX0" fmla="*/ 0 w 1374140"/>
              <a:gd name="connsiteY0" fmla="*/ 0 h 5209540"/>
              <a:gd name="connsiteX1" fmla="*/ 182880 w 1374140"/>
              <a:gd name="connsiteY1" fmla="*/ 1645920 h 5209540"/>
              <a:gd name="connsiteX2" fmla="*/ 182880 w 1374140"/>
              <a:gd name="connsiteY2" fmla="*/ 1950720 h 5209540"/>
              <a:gd name="connsiteX3" fmla="*/ 274320 w 1374140"/>
              <a:gd name="connsiteY3" fmla="*/ 2499360 h 5209540"/>
              <a:gd name="connsiteX4" fmla="*/ 335280 w 1374140"/>
              <a:gd name="connsiteY4" fmla="*/ 2865120 h 5209540"/>
              <a:gd name="connsiteX5" fmla="*/ 518160 w 1374140"/>
              <a:gd name="connsiteY5" fmla="*/ 3398520 h 5209540"/>
              <a:gd name="connsiteX6" fmla="*/ 640080 w 1374140"/>
              <a:gd name="connsiteY6" fmla="*/ 3703320 h 5209540"/>
              <a:gd name="connsiteX7" fmla="*/ 883920 w 1374140"/>
              <a:gd name="connsiteY7" fmla="*/ 4038600 h 5209540"/>
              <a:gd name="connsiteX8" fmla="*/ 1127760 w 1374140"/>
              <a:gd name="connsiteY8" fmla="*/ 4450080 h 5209540"/>
              <a:gd name="connsiteX9" fmla="*/ 1203960 w 1374140"/>
              <a:gd name="connsiteY9" fmla="*/ 4632960 h 5209540"/>
              <a:gd name="connsiteX10" fmla="*/ 1264920 w 1374140"/>
              <a:gd name="connsiteY10" fmla="*/ 4785360 h 5209540"/>
              <a:gd name="connsiteX11" fmla="*/ 1341120 w 1374140"/>
              <a:gd name="connsiteY11" fmla="*/ 5074920 h 5209540"/>
              <a:gd name="connsiteX12" fmla="*/ 1356360 w 1374140"/>
              <a:gd name="connsiteY12" fmla="*/ 5196840 h 5209540"/>
              <a:gd name="connsiteX0" fmla="*/ 15240 w 1206500"/>
              <a:gd name="connsiteY0" fmla="*/ 0 h 3563620"/>
              <a:gd name="connsiteX1" fmla="*/ 15240 w 1206500"/>
              <a:gd name="connsiteY1" fmla="*/ 304800 h 3563620"/>
              <a:gd name="connsiteX2" fmla="*/ 106680 w 1206500"/>
              <a:gd name="connsiteY2" fmla="*/ 853440 h 3563620"/>
              <a:gd name="connsiteX3" fmla="*/ 167640 w 1206500"/>
              <a:gd name="connsiteY3" fmla="*/ 1219200 h 3563620"/>
              <a:gd name="connsiteX4" fmla="*/ 350520 w 1206500"/>
              <a:gd name="connsiteY4" fmla="*/ 1752600 h 3563620"/>
              <a:gd name="connsiteX5" fmla="*/ 472440 w 1206500"/>
              <a:gd name="connsiteY5" fmla="*/ 2057400 h 3563620"/>
              <a:gd name="connsiteX6" fmla="*/ 716280 w 1206500"/>
              <a:gd name="connsiteY6" fmla="*/ 2392680 h 3563620"/>
              <a:gd name="connsiteX7" fmla="*/ 960120 w 1206500"/>
              <a:gd name="connsiteY7" fmla="*/ 2804160 h 3563620"/>
              <a:gd name="connsiteX8" fmla="*/ 1036320 w 1206500"/>
              <a:gd name="connsiteY8" fmla="*/ 2987040 h 3563620"/>
              <a:gd name="connsiteX9" fmla="*/ 1097280 w 1206500"/>
              <a:gd name="connsiteY9" fmla="*/ 3139440 h 3563620"/>
              <a:gd name="connsiteX10" fmla="*/ 1173480 w 1206500"/>
              <a:gd name="connsiteY10" fmla="*/ 3429000 h 3563620"/>
              <a:gd name="connsiteX11" fmla="*/ 1188720 w 1206500"/>
              <a:gd name="connsiteY11" fmla="*/ 3550920 h 35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500" h="3563620">
                <a:moveTo>
                  <a:pt x="15240" y="0"/>
                </a:moveTo>
                <a:cubicBezTo>
                  <a:pt x="45720" y="325120"/>
                  <a:pt x="0" y="162560"/>
                  <a:pt x="15240" y="304800"/>
                </a:cubicBezTo>
                <a:cubicBezTo>
                  <a:pt x="30480" y="447040"/>
                  <a:pt x="106680" y="853440"/>
                  <a:pt x="106680" y="853440"/>
                </a:cubicBezTo>
                <a:cubicBezTo>
                  <a:pt x="132080" y="1005840"/>
                  <a:pt x="127000" y="1069340"/>
                  <a:pt x="167640" y="1219200"/>
                </a:cubicBezTo>
                <a:cubicBezTo>
                  <a:pt x="208280" y="1369060"/>
                  <a:pt x="299720" y="1612900"/>
                  <a:pt x="350520" y="1752600"/>
                </a:cubicBezTo>
                <a:cubicBezTo>
                  <a:pt x="401320" y="1892300"/>
                  <a:pt x="411480" y="1950720"/>
                  <a:pt x="472440" y="2057400"/>
                </a:cubicBezTo>
                <a:cubicBezTo>
                  <a:pt x="533400" y="2164080"/>
                  <a:pt x="635000" y="2268220"/>
                  <a:pt x="716280" y="2392680"/>
                </a:cubicBezTo>
                <a:cubicBezTo>
                  <a:pt x="797560" y="2517140"/>
                  <a:pt x="906780" y="2705100"/>
                  <a:pt x="960120" y="2804160"/>
                </a:cubicBezTo>
                <a:cubicBezTo>
                  <a:pt x="1013460" y="2903220"/>
                  <a:pt x="1013460" y="2931160"/>
                  <a:pt x="1036320" y="2987040"/>
                </a:cubicBezTo>
                <a:cubicBezTo>
                  <a:pt x="1059180" y="3042920"/>
                  <a:pt x="1074420" y="3065780"/>
                  <a:pt x="1097280" y="3139440"/>
                </a:cubicBezTo>
                <a:cubicBezTo>
                  <a:pt x="1120140" y="3213100"/>
                  <a:pt x="1158240" y="3360420"/>
                  <a:pt x="1173480" y="3429000"/>
                </a:cubicBezTo>
                <a:cubicBezTo>
                  <a:pt x="1188720" y="3497580"/>
                  <a:pt x="1206500" y="3563620"/>
                  <a:pt x="1188720" y="3550920"/>
                </a:cubicBezTo>
              </a:path>
            </a:pathLst>
          </a:custGeom>
          <a:ln w="177800" cap="rnd">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259001">
            <a:off x="7968371" y="3483031"/>
            <a:ext cx="1176925" cy="461665"/>
          </a:xfrm>
          <a:prstGeom prst="rect">
            <a:avLst/>
          </a:prstGeom>
          <a:solidFill>
            <a:srgbClr val="FFF0E7"/>
          </a:solidFill>
          <a:ln w="25400">
            <a:solidFill>
              <a:schemeClr val="tx1"/>
            </a:solidFill>
          </a:ln>
        </p:spPr>
        <p:txBody>
          <a:bodyPr wrap="none" rtlCol="0">
            <a:spAutoFit/>
          </a:bodyPr>
          <a:lstStyle/>
          <a:p>
            <a:r>
              <a:rPr lang="en-US" sz="2400" dirty="0" smtClean="0"/>
              <a:t>Cahokia</a:t>
            </a:r>
            <a:endParaRPr lang="en-US" sz="2400" dirty="0"/>
          </a:p>
        </p:txBody>
      </p:sp>
      <p:sp>
        <p:nvSpPr>
          <p:cNvPr id="7" name="5-Point Star 6"/>
          <p:cNvSpPr/>
          <p:nvPr/>
        </p:nvSpPr>
        <p:spPr>
          <a:xfrm>
            <a:off x="7696200" y="3810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7696200" y="1524000"/>
            <a:ext cx="1447800" cy="1581912"/>
            <a:chOff x="7696200" y="1524000"/>
            <a:chExt cx="1447800" cy="1581912"/>
          </a:xfrm>
        </p:grpSpPr>
        <p:sp>
          <p:nvSpPr>
            <p:cNvPr id="14" name="Rectangle 13"/>
            <p:cNvSpPr>
              <a:spLocks/>
            </p:cNvSpPr>
            <p:nvPr/>
          </p:nvSpPr>
          <p:spPr>
            <a:xfrm>
              <a:off x="8001000" y="1600200"/>
              <a:ext cx="1005840" cy="6309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420000">
              <a:off x="7985760" y="1524000"/>
              <a:ext cx="1158240" cy="396240"/>
            </a:xfrm>
            <a:custGeom>
              <a:avLst/>
              <a:gdLst>
                <a:gd name="connsiteX0" fmla="*/ 0 w 1348740"/>
                <a:gd name="connsiteY0" fmla="*/ 398780 h 398780"/>
                <a:gd name="connsiteX1" fmla="*/ 518160 w 1348740"/>
                <a:gd name="connsiteY1" fmla="*/ 215900 h 398780"/>
                <a:gd name="connsiteX2" fmla="*/ 1021080 w 1348740"/>
                <a:gd name="connsiteY2" fmla="*/ 17780 h 398780"/>
              </a:gdLst>
              <a:ahLst/>
              <a:cxnLst>
                <a:cxn ang="0">
                  <a:pos x="connsiteX0" y="connsiteY0"/>
                </a:cxn>
                <a:cxn ang="0">
                  <a:pos x="connsiteX1" y="connsiteY1"/>
                </a:cxn>
                <a:cxn ang="0">
                  <a:pos x="connsiteX2" y="connsiteY2"/>
                </a:cxn>
              </a:cxnLst>
              <a:rect l="l" t="t" r="r" b="b"/>
              <a:pathLst>
                <a:path w="1348740" h="398780">
                  <a:moveTo>
                    <a:pt x="0" y="398780"/>
                  </a:moveTo>
                  <a:lnTo>
                    <a:pt x="518160" y="215900"/>
                  </a:lnTo>
                  <a:cubicBezTo>
                    <a:pt x="688340" y="152400"/>
                    <a:pt x="1348740" y="0"/>
                    <a:pt x="1021080" y="17780"/>
                  </a:cubicBezTo>
                </a:path>
              </a:pathLst>
            </a:custGeom>
            <a:ln w="63500">
              <a:solidFill>
                <a:schemeClr val="tx2">
                  <a:lumMod val="60000"/>
                  <a:lumOff val="40000"/>
                </a:schemeClr>
              </a:solidFill>
            </a:ln>
            <a:effectLst>
              <a:outerShdw dist="12700" dir="5400000" algn="ctr" rotWithShape="0">
                <a:schemeClr val="tx1">
                  <a:lumMod val="85000"/>
                  <a:lumOff val="1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7696200" y="203911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143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137160" y="2438400"/>
            <a:ext cx="7376160" cy="2100580"/>
          </a:xfrm>
          <a:custGeom>
            <a:avLst/>
            <a:gdLst>
              <a:gd name="connsiteX0" fmla="*/ 7376160 w 7376160"/>
              <a:gd name="connsiteY0" fmla="*/ 863600 h 2108200"/>
              <a:gd name="connsiteX1" fmla="*/ 7056120 w 7376160"/>
              <a:gd name="connsiteY1" fmla="*/ 817880 h 2108200"/>
              <a:gd name="connsiteX2" fmla="*/ 6797040 w 7376160"/>
              <a:gd name="connsiteY2" fmla="*/ 909320 h 2108200"/>
              <a:gd name="connsiteX3" fmla="*/ 6690360 w 7376160"/>
              <a:gd name="connsiteY3" fmla="*/ 863600 h 2108200"/>
              <a:gd name="connsiteX4" fmla="*/ 6522720 w 7376160"/>
              <a:gd name="connsiteY4" fmla="*/ 939800 h 2108200"/>
              <a:gd name="connsiteX5" fmla="*/ 6446520 w 7376160"/>
              <a:gd name="connsiteY5" fmla="*/ 1351280 h 2108200"/>
              <a:gd name="connsiteX6" fmla="*/ 6324600 w 7376160"/>
              <a:gd name="connsiteY6" fmla="*/ 1640840 h 2108200"/>
              <a:gd name="connsiteX7" fmla="*/ 5821680 w 7376160"/>
              <a:gd name="connsiteY7" fmla="*/ 2037080 h 2108200"/>
              <a:gd name="connsiteX8" fmla="*/ 5638800 w 7376160"/>
              <a:gd name="connsiteY8" fmla="*/ 2067560 h 2108200"/>
              <a:gd name="connsiteX9" fmla="*/ 5440680 w 7376160"/>
              <a:gd name="connsiteY9" fmla="*/ 1945640 h 2108200"/>
              <a:gd name="connsiteX10" fmla="*/ 5273040 w 7376160"/>
              <a:gd name="connsiteY10" fmla="*/ 2006600 h 2108200"/>
              <a:gd name="connsiteX11" fmla="*/ 5105400 w 7376160"/>
              <a:gd name="connsiteY11" fmla="*/ 2098040 h 2108200"/>
              <a:gd name="connsiteX12" fmla="*/ 4922520 w 7376160"/>
              <a:gd name="connsiteY12" fmla="*/ 1991360 h 2108200"/>
              <a:gd name="connsiteX13" fmla="*/ 4709160 w 7376160"/>
              <a:gd name="connsiteY13" fmla="*/ 2067560 h 2108200"/>
              <a:gd name="connsiteX14" fmla="*/ 4572000 w 7376160"/>
              <a:gd name="connsiteY14" fmla="*/ 1899920 h 2108200"/>
              <a:gd name="connsiteX15" fmla="*/ 4373880 w 7376160"/>
              <a:gd name="connsiteY15" fmla="*/ 1976120 h 2108200"/>
              <a:gd name="connsiteX16" fmla="*/ 4191000 w 7376160"/>
              <a:gd name="connsiteY16" fmla="*/ 1808480 h 2108200"/>
              <a:gd name="connsiteX17" fmla="*/ 3825240 w 7376160"/>
              <a:gd name="connsiteY17" fmla="*/ 1732280 h 2108200"/>
              <a:gd name="connsiteX18" fmla="*/ 3611880 w 7376160"/>
              <a:gd name="connsiteY18" fmla="*/ 1762760 h 2108200"/>
              <a:gd name="connsiteX19" fmla="*/ 3398520 w 7376160"/>
              <a:gd name="connsiteY19" fmla="*/ 1945640 h 2108200"/>
              <a:gd name="connsiteX20" fmla="*/ 3215640 w 7376160"/>
              <a:gd name="connsiteY20" fmla="*/ 1808480 h 2108200"/>
              <a:gd name="connsiteX21" fmla="*/ 2758440 w 7376160"/>
              <a:gd name="connsiteY21" fmla="*/ 1778000 h 2108200"/>
              <a:gd name="connsiteX22" fmla="*/ 2438400 w 7376160"/>
              <a:gd name="connsiteY22" fmla="*/ 1747520 h 2108200"/>
              <a:gd name="connsiteX23" fmla="*/ 1996440 w 7376160"/>
              <a:gd name="connsiteY23" fmla="*/ 1442720 h 2108200"/>
              <a:gd name="connsiteX24" fmla="*/ 1722120 w 7376160"/>
              <a:gd name="connsiteY24" fmla="*/ 909320 h 2108200"/>
              <a:gd name="connsiteX25" fmla="*/ 1386840 w 7376160"/>
              <a:gd name="connsiteY25" fmla="*/ 299720 h 2108200"/>
              <a:gd name="connsiteX26" fmla="*/ 1325880 w 7376160"/>
              <a:gd name="connsiteY26" fmla="*/ 40640 h 2108200"/>
              <a:gd name="connsiteX27" fmla="*/ 1066800 w 7376160"/>
              <a:gd name="connsiteY27" fmla="*/ 55880 h 2108200"/>
              <a:gd name="connsiteX28" fmla="*/ 777240 w 7376160"/>
              <a:gd name="connsiteY28" fmla="*/ 86360 h 2108200"/>
              <a:gd name="connsiteX29" fmla="*/ 579120 w 7376160"/>
              <a:gd name="connsiteY29" fmla="*/ 132080 h 2108200"/>
              <a:gd name="connsiteX30" fmla="*/ 350520 w 7376160"/>
              <a:gd name="connsiteY30" fmla="*/ 55880 h 2108200"/>
              <a:gd name="connsiteX31" fmla="*/ 0 w 7376160"/>
              <a:gd name="connsiteY31" fmla="*/ 193040 h 2108200"/>
              <a:gd name="connsiteX0" fmla="*/ 7376160 w 7376160"/>
              <a:gd name="connsiteY0" fmla="*/ 863600 h 2100580"/>
              <a:gd name="connsiteX1" fmla="*/ 7056120 w 7376160"/>
              <a:gd name="connsiteY1" fmla="*/ 817880 h 2100580"/>
              <a:gd name="connsiteX2" fmla="*/ 6797040 w 7376160"/>
              <a:gd name="connsiteY2" fmla="*/ 909320 h 2100580"/>
              <a:gd name="connsiteX3" fmla="*/ 6690360 w 7376160"/>
              <a:gd name="connsiteY3" fmla="*/ 863600 h 2100580"/>
              <a:gd name="connsiteX4" fmla="*/ 6522720 w 7376160"/>
              <a:gd name="connsiteY4" fmla="*/ 939800 h 2100580"/>
              <a:gd name="connsiteX5" fmla="*/ 6446520 w 7376160"/>
              <a:gd name="connsiteY5" fmla="*/ 1351280 h 2100580"/>
              <a:gd name="connsiteX6" fmla="*/ 6324600 w 7376160"/>
              <a:gd name="connsiteY6" fmla="*/ 1640840 h 2100580"/>
              <a:gd name="connsiteX7" fmla="*/ 6141720 w 7376160"/>
              <a:gd name="connsiteY7" fmla="*/ 1717040 h 2100580"/>
              <a:gd name="connsiteX8" fmla="*/ 5821680 w 7376160"/>
              <a:gd name="connsiteY8" fmla="*/ 2037080 h 2100580"/>
              <a:gd name="connsiteX9" fmla="*/ 5638800 w 7376160"/>
              <a:gd name="connsiteY9" fmla="*/ 2067560 h 2100580"/>
              <a:gd name="connsiteX10" fmla="*/ 5440680 w 7376160"/>
              <a:gd name="connsiteY10" fmla="*/ 1945640 h 2100580"/>
              <a:gd name="connsiteX11" fmla="*/ 5273040 w 7376160"/>
              <a:gd name="connsiteY11" fmla="*/ 2006600 h 2100580"/>
              <a:gd name="connsiteX12" fmla="*/ 5105400 w 7376160"/>
              <a:gd name="connsiteY12" fmla="*/ 2098040 h 2100580"/>
              <a:gd name="connsiteX13" fmla="*/ 4922520 w 7376160"/>
              <a:gd name="connsiteY13" fmla="*/ 1991360 h 2100580"/>
              <a:gd name="connsiteX14" fmla="*/ 4709160 w 7376160"/>
              <a:gd name="connsiteY14" fmla="*/ 2067560 h 2100580"/>
              <a:gd name="connsiteX15" fmla="*/ 4572000 w 7376160"/>
              <a:gd name="connsiteY15" fmla="*/ 1899920 h 2100580"/>
              <a:gd name="connsiteX16" fmla="*/ 4373880 w 7376160"/>
              <a:gd name="connsiteY16" fmla="*/ 1976120 h 2100580"/>
              <a:gd name="connsiteX17" fmla="*/ 4191000 w 7376160"/>
              <a:gd name="connsiteY17" fmla="*/ 1808480 h 2100580"/>
              <a:gd name="connsiteX18" fmla="*/ 3825240 w 7376160"/>
              <a:gd name="connsiteY18" fmla="*/ 1732280 h 2100580"/>
              <a:gd name="connsiteX19" fmla="*/ 3611880 w 7376160"/>
              <a:gd name="connsiteY19" fmla="*/ 1762760 h 2100580"/>
              <a:gd name="connsiteX20" fmla="*/ 3398520 w 7376160"/>
              <a:gd name="connsiteY20" fmla="*/ 1945640 h 2100580"/>
              <a:gd name="connsiteX21" fmla="*/ 3215640 w 7376160"/>
              <a:gd name="connsiteY21" fmla="*/ 1808480 h 2100580"/>
              <a:gd name="connsiteX22" fmla="*/ 2758440 w 7376160"/>
              <a:gd name="connsiteY22" fmla="*/ 1778000 h 2100580"/>
              <a:gd name="connsiteX23" fmla="*/ 2438400 w 7376160"/>
              <a:gd name="connsiteY23" fmla="*/ 1747520 h 2100580"/>
              <a:gd name="connsiteX24" fmla="*/ 1996440 w 7376160"/>
              <a:gd name="connsiteY24" fmla="*/ 1442720 h 2100580"/>
              <a:gd name="connsiteX25" fmla="*/ 1722120 w 7376160"/>
              <a:gd name="connsiteY25" fmla="*/ 909320 h 2100580"/>
              <a:gd name="connsiteX26" fmla="*/ 1386840 w 7376160"/>
              <a:gd name="connsiteY26" fmla="*/ 299720 h 2100580"/>
              <a:gd name="connsiteX27" fmla="*/ 1325880 w 7376160"/>
              <a:gd name="connsiteY27" fmla="*/ 40640 h 2100580"/>
              <a:gd name="connsiteX28" fmla="*/ 1066800 w 7376160"/>
              <a:gd name="connsiteY28" fmla="*/ 55880 h 2100580"/>
              <a:gd name="connsiteX29" fmla="*/ 777240 w 7376160"/>
              <a:gd name="connsiteY29" fmla="*/ 86360 h 2100580"/>
              <a:gd name="connsiteX30" fmla="*/ 579120 w 7376160"/>
              <a:gd name="connsiteY30" fmla="*/ 132080 h 2100580"/>
              <a:gd name="connsiteX31" fmla="*/ 350520 w 7376160"/>
              <a:gd name="connsiteY31" fmla="*/ 55880 h 2100580"/>
              <a:gd name="connsiteX32" fmla="*/ 0 w 7376160"/>
              <a:gd name="connsiteY32" fmla="*/ 193040 h 21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76160" h="2100580">
                <a:moveTo>
                  <a:pt x="7376160" y="863600"/>
                </a:moveTo>
                <a:cubicBezTo>
                  <a:pt x="7264400" y="836930"/>
                  <a:pt x="7152640" y="810260"/>
                  <a:pt x="7056120" y="817880"/>
                </a:cubicBezTo>
                <a:cubicBezTo>
                  <a:pt x="6959600" y="825500"/>
                  <a:pt x="6858000" y="901700"/>
                  <a:pt x="6797040" y="909320"/>
                </a:cubicBezTo>
                <a:cubicBezTo>
                  <a:pt x="6736080" y="916940"/>
                  <a:pt x="6736080" y="858520"/>
                  <a:pt x="6690360" y="863600"/>
                </a:cubicBezTo>
                <a:cubicBezTo>
                  <a:pt x="6644640" y="868680"/>
                  <a:pt x="6563360" y="858520"/>
                  <a:pt x="6522720" y="939800"/>
                </a:cubicBezTo>
                <a:cubicBezTo>
                  <a:pt x="6482080" y="1021080"/>
                  <a:pt x="6479540" y="1234440"/>
                  <a:pt x="6446520" y="1351280"/>
                </a:cubicBezTo>
                <a:cubicBezTo>
                  <a:pt x="6413500" y="1468120"/>
                  <a:pt x="6375400" y="1579880"/>
                  <a:pt x="6324600" y="1640840"/>
                </a:cubicBezTo>
                <a:cubicBezTo>
                  <a:pt x="6273800" y="1701800"/>
                  <a:pt x="6225540" y="1651000"/>
                  <a:pt x="6141720" y="1717040"/>
                </a:cubicBezTo>
                <a:cubicBezTo>
                  <a:pt x="6057900" y="1783080"/>
                  <a:pt x="5905500" y="1978660"/>
                  <a:pt x="5821680" y="2037080"/>
                </a:cubicBezTo>
                <a:cubicBezTo>
                  <a:pt x="5737860" y="2095500"/>
                  <a:pt x="5702300" y="2082800"/>
                  <a:pt x="5638800" y="2067560"/>
                </a:cubicBezTo>
                <a:cubicBezTo>
                  <a:pt x="5575300" y="2052320"/>
                  <a:pt x="5501640" y="1955800"/>
                  <a:pt x="5440680" y="1945640"/>
                </a:cubicBezTo>
                <a:cubicBezTo>
                  <a:pt x="5379720" y="1935480"/>
                  <a:pt x="5328920" y="1981200"/>
                  <a:pt x="5273040" y="2006600"/>
                </a:cubicBezTo>
                <a:cubicBezTo>
                  <a:pt x="5217160" y="2032000"/>
                  <a:pt x="5163820" y="2100580"/>
                  <a:pt x="5105400" y="2098040"/>
                </a:cubicBezTo>
                <a:cubicBezTo>
                  <a:pt x="5046980" y="2095500"/>
                  <a:pt x="4988560" y="1996440"/>
                  <a:pt x="4922520" y="1991360"/>
                </a:cubicBezTo>
                <a:cubicBezTo>
                  <a:pt x="4856480" y="1986280"/>
                  <a:pt x="4767580" y="2082800"/>
                  <a:pt x="4709160" y="2067560"/>
                </a:cubicBezTo>
                <a:cubicBezTo>
                  <a:pt x="4650740" y="2052320"/>
                  <a:pt x="4627880" y="1915160"/>
                  <a:pt x="4572000" y="1899920"/>
                </a:cubicBezTo>
                <a:cubicBezTo>
                  <a:pt x="4516120" y="1884680"/>
                  <a:pt x="4437380" y="1991360"/>
                  <a:pt x="4373880" y="1976120"/>
                </a:cubicBezTo>
                <a:cubicBezTo>
                  <a:pt x="4310380" y="1960880"/>
                  <a:pt x="4282440" y="1849120"/>
                  <a:pt x="4191000" y="1808480"/>
                </a:cubicBezTo>
                <a:cubicBezTo>
                  <a:pt x="4099560" y="1767840"/>
                  <a:pt x="3921760" y="1739900"/>
                  <a:pt x="3825240" y="1732280"/>
                </a:cubicBezTo>
                <a:cubicBezTo>
                  <a:pt x="3728720" y="1724660"/>
                  <a:pt x="3683000" y="1727200"/>
                  <a:pt x="3611880" y="1762760"/>
                </a:cubicBezTo>
                <a:cubicBezTo>
                  <a:pt x="3540760" y="1798320"/>
                  <a:pt x="3464560" y="1938020"/>
                  <a:pt x="3398520" y="1945640"/>
                </a:cubicBezTo>
                <a:cubicBezTo>
                  <a:pt x="3332480" y="1953260"/>
                  <a:pt x="3322320" y="1836420"/>
                  <a:pt x="3215640" y="1808480"/>
                </a:cubicBezTo>
                <a:cubicBezTo>
                  <a:pt x="3108960" y="1780540"/>
                  <a:pt x="2887980" y="1788160"/>
                  <a:pt x="2758440" y="1778000"/>
                </a:cubicBezTo>
                <a:cubicBezTo>
                  <a:pt x="2628900" y="1767840"/>
                  <a:pt x="2565400" y="1803400"/>
                  <a:pt x="2438400" y="1747520"/>
                </a:cubicBezTo>
                <a:cubicBezTo>
                  <a:pt x="2311400" y="1691640"/>
                  <a:pt x="2115820" y="1582420"/>
                  <a:pt x="1996440" y="1442720"/>
                </a:cubicBezTo>
                <a:cubicBezTo>
                  <a:pt x="1877060" y="1303020"/>
                  <a:pt x="1823720" y="1099820"/>
                  <a:pt x="1722120" y="909320"/>
                </a:cubicBezTo>
                <a:cubicBezTo>
                  <a:pt x="1620520" y="718820"/>
                  <a:pt x="1452880" y="444500"/>
                  <a:pt x="1386840" y="299720"/>
                </a:cubicBezTo>
                <a:cubicBezTo>
                  <a:pt x="1320800" y="154940"/>
                  <a:pt x="1379220" y="81280"/>
                  <a:pt x="1325880" y="40640"/>
                </a:cubicBezTo>
                <a:cubicBezTo>
                  <a:pt x="1272540" y="0"/>
                  <a:pt x="1158240" y="48260"/>
                  <a:pt x="1066800" y="55880"/>
                </a:cubicBezTo>
                <a:cubicBezTo>
                  <a:pt x="975360" y="63500"/>
                  <a:pt x="858520" y="73660"/>
                  <a:pt x="777240" y="86360"/>
                </a:cubicBezTo>
                <a:cubicBezTo>
                  <a:pt x="695960" y="99060"/>
                  <a:pt x="650240" y="137160"/>
                  <a:pt x="579120" y="132080"/>
                </a:cubicBezTo>
                <a:cubicBezTo>
                  <a:pt x="508000" y="127000"/>
                  <a:pt x="447040" y="45720"/>
                  <a:pt x="350520" y="55880"/>
                </a:cubicBezTo>
                <a:cubicBezTo>
                  <a:pt x="254000" y="66040"/>
                  <a:pt x="127000" y="129540"/>
                  <a:pt x="0" y="193040"/>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23"/>
          <p:cNvGrpSpPr/>
          <p:nvPr/>
        </p:nvGrpSpPr>
        <p:grpSpPr>
          <a:xfrm>
            <a:off x="6290036" y="3276600"/>
            <a:ext cx="1253764" cy="1509861"/>
            <a:chOff x="6281394" y="3346515"/>
            <a:chExt cx="1253764" cy="1509861"/>
          </a:xfrm>
        </p:grpSpPr>
        <p:sp>
          <p:nvSpPr>
            <p:cNvPr id="22" name="Freeform 21"/>
            <p:cNvSpPr/>
            <p:nvPr/>
          </p:nvSpPr>
          <p:spPr>
            <a:xfrm>
              <a:off x="6281394" y="3346515"/>
              <a:ext cx="1253764" cy="1509861"/>
            </a:xfrm>
            <a:custGeom>
              <a:avLst/>
              <a:gdLst>
                <a:gd name="connsiteX0" fmla="*/ 1165781 w 1253764"/>
                <a:gd name="connsiteY0" fmla="*/ 56561 h 1509861"/>
                <a:gd name="connsiteX1" fmla="*/ 1175208 w 1253764"/>
                <a:gd name="connsiteY1" fmla="*/ 405353 h 1509861"/>
                <a:gd name="connsiteX2" fmla="*/ 1241196 w 1253764"/>
                <a:gd name="connsiteY2" fmla="*/ 725864 h 1509861"/>
                <a:gd name="connsiteX3" fmla="*/ 1212915 w 1253764"/>
                <a:gd name="connsiteY3" fmla="*/ 895547 h 1509861"/>
                <a:gd name="connsiteX4" fmla="*/ 996099 w 1253764"/>
                <a:gd name="connsiteY4" fmla="*/ 1008669 h 1509861"/>
                <a:gd name="connsiteX5" fmla="*/ 637880 w 1253764"/>
                <a:gd name="connsiteY5" fmla="*/ 1216058 h 1509861"/>
                <a:gd name="connsiteX6" fmla="*/ 421064 w 1253764"/>
                <a:gd name="connsiteY6" fmla="*/ 1423448 h 1509861"/>
                <a:gd name="connsiteX7" fmla="*/ 223101 w 1253764"/>
                <a:gd name="connsiteY7" fmla="*/ 1489436 h 1509861"/>
                <a:gd name="connsiteX8" fmla="*/ 25138 w 1253764"/>
                <a:gd name="connsiteY8" fmla="*/ 1300899 h 1509861"/>
                <a:gd name="connsiteX9" fmla="*/ 72272 w 1253764"/>
                <a:gd name="connsiteY9" fmla="*/ 961534 h 1509861"/>
                <a:gd name="connsiteX10" fmla="*/ 270235 w 1253764"/>
                <a:gd name="connsiteY10" fmla="*/ 782425 h 1509861"/>
                <a:gd name="connsiteX11" fmla="*/ 392783 w 1253764"/>
                <a:gd name="connsiteY11" fmla="*/ 499621 h 1509861"/>
                <a:gd name="connsiteX12" fmla="*/ 458771 w 1253764"/>
                <a:gd name="connsiteY12" fmla="*/ 150829 h 1509861"/>
                <a:gd name="connsiteX13" fmla="*/ 703868 w 1253764"/>
                <a:gd name="connsiteY13" fmla="*/ 160256 h 1509861"/>
                <a:gd name="connsiteX14" fmla="*/ 882977 w 1253764"/>
                <a:gd name="connsiteY14" fmla="*/ 65988 h 1509861"/>
                <a:gd name="connsiteX15" fmla="*/ 1165781 w 1253764"/>
                <a:gd name="connsiteY15" fmla="*/ 56561 h 150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64" h="1509861">
                  <a:moveTo>
                    <a:pt x="1165781" y="56561"/>
                  </a:moveTo>
                  <a:cubicBezTo>
                    <a:pt x="1214486" y="113122"/>
                    <a:pt x="1162639" y="293803"/>
                    <a:pt x="1175208" y="405353"/>
                  </a:cubicBezTo>
                  <a:cubicBezTo>
                    <a:pt x="1187777" y="516904"/>
                    <a:pt x="1234912" y="644165"/>
                    <a:pt x="1241196" y="725864"/>
                  </a:cubicBezTo>
                  <a:cubicBezTo>
                    <a:pt x="1247481" y="807563"/>
                    <a:pt x="1253764" y="848413"/>
                    <a:pt x="1212915" y="895547"/>
                  </a:cubicBezTo>
                  <a:cubicBezTo>
                    <a:pt x="1172066" y="942681"/>
                    <a:pt x="1091938" y="955251"/>
                    <a:pt x="996099" y="1008669"/>
                  </a:cubicBezTo>
                  <a:cubicBezTo>
                    <a:pt x="900260" y="1062087"/>
                    <a:pt x="733719" y="1146928"/>
                    <a:pt x="637880" y="1216058"/>
                  </a:cubicBezTo>
                  <a:cubicBezTo>
                    <a:pt x="542041" y="1285188"/>
                    <a:pt x="490194" y="1377885"/>
                    <a:pt x="421064" y="1423448"/>
                  </a:cubicBezTo>
                  <a:cubicBezTo>
                    <a:pt x="351934" y="1469011"/>
                    <a:pt x="289089" y="1509861"/>
                    <a:pt x="223101" y="1489436"/>
                  </a:cubicBezTo>
                  <a:cubicBezTo>
                    <a:pt x="157113" y="1469011"/>
                    <a:pt x="50276" y="1388883"/>
                    <a:pt x="25138" y="1300899"/>
                  </a:cubicBezTo>
                  <a:cubicBezTo>
                    <a:pt x="0" y="1212915"/>
                    <a:pt x="31423" y="1047946"/>
                    <a:pt x="72272" y="961534"/>
                  </a:cubicBezTo>
                  <a:cubicBezTo>
                    <a:pt x="113121" y="875122"/>
                    <a:pt x="216816" y="859411"/>
                    <a:pt x="270235" y="782425"/>
                  </a:cubicBezTo>
                  <a:cubicBezTo>
                    <a:pt x="323654" y="705439"/>
                    <a:pt x="361360" y="604887"/>
                    <a:pt x="392783" y="499621"/>
                  </a:cubicBezTo>
                  <a:cubicBezTo>
                    <a:pt x="424206" y="394355"/>
                    <a:pt x="406924" y="207390"/>
                    <a:pt x="458771" y="150829"/>
                  </a:cubicBezTo>
                  <a:cubicBezTo>
                    <a:pt x="510618" y="94268"/>
                    <a:pt x="633167" y="174396"/>
                    <a:pt x="703868" y="160256"/>
                  </a:cubicBezTo>
                  <a:cubicBezTo>
                    <a:pt x="774569" y="146116"/>
                    <a:pt x="809134" y="86413"/>
                    <a:pt x="882977" y="65988"/>
                  </a:cubicBezTo>
                  <a:cubicBezTo>
                    <a:pt x="956820" y="45563"/>
                    <a:pt x="1117076" y="0"/>
                    <a:pt x="1165781" y="5656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a:t>
              </a:r>
              <a:endParaRPr lang="en-US" sz="2400" dirty="0"/>
            </a:p>
          </p:txBody>
        </p:sp>
        <p:sp>
          <p:nvSpPr>
            <p:cNvPr id="23" name="TextBox 22"/>
            <p:cNvSpPr txBox="1"/>
            <p:nvPr/>
          </p:nvSpPr>
          <p:spPr>
            <a:xfrm rot="19327766">
              <a:off x="6346087" y="3884727"/>
              <a:ext cx="1141659" cy="461665"/>
            </a:xfrm>
            <a:prstGeom prst="rect">
              <a:avLst/>
            </a:prstGeom>
            <a:noFill/>
          </p:spPr>
          <p:txBody>
            <a:bodyPr wrap="none" rtlCol="0">
              <a:spAutoFit/>
            </a:bodyPr>
            <a:lstStyle/>
            <a:p>
              <a:r>
                <a:rPr lang="en-US" sz="2400" dirty="0" smtClean="0">
                  <a:solidFill>
                    <a:schemeClr val="bg1"/>
                  </a:solidFill>
                  <a:effectLst>
                    <a:outerShdw dist="50800" dir="5400000" algn="ctr" rotWithShape="0">
                      <a:schemeClr val="tx1"/>
                    </a:outerShdw>
                  </a:effectLst>
                </a:rPr>
                <a:t>St Louis</a:t>
              </a:r>
              <a:endParaRPr lang="en-US" sz="2400" dirty="0">
                <a:solidFill>
                  <a:schemeClr val="bg1"/>
                </a:solidFill>
                <a:effectLst>
                  <a:outerShdw dist="50800" dir="5400000" algn="ctr" rotWithShape="0">
                    <a:schemeClr val="tx1"/>
                  </a:outerShdw>
                </a:effectLst>
              </a:endParaRPr>
            </a:p>
          </p:txBody>
        </p:sp>
      </p:grpSp>
      <p:sp>
        <p:nvSpPr>
          <p:cNvPr id="38" name="Rectangle 37"/>
          <p:cNvSpPr/>
          <p:nvPr/>
        </p:nvSpPr>
        <p:spPr>
          <a:xfrm>
            <a:off x="457200" y="1524000"/>
            <a:ext cx="4572000" cy="533400"/>
          </a:xfrm>
          <a:prstGeom prst="rect">
            <a:avLst/>
          </a:pr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74457" y="1484293"/>
            <a:ext cx="5973943" cy="954107"/>
          </a:xfrm>
          <a:prstGeom prst="rect">
            <a:avLst/>
          </a:prstGeom>
          <a:noFill/>
        </p:spPr>
        <p:txBody>
          <a:bodyPr wrap="none" rtlCol="0">
            <a:spAutoFit/>
          </a:bodyPr>
          <a:lstStyle/>
          <a:p>
            <a:pPr algn="ctr"/>
            <a:r>
              <a:rPr lang="en-US" sz="2800" dirty="0" smtClean="0">
                <a:ln>
                  <a:solidFill>
                    <a:schemeClr val="tx1"/>
                  </a:solidFill>
                </a:ln>
              </a:rPr>
              <a:t>William Clark, boats, French boatman,</a:t>
            </a:r>
          </a:p>
          <a:p>
            <a:pPr algn="ctr"/>
            <a:r>
              <a:rPr lang="en-US" sz="2800" dirty="0" smtClean="0">
                <a:ln>
                  <a:solidFill>
                    <a:schemeClr val="tx1"/>
                  </a:solidFill>
                </a:ln>
              </a:rPr>
              <a:t> Corpsmen &amp; dog Seaman move upriver</a:t>
            </a:r>
          </a:p>
        </p:txBody>
      </p:sp>
      <p:sp>
        <p:nvSpPr>
          <p:cNvPr id="44" name="Freeform 43"/>
          <p:cNvSpPr/>
          <p:nvPr/>
        </p:nvSpPr>
        <p:spPr>
          <a:xfrm>
            <a:off x="7513320" y="2956560"/>
            <a:ext cx="160020" cy="1158240"/>
          </a:xfrm>
          <a:custGeom>
            <a:avLst/>
            <a:gdLst>
              <a:gd name="connsiteX0" fmla="*/ 137160 w 160020"/>
              <a:gd name="connsiteY0" fmla="*/ 1158240 h 1158240"/>
              <a:gd name="connsiteX1" fmla="*/ 152400 w 160020"/>
              <a:gd name="connsiteY1" fmla="*/ 822960 h 1158240"/>
              <a:gd name="connsiteX2" fmla="*/ 91440 w 160020"/>
              <a:gd name="connsiteY2" fmla="*/ 441960 h 1158240"/>
              <a:gd name="connsiteX3" fmla="*/ 76200 w 160020"/>
              <a:gd name="connsiteY3" fmla="*/ 213360 h 1158240"/>
              <a:gd name="connsiteX4" fmla="*/ 0 w 160020"/>
              <a:gd name="connsiteY4" fmla="*/ 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 h="1158240">
                <a:moveTo>
                  <a:pt x="137160" y="1158240"/>
                </a:moveTo>
                <a:cubicBezTo>
                  <a:pt x="148590" y="1050290"/>
                  <a:pt x="160020" y="942340"/>
                  <a:pt x="152400" y="822960"/>
                </a:cubicBezTo>
                <a:cubicBezTo>
                  <a:pt x="144780" y="703580"/>
                  <a:pt x="104140" y="543560"/>
                  <a:pt x="91440" y="441960"/>
                </a:cubicBezTo>
                <a:cubicBezTo>
                  <a:pt x="78740" y="340360"/>
                  <a:pt x="91440" y="287020"/>
                  <a:pt x="76200" y="213360"/>
                </a:cubicBezTo>
                <a:cubicBezTo>
                  <a:pt x="60960" y="139700"/>
                  <a:pt x="30480" y="69850"/>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http://4.bp.blogspot.com/-wDjST0HRiq8/T1dpDJlYa5I/AAAAAAAAAEg/vo0lQMvq0PA/s1600/cahokiacourthouse.jpg"/>
          <p:cNvPicPr>
            <a:picLocks noChangeAspect="1" noChangeArrowheads="1"/>
          </p:cNvPicPr>
          <p:nvPr/>
        </p:nvPicPr>
        <p:blipFill>
          <a:blip r:embed="rId3"/>
          <a:srcRect r="19536"/>
          <a:stretch>
            <a:fillRect/>
          </a:stretch>
        </p:blipFill>
        <p:spPr bwMode="auto">
          <a:xfrm>
            <a:off x="1575160" y="2590800"/>
            <a:ext cx="4368440" cy="2971800"/>
          </a:xfrm>
          <a:prstGeom prst="rect">
            <a:avLst/>
          </a:prstGeom>
          <a:noFill/>
          <a:ln w="50800">
            <a:solidFill>
              <a:schemeClr val="tx1"/>
            </a:solidFill>
          </a:ln>
        </p:spPr>
      </p:pic>
      <p:sp>
        <p:nvSpPr>
          <p:cNvPr id="46" name="TextBox 45"/>
          <p:cNvSpPr txBox="1"/>
          <p:nvPr/>
        </p:nvSpPr>
        <p:spPr>
          <a:xfrm>
            <a:off x="1828800" y="5675293"/>
            <a:ext cx="6057299" cy="954107"/>
          </a:xfrm>
          <a:prstGeom prst="rect">
            <a:avLst/>
          </a:prstGeom>
          <a:solidFill>
            <a:srgbClr val="A5995F"/>
          </a:solidFill>
        </p:spPr>
        <p:txBody>
          <a:bodyPr wrap="none" rtlCol="0">
            <a:spAutoFit/>
          </a:bodyPr>
          <a:lstStyle/>
          <a:p>
            <a:pPr algn="ctr"/>
            <a:r>
              <a:rPr lang="en-US" sz="2800" dirty="0" smtClean="0">
                <a:ln>
                  <a:solidFill>
                    <a:schemeClr val="tx1"/>
                  </a:solidFill>
                </a:ln>
              </a:rPr>
              <a:t>Cahokia Courthouse becomes</a:t>
            </a:r>
          </a:p>
          <a:p>
            <a:pPr algn="ctr"/>
            <a:r>
              <a:rPr lang="en-US" sz="2800" dirty="0" smtClean="0">
                <a:ln>
                  <a:solidFill>
                    <a:schemeClr val="tx1"/>
                  </a:solidFill>
                </a:ln>
              </a:rPr>
              <a:t>Meriwether Lewis’ winter headquarters</a:t>
            </a:r>
          </a:p>
        </p:txBody>
      </p:sp>
      <p:sp>
        <p:nvSpPr>
          <p:cNvPr id="47" name="5-Point Star 46"/>
          <p:cNvSpPr/>
          <p:nvPr/>
        </p:nvSpPr>
        <p:spPr>
          <a:xfrm>
            <a:off x="75438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TextBox 47"/>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12,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26"/>
                                        </p:tgtEl>
                                      </p:cBhvr>
                                    </p:animEffect>
                                    <p:set>
                                      <p:cBhvr>
                                        <p:cTn id="7" dur="1" fill="hold">
                                          <p:stCondLst>
                                            <p:cond delay="999"/>
                                          </p:stCondLst>
                                        </p:cTn>
                                        <p:tgtEl>
                                          <p:spTgt spid="102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wipe(left)">
                                      <p:cBhvr>
                                        <p:cTn id="11" dur="1000"/>
                                        <p:tgtEl>
                                          <p:spTgt spid="41">
                                            <p:txEl>
                                              <p:pRg st="0" end="0"/>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animEffect transition="in" filter="wipe(left)">
                                      <p:cBhvr>
                                        <p:cTn id="15" dur="1000"/>
                                        <p:tgtEl>
                                          <p:spTgt spid="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2000"/>
                                        <p:tgtEl>
                                          <p:spTgt spid="46"/>
                                        </p:tgtEl>
                                      </p:cBhvr>
                                    </p:animEffect>
                                    <p:set>
                                      <p:cBhvr>
                                        <p:cTn id="20" dur="1" fill="hold">
                                          <p:stCondLst>
                                            <p:cond delay="1999"/>
                                          </p:stCondLst>
                                        </p:cTn>
                                        <p:tgtEl>
                                          <p:spTgt spid="46"/>
                                        </p:tgtEl>
                                        <p:attrNameLst>
                                          <p:attrName>style.visibility</p:attrName>
                                        </p:attrNameLst>
                                      </p:cBhvr>
                                      <p:to>
                                        <p:strVal val="hidden"/>
                                      </p:to>
                                    </p:se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2000"/>
                                        <p:tgtEl>
                                          <p:spTgt spid="44"/>
                                        </p:tgtEl>
                                      </p:cBhvr>
                                    </p:animEffect>
                                  </p:childTnLst>
                                </p:cTn>
                              </p:par>
                            </p:childTnLst>
                          </p:cTn>
                        </p:par>
                        <p:par>
                          <p:cTn id="25" fill="hold">
                            <p:stCondLst>
                              <p:cond delay="4000"/>
                            </p:stCondLst>
                            <p:childTnLst>
                              <p:par>
                                <p:cTn id="26" presetID="53" presetClass="exit" presetSubtype="0" fill="hold" grpId="0" nodeType="afterEffect">
                                  <p:stCondLst>
                                    <p:cond delay="0"/>
                                  </p:stCondLst>
                                  <p:childTnLst>
                                    <p:anim calcmode="lin" valueType="num">
                                      <p:cBhvr>
                                        <p:cTn id="27" dur="1000"/>
                                        <p:tgtEl>
                                          <p:spTgt spid="20"/>
                                        </p:tgtEl>
                                        <p:attrNameLst>
                                          <p:attrName>ppt_w</p:attrName>
                                        </p:attrNameLst>
                                      </p:cBhvr>
                                      <p:tavLst>
                                        <p:tav tm="0">
                                          <p:val>
                                            <p:strVal val="ppt_w"/>
                                          </p:val>
                                        </p:tav>
                                        <p:tav tm="100000">
                                          <p:val>
                                            <p:fltVal val="0"/>
                                          </p:val>
                                        </p:tav>
                                      </p:tavLst>
                                    </p:anim>
                                    <p:anim calcmode="lin" valueType="num">
                                      <p:cBhvr>
                                        <p:cTn id="28" dur="1000"/>
                                        <p:tgtEl>
                                          <p:spTgt spid="20"/>
                                        </p:tgtEl>
                                        <p:attrNameLst>
                                          <p:attrName>ppt_h</p:attrName>
                                        </p:attrNameLst>
                                      </p:cBhvr>
                                      <p:tavLst>
                                        <p:tav tm="0">
                                          <p:val>
                                            <p:strVal val="ppt_h"/>
                                          </p:val>
                                        </p:tav>
                                        <p:tav tm="100000">
                                          <p:val>
                                            <p:fltVal val="0"/>
                                          </p:val>
                                        </p:tav>
                                      </p:tavLst>
                                    </p:anim>
                                    <p:animEffect transition="out" filter="fade">
                                      <p:cBhvr>
                                        <p:cTn id="29" dur="1000"/>
                                        <p:tgtEl>
                                          <p:spTgt spid="20"/>
                                        </p:tgtEl>
                                      </p:cBhvr>
                                    </p:animEffect>
                                    <p:set>
                                      <p:cBhvr>
                                        <p:cTn id="30" dur="1" fill="hold">
                                          <p:stCondLst>
                                            <p:cond delay="999"/>
                                          </p:stCondLst>
                                        </p:cTn>
                                        <p:tgtEl>
                                          <p:spTgt spid="20"/>
                                        </p:tgtEl>
                                        <p:attrNameLst>
                                          <p:attrName>style.visibility</p:attrName>
                                        </p:attrNameLst>
                                      </p:cBhvr>
                                      <p:to>
                                        <p:strVal val="hidden"/>
                                      </p:to>
                                    </p:set>
                                  </p:childTnLst>
                                </p:cTn>
                              </p:par>
                              <p:par>
                                <p:cTn id="31" presetID="53"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1000" fill="hold"/>
                                        <p:tgtEl>
                                          <p:spTgt spid="48"/>
                                        </p:tgtEl>
                                        <p:attrNameLst>
                                          <p:attrName>ppt_w</p:attrName>
                                        </p:attrNameLst>
                                      </p:cBhvr>
                                      <p:tavLst>
                                        <p:tav tm="0">
                                          <p:val>
                                            <p:fltVal val="0"/>
                                          </p:val>
                                        </p:tav>
                                        <p:tav tm="100000">
                                          <p:val>
                                            <p:strVal val="#ppt_w"/>
                                          </p:val>
                                        </p:tav>
                                      </p:tavLst>
                                    </p:anim>
                                    <p:anim calcmode="lin" valueType="num">
                                      <p:cBhvr>
                                        <p:cTn id="34" dur="1000" fill="hold"/>
                                        <p:tgtEl>
                                          <p:spTgt spid="48"/>
                                        </p:tgtEl>
                                        <p:attrNameLst>
                                          <p:attrName>ppt_h</p:attrName>
                                        </p:attrNameLst>
                                      </p:cBhvr>
                                      <p:tavLst>
                                        <p:tav tm="0">
                                          <p:val>
                                            <p:fltVal val="0"/>
                                          </p:val>
                                        </p:tav>
                                        <p:tav tm="100000">
                                          <p:val>
                                            <p:strVal val="#ppt_h"/>
                                          </p:val>
                                        </p:tav>
                                      </p:tavLst>
                                    </p:anim>
                                    <p:animEffect transition="in" filter="fade">
                                      <p:cBhvr>
                                        <p:cTn id="35" dur="1000"/>
                                        <p:tgtEl>
                                          <p:spTgt spid="48"/>
                                        </p:tgtEl>
                                      </p:cBhvr>
                                    </p:animEffect>
                                  </p:childTnLst>
                                </p:cTn>
                              </p:par>
                            </p:childTnLst>
                          </p:cTn>
                        </p:par>
                        <p:par>
                          <p:cTn id="36" fill="hold">
                            <p:stCondLst>
                              <p:cond delay="5000"/>
                            </p:stCondLst>
                            <p:childTnLst>
                              <p:par>
                                <p:cTn id="37" presetID="49" presetClass="entr" presetSubtype="0" decel="10000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1000" fill="hold"/>
                                        <p:tgtEl>
                                          <p:spTgt spid="47"/>
                                        </p:tgtEl>
                                        <p:attrNameLst>
                                          <p:attrName>ppt_w</p:attrName>
                                        </p:attrNameLst>
                                      </p:cBhvr>
                                      <p:tavLst>
                                        <p:tav tm="0">
                                          <p:val>
                                            <p:fltVal val="0"/>
                                          </p:val>
                                        </p:tav>
                                        <p:tav tm="100000">
                                          <p:val>
                                            <p:strVal val="#ppt_w"/>
                                          </p:val>
                                        </p:tav>
                                      </p:tavLst>
                                    </p:anim>
                                    <p:anim calcmode="lin" valueType="num">
                                      <p:cBhvr>
                                        <p:cTn id="40" dur="1000" fill="hold"/>
                                        <p:tgtEl>
                                          <p:spTgt spid="47"/>
                                        </p:tgtEl>
                                        <p:attrNameLst>
                                          <p:attrName>ppt_h</p:attrName>
                                        </p:attrNameLst>
                                      </p:cBhvr>
                                      <p:tavLst>
                                        <p:tav tm="0">
                                          <p:val>
                                            <p:fltVal val="0"/>
                                          </p:val>
                                        </p:tav>
                                        <p:tav tm="100000">
                                          <p:val>
                                            <p:strVal val="#ppt_h"/>
                                          </p:val>
                                        </p:tav>
                                      </p:tavLst>
                                    </p:anim>
                                    <p:anim calcmode="lin" valueType="num">
                                      <p:cBhvr>
                                        <p:cTn id="41" dur="1000" fill="hold"/>
                                        <p:tgtEl>
                                          <p:spTgt spid="47"/>
                                        </p:tgtEl>
                                        <p:attrNameLst>
                                          <p:attrName>style.rotation</p:attrName>
                                        </p:attrNameLst>
                                      </p:cBhvr>
                                      <p:tavLst>
                                        <p:tav tm="0">
                                          <p:val>
                                            <p:fltVal val="360"/>
                                          </p:val>
                                        </p:tav>
                                        <p:tav tm="100000">
                                          <p:val>
                                            <p:fltVal val="0"/>
                                          </p:val>
                                        </p:tav>
                                      </p:tavLst>
                                    </p:anim>
                                    <p:animEffect transition="in" filter="fade">
                                      <p:cBhvr>
                                        <p:cTn id="42" dur="1000"/>
                                        <p:tgtEl>
                                          <p:spTgt spid="47"/>
                                        </p:tgtEl>
                                      </p:cBhvr>
                                    </p:animEffect>
                                  </p:childTnLst>
                                </p:cTn>
                              </p:par>
                            </p:childTnLst>
                          </p:cTn>
                        </p:par>
                        <p:par>
                          <p:cTn id="43" fill="hold">
                            <p:stCondLst>
                              <p:cond delay="6000"/>
                            </p:stCondLst>
                            <p:childTnLst>
                              <p:par>
                                <p:cTn id="44" presetID="22" presetClass="exit" presetSubtype="1" fill="hold" nodeType="afterEffect">
                                  <p:stCondLst>
                                    <p:cond delay="0"/>
                                  </p:stCondLst>
                                  <p:childTnLst>
                                    <p:animEffect transition="out" filter="wipe(up)">
                                      <p:cBhvr>
                                        <p:cTn id="45" dur="1000"/>
                                        <p:tgtEl>
                                          <p:spTgt spid="49"/>
                                        </p:tgtEl>
                                      </p:cBhvr>
                                    </p:animEffect>
                                    <p:set>
                                      <p:cBhvr>
                                        <p:cTn id="46"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4" grpId="0" animBg="1"/>
      <p:bldP spid="46"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sp>
        <p:nvSpPr>
          <p:cNvPr id="12" name="Freeform 11"/>
          <p:cNvSpPr/>
          <p:nvPr/>
        </p:nvSpPr>
        <p:spPr>
          <a:xfrm rot="21342617">
            <a:off x="2862072" y="161009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73152" y="1463040"/>
            <a:ext cx="8991600" cy="5298369"/>
            <a:chOff x="73152" y="1463040"/>
            <a:chExt cx="8991600" cy="5298369"/>
          </a:xfrm>
        </p:grpSpPr>
        <p:pic>
          <p:nvPicPr>
            <p:cNvPr id="2050" name="Picture 2" descr="Clark's 1806 Map"/>
            <p:cNvPicPr>
              <a:picLocks noChangeAspect="1" noChangeArrowheads="1"/>
            </p:cNvPicPr>
            <p:nvPr/>
          </p:nvPicPr>
          <p:blipFill>
            <a:blip r:embed="rId2"/>
            <a:srcRect l="10200" r="13878" b="24561"/>
            <a:stretch>
              <a:fillRect/>
            </a:stretch>
          </p:blipFill>
          <p:spPr bwMode="auto">
            <a:xfrm>
              <a:off x="73152" y="1463040"/>
              <a:ext cx="8991600" cy="5298369"/>
            </a:xfrm>
            <a:prstGeom prst="rect">
              <a:avLst/>
            </a:prstGeom>
            <a:noFill/>
            <a:ln w="50800">
              <a:solidFill>
                <a:srgbClr val="FF0000"/>
              </a:solidFill>
            </a:ln>
          </p:spPr>
        </p:pic>
        <p:sp>
          <p:nvSpPr>
            <p:cNvPr id="26" name="Rectangle 25"/>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2"/>
            <a:srcRect l="42396" t="9548" r="42162" b="87197"/>
            <a:stretch>
              <a:fillRect/>
            </a:stretch>
          </p:blipFill>
          <p:spPr bwMode="auto">
            <a:xfrm>
              <a:off x="2362200" y="2133600"/>
              <a:ext cx="1828800" cy="228600"/>
            </a:xfrm>
            <a:prstGeom prst="rect">
              <a:avLst/>
            </a:prstGeom>
            <a:noFill/>
            <a:ln w="50800">
              <a:noFill/>
            </a:ln>
          </p:spPr>
        </p:pic>
      </p:grpSp>
      <p:grpSp>
        <p:nvGrpSpPr>
          <p:cNvPr id="3" name="Group 32"/>
          <p:cNvGrpSpPr/>
          <p:nvPr/>
        </p:nvGrpSpPr>
        <p:grpSpPr>
          <a:xfrm>
            <a:off x="76200" y="1403531"/>
            <a:ext cx="8610600" cy="5454469"/>
            <a:chOff x="121920" y="1421310"/>
            <a:chExt cx="8610600" cy="5454469"/>
          </a:xfrm>
        </p:grpSpPr>
        <p:sp>
          <p:nvSpPr>
            <p:cNvPr id="21" name="Freeform 20"/>
            <p:cNvSpPr/>
            <p:nvPr/>
          </p:nvSpPr>
          <p:spPr>
            <a:xfrm>
              <a:off x="121920" y="1421310"/>
              <a:ext cx="8610600" cy="5454469"/>
            </a:xfrm>
            <a:custGeom>
              <a:avLst/>
              <a:gdLst>
                <a:gd name="connsiteX0" fmla="*/ 1264920 w 9756140"/>
                <a:gd name="connsiteY0" fmla="*/ 871220 h 7012940"/>
                <a:gd name="connsiteX1" fmla="*/ 7467600 w 9756140"/>
                <a:gd name="connsiteY1" fmla="*/ 916940 h 7012940"/>
                <a:gd name="connsiteX2" fmla="*/ 8214360 w 9756140"/>
                <a:gd name="connsiteY2" fmla="*/ 871220 h 7012940"/>
                <a:gd name="connsiteX3" fmla="*/ 8214360 w 9756140"/>
                <a:gd name="connsiteY3" fmla="*/ 993140 h 7012940"/>
                <a:gd name="connsiteX4" fmla="*/ 8046720 w 9756140"/>
                <a:gd name="connsiteY4" fmla="*/ 1130300 h 7012940"/>
                <a:gd name="connsiteX5" fmla="*/ 7772400 w 9756140"/>
                <a:gd name="connsiteY5" fmla="*/ 1145540 h 7012940"/>
                <a:gd name="connsiteX6" fmla="*/ 7437120 w 9756140"/>
                <a:gd name="connsiteY6" fmla="*/ 1480820 h 7012940"/>
                <a:gd name="connsiteX7" fmla="*/ 7391400 w 9756140"/>
                <a:gd name="connsiteY7" fmla="*/ 1892300 h 7012940"/>
                <a:gd name="connsiteX8" fmla="*/ 7787640 w 9756140"/>
                <a:gd name="connsiteY8" fmla="*/ 2075180 h 7012940"/>
                <a:gd name="connsiteX9" fmla="*/ 8046720 w 9756140"/>
                <a:gd name="connsiteY9" fmla="*/ 2151380 h 7012940"/>
                <a:gd name="connsiteX10" fmla="*/ 8107680 w 9756140"/>
                <a:gd name="connsiteY10" fmla="*/ 2410460 h 7012940"/>
                <a:gd name="connsiteX11" fmla="*/ 8534400 w 9756140"/>
                <a:gd name="connsiteY11" fmla="*/ 2532380 h 7012940"/>
                <a:gd name="connsiteX12" fmla="*/ 8564880 w 9756140"/>
                <a:gd name="connsiteY12" fmla="*/ 3050540 h 7012940"/>
                <a:gd name="connsiteX13" fmla="*/ 8686800 w 9756140"/>
                <a:gd name="connsiteY13" fmla="*/ 3888740 h 7012940"/>
                <a:gd name="connsiteX14" fmla="*/ 8930640 w 9756140"/>
                <a:gd name="connsiteY14" fmla="*/ 4589780 h 7012940"/>
                <a:gd name="connsiteX15" fmla="*/ 9250680 w 9756140"/>
                <a:gd name="connsiteY15" fmla="*/ 5062220 h 7012940"/>
                <a:gd name="connsiteX16" fmla="*/ 9494520 w 9756140"/>
                <a:gd name="connsiteY16" fmla="*/ 5427980 h 7012940"/>
                <a:gd name="connsiteX17" fmla="*/ 9677400 w 9756140"/>
                <a:gd name="connsiteY17" fmla="*/ 5748020 h 7012940"/>
                <a:gd name="connsiteX18" fmla="*/ 9738360 w 9756140"/>
                <a:gd name="connsiteY18" fmla="*/ 6129020 h 7012940"/>
                <a:gd name="connsiteX19" fmla="*/ 9570720 w 9756140"/>
                <a:gd name="connsiteY19" fmla="*/ 6098540 h 7012940"/>
                <a:gd name="connsiteX20" fmla="*/ 1386840 w 9756140"/>
                <a:gd name="connsiteY20" fmla="*/ 6113780 h 7012940"/>
                <a:gd name="connsiteX21" fmla="*/ 1249680 w 9756140"/>
                <a:gd name="connsiteY21" fmla="*/ 6144260 h 7012940"/>
                <a:gd name="connsiteX22" fmla="*/ 1264920 w 9756140"/>
                <a:gd name="connsiteY22" fmla="*/ 871220 h 70129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60960 w 8552180"/>
                <a:gd name="connsiteY0" fmla="*/ 871220 h 6187440"/>
                <a:gd name="connsiteX1" fmla="*/ 6263640 w 8552180"/>
                <a:gd name="connsiteY1" fmla="*/ 916940 h 6187440"/>
                <a:gd name="connsiteX2" fmla="*/ 7010400 w 8552180"/>
                <a:gd name="connsiteY2" fmla="*/ 871220 h 6187440"/>
                <a:gd name="connsiteX3" fmla="*/ 7010400 w 8552180"/>
                <a:gd name="connsiteY3" fmla="*/ 993140 h 6187440"/>
                <a:gd name="connsiteX4" fmla="*/ 6842760 w 8552180"/>
                <a:gd name="connsiteY4" fmla="*/ 1130300 h 6187440"/>
                <a:gd name="connsiteX5" fmla="*/ 6568440 w 8552180"/>
                <a:gd name="connsiteY5" fmla="*/ 1145540 h 6187440"/>
                <a:gd name="connsiteX6" fmla="*/ 6233160 w 8552180"/>
                <a:gd name="connsiteY6" fmla="*/ 1480820 h 6187440"/>
                <a:gd name="connsiteX7" fmla="*/ 6187440 w 8552180"/>
                <a:gd name="connsiteY7" fmla="*/ 1892300 h 6187440"/>
                <a:gd name="connsiteX8" fmla="*/ 6583680 w 8552180"/>
                <a:gd name="connsiteY8" fmla="*/ 2075180 h 6187440"/>
                <a:gd name="connsiteX9" fmla="*/ 6842760 w 8552180"/>
                <a:gd name="connsiteY9" fmla="*/ 2151380 h 6187440"/>
                <a:gd name="connsiteX10" fmla="*/ 6903720 w 8552180"/>
                <a:gd name="connsiteY10" fmla="*/ 2410460 h 6187440"/>
                <a:gd name="connsiteX11" fmla="*/ 7330440 w 8552180"/>
                <a:gd name="connsiteY11" fmla="*/ 2532380 h 6187440"/>
                <a:gd name="connsiteX12" fmla="*/ 7360920 w 8552180"/>
                <a:gd name="connsiteY12" fmla="*/ 3050540 h 6187440"/>
                <a:gd name="connsiteX13" fmla="*/ 7482840 w 8552180"/>
                <a:gd name="connsiteY13" fmla="*/ 3888740 h 6187440"/>
                <a:gd name="connsiteX14" fmla="*/ 7726680 w 8552180"/>
                <a:gd name="connsiteY14" fmla="*/ 4589780 h 6187440"/>
                <a:gd name="connsiteX15" fmla="*/ 8046720 w 8552180"/>
                <a:gd name="connsiteY15" fmla="*/ 5062220 h 6187440"/>
                <a:gd name="connsiteX16" fmla="*/ 8290560 w 8552180"/>
                <a:gd name="connsiteY16" fmla="*/ 5427980 h 6187440"/>
                <a:gd name="connsiteX17" fmla="*/ 8473440 w 8552180"/>
                <a:gd name="connsiteY17" fmla="*/ 5748020 h 6187440"/>
                <a:gd name="connsiteX18" fmla="*/ 8534400 w 8552180"/>
                <a:gd name="connsiteY18" fmla="*/ 6129020 h 6187440"/>
                <a:gd name="connsiteX19" fmla="*/ 8366760 w 8552180"/>
                <a:gd name="connsiteY19" fmla="*/ 6098540 h 6187440"/>
                <a:gd name="connsiteX20" fmla="*/ 45720 w 8552180"/>
                <a:gd name="connsiteY20" fmla="*/ 6144260 h 6187440"/>
                <a:gd name="connsiteX21" fmla="*/ 60960 w 8552180"/>
                <a:gd name="connsiteY21" fmla="*/ 871220 h 6187440"/>
                <a:gd name="connsiteX0" fmla="*/ 60960 w 8552180"/>
                <a:gd name="connsiteY0" fmla="*/ 12700 h 5328920"/>
                <a:gd name="connsiteX1" fmla="*/ 6263640 w 8552180"/>
                <a:gd name="connsiteY1" fmla="*/ 58420 h 5328920"/>
                <a:gd name="connsiteX2" fmla="*/ 7010400 w 8552180"/>
                <a:gd name="connsiteY2" fmla="*/ 12700 h 5328920"/>
                <a:gd name="connsiteX3" fmla="*/ 7010400 w 8552180"/>
                <a:gd name="connsiteY3" fmla="*/ 134620 h 5328920"/>
                <a:gd name="connsiteX4" fmla="*/ 6842760 w 8552180"/>
                <a:gd name="connsiteY4" fmla="*/ 271780 h 5328920"/>
                <a:gd name="connsiteX5" fmla="*/ 6568440 w 8552180"/>
                <a:gd name="connsiteY5" fmla="*/ 287020 h 5328920"/>
                <a:gd name="connsiteX6" fmla="*/ 6233160 w 8552180"/>
                <a:gd name="connsiteY6" fmla="*/ 622300 h 5328920"/>
                <a:gd name="connsiteX7" fmla="*/ 6187440 w 8552180"/>
                <a:gd name="connsiteY7" fmla="*/ 1033780 h 5328920"/>
                <a:gd name="connsiteX8" fmla="*/ 6583680 w 8552180"/>
                <a:gd name="connsiteY8" fmla="*/ 1216660 h 5328920"/>
                <a:gd name="connsiteX9" fmla="*/ 6842760 w 8552180"/>
                <a:gd name="connsiteY9" fmla="*/ 1292860 h 5328920"/>
                <a:gd name="connsiteX10" fmla="*/ 6903720 w 8552180"/>
                <a:gd name="connsiteY10" fmla="*/ 1551940 h 5328920"/>
                <a:gd name="connsiteX11" fmla="*/ 7330440 w 8552180"/>
                <a:gd name="connsiteY11" fmla="*/ 1673860 h 5328920"/>
                <a:gd name="connsiteX12" fmla="*/ 7360920 w 8552180"/>
                <a:gd name="connsiteY12" fmla="*/ 2192020 h 5328920"/>
                <a:gd name="connsiteX13" fmla="*/ 7482840 w 8552180"/>
                <a:gd name="connsiteY13" fmla="*/ 3030220 h 5328920"/>
                <a:gd name="connsiteX14" fmla="*/ 7726680 w 8552180"/>
                <a:gd name="connsiteY14" fmla="*/ 3731260 h 5328920"/>
                <a:gd name="connsiteX15" fmla="*/ 8046720 w 8552180"/>
                <a:gd name="connsiteY15" fmla="*/ 4203700 h 5328920"/>
                <a:gd name="connsiteX16" fmla="*/ 8290560 w 8552180"/>
                <a:gd name="connsiteY16" fmla="*/ 4569460 h 5328920"/>
                <a:gd name="connsiteX17" fmla="*/ 8473440 w 8552180"/>
                <a:gd name="connsiteY17" fmla="*/ 4889500 h 5328920"/>
                <a:gd name="connsiteX18" fmla="*/ 8534400 w 8552180"/>
                <a:gd name="connsiteY18" fmla="*/ 5270500 h 5328920"/>
                <a:gd name="connsiteX19" fmla="*/ 8366760 w 8552180"/>
                <a:gd name="connsiteY19" fmla="*/ 5240020 h 5328920"/>
                <a:gd name="connsiteX20" fmla="*/ 45720 w 8552180"/>
                <a:gd name="connsiteY20" fmla="*/ 5285740 h 5328920"/>
                <a:gd name="connsiteX21" fmla="*/ 60960 w 8552180"/>
                <a:gd name="connsiteY21" fmla="*/ 12700 h 5328920"/>
                <a:gd name="connsiteX0" fmla="*/ 60960 w 9939020"/>
                <a:gd name="connsiteY0" fmla="*/ 12700 h 6162040"/>
                <a:gd name="connsiteX1" fmla="*/ 6263640 w 9939020"/>
                <a:gd name="connsiteY1" fmla="*/ 58420 h 6162040"/>
                <a:gd name="connsiteX2" fmla="*/ 7010400 w 9939020"/>
                <a:gd name="connsiteY2" fmla="*/ 12700 h 6162040"/>
                <a:gd name="connsiteX3" fmla="*/ 7010400 w 9939020"/>
                <a:gd name="connsiteY3" fmla="*/ 134620 h 6162040"/>
                <a:gd name="connsiteX4" fmla="*/ 6842760 w 9939020"/>
                <a:gd name="connsiteY4" fmla="*/ 271780 h 6162040"/>
                <a:gd name="connsiteX5" fmla="*/ 6568440 w 9939020"/>
                <a:gd name="connsiteY5" fmla="*/ 287020 h 6162040"/>
                <a:gd name="connsiteX6" fmla="*/ 6233160 w 9939020"/>
                <a:gd name="connsiteY6" fmla="*/ 622300 h 6162040"/>
                <a:gd name="connsiteX7" fmla="*/ 6187440 w 9939020"/>
                <a:gd name="connsiteY7" fmla="*/ 1033780 h 6162040"/>
                <a:gd name="connsiteX8" fmla="*/ 6583680 w 9939020"/>
                <a:gd name="connsiteY8" fmla="*/ 1216660 h 6162040"/>
                <a:gd name="connsiteX9" fmla="*/ 6842760 w 9939020"/>
                <a:gd name="connsiteY9" fmla="*/ 1292860 h 6162040"/>
                <a:gd name="connsiteX10" fmla="*/ 6903720 w 9939020"/>
                <a:gd name="connsiteY10" fmla="*/ 1551940 h 6162040"/>
                <a:gd name="connsiteX11" fmla="*/ 7330440 w 9939020"/>
                <a:gd name="connsiteY11" fmla="*/ 1673860 h 6162040"/>
                <a:gd name="connsiteX12" fmla="*/ 7360920 w 9939020"/>
                <a:gd name="connsiteY12" fmla="*/ 2192020 h 6162040"/>
                <a:gd name="connsiteX13" fmla="*/ 7482840 w 9939020"/>
                <a:gd name="connsiteY13" fmla="*/ 3030220 h 6162040"/>
                <a:gd name="connsiteX14" fmla="*/ 7726680 w 9939020"/>
                <a:gd name="connsiteY14" fmla="*/ 3731260 h 6162040"/>
                <a:gd name="connsiteX15" fmla="*/ 8046720 w 9939020"/>
                <a:gd name="connsiteY15" fmla="*/ 4203700 h 6162040"/>
                <a:gd name="connsiteX16" fmla="*/ 8290560 w 9939020"/>
                <a:gd name="connsiteY16" fmla="*/ 4569460 h 6162040"/>
                <a:gd name="connsiteX17" fmla="*/ 8473440 w 9939020"/>
                <a:gd name="connsiteY17" fmla="*/ 4889500 h 6162040"/>
                <a:gd name="connsiteX18" fmla="*/ 8534400 w 9939020"/>
                <a:gd name="connsiteY18" fmla="*/ 5270500 h 6162040"/>
                <a:gd name="connsiteX19" fmla="*/ 45720 w 9939020"/>
                <a:gd name="connsiteY19" fmla="*/ 5285740 h 6162040"/>
                <a:gd name="connsiteX20" fmla="*/ 60960 w 9939020"/>
                <a:gd name="connsiteY20" fmla="*/ 12700 h 6162040"/>
                <a:gd name="connsiteX0" fmla="*/ 60960 w 8534400"/>
                <a:gd name="connsiteY0" fmla="*/ 12700 h 6162040"/>
                <a:gd name="connsiteX1" fmla="*/ 6263640 w 8534400"/>
                <a:gd name="connsiteY1" fmla="*/ 58420 h 6162040"/>
                <a:gd name="connsiteX2" fmla="*/ 7010400 w 8534400"/>
                <a:gd name="connsiteY2" fmla="*/ 12700 h 6162040"/>
                <a:gd name="connsiteX3" fmla="*/ 7010400 w 8534400"/>
                <a:gd name="connsiteY3" fmla="*/ 134620 h 6162040"/>
                <a:gd name="connsiteX4" fmla="*/ 6842760 w 8534400"/>
                <a:gd name="connsiteY4" fmla="*/ 271780 h 6162040"/>
                <a:gd name="connsiteX5" fmla="*/ 6568440 w 8534400"/>
                <a:gd name="connsiteY5" fmla="*/ 287020 h 6162040"/>
                <a:gd name="connsiteX6" fmla="*/ 6233160 w 8534400"/>
                <a:gd name="connsiteY6" fmla="*/ 622300 h 6162040"/>
                <a:gd name="connsiteX7" fmla="*/ 6187440 w 8534400"/>
                <a:gd name="connsiteY7" fmla="*/ 1033780 h 6162040"/>
                <a:gd name="connsiteX8" fmla="*/ 6583680 w 8534400"/>
                <a:gd name="connsiteY8" fmla="*/ 1216660 h 6162040"/>
                <a:gd name="connsiteX9" fmla="*/ 6842760 w 8534400"/>
                <a:gd name="connsiteY9" fmla="*/ 1292860 h 6162040"/>
                <a:gd name="connsiteX10" fmla="*/ 6903720 w 8534400"/>
                <a:gd name="connsiteY10" fmla="*/ 1551940 h 6162040"/>
                <a:gd name="connsiteX11" fmla="*/ 7330440 w 8534400"/>
                <a:gd name="connsiteY11" fmla="*/ 1673860 h 6162040"/>
                <a:gd name="connsiteX12" fmla="*/ 7360920 w 8534400"/>
                <a:gd name="connsiteY12" fmla="*/ 2192020 h 6162040"/>
                <a:gd name="connsiteX13" fmla="*/ 7482840 w 8534400"/>
                <a:gd name="connsiteY13" fmla="*/ 3030220 h 6162040"/>
                <a:gd name="connsiteX14" fmla="*/ 7726680 w 8534400"/>
                <a:gd name="connsiteY14" fmla="*/ 3731260 h 6162040"/>
                <a:gd name="connsiteX15" fmla="*/ 8046720 w 8534400"/>
                <a:gd name="connsiteY15" fmla="*/ 4203700 h 6162040"/>
                <a:gd name="connsiteX16" fmla="*/ 8290560 w 8534400"/>
                <a:gd name="connsiteY16" fmla="*/ 4569460 h 6162040"/>
                <a:gd name="connsiteX17" fmla="*/ 8473440 w 8534400"/>
                <a:gd name="connsiteY17" fmla="*/ 4889500 h 6162040"/>
                <a:gd name="connsiteX18" fmla="*/ 8534400 w 8534400"/>
                <a:gd name="connsiteY18" fmla="*/ 5270500 h 6162040"/>
                <a:gd name="connsiteX19" fmla="*/ 45720 w 8534400"/>
                <a:gd name="connsiteY19" fmla="*/ 5285740 h 6162040"/>
                <a:gd name="connsiteX20" fmla="*/ 60960 w 8534400"/>
                <a:gd name="connsiteY20" fmla="*/ 12700 h 6162040"/>
                <a:gd name="connsiteX0" fmla="*/ 60960 w 8534400"/>
                <a:gd name="connsiteY0" fmla="*/ 12700 h 5378269"/>
                <a:gd name="connsiteX1" fmla="*/ 6263640 w 8534400"/>
                <a:gd name="connsiteY1" fmla="*/ 58420 h 5378269"/>
                <a:gd name="connsiteX2" fmla="*/ 7010400 w 8534400"/>
                <a:gd name="connsiteY2" fmla="*/ 12700 h 5378269"/>
                <a:gd name="connsiteX3" fmla="*/ 7010400 w 8534400"/>
                <a:gd name="connsiteY3" fmla="*/ 134620 h 5378269"/>
                <a:gd name="connsiteX4" fmla="*/ 6842760 w 8534400"/>
                <a:gd name="connsiteY4" fmla="*/ 271780 h 5378269"/>
                <a:gd name="connsiteX5" fmla="*/ 6568440 w 8534400"/>
                <a:gd name="connsiteY5" fmla="*/ 287020 h 5378269"/>
                <a:gd name="connsiteX6" fmla="*/ 6233160 w 8534400"/>
                <a:gd name="connsiteY6" fmla="*/ 622300 h 5378269"/>
                <a:gd name="connsiteX7" fmla="*/ 6187440 w 8534400"/>
                <a:gd name="connsiteY7" fmla="*/ 1033780 h 5378269"/>
                <a:gd name="connsiteX8" fmla="*/ 6583680 w 8534400"/>
                <a:gd name="connsiteY8" fmla="*/ 1216660 h 5378269"/>
                <a:gd name="connsiteX9" fmla="*/ 6842760 w 8534400"/>
                <a:gd name="connsiteY9" fmla="*/ 1292860 h 5378269"/>
                <a:gd name="connsiteX10" fmla="*/ 6903720 w 8534400"/>
                <a:gd name="connsiteY10" fmla="*/ 1551940 h 5378269"/>
                <a:gd name="connsiteX11" fmla="*/ 7330440 w 8534400"/>
                <a:gd name="connsiteY11" fmla="*/ 1673860 h 5378269"/>
                <a:gd name="connsiteX12" fmla="*/ 7360920 w 8534400"/>
                <a:gd name="connsiteY12" fmla="*/ 2192020 h 5378269"/>
                <a:gd name="connsiteX13" fmla="*/ 7482840 w 8534400"/>
                <a:gd name="connsiteY13" fmla="*/ 3030220 h 5378269"/>
                <a:gd name="connsiteX14" fmla="*/ 7726680 w 8534400"/>
                <a:gd name="connsiteY14" fmla="*/ 3731260 h 5378269"/>
                <a:gd name="connsiteX15" fmla="*/ 8046720 w 8534400"/>
                <a:gd name="connsiteY15" fmla="*/ 4203700 h 5378269"/>
                <a:gd name="connsiteX16" fmla="*/ 8290560 w 8534400"/>
                <a:gd name="connsiteY16" fmla="*/ 4569460 h 5378269"/>
                <a:gd name="connsiteX17" fmla="*/ 8473440 w 8534400"/>
                <a:gd name="connsiteY17" fmla="*/ 4889500 h 5378269"/>
                <a:gd name="connsiteX18" fmla="*/ 8534400 w 8534400"/>
                <a:gd name="connsiteY18" fmla="*/ 5270500 h 5378269"/>
                <a:gd name="connsiteX19" fmla="*/ 45720 w 8534400"/>
                <a:gd name="connsiteY19" fmla="*/ 5285740 h 5378269"/>
                <a:gd name="connsiteX20" fmla="*/ 60960 w 8534400"/>
                <a:gd name="connsiteY20" fmla="*/ 12700 h 53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5378269">
                  <a:moveTo>
                    <a:pt x="60960" y="12700"/>
                  </a:moveTo>
                  <a:lnTo>
                    <a:pt x="6263640" y="58420"/>
                  </a:lnTo>
                  <a:cubicBezTo>
                    <a:pt x="7421880" y="58420"/>
                    <a:pt x="6885940" y="0"/>
                    <a:pt x="7010400" y="12700"/>
                  </a:cubicBezTo>
                  <a:cubicBezTo>
                    <a:pt x="7134860" y="25400"/>
                    <a:pt x="7038340" y="91440"/>
                    <a:pt x="7010400" y="134620"/>
                  </a:cubicBezTo>
                  <a:cubicBezTo>
                    <a:pt x="6982460" y="177800"/>
                    <a:pt x="6916420" y="246380"/>
                    <a:pt x="6842760" y="271780"/>
                  </a:cubicBezTo>
                  <a:cubicBezTo>
                    <a:pt x="6769100" y="297180"/>
                    <a:pt x="6670040" y="228600"/>
                    <a:pt x="6568440" y="287020"/>
                  </a:cubicBezTo>
                  <a:cubicBezTo>
                    <a:pt x="6466840" y="345440"/>
                    <a:pt x="6296660" y="497840"/>
                    <a:pt x="6233160" y="622300"/>
                  </a:cubicBezTo>
                  <a:cubicBezTo>
                    <a:pt x="6169660" y="746760"/>
                    <a:pt x="6129020" y="934720"/>
                    <a:pt x="6187440" y="1033780"/>
                  </a:cubicBezTo>
                  <a:cubicBezTo>
                    <a:pt x="6245860" y="1132840"/>
                    <a:pt x="6474460" y="1173480"/>
                    <a:pt x="6583680" y="1216660"/>
                  </a:cubicBezTo>
                  <a:cubicBezTo>
                    <a:pt x="6692900" y="1259840"/>
                    <a:pt x="6789420" y="1236980"/>
                    <a:pt x="6842760" y="1292860"/>
                  </a:cubicBezTo>
                  <a:cubicBezTo>
                    <a:pt x="6896100" y="1348740"/>
                    <a:pt x="6822440" y="1488440"/>
                    <a:pt x="6903720" y="1551940"/>
                  </a:cubicBezTo>
                  <a:cubicBezTo>
                    <a:pt x="6985000" y="1615440"/>
                    <a:pt x="7254240" y="1567180"/>
                    <a:pt x="7330440" y="1673860"/>
                  </a:cubicBezTo>
                  <a:cubicBezTo>
                    <a:pt x="7406640" y="1780540"/>
                    <a:pt x="7335520" y="1965960"/>
                    <a:pt x="7360920" y="2192020"/>
                  </a:cubicBezTo>
                  <a:cubicBezTo>
                    <a:pt x="7386320" y="2418080"/>
                    <a:pt x="7421880" y="2773680"/>
                    <a:pt x="7482840" y="3030220"/>
                  </a:cubicBezTo>
                  <a:cubicBezTo>
                    <a:pt x="7543800" y="3286760"/>
                    <a:pt x="7632700" y="3535680"/>
                    <a:pt x="7726680" y="3731260"/>
                  </a:cubicBezTo>
                  <a:cubicBezTo>
                    <a:pt x="7820660" y="3926840"/>
                    <a:pt x="7952740" y="4064000"/>
                    <a:pt x="8046720" y="4203700"/>
                  </a:cubicBezTo>
                  <a:cubicBezTo>
                    <a:pt x="8140700" y="4343400"/>
                    <a:pt x="8219440" y="4455160"/>
                    <a:pt x="8290560" y="4569460"/>
                  </a:cubicBezTo>
                  <a:cubicBezTo>
                    <a:pt x="8361680" y="4683760"/>
                    <a:pt x="8432800" y="4772660"/>
                    <a:pt x="8473440" y="4889500"/>
                  </a:cubicBezTo>
                  <a:cubicBezTo>
                    <a:pt x="8514080" y="5006340"/>
                    <a:pt x="8460740" y="5006340"/>
                    <a:pt x="8534400" y="5270500"/>
                  </a:cubicBezTo>
                  <a:cubicBezTo>
                    <a:pt x="7129780" y="5336540"/>
                    <a:pt x="2176417" y="5378269"/>
                    <a:pt x="45720" y="5285740"/>
                  </a:cubicBezTo>
                  <a:cubicBezTo>
                    <a:pt x="5080" y="3426460"/>
                    <a:pt x="0" y="2209800"/>
                    <a:pt x="60960" y="12700"/>
                  </a:cubicBezTo>
                  <a:close/>
                </a:path>
              </a:pathLst>
            </a:cu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031" y="1541779"/>
              <a:ext cx="4407489" cy="646331"/>
            </a:xfrm>
            <a:prstGeom prst="rect">
              <a:avLst/>
            </a:prstGeom>
            <a:noFill/>
          </p:spPr>
          <p:txBody>
            <a:bodyPr wrap="none" rtlCol="0">
              <a:spAutoFit/>
            </a:bodyPr>
            <a:lstStyle/>
            <a:p>
              <a:r>
                <a:rPr lang="en-US" sz="3600" dirty="0" smtClean="0">
                  <a:ln>
                    <a:solidFill>
                      <a:schemeClr val="tx1"/>
                    </a:solidFill>
                  </a:ln>
                </a:rPr>
                <a:t>LOUISIANA TERRITORY</a:t>
              </a:r>
            </a:p>
          </p:txBody>
        </p:sp>
      </p:grpSp>
      <p:sp useBgFill="1">
        <p:nvSpPr>
          <p:cNvPr id="48" name="TextBox 47"/>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12,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Freeform 4"/>
          <p:cNvSpPr/>
          <p:nvPr/>
        </p:nvSpPr>
        <p:spPr>
          <a:xfrm>
            <a:off x="7589520" y="3200400"/>
            <a:ext cx="1206500" cy="3563620"/>
          </a:xfrm>
          <a:custGeom>
            <a:avLst/>
            <a:gdLst>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68400 w 2374900"/>
              <a:gd name="connsiteY7" fmla="*/ 1478280 h 5209540"/>
              <a:gd name="connsiteX8" fmla="*/ 1183640 w 2374900"/>
              <a:gd name="connsiteY8" fmla="*/ 1645920 h 5209540"/>
              <a:gd name="connsiteX9" fmla="*/ 1183640 w 2374900"/>
              <a:gd name="connsiteY9" fmla="*/ 1950720 h 5209540"/>
              <a:gd name="connsiteX10" fmla="*/ 1275080 w 2374900"/>
              <a:gd name="connsiteY10" fmla="*/ 2499360 h 5209540"/>
              <a:gd name="connsiteX11" fmla="*/ 1336040 w 2374900"/>
              <a:gd name="connsiteY11" fmla="*/ 2865120 h 5209540"/>
              <a:gd name="connsiteX12" fmla="*/ 1518920 w 2374900"/>
              <a:gd name="connsiteY12" fmla="*/ 3398520 h 5209540"/>
              <a:gd name="connsiteX13" fmla="*/ 1640840 w 2374900"/>
              <a:gd name="connsiteY13" fmla="*/ 3703320 h 5209540"/>
              <a:gd name="connsiteX14" fmla="*/ 1884680 w 2374900"/>
              <a:gd name="connsiteY14" fmla="*/ 4038600 h 5209540"/>
              <a:gd name="connsiteX15" fmla="*/ 2128520 w 2374900"/>
              <a:gd name="connsiteY15" fmla="*/ 4450080 h 5209540"/>
              <a:gd name="connsiteX16" fmla="*/ 2204720 w 2374900"/>
              <a:gd name="connsiteY16" fmla="*/ 4632960 h 5209540"/>
              <a:gd name="connsiteX17" fmla="*/ 2265680 w 2374900"/>
              <a:gd name="connsiteY17" fmla="*/ 4785360 h 5209540"/>
              <a:gd name="connsiteX18" fmla="*/ 2341880 w 2374900"/>
              <a:gd name="connsiteY18" fmla="*/ 5074920 h 5209540"/>
              <a:gd name="connsiteX19" fmla="*/ 2357120 w 2374900"/>
              <a:gd name="connsiteY19"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83640 w 2374900"/>
              <a:gd name="connsiteY7" fmla="*/ 1645920 h 5209540"/>
              <a:gd name="connsiteX8" fmla="*/ 1183640 w 2374900"/>
              <a:gd name="connsiteY8" fmla="*/ 1950720 h 5209540"/>
              <a:gd name="connsiteX9" fmla="*/ 1275080 w 2374900"/>
              <a:gd name="connsiteY9" fmla="*/ 2499360 h 5209540"/>
              <a:gd name="connsiteX10" fmla="*/ 1336040 w 2374900"/>
              <a:gd name="connsiteY10" fmla="*/ 2865120 h 5209540"/>
              <a:gd name="connsiteX11" fmla="*/ 1518920 w 2374900"/>
              <a:gd name="connsiteY11" fmla="*/ 3398520 h 5209540"/>
              <a:gd name="connsiteX12" fmla="*/ 1640840 w 2374900"/>
              <a:gd name="connsiteY12" fmla="*/ 3703320 h 5209540"/>
              <a:gd name="connsiteX13" fmla="*/ 1884680 w 2374900"/>
              <a:gd name="connsiteY13" fmla="*/ 4038600 h 5209540"/>
              <a:gd name="connsiteX14" fmla="*/ 2128520 w 2374900"/>
              <a:gd name="connsiteY14" fmla="*/ 4450080 h 5209540"/>
              <a:gd name="connsiteX15" fmla="*/ 2204720 w 2374900"/>
              <a:gd name="connsiteY15" fmla="*/ 4632960 h 5209540"/>
              <a:gd name="connsiteX16" fmla="*/ 2265680 w 2374900"/>
              <a:gd name="connsiteY16" fmla="*/ 4785360 h 5209540"/>
              <a:gd name="connsiteX17" fmla="*/ 2341880 w 2374900"/>
              <a:gd name="connsiteY17" fmla="*/ 5074920 h 5209540"/>
              <a:gd name="connsiteX18" fmla="*/ 2357120 w 2374900"/>
              <a:gd name="connsiteY18"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1183640 w 2374900"/>
              <a:gd name="connsiteY6" fmla="*/ 1645920 h 5209540"/>
              <a:gd name="connsiteX7" fmla="*/ 1183640 w 2374900"/>
              <a:gd name="connsiteY7" fmla="*/ 1950720 h 5209540"/>
              <a:gd name="connsiteX8" fmla="*/ 1275080 w 2374900"/>
              <a:gd name="connsiteY8" fmla="*/ 2499360 h 5209540"/>
              <a:gd name="connsiteX9" fmla="*/ 1336040 w 2374900"/>
              <a:gd name="connsiteY9" fmla="*/ 2865120 h 5209540"/>
              <a:gd name="connsiteX10" fmla="*/ 1518920 w 2374900"/>
              <a:gd name="connsiteY10" fmla="*/ 3398520 h 5209540"/>
              <a:gd name="connsiteX11" fmla="*/ 1640840 w 2374900"/>
              <a:gd name="connsiteY11" fmla="*/ 3703320 h 5209540"/>
              <a:gd name="connsiteX12" fmla="*/ 1884680 w 2374900"/>
              <a:gd name="connsiteY12" fmla="*/ 4038600 h 5209540"/>
              <a:gd name="connsiteX13" fmla="*/ 2128520 w 2374900"/>
              <a:gd name="connsiteY13" fmla="*/ 4450080 h 5209540"/>
              <a:gd name="connsiteX14" fmla="*/ 2204720 w 2374900"/>
              <a:gd name="connsiteY14" fmla="*/ 4632960 h 5209540"/>
              <a:gd name="connsiteX15" fmla="*/ 2265680 w 2374900"/>
              <a:gd name="connsiteY15" fmla="*/ 4785360 h 5209540"/>
              <a:gd name="connsiteX16" fmla="*/ 2341880 w 2374900"/>
              <a:gd name="connsiteY16" fmla="*/ 5074920 h 5209540"/>
              <a:gd name="connsiteX17" fmla="*/ 2357120 w 2374900"/>
              <a:gd name="connsiteY17" fmla="*/ 5196840 h 5209540"/>
              <a:gd name="connsiteX0" fmla="*/ 1036320 w 2410460"/>
              <a:gd name="connsiteY0" fmla="*/ 0 h 5209540"/>
              <a:gd name="connsiteX1" fmla="*/ 472440 w 2410460"/>
              <a:gd name="connsiteY1" fmla="*/ 289560 h 5209540"/>
              <a:gd name="connsiteX2" fmla="*/ 167640 w 2410460"/>
              <a:gd name="connsiteY2" fmla="*/ 411480 h 5209540"/>
              <a:gd name="connsiteX3" fmla="*/ 91440 w 2410460"/>
              <a:gd name="connsiteY3" fmla="*/ 868680 h 5209540"/>
              <a:gd name="connsiteX4" fmla="*/ 716280 w 2410460"/>
              <a:gd name="connsiteY4" fmla="*/ 1280160 h 5209540"/>
              <a:gd name="connsiteX5" fmla="*/ 1219200 w 2410460"/>
              <a:gd name="connsiteY5" fmla="*/ 1645920 h 5209540"/>
              <a:gd name="connsiteX6" fmla="*/ 1219200 w 2410460"/>
              <a:gd name="connsiteY6" fmla="*/ 1950720 h 5209540"/>
              <a:gd name="connsiteX7" fmla="*/ 1310640 w 2410460"/>
              <a:gd name="connsiteY7" fmla="*/ 2499360 h 5209540"/>
              <a:gd name="connsiteX8" fmla="*/ 1371600 w 2410460"/>
              <a:gd name="connsiteY8" fmla="*/ 2865120 h 5209540"/>
              <a:gd name="connsiteX9" fmla="*/ 1554480 w 2410460"/>
              <a:gd name="connsiteY9" fmla="*/ 3398520 h 5209540"/>
              <a:gd name="connsiteX10" fmla="*/ 1676400 w 2410460"/>
              <a:gd name="connsiteY10" fmla="*/ 3703320 h 5209540"/>
              <a:gd name="connsiteX11" fmla="*/ 1920240 w 2410460"/>
              <a:gd name="connsiteY11" fmla="*/ 4038600 h 5209540"/>
              <a:gd name="connsiteX12" fmla="*/ 2164080 w 2410460"/>
              <a:gd name="connsiteY12" fmla="*/ 4450080 h 5209540"/>
              <a:gd name="connsiteX13" fmla="*/ 2240280 w 2410460"/>
              <a:gd name="connsiteY13" fmla="*/ 4632960 h 5209540"/>
              <a:gd name="connsiteX14" fmla="*/ 2301240 w 2410460"/>
              <a:gd name="connsiteY14" fmla="*/ 4785360 h 5209540"/>
              <a:gd name="connsiteX15" fmla="*/ 2377440 w 2410460"/>
              <a:gd name="connsiteY15" fmla="*/ 5074920 h 5209540"/>
              <a:gd name="connsiteX16" fmla="*/ 2392680 w 2410460"/>
              <a:gd name="connsiteY16" fmla="*/ 5196840 h 5209540"/>
              <a:gd name="connsiteX0" fmla="*/ 1120140 w 2494280"/>
              <a:gd name="connsiteY0" fmla="*/ 0 h 5209540"/>
              <a:gd name="connsiteX1" fmla="*/ 556260 w 2494280"/>
              <a:gd name="connsiteY1" fmla="*/ 289560 h 5209540"/>
              <a:gd name="connsiteX2" fmla="*/ 251460 w 2494280"/>
              <a:gd name="connsiteY2" fmla="*/ 411480 h 5209540"/>
              <a:gd name="connsiteX3" fmla="*/ 175260 w 2494280"/>
              <a:gd name="connsiteY3" fmla="*/ 868680 h 5209540"/>
              <a:gd name="connsiteX4" fmla="*/ 1303020 w 2494280"/>
              <a:gd name="connsiteY4" fmla="*/ 1645920 h 5209540"/>
              <a:gd name="connsiteX5" fmla="*/ 1303020 w 2494280"/>
              <a:gd name="connsiteY5" fmla="*/ 1950720 h 5209540"/>
              <a:gd name="connsiteX6" fmla="*/ 1394460 w 2494280"/>
              <a:gd name="connsiteY6" fmla="*/ 2499360 h 5209540"/>
              <a:gd name="connsiteX7" fmla="*/ 1455420 w 2494280"/>
              <a:gd name="connsiteY7" fmla="*/ 2865120 h 5209540"/>
              <a:gd name="connsiteX8" fmla="*/ 1638300 w 2494280"/>
              <a:gd name="connsiteY8" fmla="*/ 3398520 h 5209540"/>
              <a:gd name="connsiteX9" fmla="*/ 1760220 w 2494280"/>
              <a:gd name="connsiteY9" fmla="*/ 3703320 h 5209540"/>
              <a:gd name="connsiteX10" fmla="*/ 2004060 w 2494280"/>
              <a:gd name="connsiteY10" fmla="*/ 4038600 h 5209540"/>
              <a:gd name="connsiteX11" fmla="*/ 2247900 w 2494280"/>
              <a:gd name="connsiteY11" fmla="*/ 4450080 h 5209540"/>
              <a:gd name="connsiteX12" fmla="*/ 2324100 w 2494280"/>
              <a:gd name="connsiteY12" fmla="*/ 4632960 h 5209540"/>
              <a:gd name="connsiteX13" fmla="*/ 2385060 w 2494280"/>
              <a:gd name="connsiteY13" fmla="*/ 4785360 h 5209540"/>
              <a:gd name="connsiteX14" fmla="*/ 2461260 w 2494280"/>
              <a:gd name="connsiteY14" fmla="*/ 5074920 h 5209540"/>
              <a:gd name="connsiteX15" fmla="*/ 2476500 w 2494280"/>
              <a:gd name="connsiteY15" fmla="*/ 5196840 h 5209540"/>
              <a:gd name="connsiteX0" fmla="*/ 1069340 w 2443480"/>
              <a:gd name="connsiteY0" fmla="*/ 0 h 5209540"/>
              <a:gd name="connsiteX1" fmla="*/ 505460 w 2443480"/>
              <a:gd name="connsiteY1" fmla="*/ 289560 h 5209540"/>
              <a:gd name="connsiteX2" fmla="*/ 124460 w 2443480"/>
              <a:gd name="connsiteY2" fmla="*/ 868680 h 5209540"/>
              <a:gd name="connsiteX3" fmla="*/ 1252220 w 2443480"/>
              <a:gd name="connsiteY3" fmla="*/ 1645920 h 5209540"/>
              <a:gd name="connsiteX4" fmla="*/ 1252220 w 2443480"/>
              <a:gd name="connsiteY4" fmla="*/ 1950720 h 5209540"/>
              <a:gd name="connsiteX5" fmla="*/ 1343660 w 2443480"/>
              <a:gd name="connsiteY5" fmla="*/ 2499360 h 5209540"/>
              <a:gd name="connsiteX6" fmla="*/ 1404620 w 2443480"/>
              <a:gd name="connsiteY6" fmla="*/ 2865120 h 5209540"/>
              <a:gd name="connsiteX7" fmla="*/ 1587500 w 2443480"/>
              <a:gd name="connsiteY7" fmla="*/ 3398520 h 5209540"/>
              <a:gd name="connsiteX8" fmla="*/ 1709420 w 2443480"/>
              <a:gd name="connsiteY8" fmla="*/ 3703320 h 5209540"/>
              <a:gd name="connsiteX9" fmla="*/ 1953260 w 2443480"/>
              <a:gd name="connsiteY9" fmla="*/ 4038600 h 5209540"/>
              <a:gd name="connsiteX10" fmla="*/ 2197100 w 2443480"/>
              <a:gd name="connsiteY10" fmla="*/ 4450080 h 5209540"/>
              <a:gd name="connsiteX11" fmla="*/ 2273300 w 2443480"/>
              <a:gd name="connsiteY11" fmla="*/ 4632960 h 5209540"/>
              <a:gd name="connsiteX12" fmla="*/ 2334260 w 2443480"/>
              <a:gd name="connsiteY12" fmla="*/ 4785360 h 5209540"/>
              <a:gd name="connsiteX13" fmla="*/ 2410460 w 2443480"/>
              <a:gd name="connsiteY13" fmla="*/ 5074920 h 5209540"/>
              <a:gd name="connsiteX14" fmla="*/ 2425700 w 2443480"/>
              <a:gd name="connsiteY14" fmla="*/ 5196840 h 5209540"/>
              <a:gd name="connsiteX0" fmla="*/ 594360 w 1968500"/>
              <a:gd name="connsiteY0" fmla="*/ 0 h 5209540"/>
              <a:gd name="connsiteX1" fmla="*/ 30480 w 1968500"/>
              <a:gd name="connsiteY1" fmla="*/ 289560 h 5209540"/>
              <a:gd name="connsiteX2" fmla="*/ 777240 w 1968500"/>
              <a:gd name="connsiteY2" fmla="*/ 1645920 h 5209540"/>
              <a:gd name="connsiteX3" fmla="*/ 777240 w 1968500"/>
              <a:gd name="connsiteY3" fmla="*/ 1950720 h 5209540"/>
              <a:gd name="connsiteX4" fmla="*/ 868680 w 1968500"/>
              <a:gd name="connsiteY4" fmla="*/ 2499360 h 5209540"/>
              <a:gd name="connsiteX5" fmla="*/ 929640 w 1968500"/>
              <a:gd name="connsiteY5" fmla="*/ 2865120 h 5209540"/>
              <a:gd name="connsiteX6" fmla="*/ 1112520 w 1968500"/>
              <a:gd name="connsiteY6" fmla="*/ 3398520 h 5209540"/>
              <a:gd name="connsiteX7" fmla="*/ 1234440 w 1968500"/>
              <a:gd name="connsiteY7" fmla="*/ 3703320 h 5209540"/>
              <a:gd name="connsiteX8" fmla="*/ 1478280 w 1968500"/>
              <a:gd name="connsiteY8" fmla="*/ 4038600 h 5209540"/>
              <a:gd name="connsiteX9" fmla="*/ 1722120 w 1968500"/>
              <a:gd name="connsiteY9" fmla="*/ 4450080 h 5209540"/>
              <a:gd name="connsiteX10" fmla="*/ 1798320 w 1968500"/>
              <a:gd name="connsiteY10" fmla="*/ 4632960 h 5209540"/>
              <a:gd name="connsiteX11" fmla="*/ 1859280 w 1968500"/>
              <a:gd name="connsiteY11" fmla="*/ 4785360 h 5209540"/>
              <a:gd name="connsiteX12" fmla="*/ 1935480 w 1968500"/>
              <a:gd name="connsiteY12" fmla="*/ 5074920 h 5209540"/>
              <a:gd name="connsiteX13" fmla="*/ 1950720 w 1968500"/>
              <a:gd name="connsiteY13" fmla="*/ 5196840 h 5209540"/>
              <a:gd name="connsiteX0" fmla="*/ 0 w 1374140"/>
              <a:gd name="connsiteY0" fmla="*/ 0 h 5209540"/>
              <a:gd name="connsiteX1" fmla="*/ 182880 w 1374140"/>
              <a:gd name="connsiteY1" fmla="*/ 1645920 h 5209540"/>
              <a:gd name="connsiteX2" fmla="*/ 182880 w 1374140"/>
              <a:gd name="connsiteY2" fmla="*/ 1950720 h 5209540"/>
              <a:gd name="connsiteX3" fmla="*/ 274320 w 1374140"/>
              <a:gd name="connsiteY3" fmla="*/ 2499360 h 5209540"/>
              <a:gd name="connsiteX4" fmla="*/ 335280 w 1374140"/>
              <a:gd name="connsiteY4" fmla="*/ 2865120 h 5209540"/>
              <a:gd name="connsiteX5" fmla="*/ 518160 w 1374140"/>
              <a:gd name="connsiteY5" fmla="*/ 3398520 h 5209540"/>
              <a:gd name="connsiteX6" fmla="*/ 640080 w 1374140"/>
              <a:gd name="connsiteY6" fmla="*/ 3703320 h 5209540"/>
              <a:gd name="connsiteX7" fmla="*/ 883920 w 1374140"/>
              <a:gd name="connsiteY7" fmla="*/ 4038600 h 5209540"/>
              <a:gd name="connsiteX8" fmla="*/ 1127760 w 1374140"/>
              <a:gd name="connsiteY8" fmla="*/ 4450080 h 5209540"/>
              <a:gd name="connsiteX9" fmla="*/ 1203960 w 1374140"/>
              <a:gd name="connsiteY9" fmla="*/ 4632960 h 5209540"/>
              <a:gd name="connsiteX10" fmla="*/ 1264920 w 1374140"/>
              <a:gd name="connsiteY10" fmla="*/ 4785360 h 5209540"/>
              <a:gd name="connsiteX11" fmla="*/ 1341120 w 1374140"/>
              <a:gd name="connsiteY11" fmla="*/ 5074920 h 5209540"/>
              <a:gd name="connsiteX12" fmla="*/ 1356360 w 1374140"/>
              <a:gd name="connsiteY12" fmla="*/ 5196840 h 5209540"/>
              <a:gd name="connsiteX0" fmla="*/ 15240 w 1206500"/>
              <a:gd name="connsiteY0" fmla="*/ 0 h 3563620"/>
              <a:gd name="connsiteX1" fmla="*/ 15240 w 1206500"/>
              <a:gd name="connsiteY1" fmla="*/ 304800 h 3563620"/>
              <a:gd name="connsiteX2" fmla="*/ 106680 w 1206500"/>
              <a:gd name="connsiteY2" fmla="*/ 853440 h 3563620"/>
              <a:gd name="connsiteX3" fmla="*/ 167640 w 1206500"/>
              <a:gd name="connsiteY3" fmla="*/ 1219200 h 3563620"/>
              <a:gd name="connsiteX4" fmla="*/ 350520 w 1206500"/>
              <a:gd name="connsiteY4" fmla="*/ 1752600 h 3563620"/>
              <a:gd name="connsiteX5" fmla="*/ 472440 w 1206500"/>
              <a:gd name="connsiteY5" fmla="*/ 2057400 h 3563620"/>
              <a:gd name="connsiteX6" fmla="*/ 716280 w 1206500"/>
              <a:gd name="connsiteY6" fmla="*/ 2392680 h 3563620"/>
              <a:gd name="connsiteX7" fmla="*/ 960120 w 1206500"/>
              <a:gd name="connsiteY7" fmla="*/ 2804160 h 3563620"/>
              <a:gd name="connsiteX8" fmla="*/ 1036320 w 1206500"/>
              <a:gd name="connsiteY8" fmla="*/ 2987040 h 3563620"/>
              <a:gd name="connsiteX9" fmla="*/ 1097280 w 1206500"/>
              <a:gd name="connsiteY9" fmla="*/ 3139440 h 3563620"/>
              <a:gd name="connsiteX10" fmla="*/ 1173480 w 1206500"/>
              <a:gd name="connsiteY10" fmla="*/ 3429000 h 3563620"/>
              <a:gd name="connsiteX11" fmla="*/ 1188720 w 1206500"/>
              <a:gd name="connsiteY11" fmla="*/ 3550920 h 35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500" h="3563620">
                <a:moveTo>
                  <a:pt x="15240" y="0"/>
                </a:moveTo>
                <a:cubicBezTo>
                  <a:pt x="45720" y="325120"/>
                  <a:pt x="0" y="162560"/>
                  <a:pt x="15240" y="304800"/>
                </a:cubicBezTo>
                <a:cubicBezTo>
                  <a:pt x="30480" y="447040"/>
                  <a:pt x="106680" y="853440"/>
                  <a:pt x="106680" y="853440"/>
                </a:cubicBezTo>
                <a:cubicBezTo>
                  <a:pt x="132080" y="1005840"/>
                  <a:pt x="127000" y="1069340"/>
                  <a:pt x="167640" y="1219200"/>
                </a:cubicBezTo>
                <a:cubicBezTo>
                  <a:pt x="208280" y="1369060"/>
                  <a:pt x="299720" y="1612900"/>
                  <a:pt x="350520" y="1752600"/>
                </a:cubicBezTo>
                <a:cubicBezTo>
                  <a:pt x="401320" y="1892300"/>
                  <a:pt x="411480" y="1950720"/>
                  <a:pt x="472440" y="2057400"/>
                </a:cubicBezTo>
                <a:cubicBezTo>
                  <a:pt x="533400" y="2164080"/>
                  <a:pt x="635000" y="2268220"/>
                  <a:pt x="716280" y="2392680"/>
                </a:cubicBezTo>
                <a:cubicBezTo>
                  <a:pt x="797560" y="2517140"/>
                  <a:pt x="906780" y="2705100"/>
                  <a:pt x="960120" y="2804160"/>
                </a:cubicBezTo>
                <a:cubicBezTo>
                  <a:pt x="1013460" y="2903220"/>
                  <a:pt x="1013460" y="2931160"/>
                  <a:pt x="1036320" y="2987040"/>
                </a:cubicBezTo>
                <a:cubicBezTo>
                  <a:pt x="1059180" y="3042920"/>
                  <a:pt x="1074420" y="3065780"/>
                  <a:pt x="1097280" y="3139440"/>
                </a:cubicBezTo>
                <a:cubicBezTo>
                  <a:pt x="1120140" y="3213100"/>
                  <a:pt x="1158240" y="3360420"/>
                  <a:pt x="1173480" y="3429000"/>
                </a:cubicBezTo>
                <a:cubicBezTo>
                  <a:pt x="1188720" y="3497580"/>
                  <a:pt x="1206500" y="3563620"/>
                  <a:pt x="1188720" y="3550920"/>
                </a:cubicBezTo>
              </a:path>
            </a:pathLst>
          </a:custGeom>
          <a:ln w="177800" cap="rnd">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259001">
            <a:off x="7968371" y="3483031"/>
            <a:ext cx="1176925" cy="461665"/>
          </a:xfrm>
          <a:prstGeom prst="rect">
            <a:avLst/>
          </a:prstGeom>
          <a:solidFill>
            <a:srgbClr val="FFF0E7"/>
          </a:solidFill>
          <a:ln w="25400">
            <a:solidFill>
              <a:schemeClr val="tx1"/>
            </a:solidFill>
          </a:ln>
        </p:spPr>
        <p:txBody>
          <a:bodyPr wrap="none" rtlCol="0">
            <a:spAutoFit/>
          </a:bodyPr>
          <a:lstStyle/>
          <a:p>
            <a:r>
              <a:rPr lang="en-US" sz="2400" dirty="0" smtClean="0"/>
              <a:t>Cahokia</a:t>
            </a:r>
            <a:endParaRPr lang="en-US" sz="2400" dirty="0"/>
          </a:p>
        </p:txBody>
      </p:sp>
      <p:sp>
        <p:nvSpPr>
          <p:cNvPr id="7" name="5-Point Star 6"/>
          <p:cNvSpPr/>
          <p:nvPr/>
        </p:nvSpPr>
        <p:spPr>
          <a:xfrm>
            <a:off x="7696200" y="3810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37160" y="2438400"/>
            <a:ext cx="7376160" cy="2100580"/>
          </a:xfrm>
          <a:custGeom>
            <a:avLst/>
            <a:gdLst>
              <a:gd name="connsiteX0" fmla="*/ 7376160 w 7376160"/>
              <a:gd name="connsiteY0" fmla="*/ 863600 h 2108200"/>
              <a:gd name="connsiteX1" fmla="*/ 7056120 w 7376160"/>
              <a:gd name="connsiteY1" fmla="*/ 817880 h 2108200"/>
              <a:gd name="connsiteX2" fmla="*/ 6797040 w 7376160"/>
              <a:gd name="connsiteY2" fmla="*/ 909320 h 2108200"/>
              <a:gd name="connsiteX3" fmla="*/ 6690360 w 7376160"/>
              <a:gd name="connsiteY3" fmla="*/ 863600 h 2108200"/>
              <a:gd name="connsiteX4" fmla="*/ 6522720 w 7376160"/>
              <a:gd name="connsiteY4" fmla="*/ 939800 h 2108200"/>
              <a:gd name="connsiteX5" fmla="*/ 6446520 w 7376160"/>
              <a:gd name="connsiteY5" fmla="*/ 1351280 h 2108200"/>
              <a:gd name="connsiteX6" fmla="*/ 6324600 w 7376160"/>
              <a:gd name="connsiteY6" fmla="*/ 1640840 h 2108200"/>
              <a:gd name="connsiteX7" fmla="*/ 5821680 w 7376160"/>
              <a:gd name="connsiteY7" fmla="*/ 2037080 h 2108200"/>
              <a:gd name="connsiteX8" fmla="*/ 5638800 w 7376160"/>
              <a:gd name="connsiteY8" fmla="*/ 2067560 h 2108200"/>
              <a:gd name="connsiteX9" fmla="*/ 5440680 w 7376160"/>
              <a:gd name="connsiteY9" fmla="*/ 1945640 h 2108200"/>
              <a:gd name="connsiteX10" fmla="*/ 5273040 w 7376160"/>
              <a:gd name="connsiteY10" fmla="*/ 2006600 h 2108200"/>
              <a:gd name="connsiteX11" fmla="*/ 5105400 w 7376160"/>
              <a:gd name="connsiteY11" fmla="*/ 2098040 h 2108200"/>
              <a:gd name="connsiteX12" fmla="*/ 4922520 w 7376160"/>
              <a:gd name="connsiteY12" fmla="*/ 1991360 h 2108200"/>
              <a:gd name="connsiteX13" fmla="*/ 4709160 w 7376160"/>
              <a:gd name="connsiteY13" fmla="*/ 2067560 h 2108200"/>
              <a:gd name="connsiteX14" fmla="*/ 4572000 w 7376160"/>
              <a:gd name="connsiteY14" fmla="*/ 1899920 h 2108200"/>
              <a:gd name="connsiteX15" fmla="*/ 4373880 w 7376160"/>
              <a:gd name="connsiteY15" fmla="*/ 1976120 h 2108200"/>
              <a:gd name="connsiteX16" fmla="*/ 4191000 w 7376160"/>
              <a:gd name="connsiteY16" fmla="*/ 1808480 h 2108200"/>
              <a:gd name="connsiteX17" fmla="*/ 3825240 w 7376160"/>
              <a:gd name="connsiteY17" fmla="*/ 1732280 h 2108200"/>
              <a:gd name="connsiteX18" fmla="*/ 3611880 w 7376160"/>
              <a:gd name="connsiteY18" fmla="*/ 1762760 h 2108200"/>
              <a:gd name="connsiteX19" fmla="*/ 3398520 w 7376160"/>
              <a:gd name="connsiteY19" fmla="*/ 1945640 h 2108200"/>
              <a:gd name="connsiteX20" fmla="*/ 3215640 w 7376160"/>
              <a:gd name="connsiteY20" fmla="*/ 1808480 h 2108200"/>
              <a:gd name="connsiteX21" fmla="*/ 2758440 w 7376160"/>
              <a:gd name="connsiteY21" fmla="*/ 1778000 h 2108200"/>
              <a:gd name="connsiteX22" fmla="*/ 2438400 w 7376160"/>
              <a:gd name="connsiteY22" fmla="*/ 1747520 h 2108200"/>
              <a:gd name="connsiteX23" fmla="*/ 1996440 w 7376160"/>
              <a:gd name="connsiteY23" fmla="*/ 1442720 h 2108200"/>
              <a:gd name="connsiteX24" fmla="*/ 1722120 w 7376160"/>
              <a:gd name="connsiteY24" fmla="*/ 909320 h 2108200"/>
              <a:gd name="connsiteX25" fmla="*/ 1386840 w 7376160"/>
              <a:gd name="connsiteY25" fmla="*/ 299720 h 2108200"/>
              <a:gd name="connsiteX26" fmla="*/ 1325880 w 7376160"/>
              <a:gd name="connsiteY26" fmla="*/ 40640 h 2108200"/>
              <a:gd name="connsiteX27" fmla="*/ 1066800 w 7376160"/>
              <a:gd name="connsiteY27" fmla="*/ 55880 h 2108200"/>
              <a:gd name="connsiteX28" fmla="*/ 777240 w 7376160"/>
              <a:gd name="connsiteY28" fmla="*/ 86360 h 2108200"/>
              <a:gd name="connsiteX29" fmla="*/ 579120 w 7376160"/>
              <a:gd name="connsiteY29" fmla="*/ 132080 h 2108200"/>
              <a:gd name="connsiteX30" fmla="*/ 350520 w 7376160"/>
              <a:gd name="connsiteY30" fmla="*/ 55880 h 2108200"/>
              <a:gd name="connsiteX31" fmla="*/ 0 w 7376160"/>
              <a:gd name="connsiteY31" fmla="*/ 193040 h 2108200"/>
              <a:gd name="connsiteX0" fmla="*/ 7376160 w 7376160"/>
              <a:gd name="connsiteY0" fmla="*/ 863600 h 2100580"/>
              <a:gd name="connsiteX1" fmla="*/ 7056120 w 7376160"/>
              <a:gd name="connsiteY1" fmla="*/ 817880 h 2100580"/>
              <a:gd name="connsiteX2" fmla="*/ 6797040 w 7376160"/>
              <a:gd name="connsiteY2" fmla="*/ 909320 h 2100580"/>
              <a:gd name="connsiteX3" fmla="*/ 6690360 w 7376160"/>
              <a:gd name="connsiteY3" fmla="*/ 863600 h 2100580"/>
              <a:gd name="connsiteX4" fmla="*/ 6522720 w 7376160"/>
              <a:gd name="connsiteY4" fmla="*/ 939800 h 2100580"/>
              <a:gd name="connsiteX5" fmla="*/ 6446520 w 7376160"/>
              <a:gd name="connsiteY5" fmla="*/ 1351280 h 2100580"/>
              <a:gd name="connsiteX6" fmla="*/ 6324600 w 7376160"/>
              <a:gd name="connsiteY6" fmla="*/ 1640840 h 2100580"/>
              <a:gd name="connsiteX7" fmla="*/ 6141720 w 7376160"/>
              <a:gd name="connsiteY7" fmla="*/ 1717040 h 2100580"/>
              <a:gd name="connsiteX8" fmla="*/ 5821680 w 7376160"/>
              <a:gd name="connsiteY8" fmla="*/ 2037080 h 2100580"/>
              <a:gd name="connsiteX9" fmla="*/ 5638800 w 7376160"/>
              <a:gd name="connsiteY9" fmla="*/ 2067560 h 2100580"/>
              <a:gd name="connsiteX10" fmla="*/ 5440680 w 7376160"/>
              <a:gd name="connsiteY10" fmla="*/ 1945640 h 2100580"/>
              <a:gd name="connsiteX11" fmla="*/ 5273040 w 7376160"/>
              <a:gd name="connsiteY11" fmla="*/ 2006600 h 2100580"/>
              <a:gd name="connsiteX12" fmla="*/ 5105400 w 7376160"/>
              <a:gd name="connsiteY12" fmla="*/ 2098040 h 2100580"/>
              <a:gd name="connsiteX13" fmla="*/ 4922520 w 7376160"/>
              <a:gd name="connsiteY13" fmla="*/ 1991360 h 2100580"/>
              <a:gd name="connsiteX14" fmla="*/ 4709160 w 7376160"/>
              <a:gd name="connsiteY14" fmla="*/ 2067560 h 2100580"/>
              <a:gd name="connsiteX15" fmla="*/ 4572000 w 7376160"/>
              <a:gd name="connsiteY15" fmla="*/ 1899920 h 2100580"/>
              <a:gd name="connsiteX16" fmla="*/ 4373880 w 7376160"/>
              <a:gd name="connsiteY16" fmla="*/ 1976120 h 2100580"/>
              <a:gd name="connsiteX17" fmla="*/ 4191000 w 7376160"/>
              <a:gd name="connsiteY17" fmla="*/ 1808480 h 2100580"/>
              <a:gd name="connsiteX18" fmla="*/ 3825240 w 7376160"/>
              <a:gd name="connsiteY18" fmla="*/ 1732280 h 2100580"/>
              <a:gd name="connsiteX19" fmla="*/ 3611880 w 7376160"/>
              <a:gd name="connsiteY19" fmla="*/ 1762760 h 2100580"/>
              <a:gd name="connsiteX20" fmla="*/ 3398520 w 7376160"/>
              <a:gd name="connsiteY20" fmla="*/ 1945640 h 2100580"/>
              <a:gd name="connsiteX21" fmla="*/ 3215640 w 7376160"/>
              <a:gd name="connsiteY21" fmla="*/ 1808480 h 2100580"/>
              <a:gd name="connsiteX22" fmla="*/ 2758440 w 7376160"/>
              <a:gd name="connsiteY22" fmla="*/ 1778000 h 2100580"/>
              <a:gd name="connsiteX23" fmla="*/ 2438400 w 7376160"/>
              <a:gd name="connsiteY23" fmla="*/ 1747520 h 2100580"/>
              <a:gd name="connsiteX24" fmla="*/ 1996440 w 7376160"/>
              <a:gd name="connsiteY24" fmla="*/ 1442720 h 2100580"/>
              <a:gd name="connsiteX25" fmla="*/ 1722120 w 7376160"/>
              <a:gd name="connsiteY25" fmla="*/ 909320 h 2100580"/>
              <a:gd name="connsiteX26" fmla="*/ 1386840 w 7376160"/>
              <a:gd name="connsiteY26" fmla="*/ 299720 h 2100580"/>
              <a:gd name="connsiteX27" fmla="*/ 1325880 w 7376160"/>
              <a:gd name="connsiteY27" fmla="*/ 40640 h 2100580"/>
              <a:gd name="connsiteX28" fmla="*/ 1066800 w 7376160"/>
              <a:gd name="connsiteY28" fmla="*/ 55880 h 2100580"/>
              <a:gd name="connsiteX29" fmla="*/ 777240 w 7376160"/>
              <a:gd name="connsiteY29" fmla="*/ 86360 h 2100580"/>
              <a:gd name="connsiteX30" fmla="*/ 579120 w 7376160"/>
              <a:gd name="connsiteY30" fmla="*/ 132080 h 2100580"/>
              <a:gd name="connsiteX31" fmla="*/ 350520 w 7376160"/>
              <a:gd name="connsiteY31" fmla="*/ 55880 h 2100580"/>
              <a:gd name="connsiteX32" fmla="*/ 0 w 7376160"/>
              <a:gd name="connsiteY32" fmla="*/ 193040 h 21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76160" h="2100580">
                <a:moveTo>
                  <a:pt x="7376160" y="863600"/>
                </a:moveTo>
                <a:cubicBezTo>
                  <a:pt x="7264400" y="836930"/>
                  <a:pt x="7152640" y="810260"/>
                  <a:pt x="7056120" y="817880"/>
                </a:cubicBezTo>
                <a:cubicBezTo>
                  <a:pt x="6959600" y="825500"/>
                  <a:pt x="6858000" y="901700"/>
                  <a:pt x="6797040" y="909320"/>
                </a:cubicBezTo>
                <a:cubicBezTo>
                  <a:pt x="6736080" y="916940"/>
                  <a:pt x="6736080" y="858520"/>
                  <a:pt x="6690360" y="863600"/>
                </a:cubicBezTo>
                <a:cubicBezTo>
                  <a:pt x="6644640" y="868680"/>
                  <a:pt x="6563360" y="858520"/>
                  <a:pt x="6522720" y="939800"/>
                </a:cubicBezTo>
                <a:cubicBezTo>
                  <a:pt x="6482080" y="1021080"/>
                  <a:pt x="6479540" y="1234440"/>
                  <a:pt x="6446520" y="1351280"/>
                </a:cubicBezTo>
                <a:cubicBezTo>
                  <a:pt x="6413500" y="1468120"/>
                  <a:pt x="6375400" y="1579880"/>
                  <a:pt x="6324600" y="1640840"/>
                </a:cubicBezTo>
                <a:cubicBezTo>
                  <a:pt x="6273800" y="1701800"/>
                  <a:pt x="6225540" y="1651000"/>
                  <a:pt x="6141720" y="1717040"/>
                </a:cubicBezTo>
                <a:cubicBezTo>
                  <a:pt x="6057900" y="1783080"/>
                  <a:pt x="5905500" y="1978660"/>
                  <a:pt x="5821680" y="2037080"/>
                </a:cubicBezTo>
                <a:cubicBezTo>
                  <a:pt x="5737860" y="2095500"/>
                  <a:pt x="5702300" y="2082800"/>
                  <a:pt x="5638800" y="2067560"/>
                </a:cubicBezTo>
                <a:cubicBezTo>
                  <a:pt x="5575300" y="2052320"/>
                  <a:pt x="5501640" y="1955800"/>
                  <a:pt x="5440680" y="1945640"/>
                </a:cubicBezTo>
                <a:cubicBezTo>
                  <a:pt x="5379720" y="1935480"/>
                  <a:pt x="5328920" y="1981200"/>
                  <a:pt x="5273040" y="2006600"/>
                </a:cubicBezTo>
                <a:cubicBezTo>
                  <a:pt x="5217160" y="2032000"/>
                  <a:pt x="5163820" y="2100580"/>
                  <a:pt x="5105400" y="2098040"/>
                </a:cubicBezTo>
                <a:cubicBezTo>
                  <a:pt x="5046980" y="2095500"/>
                  <a:pt x="4988560" y="1996440"/>
                  <a:pt x="4922520" y="1991360"/>
                </a:cubicBezTo>
                <a:cubicBezTo>
                  <a:pt x="4856480" y="1986280"/>
                  <a:pt x="4767580" y="2082800"/>
                  <a:pt x="4709160" y="2067560"/>
                </a:cubicBezTo>
                <a:cubicBezTo>
                  <a:pt x="4650740" y="2052320"/>
                  <a:pt x="4627880" y="1915160"/>
                  <a:pt x="4572000" y="1899920"/>
                </a:cubicBezTo>
                <a:cubicBezTo>
                  <a:pt x="4516120" y="1884680"/>
                  <a:pt x="4437380" y="1991360"/>
                  <a:pt x="4373880" y="1976120"/>
                </a:cubicBezTo>
                <a:cubicBezTo>
                  <a:pt x="4310380" y="1960880"/>
                  <a:pt x="4282440" y="1849120"/>
                  <a:pt x="4191000" y="1808480"/>
                </a:cubicBezTo>
                <a:cubicBezTo>
                  <a:pt x="4099560" y="1767840"/>
                  <a:pt x="3921760" y="1739900"/>
                  <a:pt x="3825240" y="1732280"/>
                </a:cubicBezTo>
                <a:cubicBezTo>
                  <a:pt x="3728720" y="1724660"/>
                  <a:pt x="3683000" y="1727200"/>
                  <a:pt x="3611880" y="1762760"/>
                </a:cubicBezTo>
                <a:cubicBezTo>
                  <a:pt x="3540760" y="1798320"/>
                  <a:pt x="3464560" y="1938020"/>
                  <a:pt x="3398520" y="1945640"/>
                </a:cubicBezTo>
                <a:cubicBezTo>
                  <a:pt x="3332480" y="1953260"/>
                  <a:pt x="3322320" y="1836420"/>
                  <a:pt x="3215640" y="1808480"/>
                </a:cubicBezTo>
                <a:cubicBezTo>
                  <a:pt x="3108960" y="1780540"/>
                  <a:pt x="2887980" y="1788160"/>
                  <a:pt x="2758440" y="1778000"/>
                </a:cubicBezTo>
                <a:cubicBezTo>
                  <a:pt x="2628900" y="1767840"/>
                  <a:pt x="2565400" y="1803400"/>
                  <a:pt x="2438400" y="1747520"/>
                </a:cubicBezTo>
                <a:cubicBezTo>
                  <a:pt x="2311400" y="1691640"/>
                  <a:pt x="2115820" y="1582420"/>
                  <a:pt x="1996440" y="1442720"/>
                </a:cubicBezTo>
                <a:cubicBezTo>
                  <a:pt x="1877060" y="1303020"/>
                  <a:pt x="1823720" y="1099820"/>
                  <a:pt x="1722120" y="909320"/>
                </a:cubicBezTo>
                <a:cubicBezTo>
                  <a:pt x="1620520" y="718820"/>
                  <a:pt x="1452880" y="444500"/>
                  <a:pt x="1386840" y="299720"/>
                </a:cubicBezTo>
                <a:cubicBezTo>
                  <a:pt x="1320800" y="154940"/>
                  <a:pt x="1379220" y="81280"/>
                  <a:pt x="1325880" y="40640"/>
                </a:cubicBezTo>
                <a:cubicBezTo>
                  <a:pt x="1272540" y="0"/>
                  <a:pt x="1158240" y="48260"/>
                  <a:pt x="1066800" y="55880"/>
                </a:cubicBezTo>
                <a:cubicBezTo>
                  <a:pt x="975360" y="63500"/>
                  <a:pt x="858520" y="73660"/>
                  <a:pt x="777240" y="86360"/>
                </a:cubicBezTo>
                <a:cubicBezTo>
                  <a:pt x="695960" y="99060"/>
                  <a:pt x="650240" y="137160"/>
                  <a:pt x="579120" y="132080"/>
                </a:cubicBezTo>
                <a:cubicBezTo>
                  <a:pt x="508000" y="127000"/>
                  <a:pt x="447040" y="45720"/>
                  <a:pt x="350520" y="55880"/>
                </a:cubicBezTo>
                <a:cubicBezTo>
                  <a:pt x="254000" y="66040"/>
                  <a:pt x="127000" y="129540"/>
                  <a:pt x="0" y="193040"/>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23"/>
          <p:cNvGrpSpPr/>
          <p:nvPr/>
        </p:nvGrpSpPr>
        <p:grpSpPr>
          <a:xfrm>
            <a:off x="6290036" y="3276600"/>
            <a:ext cx="1253764" cy="1509861"/>
            <a:chOff x="6281394" y="3346515"/>
            <a:chExt cx="1253764" cy="1509861"/>
          </a:xfrm>
        </p:grpSpPr>
        <p:sp>
          <p:nvSpPr>
            <p:cNvPr id="22" name="Freeform 21"/>
            <p:cNvSpPr/>
            <p:nvPr/>
          </p:nvSpPr>
          <p:spPr>
            <a:xfrm>
              <a:off x="6281394" y="3346515"/>
              <a:ext cx="1253764" cy="1509861"/>
            </a:xfrm>
            <a:custGeom>
              <a:avLst/>
              <a:gdLst>
                <a:gd name="connsiteX0" fmla="*/ 1165781 w 1253764"/>
                <a:gd name="connsiteY0" fmla="*/ 56561 h 1509861"/>
                <a:gd name="connsiteX1" fmla="*/ 1175208 w 1253764"/>
                <a:gd name="connsiteY1" fmla="*/ 405353 h 1509861"/>
                <a:gd name="connsiteX2" fmla="*/ 1241196 w 1253764"/>
                <a:gd name="connsiteY2" fmla="*/ 725864 h 1509861"/>
                <a:gd name="connsiteX3" fmla="*/ 1212915 w 1253764"/>
                <a:gd name="connsiteY3" fmla="*/ 895547 h 1509861"/>
                <a:gd name="connsiteX4" fmla="*/ 996099 w 1253764"/>
                <a:gd name="connsiteY4" fmla="*/ 1008669 h 1509861"/>
                <a:gd name="connsiteX5" fmla="*/ 637880 w 1253764"/>
                <a:gd name="connsiteY5" fmla="*/ 1216058 h 1509861"/>
                <a:gd name="connsiteX6" fmla="*/ 421064 w 1253764"/>
                <a:gd name="connsiteY6" fmla="*/ 1423448 h 1509861"/>
                <a:gd name="connsiteX7" fmla="*/ 223101 w 1253764"/>
                <a:gd name="connsiteY7" fmla="*/ 1489436 h 1509861"/>
                <a:gd name="connsiteX8" fmla="*/ 25138 w 1253764"/>
                <a:gd name="connsiteY8" fmla="*/ 1300899 h 1509861"/>
                <a:gd name="connsiteX9" fmla="*/ 72272 w 1253764"/>
                <a:gd name="connsiteY9" fmla="*/ 961534 h 1509861"/>
                <a:gd name="connsiteX10" fmla="*/ 270235 w 1253764"/>
                <a:gd name="connsiteY10" fmla="*/ 782425 h 1509861"/>
                <a:gd name="connsiteX11" fmla="*/ 392783 w 1253764"/>
                <a:gd name="connsiteY11" fmla="*/ 499621 h 1509861"/>
                <a:gd name="connsiteX12" fmla="*/ 458771 w 1253764"/>
                <a:gd name="connsiteY12" fmla="*/ 150829 h 1509861"/>
                <a:gd name="connsiteX13" fmla="*/ 703868 w 1253764"/>
                <a:gd name="connsiteY13" fmla="*/ 160256 h 1509861"/>
                <a:gd name="connsiteX14" fmla="*/ 882977 w 1253764"/>
                <a:gd name="connsiteY14" fmla="*/ 65988 h 1509861"/>
                <a:gd name="connsiteX15" fmla="*/ 1165781 w 1253764"/>
                <a:gd name="connsiteY15" fmla="*/ 56561 h 150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64" h="1509861">
                  <a:moveTo>
                    <a:pt x="1165781" y="56561"/>
                  </a:moveTo>
                  <a:cubicBezTo>
                    <a:pt x="1214486" y="113122"/>
                    <a:pt x="1162639" y="293803"/>
                    <a:pt x="1175208" y="405353"/>
                  </a:cubicBezTo>
                  <a:cubicBezTo>
                    <a:pt x="1187777" y="516904"/>
                    <a:pt x="1234912" y="644165"/>
                    <a:pt x="1241196" y="725864"/>
                  </a:cubicBezTo>
                  <a:cubicBezTo>
                    <a:pt x="1247481" y="807563"/>
                    <a:pt x="1253764" y="848413"/>
                    <a:pt x="1212915" y="895547"/>
                  </a:cubicBezTo>
                  <a:cubicBezTo>
                    <a:pt x="1172066" y="942681"/>
                    <a:pt x="1091938" y="955251"/>
                    <a:pt x="996099" y="1008669"/>
                  </a:cubicBezTo>
                  <a:cubicBezTo>
                    <a:pt x="900260" y="1062087"/>
                    <a:pt x="733719" y="1146928"/>
                    <a:pt x="637880" y="1216058"/>
                  </a:cubicBezTo>
                  <a:cubicBezTo>
                    <a:pt x="542041" y="1285188"/>
                    <a:pt x="490194" y="1377885"/>
                    <a:pt x="421064" y="1423448"/>
                  </a:cubicBezTo>
                  <a:cubicBezTo>
                    <a:pt x="351934" y="1469011"/>
                    <a:pt x="289089" y="1509861"/>
                    <a:pt x="223101" y="1489436"/>
                  </a:cubicBezTo>
                  <a:cubicBezTo>
                    <a:pt x="157113" y="1469011"/>
                    <a:pt x="50276" y="1388883"/>
                    <a:pt x="25138" y="1300899"/>
                  </a:cubicBezTo>
                  <a:cubicBezTo>
                    <a:pt x="0" y="1212915"/>
                    <a:pt x="31423" y="1047946"/>
                    <a:pt x="72272" y="961534"/>
                  </a:cubicBezTo>
                  <a:cubicBezTo>
                    <a:pt x="113121" y="875122"/>
                    <a:pt x="216816" y="859411"/>
                    <a:pt x="270235" y="782425"/>
                  </a:cubicBezTo>
                  <a:cubicBezTo>
                    <a:pt x="323654" y="705439"/>
                    <a:pt x="361360" y="604887"/>
                    <a:pt x="392783" y="499621"/>
                  </a:cubicBezTo>
                  <a:cubicBezTo>
                    <a:pt x="424206" y="394355"/>
                    <a:pt x="406924" y="207390"/>
                    <a:pt x="458771" y="150829"/>
                  </a:cubicBezTo>
                  <a:cubicBezTo>
                    <a:pt x="510618" y="94268"/>
                    <a:pt x="633167" y="174396"/>
                    <a:pt x="703868" y="160256"/>
                  </a:cubicBezTo>
                  <a:cubicBezTo>
                    <a:pt x="774569" y="146116"/>
                    <a:pt x="809134" y="86413"/>
                    <a:pt x="882977" y="65988"/>
                  </a:cubicBezTo>
                  <a:cubicBezTo>
                    <a:pt x="956820" y="45563"/>
                    <a:pt x="1117076" y="0"/>
                    <a:pt x="1165781" y="5656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a:t>
              </a:r>
              <a:endParaRPr lang="en-US" sz="2400" dirty="0"/>
            </a:p>
          </p:txBody>
        </p:sp>
        <p:sp>
          <p:nvSpPr>
            <p:cNvPr id="23" name="TextBox 22"/>
            <p:cNvSpPr txBox="1"/>
            <p:nvPr/>
          </p:nvSpPr>
          <p:spPr>
            <a:xfrm rot="19327766">
              <a:off x="6346087" y="3884727"/>
              <a:ext cx="1141659" cy="461665"/>
            </a:xfrm>
            <a:prstGeom prst="rect">
              <a:avLst/>
            </a:prstGeom>
            <a:noFill/>
          </p:spPr>
          <p:txBody>
            <a:bodyPr wrap="none" rtlCol="0">
              <a:spAutoFit/>
            </a:bodyPr>
            <a:lstStyle/>
            <a:p>
              <a:r>
                <a:rPr lang="en-US" sz="2400" dirty="0" smtClean="0">
                  <a:solidFill>
                    <a:schemeClr val="bg1"/>
                  </a:solidFill>
                  <a:effectLst>
                    <a:outerShdw dist="50800" dir="5400000" algn="ctr" rotWithShape="0">
                      <a:schemeClr val="tx1"/>
                    </a:outerShdw>
                  </a:effectLst>
                </a:rPr>
                <a:t>St Louis</a:t>
              </a:r>
              <a:endParaRPr lang="en-US" sz="2400" dirty="0">
                <a:solidFill>
                  <a:schemeClr val="bg1"/>
                </a:solidFill>
                <a:effectLst>
                  <a:outerShdw dist="50800" dir="5400000" algn="ctr" rotWithShape="0">
                    <a:schemeClr val="tx1"/>
                  </a:outerShdw>
                </a:effectLst>
              </a:endParaRPr>
            </a:p>
          </p:txBody>
        </p:sp>
      </p:grpSp>
      <p:sp>
        <p:nvSpPr>
          <p:cNvPr id="38" name="Rectangle 37"/>
          <p:cNvSpPr/>
          <p:nvPr/>
        </p:nvSpPr>
        <p:spPr>
          <a:xfrm>
            <a:off x="457200" y="1524000"/>
            <a:ext cx="4572000" cy="533400"/>
          </a:xfrm>
          <a:prstGeom prst="rect">
            <a:avLst/>
          </a:pr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74457" y="1484293"/>
            <a:ext cx="5973943" cy="954107"/>
          </a:xfrm>
          <a:prstGeom prst="rect">
            <a:avLst/>
          </a:prstGeom>
          <a:noFill/>
        </p:spPr>
        <p:txBody>
          <a:bodyPr wrap="none" rtlCol="0">
            <a:spAutoFit/>
          </a:bodyPr>
          <a:lstStyle/>
          <a:p>
            <a:pPr algn="ctr"/>
            <a:r>
              <a:rPr lang="en-US" sz="2800" dirty="0" smtClean="0">
                <a:ln>
                  <a:solidFill>
                    <a:schemeClr val="tx1"/>
                  </a:solidFill>
                </a:ln>
              </a:rPr>
              <a:t>William Clark, boats, French boatmen,</a:t>
            </a:r>
          </a:p>
          <a:p>
            <a:pPr algn="ctr"/>
            <a:r>
              <a:rPr lang="en-US" sz="2800" dirty="0" smtClean="0">
                <a:ln>
                  <a:solidFill>
                    <a:schemeClr val="tx1"/>
                  </a:solidFill>
                </a:ln>
              </a:rPr>
              <a:t> Corpsmen &amp; dog Seaman move upriver</a:t>
            </a:r>
          </a:p>
        </p:txBody>
      </p:sp>
      <p:sp>
        <p:nvSpPr>
          <p:cNvPr id="44" name="Freeform 43"/>
          <p:cNvSpPr/>
          <p:nvPr/>
        </p:nvSpPr>
        <p:spPr>
          <a:xfrm>
            <a:off x="7513320" y="2956560"/>
            <a:ext cx="160020" cy="1158240"/>
          </a:xfrm>
          <a:custGeom>
            <a:avLst/>
            <a:gdLst>
              <a:gd name="connsiteX0" fmla="*/ 137160 w 160020"/>
              <a:gd name="connsiteY0" fmla="*/ 1158240 h 1158240"/>
              <a:gd name="connsiteX1" fmla="*/ 152400 w 160020"/>
              <a:gd name="connsiteY1" fmla="*/ 822960 h 1158240"/>
              <a:gd name="connsiteX2" fmla="*/ 91440 w 160020"/>
              <a:gd name="connsiteY2" fmla="*/ 441960 h 1158240"/>
              <a:gd name="connsiteX3" fmla="*/ 76200 w 160020"/>
              <a:gd name="connsiteY3" fmla="*/ 213360 h 1158240"/>
              <a:gd name="connsiteX4" fmla="*/ 0 w 160020"/>
              <a:gd name="connsiteY4" fmla="*/ 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 h="1158240">
                <a:moveTo>
                  <a:pt x="137160" y="1158240"/>
                </a:moveTo>
                <a:cubicBezTo>
                  <a:pt x="148590" y="1050290"/>
                  <a:pt x="160020" y="942340"/>
                  <a:pt x="152400" y="822960"/>
                </a:cubicBezTo>
                <a:cubicBezTo>
                  <a:pt x="144780" y="703580"/>
                  <a:pt x="104140" y="543560"/>
                  <a:pt x="91440" y="441960"/>
                </a:cubicBezTo>
                <a:cubicBezTo>
                  <a:pt x="78740" y="340360"/>
                  <a:pt x="91440" y="287020"/>
                  <a:pt x="76200" y="213360"/>
                </a:cubicBezTo>
                <a:cubicBezTo>
                  <a:pt x="60960" y="139700"/>
                  <a:pt x="30480" y="69850"/>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5-Point Star 46"/>
          <p:cNvSpPr/>
          <p:nvPr/>
        </p:nvSpPr>
        <p:spPr>
          <a:xfrm>
            <a:off x="75438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52400" y="1524000"/>
            <a:ext cx="6598730" cy="2554545"/>
          </a:xfrm>
          <a:prstGeom prst="rect">
            <a:avLst/>
          </a:prstGeom>
          <a:noFill/>
        </p:spPr>
        <p:txBody>
          <a:bodyPr wrap="none" rtlCol="0">
            <a:spAutoFit/>
          </a:bodyPr>
          <a:lstStyle/>
          <a:p>
            <a:pPr>
              <a:buFontTx/>
              <a:buChar char="-"/>
            </a:pPr>
            <a:r>
              <a:rPr lang="en-US" sz="3200" dirty="0" smtClean="0">
                <a:ln>
                  <a:solidFill>
                    <a:schemeClr val="tx1"/>
                  </a:solidFill>
                </a:ln>
              </a:rPr>
              <a:t> Corps builds road from river to camp</a:t>
            </a:r>
          </a:p>
          <a:p>
            <a:pPr>
              <a:buFontTx/>
              <a:buChar char="-"/>
            </a:pPr>
            <a:r>
              <a:rPr lang="en-US" sz="3200" dirty="0" smtClean="0">
                <a:ln>
                  <a:solidFill>
                    <a:schemeClr val="tx1"/>
                  </a:solidFill>
                </a:ln>
              </a:rPr>
              <a:t> Shields and Floyd hunt for turkey</a:t>
            </a:r>
          </a:p>
          <a:p>
            <a:pPr>
              <a:buFontTx/>
              <a:buChar char="-"/>
            </a:pPr>
            <a:r>
              <a:rPr lang="en-US" sz="3200" dirty="0" smtClean="0">
                <a:ln>
                  <a:solidFill>
                    <a:schemeClr val="tx1"/>
                  </a:solidFill>
                </a:ln>
              </a:rPr>
              <a:t> Lewis hires a washer woman, </a:t>
            </a:r>
          </a:p>
          <a:p>
            <a:r>
              <a:rPr lang="en-US" sz="3200" dirty="0" smtClean="0">
                <a:ln>
                  <a:solidFill>
                    <a:schemeClr val="tx1"/>
                  </a:solidFill>
                </a:ln>
              </a:rPr>
              <a:t>  Mrs. Cane, &amp; Corps builds her a cabin</a:t>
            </a:r>
          </a:p>
          <a:p>
            <a:r>
              <a:rPr lang="en-US" sz="3200" dirty="0" smtClean="0">
                <a:ln>
                  <a:solidFill>
                    <a:schemeClr val="tx1"/>
                  </a:solidFill>
                </a:ln>
              </a:rPr>
              <a:t>- Corps constructs Camp Dubois</a:t>
            </a:r>
          </a:p>
        </p:txBody>
      </p:sp>
      <p:pic>
        <p:nvPicPr>
          <p:cNvPr id="29" name="Picture 6" descr="Image result for laundry cabin 1800"/>
          <p:cNvPicPr>
            <a:picLocks noChangeAspect="1" noChangeArrowheads="1"/>
          </p:cNvPicPr>
          <p:nvPr/>
        </p:nvPicPr>
        <p:blipFill>
          <a:blip r:embed="rId3"/>
          <a:srcRect/>
          <a:stretch>
            <a:fillRect/>
          </a:stretch>
        </p:blipFill>
        <p:spPr bwMode="auto">
          <a:xfrm>
            <a:off x="3407086" y="3581400"/>
            <a:ext cx="3984314" cy="3048000"/>
          </a:xfrm>
          <a:prstGeom prst="rect">
            <a:avLst/>
          </a:prstGeom>
          <a:noFill/>
          <a:ln w="50800">
            <a:solidFill>
              <a:schemeClr val="tx1"/>
            </a:solidFill>
          </a:ln>
        </p:spPr>
      </p:pic>
      <p:sp>
        <p:nvSpPr>
          <p:cNvPr id="34" name="TextBox 33"/>
          <p:cNvSpPr txBox="1"/>
          <p:nvPr/>
        </p:nvSpPr>
        <p:spPr>
          <a:xfrm>
            <a:off x="0" y="5876092"/>
            <a:ext cx="9144000" cy="677108"/>
          </a:xfrm>
          <a:prstGeom prst="rect">
            <a:avLst/>
          </a:prstGeom>
          <a:solidFill>
            <a:srgbClr val="A5995F"/>
          </a:solidFill>
        </p:spPr>
        <p:txBody>
          <a:bodyPr wrap="square" rtlCol="0">
            <a:spAutoFit/>
          </a:bodyPr>
          <a:lstStyle/>
          <a:p>
            <a:pPr algn="ctr"/>
            <a:r>
              <a:rPr lang="en-US" sz="3800" dirty="0" smtClean="0">
                <a:ln>
                  <a:solidFill>
                    <a:schemeClr val="tx1"/>
                  </a:solidFill>
                </a:ln>
              </a:rPr>
              <a:t>Christmas eve, everyone sleeps inside</a:t>
            </a:r>
          </a:p>
        </p:txBody>
      </p:sp>
      <p:sp useBgFill="1">
        <p:nvSpPr>
          <p:cNvPr id="36" name="TextBox 35"/>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Preparing for Winter   Dec. 12-24,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0" name="Picture 2" descr="Lewis and Clark Camp DuBois State Historic Site"/>
          <p:cNvPicPr>
            <a:picLocks noChangeAspect="1" noChangeArrowheads="1"/>
          </p:cNvPicPr>
          <p:nvPr/>
        </p:nvPicPr>
        <p:blipFill>
          <a:blip r:embed="rId4"/>
          <a:srcRect t="33252" r="5000" b="6675"/>
          <a:stretch>
            <a:fillRect/>
          </a:stretch>
        </p:blipFill>
        <p:spPr bwMode="auto">
          <a:xfrm>
            <a:off x="1600200" y="4114800"/>
            <a:ext cx="5791200" cy="2743200"/>
          </a:xfrm>
          <a:prstGeom prst="rect">
            <a:avLst/>
          </a:prstGeom>
          <a:noFill/>
          <a:ln w="50800">
            <a:solidFill>
              <a:schemeClr val="tx1"/>
            </a:solidFill>
          </a:ln>
        </p:spPr>
      </p:pic>
      <p:sp useBgFill="1">
        <p:nvSpPr>
          <p:cNvPr id="31" name="TextBox 30"/>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030" name="Picture 6" descr="C:\Users\Sandra\AppData\Local\Microsoft\Windows\INetCache\IE\A4WEEWIB\thanksgiving_hand_turkey[1].png"/>
          <p:cNvPicPr>
            <a:picLocks noChangeAspect="1" noChangeArrowheads="1"/>
          </p:cNvPicPr>
          <p:nvPr/>
        </p:nvPicPr>
        <p:blipFill>
          <a:blip r:embed="rId5" cstate="print"/>
          <a:srcRect/>
          <a:stretch>
            <a:fillRect/>
          </a:stretch>
        </p:blipFill>
        <p:spPr bwMode="auto">
          <a:xfrm flipH="1">
            <a:off x="8181371" y="4419600"/>
            <a:ext cx="1925258"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41"/>
                                        </p:tgtEl>
                                      </p:cBhvr>
                                    </p:animEffect>
                                    <p:set>
                                      <p:cBhvr>
                                        <p:cTn id="19" dur="1" fill="hold">
                                          <p:stCondLst>
                                            <p:cond delay="999"/>
                                          </p:stCondLst>
                                        </p:cTn>
                                        <p:tgtEl>
                                          <p:spTgt spid="4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1"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fltVal val="0"/>
                                          </p:val>
                                        </p:tav>
                                        <p:tav tm="100000">
                                          <p:val>
                                            <p:strVal val="#ppt_w"/>
                                          </p:val>
                                        </p:tav>
                                      </p:tavLst>
                                    </p:anim>
                                    <p:anim calcmode="lin" valueType="num">
                                      <p:cBhvr>
                                        <p:cTn id="27" dur="1000" fill="hold"/>
                                        <p:tgtEl>
                                          <p:spTgt spid="36"/>
                                        </p:tgtEl>
                                        <p:attrNameLst>
                                          <p:attrName>ppt_h</p:attrName>
                                        </p:attrNameLst>
                                      </p:cBhvr>
                                      <p:tavLst>
                                        <p:tav tm="0">
                                          <p:val>
                                            <p:fltVal val="0"/>
                                          </p:val>
                                        </p:tav>
                                        <p:tav tm="100000">
                                          <p:val>
                                            <p:strVal val="#ppt_h"/>
                                          </p:val>
                                        </p:tav>
                                      </p:tavLst>
                                    </p:anim>
                                    <p:animEffect transition="in" filter="fade">
                                      <p:cBhvr>
                                        <p:cTn id="28" dur="1000"/>
                                        <p:tgtEl>
                                          <p:spTgt spid="36"/>
                                        </p:tgtEl>
                                      </p:cBhvr>
                                    </p:animEffect>
                                  </p:childTnLst>
                                </p:cTn>
                              </p:par>
                              <p:par>
                                <p:cTn id="29" presetID="10" presetClass="exit" presetSubtype="0" fill="hold" grpId="0" nodeType="withEffect">
                                  <p:stCondLst>
                                    <p:cond delay="500"/>
                                  </p:stCondLst>
                                  <p:childTnLst>
                                    <p:animEffect transition="out" filter="fade">
                                      <p:cBhvr>
                                        <p:cTn id="30" dur="1000"/>
                                        <p:tgtEl>
                                          <p:spTgt spid="48"/>
                                        </p:tgtEl>
                                      </p:cBhvr>
                                    </p:animEffect>
                                    <p:set>
                                      <p:cBhvr>
                                        <p:cTn id="31" dur="1" fill="hold">
                                          <p:stCondLst>
                                            <p:cond delay="999"/>
                                          </p:stCondLst>
                                        </p:cTn>
                                        <p:tgtEl>
                                          <p:spTgt spid="48"/>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wipe(left)">
                                      <p:cBhvr>
                                        <p:cTn id="39" dur="1000"/>
                                        <p:tgtEl>
                                          <p:spTgt spid="3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3">
                                            <p:txEl>
                                              <p:pRg st="1" end="1"/>
                                            </p:txEl>
                                          </p:spTgt>
                                        </p:tgtEl>
                                        <p:attrNameLst>
                                          <p:attrName>style.visibility</p:attrName>
                                        </p:attrNameLst>
                                      </p:cBhvr>
                                      <p:to>
                                        <p:strVal val="visible"/>
                                      </p:to>
                                    </p:set>
                                    <p:animEffect transition="in" filter="wipe(left)">
                                      <p:cBhvr>
                                        <p:cTn id="44" dur="1000"/>
                                        <p:tgtEl>
                                          <p:spTgt spid="33">
                                            <p:txEl>
                                              <p:pRg st="1" end="1"/>
                                            </p:txEl>
                                          </p:spTgt>
                                        </p:tgtEl>
                                      </p:cBhvr>
                                    </p:animEffect>
                                  </p:childTnLst>
                                </p:cTn>
                              </p:par>
                              <p:par>
                                <p:cTn id="45" presetID="1"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par>
                                <p:cTn id="47" presetID="0" presetClass="path" presetSubtype="0" accel="50000" decel="50000" fill="hold" nodeType="withEffect">
                                  <p:stCondLst>
                                    <p:cond delay="0"/>
                                  </p:stCondLst>
                                  <p:childTnLst>
                                    <p:animMotion origin="layout" path="M 0 4.39306E-6 L -0.09809 -0.0444 L -0.14844 -0.0444 L -0.19583 -0.00555 L -0.24306 0.02774 L -0.29045 0.02774 L -0.34392 -0.0111 L -0.38837 -0.07769 L -0.46389 -0.0111 L -0.56806 -0.0222 L -0.59948 -0.08324 L -0.66267 -0.09434 L -0.70677 0.02219 L -0.75087 -0.0444 L -0.84878 -0.10544 L -0.92118 -0.0222 L -1.0566 -0.07769 L -1.11667 -0.06104 " pathEditMode="relative" rAng="0" ptsTypes="AAAAAAAAAAAAAAAAAA">
                                      <p:cBhvr>
                                        <p:cTn id="48" dur="3000" fill="hold"/>
                                        <p:tgtEl>
                                          <p:spTgt spid="1030"/>
                                        </p:tgtEl>
                                        <p:attrNameLst>
                                          <p:attrName>ppt_x</p:attrName>
                                          <p:attrName>ppt_y</p:attrName>
                                        </p:attrNameLst>
                                      </p:cBhvr>
                                      <p:rCtr x="-558" y="-39"/>
                                    </p:animMotion>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3">
                                            <p:txEl>
                                              <p:pRg st="2" end="2"/>
                                            </p:txEl>
                                          </p:spTgt>
                                        </p:tgtEl>
                                        <p:attrNameLst>
                                          <p:attrName>style.visibility</p:attrName>
                                        </p:attrNameLst>
                                      </p:cBhvr>
                                      <p:to>
                                        <p:strVal val="visible"/>
                                      </p:to>
                                    </p:set>
                                    <p:animEffect transition="in" filter="wipe(left)">
                                      <p:cBhvr>
                                        <p:cTn id="53" dur="1000"/>
                                        <p:tgtEl>
                                          <p:spTgt spid="33">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childTnLst>
                                </p:cTn>
                              </p:par>
                              <p:par>
                                <p:cTn id="57" presetID="10" presetClass="exit" presetSubtype="0" fill="hold" nodeType="withEffect">
                                  <p:stCondLst>
                                    <p:cond delay="0"/>
                                  </p:stCondLst>
                                  <p:childTnLst>
                                    <p:animEffect transition="out" filter="fade">
                                      <p:cBhvr>
                                        <p:cTn id="58" dur="1000"/>
                                        <p:tgtEl>
                                          <p:spTgt spid="1030"/>
                                        </p:tgtEl>
                                      </p:cBhvr>
                                    </p:animEffect>
                                    <p:set>
                                      <p:cBhvr>
                                        <p:cTn id="59" dur="1" fill="hold">
                                          <p:stCondLst>
                                            <p:cond delay="999"/>
                                          </p:stCondLst>
                                        </p:cTn>
                                        <p:tgtEl>
                                          <p:spTgt spid="1030"/>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33">
                                            <p:txEl>
                                              <p:pRg st="3" end="3"/>
                                            </p:txEl>
                                          </p:spTgt>
                                        </p:tgtEl>
                                        <p:attrNameLst>
                                          <p:attrName>style.visibility</p:attrName>
                                        </p:attrNameLst>
                                      </p:cBhvr>
                                      <p:to>
                                        <p:strVal val="visible"/>
                                      </p:to>
                                    </p:set>
                                    <p:animEffect transition="in" filter="wipe(left)">
                                      <p:cBhvr>
                                        <p:cTn id="63" dur="1000"/>
                                        <p:tgtEl>
                                          <p:spTgt spid="33">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3">
                                            <p:txEl>
                                              <p:pRg st="4" end="4"/>
                                            </p:txEl>
                                          </p:spTgt>
                                        </p:tgtEl>
                                        <p:attrNameLst>
                                          <p:attrName>style.visibility</p:attrName>
                                        </p:attrNameLst>
                                      </p:cBhvr>
                                      <p:to>
                                        <p:strVal val="visible"/>
                                      </p:to>
                                    </p:set>
                                    <p:animEffect transition="in" filter="wipe(left)">
                                      <p:cBhvr>
                                        <p:cTn id="68" dur="1000"/>
                                        <p:tgtEl>
                                          <p:spTgt spid="33">
                                            <p:txEl>
                                              <p:pRg st="4" end="4"/>
                                            </p:txEl>
                                          </p:spTgt>
                                        </p:tgtEl>
                                      </p:cBhvr>
                                    </p:animEffect>
                                  </p:childTnLst>
                                </p:cTn>
                              </p:par>
                              <p:par>
                                <p:cTn id="69" presetID="42"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par>
                                <p:cTn id="74" presetID="10" presetClass="exit" presetSubtype="0" fill="hold" nodeType="withEffect">
                                  <p:stCondLst>
                                    <p:cond delay="0"/>
                                  </p:stCondLst>
                                  <p:childTnLst>
                                    <p:animEffect transition="out" filter="fade">
                                      <p:cBhvr>
                                        <p:cTn id="75" dur="1000"/>
                                        <p:tgtEl>
                                          <p:spTgt spid="29"/>
                                        </p:tgtEl>
                                      </p:cBhvr>
                                    </p:animEffect>
                                    <p:set>
                                      <p:cBhvr>
                                        <p:cTn id="76" dur="1" fill="hold">
                                          <p:stCondLst>
                                            <p:cond delay="9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6" presetClass="emph" presetSubtype="0" fill="hold" nodeType="clickEffect">
                                  <p:stCondLst>
                                    <p:cond delay="0"/>
                                  </p:stCondLst>
                                  <p:childTnLst>
                                    <p:animScale>
                                      <p:cBhvr>
                                        <p:cTn id="80" dur="1000" fill="hold"/>
                                        <p:tgtEl>
                                          <p:spTgt spid="30"/>
                                        </p:tgtEl>
                                      </p:cBhvr>
                                      <p:by x="160000" y="160000"/>
                                    </p:animScale>
                                  </p:childTnLst>
                                </p:cTn>
                              </p:par>
                              <p:par>
                                <p:cTn id="81" presetID="64" presetClass="path" presetSubtype="0" accel="50000" decel="50000" fill="hold" nodeType="withEffect">
                                  <p:stCondLst>
                                    <p:cond delay="0"/>
                                  </p:stCondLst>
                                  <p:childTnLst>
                                    <p:animMotion origin="layout" path="M 3.33333E-6 2.22222E-6 L 3.33333E-6 -0.26667 " pathEditMode="relative" rAng="0" ptsTypes="AA">
                                      <p:cBhvr>
                                        <p:cTn id="82" dur="1000" fill="hold"/>
                                        <p:tgtEl>
                                          <p:spTgt spid="30"/>
                                        </p:tgtEl>
                                        <p:attrNameLst>
                                          <p:attrName>ppt_x</p:attrName>
                                          <p:attrName>ppt_y</p:attrName>
                                        </p:attrNameLst>
                                      </p:cBhvr>
                                      <p:rCtr x="0" y="-133"/>
                                    </p:animMotion>
                                  </p:childTnLst>
                                </p:cTn>
                              </p:par>
                              <p:par>
                                <p:cTn id="83" presetID="10" presetClass="exit" presetSubtype="0" fill="hold" nodeType="withEffect">
                                  <p:stCondLst>
                                    <p:cond delay="500"/>
                                  </p:stCondLst>
                                  <p:childTnLst>
                                    <p:animEffect transition="out" filter="fade">
                                      <p:cBhvr>
                                        <p:cTn id="84" dur="1000"/>
                                        <p:tgtEl>
                                          <p:spTgt spid="2"/>
                                        </p:tgtEl>
                                      </p:cBhvr>
                                    </p:animEffect>
                                    <p:set>
                                      <p:cBhvr>
                                        <p:cTn id="85" dur="1" fill="hold">
                                          <p:stCondLst>
                                            <p:cond delay="999"/>
                                          </p:stCondLst>
                                        </p:cTn>
                                        <p:tgtEl>
                                          <p:spTgt spid="2"/>
                                        </p:tgtEl>
                                        <p:attrNameLst>
                                          <p:attrName>style.visibility</p:attrName>
                                        </p:attrNameLst>
                                      </p:cBhvr>
                                      <p:to>
                                        <p:strVal val="hidden"/>
                                      </p:to>
                                    </p:set>
                                  </p:childTnLst>
                                </p:cTn>
                              </p:par>
                              <p:par>
                                <p:cTn id="86" presetID="10" presetClass="exit" presetSubtype="0" fill="hold" nodeType="withEffect">
                                  <p:stCondLst>
                                    <p:cond delay="500"/>
                                  </p:stCondLst>
                                  <p:childTnLst>
                                    <p:animEffect transition="out" filter="fade">
                                      <p:cBhvr>
                                        <p:cTn id="87" dur="1000"/>
                                        <p:tgtEl>
                                          <p:spTgt spid="3"/>
                                        </p:tgtEl>
                                      </p:cBhvr>
                                    </p:animEffect>
                                    <p:set>
                                      <p:cBhvr>
                                        <p:cTn id="88" dur="1" fill="hold">
                                          <p:stCondLst>
                                            <p:cond delay="999"/>
                                          </p:stCondLst>
                                        </p:cTn>
                                        <p:tgtEl>
                                          <p:spTgt spid="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1000"/>
                                        <p:tgtEl>
                                          <p:spTgt spid="5"/>
                                        </p:tgtEl>
                                      </p:cBhvr>
                                    </p:animEffect>
                                    <p:set>
                                      <p:cBhvr>
                                        <p:cTn id="91" dur="1" fill="hold">
                                          <p:stCondLst>
                                            <p:cond delay="999"/>
                                          </p:stCondLst>
                                        </p:cTn>
                                        <p:tgtEl>
                                          <p:spTgt spid="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8"/>
                                        </p:tgtEl>
                                      </p:cBhvr>
                                    </p:animEffect>
                                    <p:set>
                                      <p:cBhvr>
                                        <p:cTn id="94" dur="1" fill="hold">
                                          <p:stCondLst>
                                            <p:cond delay="999"/>
                                          </p:stCondLst>
                                        </p:cTn>
                                        <p:tgtEl>
                                          <p:spTgt spid="38"/>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7"/>
                                        </p:tgtEl>
                                      </p:cBhvr>
                                    </p:animEffect>
                                    <p:set>
                                      <p:cBhvr>
                                        <p:cTn id="97" dur="1" fill="hold">
                                          <p:stCondLst>
                                            <p:cond delay="999"/>
                                          </p:stCondLst>
                                        </p:cTn>
                                        <p:tgtEl>
                                          <p:spTgt spid="47"/>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1000"/>
                                        <p:tgtEl>
                                          <p:spTgt spid="33">
                                            <p:txEl>
                                              <p:pRg st="0" end="0"/>
                                            </p:txEl>
                                          </p:spTgt>
                                        </p:tgtEl>
                                      </p:cBhvr>
                                    </p:animEffect>
                                    <p:set>
                                      <p:cBhvr>
                                        <p:cTn id="100" dur="1" fill="hold">
                                          <p:stCondLst>
                                            <p:cond delay="999"/>
                                          </p:stCondLst>
                                        </p:cTn>
                                        <p:tgtEl>
                                          <p:spTgt spid="33">
                                            <p:txEl>
                                              <p:pRg st="0" end="0"/>
                                            </p:txEl>
                                          </p:spTgt>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1000"/>
                                        <p:tgtEl>
                                          <p:spTgt spid="33">
                                            <p:txEl>
                                              <p:pRg st="1" end="1"/>
                                            </p:txEl>
                                          </p:spTgt>
                                        </p:tgtEl>
                                      </p:cBhvr>
                                    </p:animEffect>
                                    <p:set>
                                      <p:cBhvr>
                                        <p:cTn id="103" dur="1" fill="hold">
                                          <p:stCondLst>
                                            <p:cond delay="999"/>
                                          </p:stCondLst>
                                        </p:cTn>
                                        <p:tgtEl>
                                          <p:spTgt spid="33">
                                            <p:txEl>
                                              <p:pRg st="1" end="1"/>
                                            </p:txEl>
                                          </p:spTgt>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1000"/>
                                        <p:tgtEl>
                                          <p:spTgt spid="33">
                                            <p:txEl>
                                              <p:pRg st="2" end="2"/>
                                            </p:txEl>
                                          </p:spTgt>
                                        </p:tgtEl>
                                      </p:cBhvr>
                                    </p:animEffect>
                                    <p:set>
                                      <p:cBhvr>
                                        <p:cTn id="106" dur="1" fill="hold">
                                          <p:stCondLst>
                                            <p:cond delay="999"/>
                                          </p:stCondLst>
                                        </p:cTn>
                                        <p:tgtEl>
                                          <p:spTgt spid="33">
                                            <p:txEl>
                                              <p:pRg st="2" end="2"/>
                                            </p:txEl>
                                          </p:spTgt>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1000"/>
                                        <p:tgtEl>
                                          <p:spTgt spid="33">
                                            <p:txEl>
                                              <p:pRg st="3" end="3"/>
                                            </p:txEl>
                                          </p:spTgt>
                                        </p:tgtEl>
                                      </p:cBhvr>
                                    </p:animEffect>
                                    <p:set>
                                      <p:cBhvr>
                                        <p:cTn id="109" dur="1" fill="hold">
                                          <p:stCondLst>
                                            <p:cond delay="999"/>
                                          </p:stCondLst>
                                        </p:cTn>
                                        <p:tgtEl>
                                          <p:spTgt spid="33">
                                            <p:txEl>
                                              <p:pRg st="3" end="3"/>
                                            </p:txEl>
                                          </p:spTgt>
                                        </p:tgtEl>
                                        <p:attrNameLst>
                                          <p:attrName>style.visibility</p:attrName>
                                        </p:attrNameLst>
                                      </p:cBhvr>
                                      <p:to>
                                        <p:strVal val="hidden"/>
                                      </p:to>
                                    </p:set>
                                  </p:childTnLst>
                                </p:cTn>
                              </p:par>
                              <p:par>
                                <p:cTn id="110" presetID="10" presetClass="exit" presetSubtype="0" fill="hold" grpId="0" nodeType="withEffect">
                                  <p:stCondLst>
                                    <p:cond delay="500"/>
                                  </p:stCondLst>
                                  <p:childTnLst>
                                    <p:animEffect transition="out" filter="fade">
                                      <p:cBhvr>
                                        <p:cTn id="111" dur="1000"/>
                                        <p:tgtEl>
                                          <p:spTgt spid="33">
                                            <p:txEl>
                                              <p:pRg st="4" end="4"/>
                                            </p:txEl>
                                          </p:spTgt>
                                        </p:tgtEl>
                                      </p:cBhvr>
                                    </p:animEffect>
                                    <p:set>
                                      <p:cBhvr>
                                        <p:cTn id="112" dur="1" fill="hold">
                                          <p:stCondLst>
                                            <p:cond delay="999"/>
                                          </p:stCondLst>
                                        </p:cTn>
                                        <p:tgtEl>
                                          <p:spTgt spid="33">
                                            <p:txEl>
                                              <p:pRg st="4" end="4"/>
                                            </p:txEl>
                                          </p:spTgt>
                                        </p:tgtEl>
                                        <p:attrNameLst>
                                          <p:attrName>style.visibility</p:attrName>
                                        </p:attrNameLst>
                                      </p:cBhvr>
                                      <p:to>
                                        <p:strVal val="hidden"/>
                                      </p:to>
                                    </p:set>
                                  </p:childTnLst>
                                </p:cTn>
                              </p:par>
                            </p:childTnLst>
                          </p:cTn>
                        </p:par>
                        <p:par>
                          <p:cTn id="113" fill="hold">
                            <p:stCondLst>
                              <p:cond delay="1500"/>
                            </p:stCondLst>
                            <p:childTnLst>
                              <p:par>
                                <p:cTn id="114" presetID="10" presetClass="entr" presetSubtype="0" fill="hold" grpId="1"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2" nodeType="clickEffect">
                                  <p:stCondLst>
                                    <p:cond delay="0"/>
                                  </p:stCondLst>
                                  <p:childTnLst>
                                    <p:animEffect transition="out" filter="fade">
                                      <p:cBhvr>
                                        <p:cTn id="120" dur="1000"/>
                                        <p:tgtEl>
                                          <p:spTgt spid="34"/>
                                        </p:tgtEl>
                                      </p:cBhvr>
                                    </p:animEffect>
                                    <p:set>
                                      <p:cBhvr>
                                        <p:cTn id="121" dur="1" fill="hold">
                                          <p:stCondLst>
                                            <p:cond delay="999"/>
                                          </p:stCondLst>
                                        </p:cTn>
                                        <p:tgtEl>
                                          <p:spTgt spid="34"/>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30"/>
                                        </p:tgtEl>
                                      </p:cBhvr>
                                    </p:animEffect>
                                    <p:set>
                                      <p:cBhvr>
                                        <p:cTn id="124" dur="1" fill="hold">
                                          <p:stCondLst>
                                            <p:cond delay="999"/>
                                          </p:stCondLst>
                                        </p:cTn>
                                        <p:tgtEl>
                                          <p:spTgt spid="30"/>
                                        </p:tgtEl>
                                        <p:attrNameLst>
                                          <p:attrName>style.visibility</p:attrName>
                                        </p:attrNameLst>
                                      </p:cBhvr>
                                      <p:to>
                                        <p:strVal val="hidden"/>
                                      </p:to>
                                    </p:set>
                                  </p:childTnLst>
                                </p:cTn>
                              </p:par>
                              <p:par>
                                <p:cTn id="125" presetID="53" presetClass="exit" presetSubtype="0" fill="hold" grpId="2" nodeType="withEffect">
                                  <p:stCondLst>
                                    <p:cond delay="500"/>
                                  </p:stCondLst>
                                  <p:childTnLst>
                                    <p:anim calcmode="lin" valueType="num">
                                      <p:cBhvr>
                                        <p:cTn id="126" dur="1000"/>
                                        <p:tgtEl>
                                          <p:spTgt spid="36"/>
                                        </p:tgtEl>
                                        <p:attrNameLst>
                                          <p:attrName>ppt_w</p:attrName>
                                        </p:attrNameLst>
                                      </p:cBhvr>
                                      <p:tavLst>
                                        <p:tav tm="0">
                                          <p:val>
                                            <p:strVal val="ppt_w"/>
                                          </p:val>
                                        </p:tav>
                                        <p:tav tm="100000">
                                          <p:val>
                                            <p:fltVal val="0"/>
                                          </p:val>
                                        </p:tav>
                                      </p:tavLst>
                                    </p:anim>
                                    <p:anim calcmode="lin" valueType="num">
                                      <p:cBhvr>
                                        <p:cTn id="127" dur="1000"/>
                                        <p:tgtEl>
                                          <p:spTgt spid="36"/>
                                        </p:tgtEl>
                                        <p:attrNameLst>
                                          <p:attrName>ppt_h</p:attrName>
                                        </p:attrNameLst>
                                      </p:cBhvr>
                                      <p:tavLst>
                                        <p:tav tm="0">
                                          <p:val>
                                            <p:strVal val="ppt_h"/>
                                          </p:val>
                                        </p:tav>
                                        <p:tav tm="100000">
                                          <p:val>
                                            <p:fltVal val="0"/>
                                          </p:val>
                                        </p:tav>
                                      </p:tavLst>
                                    </p:anim>
                                    <p:animEffect transition="out" filter="fade">
                                      <p:cBhvr>
                                        <p:cTn id="128" dur="1000"/>
                                        <p:tgtEl>
                                          <p:spTgt spid="36"/>
                                        </p:tgtEl>
                                      </p:cBhvr>
                                    </p:animEffect>
                                    <p:set>
                                      <p:cBhvr>
                                        <p:cTn id="129" dur="1" fill="hold">
                                          <p:stCondLst>
                                            <p:cond delay="999"/>
                                          </p:stCondLst>
                                        </p:cTn>
                                        <p:tgtEl>
                                          <p:spTgt spid="36"/>
                                        </p:tgtEl>
                                        <p:attrNameLst>
                                          <p:attrName>style.visibility</p:attrName>
                                        </p:attrNameLst>
                                      </p:cBhvr>
                                      <p:to>
                                        <p:strVal val="hidden"/>
                                      </p:to>
                                    </p:set>
                                  </p:childTnLst>
                                </p:cTn>
                              </p:par>
                              <p:par>
                                <p:cTn id="130" presetID="53" presetClass="entr" presetSubtype="0" fill="hold" grpId="0" nodeType="withEffect">
                                  <p:stCondLst>
                                    <p:cond delay="500"/>
                                  </p:stCondLst>
                                  <p:childTnLst>
                                    <p:set>
                                      <p:cBhvr>
                                        <p:cTn id="131" dur="1" fill="hold">
                                          <p:stCondLst>
                                            <p:cond delay="0"/>
                                          </p:stCondLst>
                                        </p:cTn>
                                        <p:tgtEl>
                                          <p:spTgt spid="31"/>
                                        </p:tgtEl>
                                        <p:attrNameLst>
                                          <p:attrName>style.visibility</p:attrName>
                                        </p:attrNameLst>
                                      </p:cBhvr>
                                      <p:to>
                                        <p:strVal val="visible"/>
                                      </p:to>
                                    </p:set>
                                    <p:anim calcmode="lin" valueType="num">
                                      <p:cBhvr>
                                        <p:cTn id="132" dur="1000" fill="hold"/>
                                        <p:tgtEl>
                                          <p:spTgt spid="31"/>
                                        </p:tgtEl>
                                        <p:attrNameLst>
                                          <p:attrName>ppt_w</p:attrName>
                                        </p:attrNameLst>
                                      </p:cBhvr>
                                      <p:tavLst>
                                        <p:tav tm="0">
                                          <p:val>
                                            <p:fltVal val="0"/>
                                          </p:val>
                                        </p:tav>
                                        <p:tav tm="100000">
                                          <p:val>
                                            <p:strVal val="#ppt_w"/>
                                          </p:val>
                                        </p:tav>
                                      </p:tavLst>
                                    </p:anim>
                                    <p:anim calcmode="lin" valueType="num">
                                      <p:cBhvr>
                                        <p:cTn id="133" dur="1000" fill="hold"/>
                                        <p:tgtEl>
                                          <p:spTgt spid="31"/>
                                        </p:tgtEl>
                                        <p:attrNameLst>
                                          <p:attrName>ppt_h</p:attrName>
                                        </p:attrNameLst>
                                      </p:cBhvr>
                                      <p:tavLst>
                                        <p:tav tm="0">
                                          <p:val>
                                            <p:fltVal val="0"/>
                                          </p:val>
                                        </p:tav>
                                        <p:tav tm="100000">
                                          <p:val>
                                            <p:strVal val="#ppt_h"/>
                                          </p:val>
                                        </p:tav>
                                      </p:tavLst>
                                    </p:anim>
                                    <p:animEffect transition="in" filter="fade">
                                      <p:cBhvr>
                                        <p:cTn id="13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5" grpId="0" animBg="1"/>
      <p:bldP spid="12" grpId="0" animBg="1"/>
      <p:bldP spid="7" grpId="1" animBg="1"/>
      <p:bldP spid="8" grpId="0" animBg="1"/>
      <p:bldP spid="38" grpId="0" animBg="1"/>
      <p:bldP spid="41" grpId="0"/>
      <p:bldP spid="44" grpId="1" animBg="1"/>
      <p:bldP spid="47" grpId="0" animBg="1"/>
      <p:bldP spid="33" grpId="0" uiExpand="1" build="allAtOnce"/>
      <p:bldP spid="34" grpId="1" animBg="1"/>
      <p:bldP spid="34" grpId="2" animBg="1"/>
      <p:bldP spid="36" grpId="1" animBg="1"/>
      <p:bldP spid="36" grpId="2" animBg="1"/>
      <p:bldP spid="31" grpId="0" animBg="1"/>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4311610"/>
          </a:xfrm>
          <a:prstGeom prst="rect">
            <a:avLst/>
          </a:prstGeom>
        </p:spPr>
        <p:txBody>
          <a:bodyPr wrap="square">
            <a:spAutoFit/>
          </a:bodyPr>
          <a:lstStyle/>
          <a:p>
            <a:r>
              <a:rPr lang="en-US" sz="1200" dirty="0" smtClean="0">
                <a:hlinkClick r:id="rId2"/>
              </a:rPr>
              <a:t>http://www.campdubois.com/html/history.html</a:t>
            </a:r>
            <a:endParaRPr lang="en-US" sz="1200" dirty="0" smtClean="0"/>
          </a:p>
          <a:p>
            <a:r>
              <a:rPr lang="en-US" sz="1200" dirty="0" smtClean="0"/>
              <a:t>	The expedition began ascending the Mississippi River on November 20, 1803. Lewis obtained a second pirogue (boat) from the military unit stationed at Fort Kaskaskia. Lewis arrived at Cahokia by horse on December 6, and Clark arrived later that day with the men and boats. The next day Lewis and two interpreters, Cahokia residents John Hay and Nicholas </a:t>
            </a:r>
            <a:r>
              <a:rPr lang="en-US" sz="1200" dirty="0" err="1" smtClean="0"/>
              <a:t>Jarrot</a:t>
            </a:r>
            <a:r>
              <a:rPr lang="en-US" sz="1200" dirty="0" smtClean="0"/>
              <a:t>, ferried across the Mississippi River to talk with the Spanish Commandant at St. Louis. (</a:t>
            </a:r>
            <a:r>
              <a:rPr lang="en-US" sz="1200" dirty="0" err="1" smtClean="0"/>
              <a:t>Jarrot</a:t>
            </a:r>
            <a:r>
              <a:rPr lang="en-US" sz="1200" dirty="0" smtClean="0"/>
              <a:t> later built a home in Cahokia, which may still be seen as part of the Colonial Cahokia State Historic Sites.) They were seeking permission to enter the Upper Louisiana territory west of the river. The French owned the territory, but it was controlled by Spain. The Spanish Commandant did not know about the impending transfer of territory to the U.S., and because of this he was bound by his standing orders. He could not allow Lewis and Clark to set up a military camp west of the Mississippi River until he received word from his superiors. Lewis agreed to abide by his ruling, and Lewis and Clark decided to find a good winter camp location for the expedition. Clark headed up the Mississippi River toward its confluence with the Missouri River.</a:t>
            </a:r>
            <a:br>
              <a:rPr lang="en-US" sz="1200" dirty="0" smtClean="0"/>
            </a:br>
            <a:r>
              <a:rPr lang="en-US" sz="1200" dirty="0" smtClean="0"/>
              <a:t>	Meanwhile, Lewis made Cahokia his headquarters. He gathered any information he could on Upper Louisiana and the west from Cahokia, Kaskaskia, St. Louis and other locations. Lewis also used this opportunity to meet Spanish authorities with the goal of smoothing the transfer of the Louisiana Territory to the United States. The 1737 French log structure now known as Cahokia Courthouse Historic Site, where Lewis gathered much of his information during this time, may still be visited.</a:t>
            </a:r>
          </a:p>
          <a:p>
            <a:r>
              <a:rPr lang="en-US" sz="1200" b="1" dirty="0" smtClean="0"/>
              <a:t>Camp Established at River Dubois</a:t>
            </a:r>
            <a:r>
              <a:rPr lang="en-US" sz="1200" dirty="0" smtClean="0"/>
              <a:t/>
            </a:r>
            <a:br>
              <a:rPr lang="en-US" sz="1200" dirty="0" smtClean="0"/>
            </a:br>
            <a:r>
              <a:rPr lang="en-US" sz="1200" dirty="0" smtClean="0"/>
              <a:t>	On December 12, 1803 Clark and his men entered the River Dubois near the present city of Hartford, Illinois and pulled up on the southern bank. The river's mouth was a good harbor for boats and the location was very close to the mouth of the Missouri River, the route chosen for the expedition. Most importantly, the location was in United States territory on the east side of the Mississippi River, which would honor the Spanish Commandant's ruling that the expedition stay out of the Louisiana Territory until it was transferred to the U.S. Clark chose this spot for the expedition's winter camp.</a:t>
            </a:r>
            <a:br>
              <a:rPr lang="en-US" sz="1200" dirty="0" smtClean="0"/>
            </a:br>
            <a:r>
              <a:rPr lang="en-US" sz="1200" dirty="0" smtClean="0"/>
              <a:t>	Clark's men built a road from the mouth of the River Dubois through the forest to nearby prairie: "fixed on a place to build huts Set the men to Clearing land &amp; Cutting Logs - a hard wind all day-flying Clouds, Sent to the </a:t>
            </a:r>
            <a:r>
              <a:rPr lang="en-US" sz="1200" dirty="0" err="1" smtClean="0"/>
              <a:t>neghbourhood</a:t>
            </a:r>
            <a:r>
              <a:rPr lang="en-US" sz="1200" dirty="0" smtClean="0"/>
              <a:t>, Some Indians pass," was the December 13 entry in Clark's journal. Then, based on Clark's plan, they began to build temporary housing for themselves and to set up the camp. They partook of the plentiful wild game for food: "Send out Shields &amp; Floyd to hunt to day, they Kill 7 Turkeys </a:t>
            </a:r>
            <a:r>
              <a:rPr lang="en-US" sz="1200" dirty="0" err="1" smtClean="0"/>
              <a:t>verry</a:t>
            </a:r>
            <a:r>
              <a:rPr lang="en-US" sz="1200" dirty="0" smtClean="0"/>
              <a:t> fat," wrote Clark on December 21. By Christmas Eve, 1803 the men were able to sleep indoors. Lewis rejoined Clark several weeks later and moved into the camp, which he later dubbed "Camp River Dubois."</a:t>
            </a:r>
            <a:br>
              <a:rPr lang="en-US" sz="1200" dirty="0" smtClean="0"/>
            </a:br>
            <a:r>
              <a:rPr lang="en-US" sz="1200" dirty="0" smtClean="0"/>
              <a:t>	Christmas Day 1803 was busy at Camp River Dubois, as Clark noted in his journal: "Christmas 25th </a:t>
            </a:r>
            <a:r>
              <a:rPr lang="en-US" sz="1200" dirty="0" err="1" smtClean="0"/>
              <a:t>Decr</a:t>
            </a:r>
            <a:r>
              <a:rPr lang="en-US" sz="1200" dirty="0" smtClean="0"/>
              <a:t>:...found that Some of the party had got Drunk (2 fought) the men frolicked and hunted all day, Snow this morning, Ice run all day, Several Turkey Killed...Three Indians Come to day to take Christmas with us..."</a:t>
            </a:r>
            <a:br>
              <a:rPr lang="en-US" sz="1200" dirty="0" smtClean="0"/>
            </a:br>
            <a:r>
              <a:rPr lang="en-US" sz="1200" dirty="0" smtClean="0"/>
              <a:t>	The winter was spent making observations at the mouth of the River Dubois and other locations. These observations were performed largely by Clark to fulfill Jefferson's first instruction: "Beginning at the mouth of the Missouri, you will take [careful] observations..." For example, both men maintained a weather diary, noting weather and climate observations each day. They also made astronomical observations, some performed in the middle of the cold winter night.</a:t>
            </a:r>
          </a:p>
          <a:p>
            <a:r>
              <a:rPr lang="en-US" sz="1200" dirty="0" smtClean="0"/>
              <a:t>	Camp River Dubois was a military camp and the soldiers were required to participate in training and perform other military duties. U.S. military regulations governed how buildings and tents were to be laid out and how the soldiers were to function. Soldiers had to maintain personal cleanliness and health, police the camp to maintain order and a healthy environment, and care for their equipment and clothing. They had inspections, marched and stood guard duty. In addition to marksmanship practice (offhand shooting at a fifty-yard target) and shooting competitions with neighbors, they hunted to supplement their military rations. Sgt. John Ordway was in charge of the camp during periods in which both Captains Lewis and Clark were away.</a:t>
            </a:r>
            <a:br>
              <a:rPr lang="en-US" sz="1200" dirty="0" smtClean="0"/>
            </a:br>
            <a:r>
              <a:rPr lang="en-US" sz="1200" dirty="0" smtClean="0"/>
              <a:t>	Military regulations provided for laundry support and included pay and housing for civilian employees. A woman volunteered to wash and sew: "Cloudy to day, a woman Come forward wishing to wash and doe Such things as may be necessary for the Detachment several men Come from the </a:t>
            </a:r>
            <a:r>
              <a:rPr lang="en-US" sz="1200" dirty="0" err="1" smtClean="0"/>
              <a:t>Countrey</a:t>
            </a:r>
            <a:r>
              <a:rPr lang="en-US" sz="1200" dirty="0" smtClean="0"/>
              <a:t> to See us &amp; Shoot with the men," Clark noted on January 1, 1804. Clark hired the washer woman, Mrs. Cane, and had a cabin built for her.</a:t>
            </a:r>
            <a:br>
              <a:rPr lang="en-US" sz="1200" dirty="0" smtClean="0"/>
            </a:br>
            <a:r>
              <a:rPr lang="en-US" sz="1200" dirty="0" smtClean="0"/>
              <a:t>	The military drills and basic camp chores made for a long winter for the men, who were anxious to be underway. As a result, drunkenness, fighting and other inappropriate behavior occasionally occurred, in one case leading to a court-martial. It had been Lewis' policy to accept the best volunteers on a trial basis. Clark evaluated the soldiers and other volunteers at Camp River Dubois and selected those who would be the best men for the long journey to the Pacific Ocean. Once selected, Clark made sure the men functioned as a team. Rather than expel men for fighting, for example, he made the offenders work together to build the washer woman's cabin.</a:t>
            </a:r>
            <a:br>
              <a:rPr lang="en-US" sz="1200" dirty="0" smtClean="0"/>
            </a:br>
            <a:r>
              <a:rPr lang="en-US" sz="1200" dirty="0" smtClean="0"/>
              <a:t>	 Camp River Dubois often had visitors such as traveling Indians, traders, military contractors, or local squatters. Many of these people provided information about the areas west of the Mississippi River where the expedition would soon be heading.</a:t>
            </a:r>
          </a:p>
          <a:p>
            <a:r>
              <a:rPr lang="en-US" sz="1200" dirty="0" smtClean="0"/>
              <a:t>	Clark surveyed the area during the long winter, noting items of interest in his ever-present journal. "I discovered an Indian Fortification...this fortress is 9 </a:t>
            </a:r>
            <a:r>
              <a:rPr lang="en-US" sz="1200" dirty="0" err="1" smtClean="0"/>
              <a:t>mouns</a:t>
            </a:r>
            <a:r>
              <a:rPr lang="en-US" sz="1200" dirty="0" smtClean="0"/>
              <a:t> forming a Circle," he wrote on January 9, 1804. Clark had actually encountered a mound group connected to nearby Cahokia Mounds. (The prehistoric Native American city is now a World Heritage Site and may be seen by visitors.) He was enchanted by the beauty of the area as well: "My situation is as comfortable as could be expected in the woods, &amp; on the frontiers; the Country back of me is </a:t>
            </a:r>
            <a:r>
              <a:rPr lang="en-US" sz="1200" dirty="0" err="1" smtClean="0"/>
              <a:t>butifull</a:t>
            </a:r>
            <a:r>
              <a:rPr lang="en-US" sz="1200" dirty="0" smtClean="0"/>
              <a:t> beyond description... The Missouri which mouths </a:t>
            </a:r>
            <a:r>
              <a:rPr lang="en-US" sz="1200" dirty="0" err="1" smtClean="0"/>
              <a:t>imedeately</a:t>
            </a:r>
            <a:r>
              <a:rPr lang="en-US" sz="1200" dirty="0" smtClean="0"/>
              <a:t> </a:t>
            </a:r>
            <a:r>
              <a:rPr lang="en-US" sz="1200" dirty="0" err="1" smtClean="0"/>
              <a:t>opposet</a:t>
            </a:r>
            <a:r>
              <a:rPr lang="en-US" sz="1200" dirty="0" smtClean="0"/>
              <a:t> me...is the river we intend </a:t>
            </a:r>
            <a:r>
              <a:rPr lang="en-US" sz="1200" dirty="0" err="1" smtClean="0"/>
              <a:t>assending</a:t>
            </a:r>
            <a:r>
              <a:rPr lang="en-US" sz="1200" dirty="0" smtClean="0"/>
              <a:t> as soon as the weather permits," he wrote on January 15.</a:t>
            </a:r>
            <a:br>
              <a:rPr lang="en-US" sz="1200" dirty="0" smtClean="0"/>
            </a:br>
            <a:r>
              <a:rPr lang="en-US" sz="1200" dirty="0" smtClean="0"/>
              <a:t>	Meriwether Lewis served as an official witness to the formal transfer of Upper Louisiana, first from Spain to France on March 9 and then from France to the United States on March 10, 1804, in St. Louis. </a:t>
            </a:r>
          </a:p>
          <a:p>
            <a:r>
              <a:rPr lang="en-US" sz="1200" dirty="0" smtClean="0"/>
              <a:t>	While Clark oversaw the day-to-day operation of the camp, Lewis was busy with official duties. He served as an official witness to the formal transfer of Upper Louisiana, first from Spain to France on March 9, and then from France to the United States on March 10, 1804, in St. Louis. Later, Lewis arranged for a group of Indian leaders living west of the Mississippi River to be escorted safely to Washington so that President Jefferson could meet them and then had them accompanied back home to Louisiana.</a:t>
            </a:r>
            <a:br>
              <a:rPr lang="en-US" sz="1200" dirty="0" smtClean="0"/>
            </a:br>
            <a:r>
              <a:rPr lang="en-US" sz="1200" dirty="0" smtClean="0"/>
              <a:t>	In the spring, the camp became a beehive of activity as final preparations were made. On March 30, 1804, Lewis and Clark formally enlisted the soldiers and other men who would take part in the expedition. Volunteers who had been civilians were now in the U.S. military. On April 1 Clark issued Detachment Orders determining who would go all the way to the Pacific Ocean, the "Expedition through the interior of the Continent of North America," and others who would perform supportive roles.</a:t>
            </a:r>
          </a:p>
          <a:p>
            <a:r>
              <a:rPr lang="en-US" sz="1200" dirty="0" smtClean="0"/>
              <a:t>	The information collected by Lewis and Clark had been put to good use, and at the camp the expedition had been comprehensively planned. Extensive geographic information had been obtained on the Missouri River from its mouth to the Mandan Indian villages in present-day North Dakota. The boats were altered to better fulfill the journey's needs. Gifts were packaged and organized in the order in which they were to be used based upon information obtained about Native American leaders they would encounter along the way. Items were separated and distributed among different packages so if the contents of one package were damaged or lost, an entire quantity of a valuable item would not be lost. Food was prepared and packed, and included parched corn meal, deboned pork in brine, and sugar made from the sap of maple trees.</a:t>
            </a:r>
            <a:br>
              <a:rPr lang="en-US" sz="1200" dirty="0" smtClean="0"/>
            </a:br>
            <a:endParaRPr lang="en-US" sz="1200" dirty="0" smtClean="0"/>
          </a:p>
          <a:p>
            <a:endParaRPr lang="en-US" sz="1200" dirty="0" smtClean="0"/>
          </a:p>
          <a:p>
            <a:endParaRPr lang="en-US" sz="1200" dirty="0" smtClean="0"/>
          </a:p>
          <a:p>
            <a:endParaRPr lang="en-US" sz="1200" dirty="0"/>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mhaynesart.com/Images/22/70/OriginalImage.jpg"/>
          <p:cNvPicPr>
            <a:picLocks noChangeAspect="1" noChangeArrowheads="1"/>
          </p:cNvPicPr>
          <p:nvPr/>
        </p:nvPicPr>
        <p:blipFill>
          <a:blip r:embed="rId2"/>
          <a:srcRect/>
          <a:stretch>
            <a:fillRect/>
          </a:stretch>
        </p:blipFill>
        <p:spPr bwMode="auto">
          <a:xfrm>
            <a:off x="1900872" y="1752600"/>
            <a:ext cx="7243128" cy="5105400"/>
          </a:xfrm>
          <a:prstGeom prst="rect">
            <a:avLst/>
          </a:prstGeom>
          <a:noFill/>
          <a:ln w="50800">
            <a:solidFill>
              <a:schemeClr val="tx1"/>
            </a:solidFill>
          </a:ln>
        </p:spPr>
      </p:pic>
      <p:pic>
        <p:nvPicPr>
          <p:cNvPr id="9" name="Picture 2" descr="William Clark's &quot;elkskin journal&quot; that he used to record notes during the Lewis and Clark expedition from Sept. 11, 1805 to Dec. 31, 1805. (AP Photo/Charles Rex Arbogast)"/>
          <p:cNvPicPr>
            <a:picLocks noChangeAspect="1" noChangeArrowheads="1"/>
          </p:cNvPicPr>
          <p:nvPr/>
        </p:nvPicPr>
        <p:blipFill>
          <a:blip r:embed="rId3"/>
          <a:srcRect/>
          <a:stretch>
            <a:fillRect/>
          </a:stretch>
        </p:blipFill>
        <p:spPr bwMode="auto">
          <a:xfrm rot="20538295">
            <a:off x="477885" y="2560632"/>
            <a:ext cx="4037753" cy="3772983"/>
          </a:xfrm>
          <a:prstGeom prst="rect">
            <a:avLst/>
          </a:prstGeom>
          <a:noFill/>
        </p:spPr>
      </p:pic>
      <p:pic>
        <p:nvPicPr>
          <p:cNvPr id="5" name="Picture 4" descr="http://www.mhaynesart.com/Images/22/34/OriginalImage.jpg"/>
          <p:cNvPicPr>
            <a:picLocks noChangeAspect="1" noChangeArrowheads="1"/>
          </p:cNvPicPr>
          <p:nvPr/>
        </p:nvPicPr>
        <p:blipFill>
          <a:blip r:embed="rId4"/>
          <a:srcRect/>
          <a:stretch>
            <a:fillRect/>
          </a:stretch>
        </p:blipFill>
        <p:spPr bwMode="auto">
          <a:xfrm>
            <a:off x="1143000" y="2051579"/>
            <a:ext cx="7086600" cy="4806421"/>
          </a:xfrm>
          <a:prstGeom prst="rect">
            <a:avLst/>
          </a:prstGeom>
          <a:noFill/>
          <a:ln w="50800">
            <a:solidFill>
              <a:schemeClr val="tx1"/>
            </a:solidFill>
          </a:ln>
        </p:spPr>
      </p:pic>
      <p:pic>
        <p:nvPicPr>
          <p:cNvPr id="11" name="Picture 4" descr="Lewis and Clark Camp DuBois State Historic Site"/>
          <p:cNvPicPr>
            <a:picLocks noChangeAspect="1" noChangeArrowheads="1"/>
          </p:cNvPicPr>
          <p:nvPr/>
        </p:nvPicPr>
        <p:blipFill>
          <a:blip r:embed="rId5"/>
          <a:srcRect t="11222" r="1926"/>
          <a:stretch>
            <a:fillRect/>
          </a:stretch>
        </p:blipFill>
        <p:spPr bwMode="auto">
          <a:xfrm>
            <a:off x="1143000" y="387128"/>
            <a:ext cx="10972799" cy="8375872"/>
          </a:xfrm>
          <a:prstGeom prst="rect">
            <a:avLst/>
          </a:prstGeom>
          <a:noFill/>
          <a:ln w="50800">
            <a:noFill/>
          </a:ln>
        </p:spPr>
      </p:pic>
      <p:pic>
        <p:nvPicPr>
          <p:cNvPr id="1026" name="Picture 2" descr="Image result for lewis and clark AT CAMP DUBOIS"/>
          <p:cNvPicPr>
            <a:picLocks noChangeAspect="1" noChangeArrowheads="1"/>
          </p:cNvPicPr>
          <p:nvPr/>
        </p:nvPicPr>
        <p:blipFill>
          <a:blip r:embed="rId6"/>
          <a:srcRect l="16981" t="2435"/>
          <a:stretch>
            <a:fillRect/>
          </a:stretch>
        </p:blipFill>
        <p:spPr bwMode="auto">
          <a:xfrm>
            <a:off x="2854036" y="1981200"/>
            <a:ext cx="6206837" cy="4876800"/>
          </a:xfrm>
          <a:prstGeom prst="rect">
            <a:avLst/>
          </a:prstGeom>
          <a:noFill/>
          <a:ln w="50800">
            <a:noFill/>
          </a:ln>
        </p:spPr>
      </p:pic>
      <p:sp useBgFill="1">
        <p:nvSpPr>
          <p:cNvPr id="4" name="Rectangle 3"/>
          <p:cNvSpPr/>
          <p:nvPr/>
        </p:nvSpPr>
        <p:spPr>
          <a:xfrm>
            <a:off x="0" y="762000"/>
            <a:ext cx="9144000" cy="830997"/>
          </a:xfrm>
          <a:prstGeom prst="rect">
            <a:avLst/>
          </a:prstGeom>
        </p:spPr>
        <p:txBody>
          <a:bodyPr wrap="square">
            <a:spAutoFit/>
          </a:bodyPr>
          <a:lstStyle/>
          <a:p>
            <a:r>
              <a:rPr lang="en-US" sz="2400" b="1" dirty="0" smtClean="0"/>
              <a:t> - Captains &amp; 5 sergeants (Charlie Floyd, Patrick </a:t>
            </a:r>
            <a:r>
              <a:rPr lang="en-US" sz="2400" b="1" dirty="0" err="1" smtClean="0"/>
              <a:t>Gass</a:t>
            </a:r>
            <a:r>
              <a:rPr lang="en-US" sz="2400" b="1" dirty="0" smtClean="0"/>
              <a:t>, John Ordway,</a:t>
            </a:r>
          </a:p>
          <a:p>
            <a:r>
              <a:rPr lang="en-US" sz="2400" b="1" dirty="0" smtClean="0"/>
              <a:t>    Nathaniel Pryor, Richard </a:t>
            </a:r>
            <a:r>
              <a:rPr lang="en-US" sz="2400" b="1" dirty="0" err="1" smtClean="0"/>
              <a:t>Warfington</a:t>
            </a:r>
            <a:r>
              <a:rPr lang="en-US" sz="2400" b="1" dirty="0" smtClean="0"/>
              <a:t>) are required to write journals </a:t>
            </a:r>
            <a:endParaRPr lang="en-US" sz="2400" b="1" dirty="0"/>
          </a:p>
        </p:txBody>
      </p:sp>
      <p:sp useBgFill="1">
        <p:nvSpPr>
          <p:cNvPr id="6" name="Rectangle 5"/>
          <p:cNvSpPr/>
          <p:nvPr/>
        </p:nvSpPr>
        <p:spPr>
          <a:xfrm>
            <a:off x="0" y="1524000"/>
            <a:ext cx="9144000" cy="461665"/>
          </a:xfrm>
          <a:prstGeom prst="rect">
            <a:avLst/>
          </a:prstGeom>
        </p:spPr>
        <p:txBody>
          <a:bodyPr wrap="square">
            <a:spAutoFit/>
          </a:bodyPr>
          <a:lstStyle/>
          <a:p>
            <a:r>
              <a:rPr lang="en-US" sz="2400" b="1" dirty="0" smtClean="0"/>
              <a:t> - Christmas Day - Clark writes, </a:t>
            </a:r>
            <a:r>
              <a:rPr lang="en-US" sz="2400" b="1" dirty="0" smtClean="0">
                <a:ln w="12700">
                  <a:solidFill>
                    <a:schemeClr val="tx2">
                      <a:lumMod val="75000"/>
                    </a:schemeClr>
                  </a:solidFill>
                </a:ln>
                <a:latin typeface="Bradley Hand ITC" pitchFamily="66" charset="0"/>
              </a:rPr>
              <a:t>“</a:t>
            </a:r>
            <a:r>
              <a:rPr lang="en-US" sz="2400" b="1" dirty="0" smtClean="0">
                <a:ln w="9525">
                  <a:solidFill>
                    <a:schemeClr val="tx1"/>
                  </a:solidFill>
                </a:ln>
                <a:latin typeface="Bradley Hand ITC" pitchFamily="66" charset="0"/>
              </a:rPr>
              <a:t>the men frolicked and hunted all day</a:t>
            </a:r>
            <a:r>
              <a:rPr lang="en-US" sz="2400" b="1" dirty="0" smtClean="0">
                <a:ln w="12700">
                  <a:solidFill>
                    <a:schemeClr val="tx1"/>
                  </a:solidFill>
                </a:ln>
                <a:latin typeface="Bradley Hand ITC" pitchFamily="66" charset="0"/>
              </a:rPr>
              <a:t>”</a:t>
            </a:r>
            <a:endParaRPr lang="en-US" sz="2400" b="1" dirty="0">
              <a:ln w="12700">
                <a:solidFill>
                  <a:schemeClr val="tx1"/>
                </a:solidFill>
              </a:ln>
              <a:latin typeface="Bradley Hand ITC" pitchFamily="66" charset="0"/>
            </a:endParaRPr>
          </a:p>
        </p:txBody>
      </p:sp>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Rectangle 9"/>
          <p:cNvSpPr/>
          <p:nvPr/>
        </p:nvSpPr>
        <p:spPr>
          <a:xfrm>
            <a:off x="0" y="1976735"/>
            <a:ext cx="2971800" cy="2308324"/>
          </a:xfrm>
          <a:prstGeom prst="rect">
            <a:avLst/>
          </a:prstGeom>
        </p:spPr>
        <p:txBody>
          <a:bodyPr wrap="square">
            <a:spAutoFit/>
          </a:bodyPr>
          <a:lstStyle/>
          <a:p>
            <a:r>
              <a:rPr lang="en-US" sz="2400" b="1" dirty="0" smtClean="0"/>
              <a:t> - daily  tasks:</a:t>
            </a:r>
          </a:p>
          <a:p>
            <a:r>
              <a:rPr lang="en-US" sz="2400" b="1" dirty="0" smtClean="0"/>
              <a:t>       military drills </a:t>
            </a:r>
          </a:p>
          <a:p>
            <a:r>
              <a:rPr lang="en-US" sz="2400" b="1" dirty="0" smtClean="0"/>
              <a:t>       camp chores </a:t>
            </a:r>
          </a:p>
          <a:p>
            <a:r>
              <a:rPr lang="en-US" sz="2400" b="1" dirty="0" smtClean="0"/>
              <a:t>       marksmanship</a:t>
            </a:r>
          </a:p>
          <a:p>
            <a:r>
              <a:rPr lang="en-US" sz="2400" b="1" dirty="0" smtClean="0"/>
              <a:t>       astronomical &amp; </a:t>
            </a:r>
          </a:p>
          <a:p>
            <a:r>
              <a:rPr lang="en-US" sz="2400" b="1" dirty="0" smtClean="0"/>
              <a:t>       river surveys </a:t>
            </a:r>
          </a:p>
        </p:txBody>
      </p:sp>
      <p:sp useBgFill="1">
        <p:nvSpPr>
          <p:cNvPr id="13" name="Rectangle 12"/>
          <p:cNvSpPr/>
          <p:nvPr/>
        </p:nvSpPr>
        <p:spPr>
          <a:xfrm>
            <a:off x="0" y="4233208"/>
            <a:ext cx="2971800" cy="2677656"/>
          </a:xfrm>
          <a:prstGeom prst="rect">
            <a:avLst/>
          </a:prstGeom>
        </p:spPr>
        <p:txBody>
          <a:bodyPr wrap="square">
            <a:spAutoFit/>
          </a:bodyPr>
          <a:lstStyle/>
          <a:p>
            <a:r>
              <a:rPr lang="en-US" sz="2400" b="1" dirty="0" smtClean="0"/>
              <a:t> - visits from </a:t>
            </a:r>
          </a:p>
          <a:p>
            <a:r>
              <a:rPr lang="en-US" sz="2400" b="1" dirty="0" smtClean="0"/>
              <a:t>       Indians</a:t>
            </a:r>
          </a:p>
          <a:p>
            <a:r>
              <a:rPr lang="en-US" sz="2400" b="1" dirty="0" smtClean="0"/>
              <a:t>       traders</a:t>
            </a:r>
          </a:p>
          <a:p>
            <a:r>
              <a:rPr lang="en-US" sz="2400" b="1" dirty="0" smtClean="0"/>
              <a:t>       contractors </a:t>
            </a:r>
          </a:p>
          <a:p>
            <a:r>
              <a:rPr lang="en-US" sz="2400" b="1" dirty="0" smtClean="0"/>
              <a:t>       local squatters</a:t>
            </a:r>
          </a:p>
          <a:p>
            <a:endParaRPr lang="en-US" sz="2400" b="1" dirty="0" smtClean="0"/>
          </a:p>
          <a:p>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1000"/>
                                        <p:tgtEl>
                                          <p:spTgt spid="4">
                                            <p:txEl>
                                              <p:pRg st="1" end="1"/>
                                            </p:txEl>
                                          </p:spTgt>
                                        </p:tgtEl>
                                      </p:cBhvr>
                                    </p:animEffect>
                                  </p:childTnLst>
                                </p:cTn>
                              </p:par>
                            </p:childTnLst>
                          </p:cTn>
                        </p:par>
                        <p:par>
                          <p:cTn id="15" fill="hold">
                            <p:stCondLst>
                              <p:cond delay="25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style.rotation</p:attrName>
                                        </p:attrNameLst>
                                      </p:cBhvr>
                                      <p:tavLst>
                                        <p:tav tm="0">
                                          <p:val>
                                            <p:fltVal val="90"/>
                                          </p:val>
                                        </p:tav>
                                        <p:tav tm="100000">
                                          <p:val>
                                            <p:fltVal val="0"/>
                                          </p:val>
                                        </p:tav>
                                      </p:tavLst>
                                    </p:anim>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iterate type="lt">
                                    <p:tmPct val="0"/>
                                  </p:iterate>
                                  <p:childTnLst>
                                    <p:anim calcmode="lin" valueType="num">
                                      <p:cBhvr>
                                        <p:cTn id="25" dur="1000"/>
                                        <p:tgtEl>
                                          <p:spTgt spid="9"/>
                                        </p:tgtEl>
                                        <p:attrNameLst>
                                          <p:attrName>ppt_w</p:attrName>
                                        </p:attrNameLst>
                                      </p:cBhvr>
                                      <p:tavLst>
                                        <p:tav tm="0">
                                          <p:val>
                                            <p:strVal val="ppt_w"/>
                                          </p:val>
                                        </p:tav>
                                        <p:tav tm="100000">
                                          <p:val>
                                            <p:fltVal val="0"/>
                                          </p:val>
                                        </p:tav>
                                      </p:tavLst>
                                    </p:anim>
                                    <p:anim calcmode="lin" valueType="num">
                                      <p:cBhvr>
                                        <p:cTn id="26" dur="1000"/>
                                        <p:tgtEl>
                                          <p:spTgt spid="9"/>
                                        </p:tgtEl>
                                        <p:attrNameLst>
                                          <p:attrName>ppt_h</p:attrName>
                                        </p:attrNameLst>
                                      </p:cBhvr>
                                      <p:tavLst>
                                        <p:tav tm="0">
                                          <p:val>
                                            <p:strVal val="ppt_h"/>
                                          </p:val>
                                        </p:tav>
                                        <p:tav tm="100000">
                                          <p:val>
                                            <p:fltVal val="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8"/>
                                        </p:tgtEl>
                                      </p:cBhvr>
                                    </p:animEffect>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cTn>
                              </p:par>
                              <p:par>
                                <p:cTn id="36" presetID="10" presetClass="entr" presetSubtype="0"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3">
                                            <p:bg/>
                                          </p:spTgt>
                                        </p:tgtEl>
                                        <p:attrNameLst>
                                          <p:attrName>style.visibility</p:attrName>
                                        </p:attrNameLst>
                                      </p:cBhvr>
                                      <p:to>
                                        <p:strVal val="visible"/>
                                      </p:to>
                                    </p:set>
                                    <p:animEffect transition="in" filter="fade">
                                      <p:cBhvr>
                                        <p:cTn id="46" dur="500"/>
                                        <p:tgtEl>
                                          <p:spTgt spid="13">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bg/>
                                          </p:spTgt>
                                        </p:tgtEl>
                                        <p:attrNameLst>
                                          <p:attrName>style.visibility</p:attrName>
                                        </p:attrNameLst>
                                      </p:cBhvr>
                                      <p:to>
                                        <p:strVal val="visible"/>
                                      </p:to>
                                    </p:set>
                                    <p:animEffect transition="in" filter="fade">
                                      <p:cBhvr>
                                        <p:cTn id="49" dur="1000"/>
                                        <p:tgtEl>
                                          <p:spTgt spid="10">
                                            <p:bg/>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left)">
                                      <p:cBhvr>
                                        <p:cTn id="52" dur="1000"/>
                                        <p:tgtEl>
                                          <p:spTgt spid="10">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childTnLst>
                                </p:cTn>
                              </p:par>
                              <p:par>
                                <p:cTn id="56" presetID="6" presetClass="emph" presetSubtype="0" fill="hold" nodeType="withEffect">
                                  <p:stCondLst>
                                    <p:cond delay="1000"/>
                                  </p:stCondLst>
                                  <p:childTnLst>
                                    <p:animScale>
                                      <p:cBhvr>
                                        <p:cTn id="57" dur="5000" fill="hold"/>
                                        <p:tgtEl>
                                          <p:spTgt spid="11"/>
                                        </p:tgtEl>
                                      </p:cBhvr>
                                      <p:by x="70000" y="70000"/>
                                    </p:animScale>
                                  </p:childTnLst>
                                </p:cTn>
                              </p:par>
                              <p:par>
                                <p:cTn id="58" presetID="22" presetClass="entr" presetSubtype="8" fill="hold" nodeType="withEffect">
                                  <p:stCondLst>
                                    <p:cond delay="1000"/>
                                  </p:stCondLst>
                                  <p:childTnLst>
                                    <p:set>
                                      <p:cBhvr>
                                        <p:cTn id="59" dur="1" fill="hold">
                                          <p:stCondLst>
                                            <p:cond delay="0"/>
                                          </p:stCondLst>
                                        </p:cTn>
                                        <p:tgtEl>
                                          <p:spTgt spid="10">
                                            <p:txEl>
                                              <p:pRg st="1" end="1"/>
                                            </p:txEl>
                                          </p:spTgt>
                                        </p:tgtEl>
                                        <p:attrNameLst>
                                          <p:attrName>style.visibility</p:attrName>
                                        </p:attrNameLst>
                                      </p:cBhvr>
                                      <p:to>
                                        <p:strVal val="visible"/>
                                      </p:to>
                                    </p:set>
                                    <p:animEffect transition="in" filter="wipe(left)">
                                      <p:cBhvr>
                                        <p:cTn id="60" dur="1000"/>
                                        <p:tgtEl>
                                          <p:spTgt spid="10">
                                            <p:txEl>
                                              <p:pRg st="1" end="1"/>
                                            </p:txEl>
                                          </p:spTgt>
                                        </p:tgtEl>
                                      </p:cBhvr>
                                    </p:animEffect>
                                  </p:childTnLst>
                                </p:cTn>
                              </p:par>
                              <p:par>
                                <p:cTn id="61" presetID="22" presetClass="entr" presetSubtype="8" fill="hold" nodeType="withEffect">
                                  <p:stCondLst>
                                    <p:cond delay="2000"/>
                                  </p:stCondLst>
                                  <p:childTnLst>
                                    <p:set>
                                      <p:cBhvr>
                                        <p:cTn id="62" dur="1" fill="hold">
                                          <p:stCondLst>
                                            <p:cond delay="0"/>
                                          </p:stCondLst>
                                        </p:cTn>
                                        <p:tgtEl>
                                          <p:spTgt spid="10">
                                            <p:txEl>
                                              <p:pRg st="2" end="2"/>
                                            </p:txEl>
                                          </p:spTgt>
                                        </p:tgtEl>
                                        <p:attrNameLst>
                                          <p:attrName>style.visibility</p:attrName>
                                        </p:attrNameLst>
                                      </p:cBhvr>
                                      <p:to>
                                        <p:strVal val="visible"/>
                                      </p:to>
                                    </p:set>
                                    <p:animEffect transition="in" filter="wipe(left)">
                                      <p:cBhvr>
                                        <p:cTn id="63" dur="1000"/>
                                        <p:tgtEl>
                                          <p:spTgt spid="10">
                                            <p:txEl>
                                              <p:pRg st="2" end="2"/>
                                            </p:txEl>
                                          </p:spTgt>
                                        </p:tgtEl>
                                      </p:cBhvr>
                                    </p:animEffect>
                                  </p:childTnLst>
                                </p:cTn>
                              </p:par>
                              <p:par>
                                <p:cTn id="64" presetID="22" presetClass="entr" presetSubtype="8" fill="hold" nodeType="withEffect">
                                  <p:stCondLst>
                                    <p:cond delay="300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wipe(left)">
                                      <p:cBhvr>
                                        <p:cTn id="66" dur="1000"/>
                                        <p:tgtEl>
                                          <p:spTgt spid="10">
                                            <p:txEl>
                                              <p:pRg st="3" end="3"/>
                                            </p:txEl>
                                          </p:spTgt>
                                        </p:tgtEl>
                                      </p:cBhvr>
                                    </p:animEffect>
                                  </p:childTnLst>
                                </p:cTn>
                              </p:par>
                              <p:par>
                                <p:cTn id="67" presetID="22" presetClass="entr" presetSubtype="8" fill="hold" nodeType="withEffect">
                                  <p:stCondLst>
                                    <p:cond delay="4000"/>
                                  </p:stCondLst>
                                  <p:childTnLst>
                                    <p:set>
                                      <p:cBhvr>
                                        <p:cTn id="68" dur="1" fill="hold">
                                          <p:stCondLst>
                                            <p:cond delay="0"/>
                                          </p:stCondLst>
                                        </p:cTn>
                                        <p:tgtEl>
                                          <p:spTgt spid="10">
                                            <p:txEl>
                                              <p:pRg st="4" end="4"/>
                                            </p:txEl>
                                          </p:spTgt>
                                        </p:tgtEl>
                                        <p:attrNameLst>
                                          <p:attrName>style.visibility</p:attrName>
                                        </p:attrNameLst>
                                      </p:cBhvr>
                                      <p:to>
                                        <p:strVal val="visible"/>
                                      </p:to>
                                    </p:set>
                                    <p:animEffect transition="in" filter="wipe(left)">
                                      <p:cBhvr>
                                        <p:cTn id="69" dur="1000"/>
                                        <p:tgtEl>
                                          <p:spTgt spid="10">
                                            <p:txEl>
                                              <p:pRg st="4" end="4"/>
                                            </p:txEl>
                                          </p:spTgt>
                                        </p:tgtEl>
                                      </p:cBhvr>
                                    </p:animEffect>
                                  </p:childTnLst>
                                </p:cTn>
                              </p:par>
                              <p:par>
                                <p:cTn id="70" presetID="22" presetClass="entr" presetSubtype="8" fill="hold" nodeType="withEffect">
                                  <p:stCondLst>
                                    <p:cond delay="5000"/>
                                  </p:stCondLst>
                                  <p:childTnLst>
                                    <p:set>
                                      <p:cBhvr>
                                        <p:cTn id="71" dur="1" fill="hold">
                                          <p:stCondLst>
                                            <p:cond delay="0"/>
                                          </p:stCondLst>
                                        </p:cTn>
                                        <p:tgtEl>
                                          <p:spTgt spid="10">
                                            <p:txEl>
                                              <p:pRg st="5" end="5"/>
                                            </p:txEl>
                                          </p:spTgt>
                                        </p:tgtEl>
                                        <p:attrNameLst>
                                          <p:attrName>style.visibility</p:attrName>
                                        </p:attrNameLst>
                                      </p:cBhvr>
                                      <p:to>
                                        <p:strVal val="visible"/>
                                      </p:to>
                                    </p:set>
                                    <p:animEffect transition="in" filter="wipe(left)">
                                      <p:cBhvr>
                                        <p:cTn id="72" dur="1000"/>
                                        <p:tgtEl>
                                          <p:spTgt spid="10">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11"/>
                                        </p:tgtEl>
                                      </p:cBhvr>
                                    </p:animEffect>
                                    <p:set>
                                      <p:cBhvr>
                                        <p:cTn id="77" dur="1" fill="hold">
                                          <p:stCondLst>
                                            <p:cond delay="999"/>
                                          </p:stCondLst>
                                        </p:cTn>
                                        <p:tgtEl>
                                          <p:spTgt spid="11"/>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1000"/>
                                        <p:tgtEl>
                                          <p:spTgt spid="1026"/>
                                        </p:tgtEl>
                                      </p:cBhvr>
                                    </p:animEffect>
                                  </p:childTnLst>
                                </p:cTn>
                              </p:par>
                              <p:par>
                                <p:cTn id="81" presetID="22" presetClass="entr" presetSubtype="8" fill="hold" nodeType="withEffect">
                                  <p:stCondLst>
                                    <p:cond delay="0"/>
                                  </p:stCondLst>
                                  <p:childTnLst>
                                    <p:set>
                                      <p:cBhvr>
                                        <p:cTn id="82" dur="1" fill="hold">
                                          <p:stCondLst>
                                            <p:cond delay="0"/>
                                          </p:stCondLst>
                                        </p:cTn>
                                        <p:tgtEl>
                                          <p:spTgt spid="13">
                                            <p:txEl>
                                              <p:pRg st="0" end="0"/>
                                            </p:txEl>
                                          </p:spTgt>
                                        </p:tgtEl>
                                        <p:attrNameLst>
                                          <p:attrName>style.visibility</p:attrName>
                                        </p:attrNameLst>
                                      </p:cBhvr>
                                      <p:to>
                                        <p:strVal val="visible"/>
                                      </p:to>
                                    </p:set>
                                    <p:animEffect transition="in" filter="wipe(left)">
                                      <p:cBhvr>
                                        <p:cTn id="83" dur="1000"/>
                                        <p:tgtEl>
                                          <p:spTgt spid="13">
                                            <p:txEl>
                                              <p:pRg st="0" end="0"/>
                                            </p:txEl>
                                          </p:spTgt>
                                        </p:tgtEl>
                                      </p:cBhvr>
                                    </p:animEffect>
                                  </p:childTnLst>
                                </p:cTn>
                              </p:par>
                              <p:par>
                                <p:cTn id="84" presetID="6" presetClass="emph" presetSubtype="0" fill="hold" nodeType="withEffect">
                                  <p:stCondLst>
                                    <p:cond delay="0"/>
                                  </p:stCondLst>
                                  <p:childTnLst>
                                    <p:animScale>
                                      <p:cBhvr>
                                        <p:cTn id="85" dur="5000" fill="hold"/>
                                        <p:tgtEl>
                                          <p:spTgt spid="1026"/>
                                        </p:tgtEl>
                                      </p:cBhvr>
                                      <p:by x="150000" y="150000"/>
                                    </p:animScale>
                                  </p:childTnLst>
                                </p:cTn>
                              </p:par>
                              <p:par>
                                <p:cTn id="86" presetID="22" presetClass="entr" presetSubtype="8" fill="hold" nodeType="withEffect">
                                  <p:stCondLst>
                                    <p:cond delay="1000"/>
                                  </p:stCondLst>
                                  <p:childTnLst>
                                    <p:set>
                                      <p:cBhvr>
                                        <p:cTn id="87" dur="1" fill="hold">
                                          <p:stCondLst>
                                            <p:cond delay="0"/>
                                          </p:stCondLst>
                                        </p:cTn>
                                        <p:tgtEl>
                                          <p:spTgt spid="13">
                                            <p:txEl>
                                              <p:pRg st="1" end="1"/>
                                            </p:txEl>
                                          </p:spTgt>
                                        </p:tgtEl>
                                        <p:attrNameLst>
                                          <p:attrName>style.visibility</p:attrName>
                                        </p:attrNameLst>
                                      </p:cBhvr>
                                      <p:to>
                                        <p:strVal val="visible"/>
                                      </p:to>
                                    </p:set>
                                    <p:animEffect transition="in" filter="wipe(left)">
                                      <p:cBhvr>
                                        <p:cTn id="88" dur="1000"/>
                                        <p:tgtEl>
                                          <p:spTgt spid="13">
                                            <p:txEl>
                                              <p:pRg st="1" end="1"/>
                                            </p:txEl>
                                          </p:spTgt>
                                        </p:tgtEl>
                                      </p:cBhvr>
                                    </p:animEffect>
                                  </p:childTnLst>
                                </p:cTn>
                              </p:par>
                              <p:par>
                                <p:cTn id="89" presetID="22" presetClass="entr" presetSubtype="8" fill="hold" nodeType="withEffect">
                                  <p:stCondLst>
                                    <p:cond delay="2000"/>
                                  </p:stCondLst>
                                  <p:childTnLst>
                                    <p:set>
                                      <p:cBhvr>
                                        <p:cTn id="90" dur="1" fill="hold">
                                          <p:stCondLst>
                                            <p:cond delay="0"/>
                                          </p:stCondLst>
                                        </p:cTn>
                                        <p:tgtEl>
                                          <p:spTgt spid="13">
                                            <p:txEl>
                                              <p:pRg st="2" end="2"/>
                                            </p:txEl>
                                          </p:spTgt>
                                        </p:tgtEl>
                                        <p:attrNameLst>
                                          <p:attrName>style.visibility</p:attrName>
                                        </p:attrNameLst>
                                      </p:cBhvr>
                                      <p:to>
                                        <p:strVal val="visible"/>
                                      </p:to>
                                    </p:set>
                                    <p:animEffect transition="in" filter="wipe(left)">
                                      <p:cBhvr>
                                        <p:cTn id="91" dur="1000"/>
                                        <p:tgtEl>
                                          <p:spTgt spid="13">
                                            <p:txEl>
                                              <p:pRg st="2" end="2"/>
                                            </p:txEl>
                                          </p:spTgt>
                                        </p:tgtEl>
                                      </p:cBhvr>
                                    </p:animEffect>
                                  </p:childTnLst>
                                </p:cTn>
                              </p:par>
                              <p:par>
                                <p:cTn id="92" presetID="22" presetClass="entr" presetSubtype="8" fill="hold" nodeType="withEffect">
                                  <p:stCondLst>
                                    <p:cond delay="3000"/>
                                  </p:stCondLst>
                                  <p:childTnLst>
                                    <p:set>
                                      <p:cBhvr>
                                        <p:cTn id="93" dur="1" fill="hold">
                                          <p:stCondLst>
                                            <p:cond delay="0"/>
                                          </p:stCondLst>
                                        </p:cTn>
                                        <p:tgtEl>
                                          <p:spTgt spid="13">
                                            <p:txEl>
                                              <p:pRg st="3" end="3"/>
                                            </p:txEl>
                                          </p:spTgt>
                                        </p:tgtEl>
                                        <p:attrNameLst>
                                          <p:attrName>style.visibility</p:attrName>
                                        </p:attrNameLst>
                                      </p:cBhvr>
                                      <p:to>
                                        <p:strVal val="visible"/>
                                      </p:to>
                                    </p:set>
                                    <p:animEffect transition="in" filter="wipe(left)">
                                      <p:cBhvr>
                                        <p:cTn id="94" dur="1000"/>
                                        <p:tgtEl>
                                          <p:spTgt spid="13">
                                            <p:txEl>
                                              <p:pRg st="3" end="3"/>
                                            </p:txEl>
                                          </p:spTgt>
                                        </p:tgtEl>
                                      </p:cBhvr>
                                    </p:animEffect>
                                  </p:childTnLst>
                                </p:cTn>
                              </p:par>
                              <p:par>
                                <p:cTn id="95" presetID="22" presetClass="entr" presetSubtype="8" fill="hold" nodeType="withEffect">
                                  <p:stCondLst>
                                    <p:cond delay="4000"/>
                                  </p:stCondLst>
                                  <p:childTnLst>
                                    <p:set>
                                      <p:cBhvr>
                                        <p:cTn id="96" dur="1" fill="hold">
                                          <p:stCondLst>
                                            <p:cond delay="0"/>
                                          </p:stCondLst>
                                        </p:cTn>
                                        <p:tgtEl>
                                          <p:spTgt spid="13">
                                            <p:txEl>
                                              <p:pRg st="4" end="4"/>
                                            </p:txEl>
                                          </p:spTgt>
                                        </p:tgtEl>
                                        <p:attrNameLst>
                                          <p:attrName>style.visibility</p:attrName>
                                        </p:attrNameLst>
                                      </p:cBhvr>
                                      <p:to>
                                        <p:strVal val="visible"/>
                                      </p:to>
                                    </p:set>
                                    <p:animEffect transition="in" filter="wipe(left)">
                                      <p:cBhvr>
                                        <p:cTn id="97"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uiExpand="1" build="allAtOnce" animBg="1"/>
      <p:bldP spid="13" grpId="0" build="allAtOnce" animBg="1"/>
    </p:bld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2" name="Picture 2" descr="http://www.mhaynesart.com/Images/22/70/OriginalImage.jpg"/>
          <p:cNvPicPr>
            <a:picLocks noChangeAspect="1" noChangeArrowheads="1"/>
          </p:cNvPicPr>
          <p:nvPr/>
        </p:nvPicPr>
        <p:blipFill>
          <a:blip r:embed="rId2"/>
          <a:srcRect/>
          <a:stretch>
            <a:fillRect/>
          </a:stretch>
        </p:blipFill>
        <p:spPr bwMode="auto">
          <a:xfrm>
            <a:off x="4267200" y="3420534"/>
            <a:ext cx="4876800" cy="3437467"/>
          </a:xfrm>
          <a:prstGeom prst="rect">
            <a:avLst/>
          </a:prstGeom>
          <a:noFill/>
          <a:ln w="50800">
            <a:solidFill>
              <a:schemeClr val="tx1"/>
            </a:solidFill>
          </a:ln>
        </p:spPr>
      </p:pic>
      <p:sp>
        <p:nvSpPr>
          <p:cNvPr id="4" name="Rectangle 3"/>
          <p:cNvSpPr/>
          <p:nvPr/>
        </p:nvSpPr>
        <p:spPr>
          <a:xfrm>
            <a:off x="0" y="0"/>
            <a:ext cx="9144000" cy="3970318"/>
          </a:xfrm>
          <a:prstGeom prst="rect">
            <a:avLst/>
          </a:prstGeom>
        </p:spPr>
        <p:txBody>
          <a:bodyPr wrap="square">
            <a:spAutoFit/>
          </a:bodyPr>
          <a:lstStyle/>
          <a:p>
            <a:r>
              <a:rPr lang="en-US" dirty="0" smtClean="0">
                <a:hlinkClick r:id="rId3"/>
              </a:rPr>
              <a:t>http://www.mhaynesart.com/Galleries.php?Gallery=LewisClark</a:t>
            </a:r>
            <a:endParaRPr lang="en-US" dirty="0" smtClean="0"/>
          </a:p>
          <a:p>
            <a:pPr algn="ctr"/>
            <a:r>
              <a:rPr lang="en-US" b="1" dirty="0" smtClean="0"/>
              <a:t>THE JOURNAL, Sgt. John Ordway, 1804</a:t>
            </a:r>
            <a:endParaRPr lang="en-US" dirty="0" smtClean="0"/>
          </a:p>
          <a:p>
            <a:r>
              <a:rPr lang="en-US" dirty="0" smtClean="0"/>
              <a:t>Each of the sergeants of the expedition was required to keep a journal to record the day's activities. This scene depicts a typical camp somewhere along the river in Missouri. As a few men enjoy the music of Pierre </a:t>
            </a:r>
            <a:r>
              <a:rPr lang="en-US" dirty="0" err="1" smtClean="0"/>
              <a:t>Cruzatte's</a:t>
            </a:r>
            <a:r>
              <a:rPr lang="en-US" dirty="0" smtClean="0"/>
              <a:t> fiddle after a weary day's work, Sgt. Ordway begins writing in his journal. These journals were long and bound along the top of the pages. They were covered in red </a:t>
            </a:r>
            <a:r>
              <a:rPr lang="en-US" dirty="0" err="1" smtClean="0"/>
              <a:t>Morrocan</a:t>
            </a:r>
            <a:r>
              <a:rPr lang="en-US" dirty="0" smtClean="0"/>
              <a:t> leather. Ordway is wearing the linen fatigue uniform of his rank; a sergeant's vest with a small standing collar and trousers tucked into tarred gaiters which cover his shoes. His issue round hat and Infantry knapsack rest beside him. These journals kept by the sergeants, Lewis and Clark hundred years as few documents in American history have. What a tedious chore this must have seemed to the sergeants after each exhausting day but their diligence has given us a record that is a priceless look into their westward trek., form the only first hand record of the expedition</a:t>
            </a:r>
          </a:p>
          <a:p>
            <a:endParaRPr lang="en-US" dirty="0"/>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02" name="Picture 2" descr="William Clark's &quot;elkskin journal&quot; that he used to record notes during the Lewis and Clark expedition from Sept. 11, 1805 to Dec. 31, 1805. (AP Photo/Charles Rex Arbogast)"/>
          <p:cNvPicPr>
            <a:picLocks noChangeAspect="1" noChangeArrowheads="1"/>
          </p:cNvPicPr>
          <p:nvPr/>
        </p:nvPicPr>
        <p:blipFill>
          <a:blip r:embed="rId2"/>
          <a:srcRect/>
          <a:stretch>
            <a:fillRect/>
          </a:stretch>
        </p:blipFill>
        <p:spPr bwMode="auto">
          <a:xfrm>
            <a:off x="1828800" y="1219200"/>
            <a:ext cx="5810250" cy="5429251"/>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3"/>
              </a:rPr>
              <a:t>http://learningenglish.voanews.com/a/tales-from-the-lewis-and-clark-expedition/2997473.html</a:t>
            </a:r>
            <a:endParaRPr lang="en-US" dirty="0" smtClean="0"/>
          </a:p>
          <a:p>
            <a:endParaRPr lang="en-US" dirty="0" smtClean="0"/>
          </a:p>
          <a:p>
            <a:r>
              <a:rPr lang="en-US" dirty="0" smtClean="0"/>
              <a:t>William Clark's "</a:t>
            </a:r>
            <a:r>
              <a:rPr lang="en-US" dirty="0" err="1" smtClean="0"/>
              <a:t>elkskin</a:t>
            </a:r>
            <a:r>
              <a:rPr lang="en-US" dirty="0" smtClean="0"/>
              <a:t> journal" that he used to record notes during the Lewis and Clark expedition from Sept. 11, 1805 to Dec. 31, 1805. (AP Photo/Charles Rex </a:t>
            </a:r>
            <a:r>
              <a:rPr lang="en-US" dirty="0" err="1" smtClean="0"/>
              <a:t>Arbogast</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539430"/>
          </a:xfrm>
          <a:prstGeom prst="rect">
            <a:avLst/>
          </a:prstGeom>
        </p:spPr>
        <p:txBody>
          <a:bodyPr wrap="square">
            <a:spAutoFit/>
          </a:bodyPr>
          <a:lstStyle/>
          <a:p>
            <a:r>
              <a:rPr lang="en-US" sz="1600" dirty="0" smtClean="0">
                <a:hlinkClick r:id="rId2"/>
              </a:rPr>
              <a:t>http://www.mhaynesart.com/Galleries.php?Gallery=LewisClark</a:t>
            </a:r>
            <a:endParaRPr lang="en-US" sz="1600" b="1" dirty="0" smtClean="0"/>
          </a:p>
          <a:p>
            <a:pPr algn="ctr"/>
            <a:r>
              <a:rPr lang="en-US" sz="1600" b="1" dirty="0" smtClean="0"/>
              <a:t>CHRISTMAS AT CAMP RIVER DUBOIS, 1803</a:t>
            </a:r>
            <a:endParaRPr lang="en-US" sz="1600" dirty="0" smtClean="0"/>
          </a:p>
          <a:p>
            <a:r>
              <a:rPr lang="en-US" sz="1600" dirty="0" smtClean="0"/>
              <a:t>William Clark 'Christmas 25th Dec. I was wakened by a Christmas discharge. Found that some of the party had got drunk (2 fought,) the men frolicked and hunted all day. Snow this morning, ice ran all day, several turkey killed. Shields returned with a cheese &amp; 4 lb. Butter. Three Indians came today to take Christmas with us…. ' The men had began clearing the land and cutting logs for the huts on December 13th, 1803. They were working as fast as possible as winter was setting in. Indeed Clark mentioned that one of the cabins was actually raised at night. By the 20th men were beginning to move into their huts and on the 22nd George </a:t>
            </a:r>
            <a:r>
              <a:rPr lang="en-US" sz="1600" dirty="0" err="1" smtClean="0"/>
              <a:t>Drouillard</a:t>
            </a:r>
            <a:r>
              <a:rPr lang="en-US" sz="1600" dirty="0" smtClean="0"/>
              <a:t> arrived with 8 new men and 2 horses. Clark didn’t seem to be very impressed with the quality of the men but he put them right to work. The next day, on the 23rd, he had the newly arrived men building another hut for themselves. Christmas eve the men had finished covering the roofs of the huts and were probably comfortably moved in. And on Christmas day they had finished most of the work on their cabins but the officers quarters were not yet completed. We don’t know at exactly what stage of completion the officer’s cabin was, but it wasn’t until the 29th that it was finally finished</a:t>
            </a:r>
            <a:endParaRPr lang="en-US" sz="1600" dirty="0"/>
          </a:p>
        </p:txBody>
      </p:sp>
      <p:pic>
        <p:nvPicPr>
          <p:cNvPr id="4" name="Picture 4" descr="http://www.mhaynesart.com/Images/22/34/OriginalImage.jpg"/>
          <p:cNvPicPr>
            <a:picLocks noChangeAspect="1" noChangeArrowheads="1"/>
          </p:cNvPicPr>
          <p:nvPr/>
        </p:nvPicPr>
        <p:blipFill>
          <a:blip r:embed="rId3"/>
          <a:srcRect/>
          <a:stretch>
            <a:fillRect/>
          </a:stretch>
        </p:blipFill>
        <p:spPr bwMode="auto">
          <a:xfrm>
            <a:off x="2362200" y="3505200"/>
            <a:ext cx="4943377" cy="3352800"/>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ewis and clark AT CAMP DUBOIS"/>
          <p:cNvPicPr preferRelativeResize="0">
            <a:picLocks noChangeAspect="1" noChangeArrowheads="1"/>
          </p:cNvPicPr>
          <p:nvPr/>
        </p:nvPicPr>
        <p:blipFill>
          <a:blip r:embed="rId2"/>
          <a:srcRect l="16981" t="2435"/>
          <a:stretch>
            <a:fillRect/>
          </a:stretch>
        </p:blipFill>
        <p:spPr bwMode="auto">
          <a:xfrm>
            <a:off x="1295400" y="758952"/>
            <a:ext cx="9310256" cy="7315200"/>
          </a:xfrm>
          <a:prstGeom prst="rect">
            <a:avLst/>
          </a:prstGeom>
          <a:noFill/>
          <a:ln w="50800">
            <a:noFill/>
          </a:ln>
        </p:spPr>
      </p:pic>
      <p:sp useBgFill="1">
        <p:nvSpPr>
          <p:cNvPr id="10" name="Rectangle 9"/>
          <p:cNvSpPr/>
          <p:nvPr/>
        </p:nvSpPr>
        <p:spPr>
          <a:xfrm>
            <a:off x="0" y="1976735"/>
            <a:ext cx="2971800" cy="2308324"/>
          </a:xfrm>
          <a:prstGeom prst="rect">
            <a:avLst/>
          </a:prstGeom>
        </p:spPr>
        <p:txBody>
          <a:bodyPr wrap="square">
            <a:spAutoFit/>
          </a:bodyPr>
          <a:lstStyle/>
          <a:p>
            <a:r>
              <a:rPr lang="en-US" sz="2400" b="1" dirty="0" smtClean="0"/>
              <a:t> - daily  tasks:</a:t>
            </a:r>
          </a:p>
          <a:p>
            <a:r>
              <a:rPr lang="en-US" sz="2400" b="1" dirty="0" smtClean="0"/>
              <a:t>       military drills </a:t>
            </a:r>
          </a:p>
          <a:p>
            <a:r>
              <a:rPr lang="en-US" sz="2400" b="1" dirty="0" smtClean="0"/>
              <a:t>       camp chores </a:t>
            </a:r>
          </a:p>
          <a:p>
            <a:r>
              <a:rPr lang="en-US" sz="2400" b="1" dirty="0" smtClean="0"/>
              <a:t>       marksmanship</a:t>
            </a:r>
          </a:p>
          <a:p>
            <a:r>
              <a:rPr lang="en-US" sz="2400" b="1" dirty="0" smtClean="0"/>
              <a:t>       astronomical &amp; </a:t>
            </a:r>
          </a:p>
          <a:p>
            <a:r>
              <a:rPr lang="en-US" sz="2400" b="1" dirty="0" smtClean="0"/>
              <a:t>       river surveys </a:t>
            </a:r>
          </a:p>
        </p:txBody>
      </p:sp>
      <p:sp useBgFill="1">
        <p:nvSpPr>
          <p:cNvPr id="13" name="Rectangle 12"/>
          <p:cNvSpPr/>
          <p:nvPr/>
        </p:nvSpPr>
        <p:spPr>
          <a:xfrm>
            <a:off x="0" y="4233208"/>
            <a:ext cx="2971800" cy="2677656"/>
          </a:xfrm>
          <a:prstGeom prst="rect">
            <a:avLst/>
          </a:prstGeom>
        </p:spPr>
        <p:txBody>
          <a:bodyPr wrap="square">
            <a:spAutoFit/>
          </a:bodyPr>
          <a:lstStyle/>
          <a:p>
            <a:r>
              <a:rPr lang="en-US" sz="2400" b="1" dirty="0" smtClean="0"/>
              <a:t> - visits from </a:t>
            </a:r>
          </a:p>
          <a:p>
            <a:r>
              <a:rPr lang="en-US" sz="2400" b="1" dirty="0" smtClean="0"/>
              <a:t>       Indians</a:t>
            </a:r>
          </a:p>
          <a:p>
            <a:r>
              <a:rPr lang="en-US" sz="2400" b="1" dirty="0" smtClean="0"/>
              <a:t>       traders</a:t>
            </a:r>
          </a:p>
          <a:p>
            <a:r>
              <a:rPr lang="en-US" sz="2400" b="1" dirty="0" smtClean="0"/>
              <a:t>       contractors </a:t>
            </a:r>
          </a:p>
          <a:p>
            <a:r>
              <a:rPr lang="en-US" sz="2400" b="1" dirty="0" smtClean="0"/>
              <a:t>       local squatters</a:t>
            </a:r>
          </a:p>
          <a:p>
            <a:endParaRPr lang="en-US" sz="2400" b="1" dirty="0" smtClean="0"/>
          </a:p>
          <a:p>
            <a:endParaRPr lang="en-US" sz="2400" b="1" dirty="0" smtClean="0"/>
          </a:p>
        </p:txBody>
      </p:sp>
      <p:sp useBgFill="1">
        <p:nvSpPr>
          <p:cNvPr id="4" name="Rectangle 3"/>
          <p:cNvSpPr/>
          <p:nvPr/>
        </p:nvSpPr>
        <p:spPr>
          <a:xfrm>
            <a:off x="0" y="762000"/>
            <a:ext cx="9144000" cy="830997"/>
          </a:xfrm>
          <a:prstGeom prst="rect">
            <a:avLst/>
          </a:prstGeom>
        </p:spPr>
        <p:txBody>
          <a:bodyPr wrap="square">
            <a:spAutoFit/>
          </a:bodyPr>
          <a:lstStyle/>
          <a:p>
            <a:r>
              <a:rPr lang="en-US" sz="2400" b="1" dirty="0" smtClean="0"/>
              <a:t> - Captains &amp; 4 sergeants (Charlie Floyd, Patrick </a:t>
            </a:r>
            <a:r>
              <a:rPr lang="en-US" sz="2400" b="1" dirty="0" err="1" smtClean="0"/>
              <a:t>Gass</a:t>
            </a:r>
            <a:r>
              <a:rPr lang="en-US" sz="2400" b="1" dirty="0" smtClean="0"/>
              <a:t>, John Ordway,</a:t>
            </a:r>
          </a:p>
          <a:p>
            <a:r>
              <a:rPr lang="en-US" sz="2400" b="1" dirty="0" smtClean="0"/>
              <a:t>    Nathaniel Pryor, Richard </a:t>
            </a:r>
            <a:r>
              <a:rPr lang="en-US" sz="2400" b="1" dirty="0" err="1" smtClean="0"/>
              <a:t>Warfington</a:t>
            </a:r>
            <a:r>
              <a:rPr lang="en-US" sz="2400" b="1" dirty="0" smtClean="0"/>
              <a:t>) are required to write journals </a:t>
            </a:r>
            <a:endParaRPr lang="en-US" sz="2400" b="1" dirty="0"/>
          </a:p>
        </p:txBody>
      </p:sp>
      <p:sp useBgFill="1">
        <p:nvSpPr>
          <p:cNvPr id="6" name="Rectangle 5"/>
          <p:cNvSpPr/>
          <p:nvPr/>
        </p:nvSpPr>
        <p:spPr>
          <a:xfrm>
            <a:off x="0" y="1524000"/>
            <a:ext cx="9144000" cy="461665"/>
          </a:xfrm>
          <a:prstGeom prst="rect">
            <a:avLst/>
          </a:prstGeom>
        </p:spPr>
        <p:txBody>
          <a:bodyPr wrap="square">
            <a:spAutoFit/>
          </a:bodyPr>
          <a:lstStyle/>
          <a:p>
            <a:r>
              <a:rPr lang="en-US" sz="2400" b="1" dirty="0" smtClean="0"/>
              <a:t> - Christmas Day - Clark writes, </a:t>
            </a:r>
            <a:r>
              <a:rPr lang="en-US" sz="2400" b="1" dirty="0" smtClean="0">
                <a:ln>
                  <a:solidFill>
                    <a:schemeClr val="tx1"/>
                  </a:solidFill>
                </a:ln>
                <a:latin typeface="Bradley Hand ITC" pitchFamily="66" charset="0"/>
              </a:rPr>
              <a:t>“the men frolicked and hunted all day”</a:t>
            </a:r>
            <a:endParaRPr lang="en-US" sz="2400" b="1" dirty="0">
              <a:ln>
                <a:solidFill>
                  <a:schemeClr val="tx1"/>
                </a:solidFill>
              </a:ln>
              <a:latin typeface="Bradley Hand ITC" pitchFamily="66" charset="0"/>
            </a:endParaRPr>
          </a:p>
        </p:txBody>
      </p:sp>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2" name="Rectangle 11"/>
          <p:cNvSpPr/>
          <p:nvPr/>
        </p:nvSpPr>
        <p:spPr>
          <a:xfrm>
            <a:off x="0" y="1920240"/>
            <a:ext cx="2971800" cy="461665"/>
          </a:xfrm>
          <a:prstGeom prst="rect">
            <a:avLst/>
          </a:prstGeom>
        </p:spPr>
        <p:txBody>
          <a:bodyPr wrap="square">
            <a:spAutoFit/>
          </a:bodyPr>
          <a:lstStyle/>
          <a:p>
            <a:r>
              <a:rPr lang="en-US" sz="2400" b="1" dirty="0" smtClean="0"/>
              <a:t> - daily  tasks</a:t>
            </a:r>
          </a:p>
        </p:txBody>
      </p:sp>
      <p:sp useBgFill="1">
        <p:nvSpPr>
          <p:cNvPr id="14" name="Rectangle 13"/>
          <p:cNvSpPr/>
          <p:nvPr/>
        </p:nvSpPr>
        <p:spPr>
          <a:xfrm>
            <a:off x="0" y="2750165"/>
            <a:ext cx="9144000" cy="2431435"/>
          </a:xfrm>
          <a:prstGeom prst="rect">
            <a:avLst/>
          </a:prstGeom>
        </p:spPr>
        <p:txBody>
          <a:bodyPr wrap="square">
            <a:spAutoFit/>
          </a:bodyPr>
          <a:lstStyle/>
          <a:p>
            <a:r>
              <a:rPr lang="en-US" sz="2400" b="1" dirty="0" smtClean="0"/>
              <a:t> - March 29: court martial of </a:t>
            </a:r>
            <a:r>
              <a:rPr lang="en-US" sz="2400" b="1" dirty="0" smtClean="0">
                <a:effectLst>
                  <a:outerShdw dist="38100" dir="7200000" algn="ctr" rotWithShape="0">
                    <a:srgbClr val="FF0000"/>
                  </a:outerShdw>
                </a:effectLst>
              </a:rPr>
              <a:t>John </a:t>
            </a:r>
            <a:r>
              <a:rPr lang="en-US" sz="2400" b="1" dirty="0" err="1" smtClean="0">
                <a:effectLst>
                  <a:outerShdw dist="38100" dir="7200000" algn="ctr" rotWithShape="0">
                    <a:srgbClr val="FF0000"/>
                  </a:outerShdw>
                </a:effectLst>
              </a:rPr>
              <a:t>Colter</a:t>
            </a:r>
            <a:r>
              <a:rPr lang="en-US" sz="2400" b="1" dirty="0" smtClean="0">
                <a:effectLst>
                  <a:outerShdw dist="38100" dir="7200000" algn="ctr" rotWithShape="0">
                    <a:srgbClr val="FF0000"/>
                  </a:outerShdw>
                </a:effectLst>
              </a:rPr>
              <a:t>, Robert Frazer, John Shields</a:t>
            </a:r>
          </a:p>
          <a:p>
            <a:r>
              <a:rPr lang="en-US" sz="1600" b="1" dirty="0" smtClean="0"/>
              <a:t>     </a:t>
            </a:r>
          </a:p>
          <a:p>
            <a:r>
              <a:rPr lang="en-US" sz="2400" b="1" dirty="0" smtClean="0"/>
              <a:t>      Captain Clark’s Journal entry . . . .</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.(they) asked the forgiveness &amp;</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promised to do better . . ." </a:t>
            </a:r>
            <a:r>
              <a:rPr lang="en-US" sz="2800" b="1" dirty="0" smtClean="0"/>
              <a:t> </a:t>
            </a:r>
          </a:p>
        </p:txBody>
      </p:sp>
      <p:pic>
        <p:nvPicPr>
          <p:cNvPr id="379906" name="Picture 2" descr="Court-martial reenactment: Captains concur with court"/>
          <p:cNvPicPr>
            <a:picLocks noChangeAspect="1" noChangeArrowheads="1"/>
          </p:cNvPicPr>
          <p:nvPr/>
        </p:nvPicPr>
        <p:blipFill>
          <a:blip r:embed="rId3">
            <a:duotone>
              <a:prstClr val="black"/>
              <a:srgbClr val="D9C3A5">
                <a:tint val="50000"/>
                <a:satMod val="180000"/>
              </a:srgbClr>
            </a:duotone>
          </a:blip>
          <a:srcRect t="4094" r="5263" b="7018"/>
          <a:stretch>
            <a:fillRect/>
          </a:stretch>
        </p:blipFill>
        <p:spPr bwMode="auto">
          <a:xfrm>
            <a:off x="1752600" y="3200400"/>
            <a:ext cx="5334000" cy="3657600"/>
          </a:xfrm>
          <a:prstGeom prst="rect">
            <a:avLst/>
          </a:prstGeom>
          <a:noFill/>
          <a:ln w="50800">
            <a:solidFill>
              <a:schemeClr val="tx1"/>
            </a:solidFill>
          </a:ln>
        </p:spPr>
      </p:pic>
      <p:pic>
        <p:nvPicPr>
          <p:cNvPr id="16" name="Picture 2" descr="Court-martial reenactment: Captains concur with court"/>
          <p:cNvPicPr>
            <a:picLocks noChangeAspect="1" noChangeArrowheads="1"/>
          </p:cNvPicPr>
          <p:nvPr/>
        </p:nvPicPr>
        <p:blipFill>
          <a:blip r:embed="rId3">
            <a:duotone>
              <a:prstClr val="black"/>
              <a:srgbClr val="D9C3A5">
                <a:tint val="50000"/>
                <a:satMod val="180000"/>
              </a:srgbClr>
            </a:duotone>
          </a:blip>
          <a:srcRect l="53846" t="4094" r="5263" b="7018"/>
          <a:stretch>
            <a:fillRect/>
          </a:stretch>
        </p:blipFill>
        <p:spPr bwMode="auto">
          <a:xfrm>
            <a:off x="5029200" y="3200400"/>
            <a:ext cx="2243428" cy="3657600"/>
          </a:xfrm>
          <a:prstGeom prst="rect">
            <a:avLst/>
          </a:prstGeom>
          <a:noFill/>
          <a:ln w="50800">
            <a:solidFill>
              <a:schemeClr val="tx1"/>
            </a:solidFill>
          </a:ln>
        </p:spPr>
      </p:pic>
      <p:sp useBgFill="1">
        <p:nvSpPr>
          <p:cNvPr id="15" name="Rectangle 14"/>
          <p:cNvSpPr/>
          <p:nvPr/>
        </p:nvSpPr>
        <p:spPr>
          <a:xfrm>
            <a:off x="0" y="2362200"/>
            <a:ext cx="9144000" cy="461665"/>
          </a:xfrm>
          <a:prstGeom prst="rect">
            <a:avLst/>
          </a:prstGeom>
        </p:spPr>
        <p:txBody>
          <a:bodyPr wrap="square">
            <a:spAutoFit/>
          </a:bodyPr>
          <a:lstStyle/>
          <a:p>
            <a:r>
              <a:rPr lang="en-US" sz="2400" b="1" dirty="0" smtClean="0"/>
              <a:t> - Jan 4: Clark writes, “</a:t>
            </a:r>
            <a:r>
              <a:rPr lang="en-US" sz="2400" b="1" dirty="0" smtClean="0">
                <a:ln w="12700">
                  <a:solidFill>
                    <a:schemeClr val="tx1"/>
                  </a:solidFill>
                </a:ln>
                <a:latin typeface="Bradley Hand ITC" pitchFamily="66" charset="0"/>
              </a:rPr>
              <a:t>Werner &amp; Potts fight after dark</a:t>
            </a:r>
            <a:r>
              <a:rPr lang="en-US" sz="2400" b="1" dirty="0" smtClean="0"/>
              <a:t> . . .” </a:t>
            </a:r>
            <a:endParaRPr lang="en-US" sz="2400" b="1" dirty="0" smtClean="0">
              <a:ln w="12700">
                <a:solidFill>
                  <a:schemeClr val="accent1"/>
                </a:solidFill>
              </a:ln>
              <a:latin typeface="Bradley Hand ITC"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026"/>
                                        </p:tgtEl>
                                      </p:cBhvr>
                                    </p:animEffect>
                                    <p:set>
                                      <p:cBhvr>
                                        <p:cTn id="13" dur="1" fill="hold">
                                          <p:stCondLst>
                                            <p:cond delay="999"/>
                                          </p:stCondLst>
                                        </p:cTn>
                                        <p:tgtEl>
                                          <p:spTgt spid="1026"/>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bg/>
                                          </p:spTgt>
                                        </p:tgtEl>
                                        <p:attrNameLst>
                                          <p:attrName>style.visibility</p:attrName>
                                        </p:attrNameLst>
                                      </p:cBhvr>
                                      <p:to>
                                        <p:strVal val="visible"/>
                                      </p:to>
                                    </p:set>
                                    <p:animEffect transition="in" filter="fade">
                                      <p:cBhvr>
                                        <p:cTn id="22" dur="2000"/>
                                        <p:tgtEl>
                                          <p:spTgt spid="14">
                                            <p:bg/>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1000"/>
                                        <p:tgtEl>
                                          <p:spTgt spid="14">
                                            <p:txEl>
                                              <p:pRg st="0" end="0"/>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379906"/>
                                        </p:tgtEl>
                                        <p:attrNameLst>
                                          <p:attrName>style.visibility</p:attrName>
                                        </p:attrNameLst>
                                      </p:cBhvr>
                                      <p:to>
                                        <p:strVal val="visible"/>
                                      </p:to>
                                    </p:set>
                                    <p:animEffect transition="in" filter="fade">
                                      <p:cBhvr>
                                        <p:cTn id="28" dur="1000"/>
                                        <p:tgtEl>
                                          <p:spTgt spid="3799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63" presetClass="path" presetSubtype="0" accel="50000" decel="50000" fill="hold" nodeType="withEffect">
                                  <p:stCondLst>
                                    <p:cond delay="0"/>
                                  </p:stCondLst>
                                  <p:childTnLst>
                                    <p:animMotion origin="layout" path="M -2.5E-6 -1.11111E-6 L 0.14219 -1.11111E-6 " pathEditMode="relative" rAng="0" ptsTypes="AA">
                                      <p:cBhvr>
                                        <p:cTn id="34" dur="1000" fill="hold"/>
                                        <p:tgtEl>
                                          <p:spTgt spid="16"/>
                                        </p:tgtEl>
                                        <p:attrNameLst>
                                          <p:attrName>ppt_x</p:attrName>
                                          <p:attrName>ppt_y</p:attrName>
                                        </p:attrNameLst>
                                      </p:cBhvr>
                                      <p:rCtr x="71" y="0"/>
                                    </p:animMotion>
                                  </p:childTnLst>
                                </p:cTn>
                              </p:par>
                              <p:par>
                                <p:cTn id="35" presetID="10" presetClass="exit" presetSubtype="0" fill="hold" nodeType="withEffect">
                                  <p:stCondLst>
                                    <p:cond delay="500"/>
                                  </p:stCondLst>
                                  <p:childTnLst>
                                    <p:animEffect transition="out" filter="fade">
                                      <p:cBhvr>
                                        <p:cTn id="36" dur="1000"/>
                                        <p:tgtEl>
                                          <p:spTgt spid="379906"/>
                                        </p:tgtEl>
                                      </p:cBhvr>
                                    </p:animEffect>
                                    <p:set>
                                      <p:cBhvr>
                                        <p:cTn id="37" dur="1" fill="hold">
                                          <p:stCondLst>
                                            <p:cond delay="999"/>
                                          </p:stCondLst>
                                        </p:cTn>
                                        <p:tgtEl>
                                          <p:spTgt spid="379906"/>
                                        </p:tgtEl>
                                        <p:attrNameLst>
                                          <p:attrName>style.visibility</p:attrName>
                                        </p:attrNameLst>
                                      </p:cBhvr>
                                      <p:to>
                                        <p:strVal val="hidden"/>
                                      </p:to>
                                    </p:set>
                                  </p:childTnLst>
                                </p:cTn>
                              </p:par>
                              <p:par>
                                <p:cTn id="38" presetID="22" presetClass="entr" presetSubtype="8" fill="hold" nodeType="withEffect">
                                  <p:stCondLst>
                                    <p:cond delay="50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1000"/>
                                        <p:tgtEl>
                                          <p:spTgt spid="14">
                                            <p:txEl>
                                              <p:pRg st="1" end="1"/>
                                            </p:txEl>
                                          </p:spTgt>
                                        </p:tgtEl>
                                      </p:cBhvr>
                                    </p:animEffect>
                                  </p:childTnLst>
                                </p:cTn>
                              </p:par>
                              <p:par>
                                <p:cTn id="41" presetID="22" presetClass="entr" presetSubtype="8" fill="hold" nodeType="withEffect">
                                  <p:stCondLst>
                                    <p:cond delay="50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wipe(left)">
                                      <p:cBhvr>
                                        <p:cTn id="43" dur="1000"/>
                                        <p:tgtEl>
                                          <p:spTgt spid="14">
                                            <p:txEl>
                                              <p:pRg st="2" end="2"/>
                                            </p:txEl>
                                          </p:spTgt>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wipe(left)">
                                      <p:cBhvr>
                                        <p:cTn id="47" dur="2000"/>
                                        <p:tgtEl>
                                          <p:spTgt spid="14">
                                            <p:txEl>
                                              <p:pRg st="3" end="3"/>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4">
                                            <p:txEl>
                                              <p:pRg st="4" end="4"/>
                                            </p:txEl>
                                          </p:spTgt>
                                        </p:tgtEl>
                                        <p:attrNameLst>
                                          <p:attrName>style.visibility</p:attrName>
                                        </p:attrNameLst>
                                      </p:cBhvr>
                                      <p:to>
                                        <p:strVal val="visible"/>
                                      </p:to>
                                    </p:set>
                                    <p:animEffect transition="in" filter="wipe(left)">
                                      <p:cBhvr>
                                        <p:cTn id="50" dur="2000"/>
                                        <p:tgtEl>
                                          <p:spTgt spid="14">
                                            <p:txEl>
                                              <p:pRg st="4" end="4"/>
                                            </p:txEl>
                                          </p:spTgt>
                                        </p:tgtEl>
                                      </p:cBhvr>
                                    </p:animEffect>
                                  </p:childTnLst>
                                </p:cTn>
                              </p:par>
                            </p:childTnLst>
                          </p:cTn>
                        </p:par>
                        <p:par>
                          <p:cTn id="51" fill="hold">
                            <p:stCondLst>
                              <p:cond delay="3500"/>
                            </p:stCondLst>
                            <p:childTnLst>
                              <p:par>
                                <p:cTn id="52" presetID="22" presetClass="entr" presetSubtype="8" fill="hold" nodeType="afterEffect">
                                  <p:stCondLst>
                                    <p:cond delay="0"/>
                                  </p:stCondLst>
                                  <p:childTnLst>
                                    <p:set>
                                      <p:cBhvr>
                                        <p:cTn id="53" dur="1" fill="hold">
                                          <p:stCondLst>
                                            <p:cond delay="0"/>
                                          </p:stCondLst>
                                        </p:cTn>
                                        <p:tgtEl>
                                          <p:spTgt spid="14">
                                            <p:txEl>
                                              <p:pRg st="5" end="5"/>
                                            </p:txEl>
                                          </p:spTgt>
                                        </p:tgtEl>
                                        <p:attrNameLst>
                                          <p:attrName>style.visibility</p:attrName>
                                        </p:attrNameLst>
                                      </p:cBhvr>
                                      <p:to>
                                        <p:strVal val="visible"/>
                                      </p:to>
                                    </p:set>
                                    <p:animEffect transition="in" filter="wipe(left)">
                                      <p:cBhvr>
                                        <p:cTn id="54" dur="2000"/>
                                        <p:tgtEl>
                                          <p:spTgt spid="14">
                                            <p:txEl>
                                              <p:pRg st="5" end="5"/>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14">
                                            <p:txEl>
                                              <p:pRg st="6" end="6"/>
                                            </p:txEl>
                                          </p:spTgt>
                                        </p:tgtEl>
                                        <p:attrNameLst>
                                          <p:attrName>style.visibility</p:attrName>
                                        </p:attrNameLst>
                                      </p:cBhvr>
                                      <p:to>
                                        <p:strVal val="visible"/>
                                      </p:to>
                                    </p:set>
                                    <p:animEffect transition="in" filter="wipe(left)">
                                      <p:cBhvr>
                                        <p:cTn id="5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uiExpand="1" build="allAtOnce" animBg="1"/>
      <p:bldP spid="15" grpId="0" animBg="1"/>
    </p:bld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575685"/>
          </a:xfrm>
          <a:prstGeom prst="rect">
            <a:avLst/>
          </a:prstGeom>
        </p:spPr>
        <p:txBody>
          <a:bodyPr wrap="square">
            <a:spAutoFit/>
          </a:bodyPr>
          <a:lstStyle/>
          <a:p>
            <a:r>
              <a:rPr lang="en-US" sz="1400" dirty="0" smtClean="0">
                <a:hlinkClick r:id="rId2"/>
              </a:rPr>
              <a:t>http://www.lewis-clark.org/article/2640</a:t>
            </a:r>
            <a:endParaRPr lang="en-US" sz="1400" dirty="0" smtClean="0"/>
          </a:p>
          <a:p>
            <a:endParaRPr lang="en-US" sz="1400" dirty="0" smtClean="0"/>
          </a:p>
          <a:p>
            <a:r>
              <a:rPr lang="en-US" sz="1400" b="1" dirty="0" smtClean="0"/>
              <a:t>Records of the courts martial</a:t>
            </a:r>
            <a:r>
              <a:rPr lang="en-US" sz="1400" dirty="0" smtClean="0"/>
              <a:t> that took place after the expedition got under way were written in the Orderly Book. Otherwise, all we know of discipline problems at Camp Dubois is contained in the brief remarks in Clark's journals concerning certain men's drinking and fighting, and cryptic remarks such as "Collins–</a:t>
            </a:r>
            <a:r>
              <a:rPr lang="en-US" sz="1400" dirty="0" err="1" smtClean="0"/>
              <a:t>Blackgard</a:t>
            </a:r>
            <a:r>
              <a:rPr lang="en-US" sz="1400" dirty="0" smtClean="0"/>
              <a:t>," or Whitehouse "wishes to return," or Fraser "has don bad." However, sometime that winter, probably in January, Clark drafted a sort of guideline statement about courts martial on the expedition, indicating that he and Lewis had already discussed their dilemma and had agreed on a basic course of action. Indeed, Lewis evidently had confided to Clark that his position as co-captain was "Calculated to </a:t>
            </a:r>
            <a:r>
              <a:rPr lang="en-US" sz="1400" dirty="0" err="1" smtClean="0"/>
              <a:t>authorise</a:t>
            </a:r>
            <a:r>
              <a:rPr lang="en-US" sz="1400" dirty="0" smtClean="0"/>
              <a:t> punishment to the soldiers if necessary.“</a:t>
            </a:r>
            <a:r>
              <a:rPr lang="en-US" sz="1400" baseline="30000" dirty="0" smtClean="0"/>
              <a:t>   </a:t>
            </a:r>
            <a:r>
              <a:rPr lang="en-US" sz="1400" dirty="0" smtClean="0"/>
              <a:t>After all, the older officer had gained some experience along that line under General Anthony Wayne in Indiana Territory. With due regard for the </a:t>
            </a:r>
            <a:r>
              <a:rPr lang="en-US" sz="1400" i="1" dirty="0" smtClean="0"/>
              <a:t>Articles of War</a:t>
            </a:r>
            <a:r>
              <a:rPr lang="en-US" sz="1400" dirty="0" smtClean="0"/>
              <a:t>, they would proceed according to the circumstances inherent in their unique situation.</a:t>
            </a:r>
          </a:p>
          <a:p>
            <a:r>
              <a:rPr lang="en-US" sz="1400" i="1" dirty="0" smtClean="0"/>
              <a:t>. . . the rules to be observed is Strictly such as Cap. L. &amp; C shall from time establish, and a </a:t>
            </a:r>
            <a:r>
              <a:rPr lang="en-US" sz="1400" i="1" dirty="0" err="1" smtClean="0"/>
              <a:t>violiation</a:t>
            </a:r>
            <a:r>
              <a:rPr lang="en-US" sz="1400" i="1" dirty="0" smtClean="0"/>
              <a:t> or </a:t>
            </a:r>
            <a:r>
              <a:rPr lang="en-US" sz="1400" i="1" dirty="0" err="1" smtClean="0"/>
              <a:t>Disobediance</a:t>
            </a:r>
            <a:r>
              <a:rPr lang="en-US" sz="1400" i="1" dirty="0" smtClean="0"/>
              <a:t> shall be Subject to Such punishment as </a:t>
            </a:r>
            <a:r>
              <a:rPr lang="en-US" sz="1400" i="1" dirty="0" err="1" smtClean="0"/>
              <a:t>derected</a:t>
            </a:r>
            <a:r>
              <a:rPr lang="en-US" sz="1400" i="1" dirty="0" smtClean="0"/>
              <a:t> by the articles of War, in like Cases and Such other punishments, as Shall be inflicted by the Sentence of a Court Martial which </a:t>
            </a:r>
            <a:r>
              <a:rPr lang="en-US" sz="1400" i="1" strike="sngStrike" dirty="0" smtClean="0"/>
              <a:t>Shall</a:t>
            </a:r>
            <a:r>
              <a:rPr lang="en-US" sz="1400" i="1" dirty="0" smtClean="0"/>
              <a:t> are to be formed in the following manner, </a:t>
            </a:r>
            <a:r>
              <a:rPr lang="en-US" sz="1400" i="1" dirty="0" err="1" smtClean="0"/>
              <a:t>Viz</a:t>
            </a:r>
            <a:r>
              <a:rPr lang="en-US" sz="1400" i="1" dirty="0" smtClean="0"/>
              <a:t>; one </a:t>
            </a:r>
            <a:r>
              <a:rPr lang="en-US" sz="1400" i="1" dirty="0" err="1" smtClean="0"/>
              <a:t>Intptr</a:t>
            </a:r>
            <a:r>
              <a:rPr lang="en-US" sz="1400" i="1" dirty="0" smtClean="0"/>
              <a:t> or </a:t>
            </a:r>
            <a:r>
              <a:rPr lang="en-US" sz="1400" i="1" dirty="0" err="1" smtClean="0"/>
              <a:t>Sergt</a:t>
            </a:r>
            <a:r>
              <a:rPr lang="en-US" sz="1400" i="1" dirty="0" smtClean="0"/>
              <a:t>. to act as president and at least 1 n Comd. officers &amp; 5 privates members The Court to Consist of not less then 7 members, </a:t>
            </a:r>
            <a:r>
              <a:rPr lang="en-US" sz="1400" i="1" strike="sngStrike" dirty="0" smtClean="0"/>
              <a:t>in Capital offenses and</a:t>
            </a:r>
            <a:r>
              <a:rPr lang="en-US" sz="1400" i="1" dirty="0" smtClean="0"/>
              <a:t> at other times when Convenient one of the </a:t>
            </a:r>
            <a:r>
              <a:rPr lang="en-US" sz="1400" i="1" dirty="0" err="1" smtClean="0"/>
              <a:t>Capts</a:t>
            </a:r>
            <a:r>
              <a:rPr lang="en-US" sz="1400" i="1" dirty="0" smtClean="0"/>
              <a:t>. will preside at the Court in that Case the Court will have an addition to their number of a </a:t>
            </a:r>
            <a:r>
              <a:rPr lang="en-US" sz="1400" i="1" dirty="0" err="1" smtClean="0"/>
              <a:t>presdt</a:t>
            </a:r>
            <a:r>
              <a:rPr lang="en-US" sz="1400" i="1" dirty="0" smtClean="0"/>
              <a:t>. </a:t>
            </a:r>
            <a:r>
              <a:rPr lang="en-US" sz="1400" i="1" strike="sngStrike" dirty="0" smtClean="0"/>
              <a:t>who will have 2 votes</a:t>
            </a:r>
            <a:r>
              <a:rPr lang="en-US" sz="1400" i="1" dirty="0" smtClean="0"/>
              <a:t> (but in all Cases Capt L. &amp; C doe reserve to themselves the right </a:t>
            </a:r>
            <a:r>
              <a:rPr lang="en-US" sz="1400" i="1" dirty="0" err="1" smtClean="0"/>
              <a:t>rudcing</a:t>
            </a:r>
            <a:r>
              <a:rPr lang="en-US" sz="1400" i="1" dirty="0" smtClean="0"/>
              <a:t> N C officers at will of inflicting such punishment as they may thing right agreeable to Law at any time which from the nature of the offence &amp; the good of the Service require it) This Court will act agreeable to the rules and regulations of the Articles of War and Such others as may be established by the Said </a:t>
            </a:r>
            <a:r>
              <a:rPr lang="en-US" sz="1400" i="1" dirty="0" err="1" smtClean="0"/>
              <a:t>Cpt</a:t>
            </a:r>
            <a:r>
              <a:rPr lang="en-US" sz="1400" i="1" dirty="0" smtClean="0"/>
              <a:t> L. &amp; C. from time to time.</a:t>
            </a:r>
          </a:p>
          <a:p>
            <a:r>
              <a:rPr lang="en-US" sz="1400" dirty="0" smtClean="0"/>
              <a:t>On 3 March 1804 Lewis directed a withering 452-word reprimand aimed toward Reuben Field for refusing to mount guard; John Shields for exciting "disorder and faction among the party"; and </a:t>
            </a:r>
            <a:r>
              <a:rPr lang="en-US" sz="1400" dirty="0" err="1" smtClean="0"/>
              <a:t>Colter</a:t>
            </a:r>
            <a:r>
              <a:rPr lang="en-US" sz="1400" dirty="0" smtClean="0"/>
              <a:t>, </a:t>
            </a:r>
            <a:r>
              <a:rPr lang="en-US" sz="1400" dirty="0" err="1" smtClean="0"/>
              <a:t>Boley</a:t>
            </a:r>
            <a:r>
              <a:rPr lang="en-US" sz="1400" dirty="0" smtClean="0"/>
              <a:t>, Weiser and Robinson for going AWOL. The basic issue was their mutual defiance of orders relayed through Sergeant Ordway during the two captains' temporary absence in St. Louis.</a:t>
            </a:r>
            <a:r>
              <a:rPr lang="en-US" sz="1400" baseline="30000" dirty="0" smtClean="0">
                <a:hlinkClick r:id="rId2"/>
              </a:rPr>
              <a:t>2</a:t>
            </a:r>
            <a:r>
              <a:rPr lang="en-US" sz="1400" dirty="0" smtClean="0"/>
              <a:t> Ordway was directed to read the order to the men on parade the following morning. Unfortunately, Lewis's eloquence had little effect, for before the month was out the first court martial had to be ordered.</a:t>
            </a:r>
          </a:p>
          <a:p>
            <a:r>
              <a:rPr lang="en-US" sz="1400" b="1" dirty="0" smtClean="0"/>
              <a:t>The first court martial took place on 29 March 1804</a:t>
            </a:r>
            <a:r>
              <a:rPr lang="en-US" sz="1400" dirty="0" smtClean="0"/>
              <a:t>, when John </a:t>
            </a:r>
            <a:r>
              <a:rPr lang="en-US" sz="1400" dirty="0" err="1" smtClean="0"/>
              <a:t>Colter</a:t>
            </a:r>
            <a:r>
              <a:rPr lang="en-US" sz="1400" dirty="0" smtClean="0"/>
              <a:t>, Robert Frazer, and John Shields were called before the court. Discreetly, Clark committed no details of this one to his journal, and no record of it was entered in the Orderly Book. He merely remarked that (perhaps having expected trouble) he had loaded a "small pr Pistols," and that he had "red the orders on Parade" that afternoon. Shields and </a:t>
            </a:r>
            <a:r>
              <a:rPr lang="en-US" sz="1400" dirty="0" err="1" smtClean="0"/>
              <a:t>Colter</a:t>
            </a:r>
            <a:r>
              <a:rPr lang="en-US" sz="1400" dirty="0" smtClean="0"/>
              <a:t>, he wrote, "asked the </a:t>
            </a:r>
            <a:r>
              <a:rPr lang="en-US" sz="1400" dirty="0" err="1" smtClean="0"/>
              <a:t>forgivness</a:t>
            </a:r>
            <a:r>
              <a:rPr lang="en-US" sz="1400" dirty="0" smtClean="0"/>
              <a:t> &amp; . . . promised to doe better in future."</a:t>
            </a:r>
          </a:p>
          <a:p>
            <a:r>
              <a:rPr lang="en-US" sz="1400" b="1" dirty="0" smtClean="0"/>
              <a:t>On Thursday, 17 May 1804</a:t>
            </a:r>
            <a:r>
              <a:rPr lang="en-US" sz="1400" dirty="0" smtClean="0"/>
              <a:t>, Clark (Lewis was still in St. Louis) ordered a court martial convened on the quarter deck of the keelboat, which was anchored 13 miles up the Missouri River opposite St. Charles. The jury, with Sergeant Ordway presiding, consisted of four enlisted men: Reuben Field, John Potts, Joseph Whitehouse, and Richard Windsor. "In behalf of the Capt." they heard charges against Privates William Werner, Hugh Hall, and John Collins for being absent without leave the previous night, "it being a breach of the Rules and articles of war." Werner and Hall pleaded guilty and were sentenced to 25 lashes apiece (see Corporal Punishment, but the sentence was suspended and they were recommended, "from their former Good conduct, to the mercy of the commanding officer."</a:t>
            </a:r>
          </a:p>
          <a:p>
            <a:r>
              <a:rPr lang="en-US" sz="1400" dirty="0" smtClean="0"/>
              <a:t>Collins was also charged with "</a:t>
            </a:r>
            <a:r>
              <a:rPr lang="en-US" sz="1400" dirty="0" err="1" smtClean="0"/>
              <a:t>behaveing</a:t>
            </a:r>
            <a:r>
              <a:rPr lang="en-US" sz="1400" dirty="0" smtClean="0"/>
              <a:t> in an </a:t>
            </a:r>
            <a:r>
              <a:rPr lang="en-US" sz="1400" dirty="0" err="1" smtClean="0"/>
              <a:t>unbecomeing</a:t>
            </a:r>
            <a:r>
              <a:rPr lang="en-US" sz="1400" dirty="0" smtClean="0"/>
              <a:t> manner at the Ball last night," and for "Speaking in a language last night after his return tending to bring into disrespect the orders of the Commanding officer." He pleaded guilty to the first charge but not guilty to the second and third. He was found "Guilty of all the charges </a:t>
            </a:r>
            <a:r>
              <a:rPr lang="en-US" sz="1400" dirty="0" err="1" smtClean="0"/>
              <a:t>alledged</a:t>
            </a:r>
            <a:r>
              <a:rPr lang="en-US" sz="1400" dirty="0" smtClean="0"/>
              <a:t> against him it being a breach of the rules &amp; articles of War and do Sentence him to receive fifty lashes on his naked back– The Commanding officer approves of the proceedings &amp; </a:t>
            </a:r>
            <a:r>
              <a:rPr lang="en-US" sz="1400" dirty="0" err="1" smtClean="0"/>
              <a:t>Desicon</a:t>
            </a:r>
            <a:r>
              <a:rPr lang="en-US" sz="1400" dirty="0" smtClean="0"/>
              <a:t> of the Court martial and orders that the punishment of John Collins take place this evening at Sun Set in the Presence of the Party.–"</a:t>
            </a:r>
          </a:p>
          <a:p>
            <a:r>
              <a:rPr lang="en-US" sz="1400" b="1" dirty="0" smtClean="0"/>
              <a:t>At the mouth of the Kansas River, 29 June 1804</a:t>
            </a:r>
            <a:r>
              <a:rPr lang="en-US" sz="1400" dirty="0" smtClean="0"/>
              <a:t>, the captains called a court martial at 11 o'clock in the morning. Nathaniel Pryor presided; the jury consisted of John </a:t>
            </a:r>
            <a:r>
              <a:rPr lang="en-US" sz="1400" dirty="0" err="1" smtClean="0"/>
              <a:t>Colter</a:t>
            </a:r>
            <a:r>
              <a:rPr lang="en-US" sz="1400" dirty="0" smtClean="0"/>
              <a:t>, John Newman, Patrick </a:t>
            </a:r>
            <a:r>
              <a:rPr lang="en-US" sz="1400" dirty="0" err="1" smtClean="0"/>
              <a:t>Gass</a:t>
            </a:r>
            <a:r>
              <a:rPr lang="en-US" sz="1400" dirty="0" smtClean="0"/>
              <a:t>, and John Thompson. John Potts was named judge advocate. The apparently incorrigible John Collins was charged "with getting drunk on his post this morning out of whiskey put under his Charge as a </a:t>
            </a:r>
            <a:r>
              <a:rPr lang="en-US" sz="1400" dirty="0" err="1" smtClean="0"/>
              <a:t>Sentinal</a:t>
            </a:r>
            <a:r>
              <a:rPr lang="en-US" sz="1400" dirty="0" smtClean="0"/>
              <a:t> and for Suffering Hugh Hall to draw whiskey out of the Said Barrel intended for the party." Collins pleaded not guilty, but the court disagreed, and sentenced him "to </a:t>
            </a:r>
            <a:r>
              <a:rPr lang="en-US" sz="1400" dirty="0" err="1" smtClean="0"/>
              <a:t>recive</a:t>
            </a:r>
            <a:r>
              <a:rPr lang="en-US" sz="1400" dirty="0" smtClean="0"/>
              <a:t> </a:t>
            </a:r>
            <a:r>
              <a:rPr lang="en-US" sz="1400" i="1" dirty="0" smtClean="0"/>
              <a:t>one hundred Lashes on his bear Back</a:t>
            </a:r>
            <a:r>
              <a:rPr lang="en-US" sz="1400" dirty="0" smtClean="0"/>
              <a:t>. Hall was charged with "</a:t>
            </a:r>
            <a:r>
              <a:rPr lang="en-US" sz="1400" dirty="0" err="1" smtClean="0"/>
              <a:t>takeing</a:t>
            </a:r>
            <a:r>
              <a:rPr lang="en-US" sz="1400" dirty="0" smtClean="0"/>
              <a:t> whiskey out of a Keg . . . Stored on the Bank (and under the Charge of the guard) Contrary to all order, </a:t>
            </a:r>
            <a:r>
              <a:rPr lang="en-US" sz="1400" dirty="0" err="1" smtClean="0"/>
              <a:t>fule</a:t>
            </a:r>
            <a:r>
              <a:rPr lang="en-US" sz="1400" dirty="0" smtClean="0"/>
              <a:t>, or regulation." He pleaded guilty and was sentenced to fifty lashes. "The Commanding Officers approve of the Sentence of the Court and orders that the Punishment take place at half past three this evening, at which time the party will </a:t>
            </a:r>
            <a:r>
              <a:rPr lang="en-US" sz="1400" dirty="0" err="1" smtClean="0"/>
              <a:t>Parrade</a:t>
            </a:r>
            <a:r>
              <a:rPr lang="en-US" sz="1400" dirty="0" smtClean="0"/>
              <a:t> for inspection–"</a:t>
            </a:r>
          </a:p>
          <a:p>
            <a:r>
              <a:rPr lang="en-US" sz="1400" dirty="0" smtClean="0"/>
              <a:t>According to the Articles, a judge advocate was supposed to be an officer; his duty was to supervise the prosecution, administer the necessary oaths, and prepare a written report to be forwarded to the Secretary of War.</a:t>
            </a:r>
          </a:p>
          <a:p>
            <a:r>
              <a:rPr lang="en-US" sz="1400" b="1" dirty="0" smtClean="0"/>
              <a:t>On 12 July 1804 at Camp New Island</a:t>
            </a:r>
            <a:r>
              <a:rPr lang="en-US" sz="1400" dirty="0" smtClean="0"/>
              <a:t>, near today's </a:t>
            </a:r>
            <a:r>
              <a:rPr lang="en-US" sz="1400" dirty="0" err="1" smtClean="0"/>
              <a:t>Rulo</a:t>
            </a:r>
            <a:r>
              <a:rPr lang="en-US" sz="1400" dirty="0" smtClean="0"/>
              <a:t>, Nebraska, a court martial consisting of the two commanding officers—one of them serving as judge advocate–convened at 1:00 p.m. for the trial of Alexander Willard, who was charged with "lying down and Sleeping on his post whilst a </a:t>
            </a:r>
            <a:r>
              <a:rPr lang="en-US" sz="1400" dirty="0" err="1" smtClean="0"/>
              <a:t>Sentinal</a:t>
            </a:r>
            <a:r>
              <a:rPr lang="en-US" sz="1400" dirty="0" smtClean="0"/>
              <a:t>." It was a capital crime, "under the rules and articles of War punishable by death." Although Willard pleaded guilty of lying down, but not guilty of sleeping, the court, "after Duly Considering the evidence </a:t>
            </a:r>
            <a:r>
              <a:rPr lang="en-US" sz="1400" dirty="0" err="1" smtClean="0"/>
              <a:t>aduced</a:t>
            </a:r>
            <a:r>
              <a:rPr lang="en-US" sz="1400" dirty="0" smtClean="0"/>
              <a:t>, are of </a:t>
            </a:r>
            <a:r>
              <a:rPr lang="en-US" sz="1400" dirty="0" err="1" smtClean="0"/>
              <a:t>oppinion</a:t>
            </a:r>
            <a:r>
              <a:rPr lang="en-US" sz="1400" dirty="0" smtClean="0"/>
              <a:t> that the Prisoner . . . is guilty of every part of the Charge exhibited against him. it being a breach of the rules and articles of War (as well as tending to the probable </a:t>
            </a:r>
            <a:r>
              <a:rPr lang="en-US" sz="1400" dirty="0" err="1" smtClean="0"/>
              <a:t>distruction</a:t>
            </a:r>
            <a:r>
              <a:rPr lang="en-US" sz="1400" dirty="0" smtClean="0"/>
              <a:t> . . . of the party) do Sentence him to receive One hundred lashes on his bear back, at four different times in equal </a:t>
            </a:r>
            <a:r>
              <a:rPr lang="en-US" sz="1400" dirty="0" err="1" smtClean="0"/>
              <a:t>propation</a:t>
            </a:r>
            <a:r>
              <a:rPr lang="en-US" sz="1400" dirty="0" smtClean="0"/>
              <a:t>.– and order that the punishment Commence this evening at Sunset, and Continue to be inflicted, (by the Guard) every evening </a:t>
            </a:r>
            <a:r>
              <a:rPr lang="en-US" sz="1400" dirty="0" err="1" smtClean="0"/>
              <a:t>untill</a:t>
            </a:r>
            <a:r>
              <a:rPr lang="en-US" sz="1400" dirty="0" smtClean="0"/>
              <a:t> Completed." Dividing the flogging into four parts on four successive days was a common way of increasing the severity of the punishment.</a:t>
            </a:r>
          </a:p>
          <a:p>
            <a:r>
              <a:rPr lang="en-US" sz="1400" b="1" dirty="0" smtClean="0"/>
              <a:t>No official record exists of the trial of Moses Reed</a:t>
            </a:r>
            <a:r>
              <a:rPr lang="en-US" sz="1400" dirty="0" smtClean="0"/>
              <a:t> on 18 August 1804, although Clark mentions it in his journal. On the night of the third, Reed had told the captains he had left his knife at the previous night's campsite, and set out as if to retrieve it. It was a ruse, as the captains discovered on the 6th. Moreover La </a:t>
            </a:r>
            <a:r>
              <a:rPr lang="en-US" sz="1400" dirty="0" err="1" smtClean="0"/>
              <a:t>Liberte</a:t>
            </a:r>
            <a:r>
              <a:rPr lang="en-US" sz="1400" dirty="0" smtClean="0"/>
              <a:t>, one of the </a:t>
            </a:r>
            <a:r>
              <a:rPr lang="en-US" sz="1400" i="1" dirty="0" err="1" smtClean="0"/>
              <a:t>engagés</a:t>
            </a:r>
            <a:r>
              <a:rPr lang="en-US" sz="1400" dirty="0" smtClean="0"/>
              <a:t>, had apparently left with him. A four-man detail was dispatched to bring them back–Newman, dead or alive. La </a:t>
            </a:r>
            <a:r>
              <a:rPr lang="en-US" sz="1400" dirty="0" err="1" smtClean="0"/>
              <a:t>Liberté</a:t>
            </a:r>
            <a:r>
              <a:rPr lang="en-US" sz="1400" dirty="0" smtClean="0"/>
              <a:t> tricked the posse and got away, but Reed was at last returned to camp (near today's Salix, Iowa) after a 12-day pursuit by a detail of 4 men the captains had dispatched to apprehend him. At his trial "in the after Part of the Day, . . . he Confessed that he "Deserted &amp; </a:t>
            </a:r>
            <a:r>
              <a:rPr lang="en-US" sz="1400" dirty="0" err="1" smtClean="0"/>
              <a:t>Stold</a:t>
            </a:r>
            <a:r>
              <a:rPr lang="en-US" sz="1400" dirty="0" smtClean="0"/>
              <a:t> a public Rifle Shot-pouch Powder </a:t>
            </a:r>
            <a:r>
              <a:rPr lang="en-US" sz="1400" dirty="0" err="1" smtClean="0"/>
              <a:t>Bals</a:t>
            </a:r>
            <a:r>
              <a:rPr lang="en-US" sz="1400" dirty="0" smtClean="0"/>
              <a:t> and requested we would be as </a:t>
            </a:r>
            <a:r>
              <a:rPr lang="en-US" sz="1400" dirty="0" err="1" smtClean="0"/>
              <a:t>favourable</a:t>
            </a:r>
            <a:r>
              <a:rPr lang="en-US" sz="1400" dirty="0" smtClean="0"/>
              <a:t> with him as we Could </a:t>
            </a:r>
            <a:r>
              <a:rPr lang="en-US" sz="1400" dirty="0" err="1" smtClean="0"/>
              <a:t>consistantly</a:t>
            </a:r>
            <a:r>
              <a:rPr lang="en-US" sz="1400" dirty="0" smtClean="0"/>
              <a:t> with our </a:t>
            </a:r>
            <a:r>
              <a:rPr lang="en-US" sz="1400" dirty="0" err="1" smtClean="0"/>
              <a:t>Oathes</a:t>
            </a:r>
            <a:r>
              <a:rPr lang="en-US" sz="1400" dirty="0" smtClean="0"/>
              <a:t>–which we were and only Sentenced him to run the Gantlet four times through the Party &amp; that each man with 9 </a:t>
            </a:r>
            <a:r>
              <a:rPr lang="en-US" sz="1400" dirty="0" err="1" smtClean="0"/>
              <a:t>Swichies</a:t>
            </a:r>
            <a:r>
              <a:rPr lang="en-US" sz="1400" dirty="0" smtClean="0"/>
              <a:t> Should punish him and for him not to be considered in future as one of the Party." That the court "only" sentenced him to run the gauntlet four times was not really very "</a:t>
            </a:r>
            <a:r>
              <a:rPr lang="en-US" sz="1400" dirty="0" err="1" smtClean="0"/>
              <a:t>favourable</a:t>
            </a:r>
            <a:r>
              <a:rPr lang="en-US" sz="1400" dirty="0" smtClean="0"/>
              <a:t>." Customarily, anyone who appeared to be holding back in delivering his blows could be ordered to run the </a:t>
            </a:r>
            <a:r>
              <a:rPr lang="en-US" sz="1400" dirty="0" err="1" smtClean="0"/>
              <a:t>guantlet</a:t>
            </a:r>
            <a:r>
              <a:rPr lang="en-US" sz="1400" dirty="0" smtClean="0"/>
              <a:t> himself. In this instance, if only the privates comprised the gauntlet, or "running-course," Reed could have suffered a total of 828 strokes. Running the gauntlet was his punishment for stealing the rifle, shot-pouch, powder and bullets; dismissal from the Corps, and presumably the Army too, was the price he paid for desertion.</a:t>
            </a:r>
          </a:p>
          <a:p>
            <a:r>
              <a:rPr lang="en-US" sz="1400" b="1" dirty="0" smtClean="0"/>
              <a:t>Obviously, Private John Newman's service on a jury</a:t>
            </a:r>
            <a:r>
              <a:rPr lang="en-US" sz="1400" dirty="0" smtClean="0"/>
              <a:t> had left no impression on him. At high noon on 13 October 1804 the captains convened a court martial for the trial of Newman, charging him with "having uttered repeated expressions of a highly criminal and mutinous nature; the same having a tendency not only to </a:t>
            </a:r>
            <a:r>
              <a:rPr lang="en-US" sz="1400" dirty="0" err="1" smtClean="0"/>
              <a:t>distroy</a:t>
            </a:r>
            <a:r>
              <a:rPr lang="en-US" sz="1400" dirty="0" smtClean="0"/>
              <a:t> every principle of military discipline, but also to alienate the affections of the individuals composing this Detachment to their officers, and disaffect them to the service for which they have been so sacredly and solemnly engaged." As was typical in most trials, the prisoner pleaded not guilty to the charges.</a:t>
            </a:r>
          </a:p>
          <a:p>
            <a:r>
              <a:rPr lang="en-US" sz="1400" i="1" dirty="0" smtClean="0"/>
              <a:t>The court after having duly considered the evidence </a:t>
            </a:r>
            <a:r>
              <a:rPr lang="en-US" sz="1400" i="1" dirty="0" err="1" smtClean="0"/>
              <a:t>aduced</a:t>
            </a:r>
            <a:r>
              <a:rPr lang="en-US" sz="1400" i="1" dirty="0" smtClean="0"/>
              <a:t>, as well as the defense of the said </a:t>
            </a:r>
            <a:r>
              <a:rPr lang="en-US" sz="1400" i="1" dirty="0" err="1" smtClean="0"/>
              <a:t>prisonor</a:t>
            </a:r>
            <a:r>
              <a:rPr lang="en-US" sz="1400" i="1" dirty="0" smtClean="0"/>
              <a:t>, are unanimously of opinion that the </a:t>
            </a:r>
            <a:r>
              <a:rPr lang="en-US" sz="1400" i="1" dirty="0" err="1" smtClean="0"/>
              <a:t>prisonar</a:t>
            </a:r>
            <a:r>
              <a:rPr lang="en-US" sz="1400" i="1" dirty="0" smtClean="0"/>
              <a:t> John Newman is guilty of every part of the charge exhibited against him, and do sentence him </a:t>
            </a:r>
            <a:r>
              <a:rPr lang="en-US" sz="1400" i="1" strike="sngStrike" dirty="0" smtClean="0"/>
              <a:t>under the articles of the [blank] Section of the</a:t>
            </a:r>
            <a:r>
              <a:rPr lang="en-US" sz="1400" i="1" dirty="0" smtClean="0"/>
              <a:t> agreeably to the rules and articles of war, to receive seventy five lashes on his bear back, and to be henceforth discarded from the </a:t>
            </a:r>
            <a:r>
              <a:rPr lang="en-US" sz="1400" i="1" dirty="0" err="1" smtClean="0"/>
              <a:t>perminent</a:t>
            </a:r>
            <a:r>
              <a:rPr lang="en-US" sz="1400" i="1" dirty="0" smtClean="0"/>
              <a:t> party engaged for North Western discovery; two thirds of the Court concurring in the sum and nature of the punishment awarded. the commanding officers approve and confirm the sentence of the court, and direct the punishment take place tomorrow between the hours of one and two P. M.– The commanding officers further direct that John Newman in future be </a:t>
            </a:r>
            <a:r>
              <a:rPr lang="en-US" sz="1400" i="1" dirty="0" err="1" smtClean="0"/>
              <a:t>attatched</a:t>
            </a:r>
            <a:r>
              <a:rPr lang="en-US" sz="1400" i="1" dirty="0" smtClean="0"/>
              <a:t> to the mess and crew of the red </a:t>
            </a:r>
            <a:r>
              <a:rPr lang="en-US" sz="1400" i="1" dirty="0" err="1" smtClean="0"/>
              <a:t>Perogue</a:t>
            </a:r>
            <a:r>
              <a:rPr lang="en-US" sz="1400" i="1" dirty="0" smtClean="0"/>
              <a:t> as a </a:t>
            </a:r>
            <a:r>
              <a:rPr lang="en-US" sz="1400" i="1" dirty="0" err="1" smtClean="0"/>
              <a:t>labouring</a:t>
            </a:r>
            <a:r>
              <a:rPr lang="en-US" sz="1400" i="1" dirty="0" smtClean="0"/>
              <a:t> hand on board the same, and that he be deprived of his arms and accoutrements, and not be </a:t>
            </a:r>
            <a:r>
              <a:rPr lang="en-US" sz="1400" i="1" dirty="0" err="1" smtClean="0"/>
              <a:t>permited</a:t>
            </a:r>
            <a:r>
              <a:rPr lang="en-US" sz="1400" i="1" dirty="0" smtClean="0"/>
              <a:t> the honor of mounting guard </a:t>
            </a:r>
            <a:r>
              <a:rPr lang="en-US" sz="1400" i="1" dirty="0" err="1" smtClean="0"/>
              <a:t>untill</a:t>
            </a:r>
            <a:r>
              <a:rPr lang="en-US" sz="1400" i="1" dirty="0" smtClean="0"/>
              <a:t> further orders; the commanding officers further direct that in </a:t>
            </a:r>
            <a:r>
              <a:rPr lang="en-US" sz="1400" i="1" dirty="0" err="1" smtClean="0"/>
              <a:t>lue</a:t>
            </a:r>
            <a:r>
              <a:rPr lang="en-US" sz="1400" i="1" dirty="0" smtClean="0"/>
              <a:t> of the guard duty from which Newman has been exempted by virtue of this order, that he shall be exposed to such drudgeries as they may think proper to direct from time to time with a view to the general relief of the detachment.</a:t>
            </a:r>
          </a:p>
          <a:p>
            <a:r>
              <a:rPr lang="en-US" sz="1400" dirty="0" smtClean="0"/>
              <a:t>Despite Newman's pleas for mercy, the captains refused to back down. Notice that they started to cite the Articles of War, then crossed it out without entering "Section II." This may be interpreted as an indication that they did not have a copy of the Articles at hand to refresh their memories. Otherwise, they may have refrained from a specific citation because they had reservations about the strict legality of the trial.</a:t>
            </a:r>
          </a:p>
          <a:p>
            <a:r>
              <a:rPr lang="en-US" sz="1400" b="1" dirty="0" smtClean="0"/>
              <a:t>One more trial completed the record of courts martial</a:t>
            </a:r>
            <a:r>
              <a:rPr lang="en-US" sz="1400" dirty="0" smtClean="0"/>
              <a:t> during the expedition, although it was not mentioned in the Orderly Book. At Fort Mandan on 10 February 1805, Private Thomas Howard was tried for climbing over the palisade instead </a:t>
            </a:r>
            <a:r>
              <a:rPr lang="en-US" sz="1400" dirty="0" err="1" smtClean="0"/>
              <a:t>instead</a:t>
            </a:r>
            <a:r>
              <a:rPr lang="en-US" sz="1400" dirty="0" smtClean="0"/>
              <a:t> of calling for the guard to open the gate (see Guard Duty regarding a guard's </a:t>
            </a:r>
            <a:r>
              <a:rPr lang="en-US" sz="1400" dirty="0" err="1" smtClean="0"/>
              <a:t>responsibiities</a:t>
            </a:r>
            <a:r>
              <a:rPr lang="en-US" sz="1400" dirty="0" smtClean="0"/>
              <a:t>). That set a potentially dangerous example, for the Indian who accompanied him followed him over the wall. Lewis scolded and warned the Indian, and sent him away. Howard was tried and sentenced to fifty lashes, but on the court's recommendation of mercy, the penalty was set aside.</a:t>
            </a:r>
          </a:p>
          <a:p>
            <a:r>
              <a:rPr lang="en-US" sz="1400" b="1" dirty="0" smtClean="0"/>
              <a:t>The tally of seven courts martial in nine months</a:t>
            </a:r>
            <a:r>
              <a:rPr lang="en-US" sz="1400" dirty="0" smtClean="0"/>
              <a:t> was a low average in those days. The orderly books for the garrison at Fort Wayne, which consisted of about 70 men, recorded an average of at least one, and sometimes three, trials per week.</a:t>
            </a:r>
          </a:p>
          <a:p>
            <a:r>
              <a:rPr lang="en-US" sz="1400" dirty="0" smtClean="0"/>
              <a:t/>
            </a:r>
            <a:br>
              <a:rPr lang="en-US" sz="1400" dirty="0" smtClean="0"/>
            </a:br>
            <a:endParaRPr lang="en-US" sz="1400" dirty="0"/>
          </a:p>
        </p:txBody>
      </p:sp>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p:nvPr/>
        </p:nvSpPr>
        <p:spPr>
          <a:xfrm>
            <a:off x="0" y="2752344"/>
            <a:ext cx="9144000" cy="2431435"/>
          </a:xfrm>
          <a:prstGeom prst="rect">
            <a:avLst/>
          </a:prstGeom>
        </p:spPr>
        <p:txBody>
          <a:bodyPr wrap="square">
            <a:spAutoFit/>
          </a:bodyPr>
          <a:lstStyle/>
          <a:p>
            <a:r>
              <a:rPr lang="en-US" sz="2400" b="1" dirty="0" smtClean="0"/>
              <a:t> - March 29: court martial of </a:t>
            </a:r>
            <a:r>
              <a:rPr lang="en-US" sz="2400" b="1" dirty="0" smtClean="0">
                <a:effectLst>
                  <a:outerShdw dist="38100" dir="7200000" algn="ctr" rotWithShape="0">
                    <a:srgbClr val="FF0000"/>
                  </a:outerShdw>
                </a:effectLst>
              </a:rPr>
              <a:t>John </a:t>
            </a:r>
            <a:r>
              <a:rPr lang="en-US" sz="2400" b="1" dirty="0" err="1" smtClean="0">
                <a:effectLst>
                  <a:outerShdw dist="38100" dir="7200000" algn="ctr" rotWithShape="0">
                    <a:srgbClr val="FF0000"/>
                  </a:outerShdw>
                </a:effectLst>
              </a:rPr>
              <a:t>Colter</a:t>
            </a:r>
            <a:r>
              <a:rPr lang="en-US" sz="2400" b="1" dirty="0" smtClean="0">
                <a:effectLst>
                  <a:outerShdw dist="38100" dir="7200000" algn="ctr" rotWithShape="0">
                    <a:srgbClr val="FF0000"/>
                  </a:outerShdw>
                </a:effectLst>
              </a:rPr>
              <a:t>, Robert Frazer, John Shields</a:t>
            </a:r>
          </a:p>
          <a:p>
            <a:r>
              <a:rPr lang="en-US" sz="1600" b="1" dirty="0" smtClean="0"/>
              <a:t>     </a:t>
            </a:r>
          </a:p>
          <a:p>
            <a:r>
              <a:rPr lang="en-US" sz="2400" b="1" dirty="0" smtClean="0"/>
              <a:t>      Captain Clark’s Journal entry . . . .</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.(they) asked the forgiveness &amp;</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promised to do better . . ." </a:t>
            </a:r>
            <a:r>
              <a:rPr lang="en-US" sz="2800" b="1" dirty="0" smtClean="0"/>
              <a:t> </a:t>
            </a:r>
          </a:p>
        </p:txBody>
      </p:sp>
      <p:sp useBgFill="1">
        <p:nvSpPr>
          <p:cNvPr id="4" name="Rectangle 3"/>
          <p:cNvSpPr/>
          <p:nvPr/>
        </p:nvSpPr>
        <p:spPr>
          <a:xfrm>
            <a:off x="0" y="762000"/>
            <a:ext cx="9144000" cy="830997"/>
          </a:xfrm>
          <a:prstGeom prst="rect">
            <a:avLst/>
          </a:prstGeom>
        </p:spPr>
        <p:txBody>
          <a:bodyPr wrap="square">
            <a:spAutoFit/>
          </a:bodyPr>
          <a:lstStyle/>
          <a:p>
            <a:r>
              <a:rPr lang="en-US" sz="2400" b="1" dirty="0" smtClean="0"/>
              <a:t> - Captains &amp; 4 sergeants (Charlie Floyd, Patrick </a:t>
            </a:r>
            <a:r>
              <a:rPr lang="en-US" sz="2400" b="1" dirty="0" err="1" smtClean="0"/>
              <a:t>Gass</a:t>
            </a:r>
            <a:r>
              <a:rPr lang="en-US" sz="2400" b="1" dirty="0" smtClean="0"/>
              <a:t>, John Ordway,</a:t>
            </a:r>
          </a:p>
          <a:p>
            <a:r>
              <a:rPr lang="en-US" sz="2400" b="1" dirty="0" smtClean="0"/>
              <a:t>    Nathaniel Pryor, Richard </a:t>
            </a:r>
            <a:r>
              <a:rPr lang="en-US" sz="2400" b="1" dirty="0" err="1" smtClean="0"/>
              <a:t>Warfington</a:t>
            </a:r>
            <a:r>
              <a:rPr lang="en-US" sz="2400" b="1" dirty="0" smtClean="0"/>
              <a:t>) are required to write journals </a:t>
            </a:r>
            <a:endParaRPr lang="en-US" sz="2400" b="1" dirty="0"/>
          </a:p>
        </p:txBody>
      </p:sp>
      <p:sp useBgFill="1">
        <p:nvSpPr>
          <p:cNvPr id="6" name="Rectangle 5"/>
          <p:cNvSpPr/>
          <p:nvPr/>
        </p:nvSpPr>
        <p:spPr>
          <a:xfrm>
            <a:off x="0" y="1524000"/>
            <a:ext cx="9144000" cy="461665"/>
          </a:xfrm>
          <a:prstGeom prst="rect">
            <a:avLst/>
          </a:prstGeom>
        </p:spPr>
        <p:txBody>
          <a:bodyPr wrap="square">
            <a:spAutoFit/>
          </a:bodyPr>
          <a:lstStyle/>
          <a:p>
            <a:r>
              <a:rPr lang="en-US" sz="2400" b="1" dirty="0" smtClean="0"/>
              <a:t> - Christmas Day - Clark writes, </a:t>
            </a:r>
            <a:r>
              <a:rPr lang="en-US" sz="2400" b="1" dirty="0" smtClean="0">
                <a:ln>
                  <a:solidFill>
                    <a:schemeClr val="tx1"/>
                  </a:solidFill>
                </a:ln>
                <a:latin typeface="Bradley Hand ITC" pitchFamily="66" charset="0"/>
              </a:rPr>
              <a:t>“the men frolicked and hunted all day”</a:t>
            </a:r>
            <a:endParaRPr lang="en-US" sz="2400" b="1" dirty="0">
              <a:ln>
                <a:solidFill>
                  <a:schemeClr val="tx1"/>
                </a:solidFill>
              </a:ln>
              <a:latin typeface="Bradley Hand ITC" pitchFamily="66" charset="0"/>
            </a:endParaRPr>
          </a:p>
        </p:txBody>
      </p:sp>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2" name="Rectangle 11"/>
          <p:cNvSpPr/>
          <p:nvPr/>
        </p:nvSpPr>
        <p:spPr>
          <a:xfrm>
            <a:off x="0" y="1920240"/>
            <a:ext cx="2971800" cy="461665"/>
          </a:xfrm>
          <a:prstGeom prst="rect">
            <a:avLst/>
          </a:prstGeom>
        </p:spPr>
        <p:txBody>
          <a:bodyPr wrap="square">
            <a:spAutoFit/>
          </a:bodyPr>
          <a:lstStyle/>
          <a:p>
            <a:r>
              <a:rPr lang="en-US" sz="2400" b="1" dirty="0" smtClean="0"/>
              <a:t> - daily  tasks</a:t>
            </a:r>
          </a:p>
        </p:txBody>
      </p:sp>
      <p:pic>
        <p:nvPicPr>
          <p:cNvPr id="16" name="Picture 2" descr="Court-martial reenactment: Captains concur with court"/>
          <p:cNvPicPr>
            <a:picLocks noChangeAspect="1" noChangeArrowheads="1"/>
          </p:cNvPicPr>
          <p:nvPr/>
        </p:nvPicPr>
        <p:blipFill>
          <a:blip r:embed="rId2">
            <a:duotone>
              <a:prstClr val="black"/>
              <a:srgbClr val="D9C3A5">
                <a:tint val="50000"/>
                <a:satMod val="180000"/>
              </a:srgbClr>
            </a:duotone>
          </a:blip>
          <a:srcRect l="53846" t="4094" r="5263" b="7018"/>
          <a:stretch>
            <a:fillRect/>
          </a:stretch>
        </p:blipFill>
        <p:spPr bwMode="auto">
          <a:xfrm>
            <a:off x="6318504" y="3200400"/>
            <a:ext cx="2234080" cy="3642360"/>
          </a:xfrm>
          <a:prstGeom prst="rect">
            <a:avLst/>
          </a:prstGeom>
          <a:noFill/>
          <a:ln w="50800">
            <a:solidFill>
              <a:schemeClr val="tx1"/>
            </a:solidFill>
          </a:ln>
        </p:spPr>
      </p:pic>
      <p:sp useBgFill="1">
        <p:nvSpPr>
          <p:cNvPr id="17" name="Rectangle 16"/>
          <p:cNvSpPr/>
          <p:nvPr/>
        </p:nvSpPr>
        <p:spPr>
          <a:xfrm>
            <a:off x="0" y="6180892"/>
            <a:ext cx="9144000" cy="677108"/>
          </a:xfrm>
          <a:prstGeom prst="rect">
            <a:avLst/>
          </a:prstGeom>
        </p:spPr>
        <p:txBody>
          <a:bodyPr wrap="square">
            <a:spAutoFit/>
          </a:bodyPr>
          <a:lstStyle/>
          <a:p>
            <a:r>
              <a:rPr lang="en-US" sz="3800" b="1" dirty="0" smtClean="0"/>
              <a:t>May 14 the Expedition leaves Camp Dubois </a:t>
            </a:r>
            <a:endParaRPr lang="en-US" sz="3800" b="1" dirty="0"/>
          </a:p>
        </p:txBody>
      </p:sp>
      <p:sp useBgFill="1">
        <p:nvSpPr>
          <p:cNvPr id="11" name="Rectangle 10"/>
          <p:cNvSpPr/>
          <p:nvPr/>
        </p:nvSpPr>
        <p:spPr>
          <a:xfrm>
            <a:off x="0" y="2362200"/>
            <a:ext cx="9144000" cy="461665"/>
          </a:xfrm>
          <a:prstGeom prst="rect">
            <a:avLst/>
          </a:prstGeom>
        </p:spPr>
        <p:txBody>
          <a:bodyPr wrap="square">
            <a:spAutoFit/>
          </a:bodyPr>
          <a:lstStyle/>
          <a:p>
            <a:r>
              <a:rPr lang="en-US" sz="2400" b="1" dirty="0" smtClean="0"/>
              <a:t> - Jan 4: Clark writes, “</a:t>
            </a:r>
            <a:r>
              <a:rPr lang="en-US" sz="2400" b="1" dirty="0" smtClean="0">
                <a:ln w="12700">
                  <a:solidFill>
                    <a:schemeClr val="tx1"/>
                  </a:solidFill>
                </a:ln>
                <a:latin typeface="Bradley Hand ITC" pitchFamily="66" charset="0"/>
              </a:rPr>
              <a:t>Werner &amp; Potts fight after dark</a:t>
            </a:r>
            <a:r>
              <a:rPr lang="en-US" sz="2400" b="1" dirty="0" smtClean="0"/>
              <a:t> . . .” </a:t>
            </a:r>
            <a:endParaRPr lang="en-US" sz="2400" b="1" dirty="0" smtClean="0">
              <a:ln w="12700">
                <a:solidFill>
                  <a:schemeClr val="accent1"/>
                </a:solidFill>
              </a:ln>
              <a:latin typeface="Bradley Hand ITC" pitchFamily="66" charset="0"/>
            </a:endParaRPr>
          </a:p>
        </p:txBody>
      </p:sp>
      <p:sp>
        <p:nvSpPr>
          <p:cNvPr id="15" name="Rectangle 14"/>
          <p:cNvSpPr/>
          <p:nvPr/>
        </p:nvSpPr>
        <p:spPr>
          <a:xfrm>
            <a:off x="0" y="3154740"/>
            <a:ext cx="9144000" cy="1569660"/>
          </a:xfrm>
          <a:prstGeom prst="rect">
            <a:avLst/>
          </a:prstGeom>
          <a:noFill/>
        </p:spPr>
        <p:txBody>
          <a:bodyPr wrap="square">
            <a:spAutoFit/>
          </a:bodyPr>
          <a:lstStyle/>
          <a:p>
            <a:r>
              <a:rPr lang="en-US" sz="2400" b="1" dirty="0" smtClean="0"/>
              <a:t> - boats are modified, </a:t>
            </a:r>
          </a:p>
          <a:p>
            <a:r>
              <a:rPr lang="en-US" sz="2400" b="1" dirty="0" smtClean="0"/>
              <a:t>		 gifts are packaged,</a:t>
            </a:r>
          </a:p>
          <a:p>
            <a:r>
              <a:rPr lang="en-US" sz="2400" b="1" dirty="0" smtClean="0"/>
              <a:t>			  food is prepared, </a:t>
            </a:r>
          </a:p>
          <a:p>
            <a:r>
              <a:rPr lang="en-US" sz="2400" b="1" dirty="0" smtClean="0"/>
              <a:t>				final preparations made!</a:t>
            </a:r>
          </a:p>
        </p:txBody>
      </p:sp>
      <p:pic>
        <p:nvPicPr>
          <p:cNvPr id="18" name="Picture 3" descr="http://www.garylucy.com/LCwoodriver.jpg"/>
          <p:cNvPicPr>
            <a:picLocks noChangeAspect="1" noChangeArrowheads="1"/>
          </p:cNvPicPr>
          <p:nvPr/>
        </p:nvPicPr>
        <p:blipFill>
          <a:blip r:embed="rId3"/>
          <a:srcRect b="4593"/>
          <a:stretch>
            <a:fillRect/>
          </a:stretch>
        </p:blipFill>
        <p:spPr bwMode="auto">
          <a:xfrm>
            <a:off x="0" y="685800"/>
            <a:ext cx="9144000" cy="5486401"/>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xEl>
                                              <p:pRg st="1" end="1"/>
                                            </p:txEl>
                                          </p:spTgt>
                                        </p:tgtEl>
                                      </p:cBhvr>
                                    </p:animEffect>
                                    <p:set>
                                      <p:cBhvr>
                                        <p:cTn id="7" dur="1" fill="hold">
                                          <p:stCondLst>
                                            <p:cond delay="999"/>
                                          </p:stCondLst>
                                        </p:cTn>
                                        <p:tgtEl>
                                          <p:spTgt spid="14">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xEl>
                                              <p:pRg st="2" end="2"/>
                                            </p:txEl>
                                          </p:spTgt>
                                        </p:tgtEl>
                                      </p:cBhvr>
                                    </p:animEffect>
                                    <p:set>
                                      <p:cBhvr>
                                        <p:cTn id="10" dur="1" fill="hold">
                                          <p:stCondLst>
                                            <p:cond delay="999"/>
                                          </p:stCondLst>
                                        </p:cTn>
                                        <p:tgtEl>
                                          <p:spTgt spid="14">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4">
                                            <p:txEl>
                                              <p:pRg st="3" end="3"/>
                                            </p:txEl>
                                          </p:spTgt>
                                        </p:tgtEl>
                                      </p:cBhvr>
                                    </p:animEffect>
                                    <p:set>
                                      <p:cBhvr>
                                        <p:cTn id="13" dur="1" fill="hold">
                                          <p:stCondLst>
                                            <p:cond delay="999"/>
                                          </p:stCondLst>
                                        </p:cTn>
                                        <p:tgtEl>
                                          <p:spTgt spid="14">
                                            <p:txEl>
                                              <p:pRg st="3" end="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4">
                                            <p:txEl>
                                              <p:pRg st="4" end="4"/>
                                            </p:txEl>
                                          </p:spTgt>
                                        </p:tgtEl>
                                      </p:cBhvr>
                                    </p:animEffect>
                                    <p:set>
                                      <p:cBhvr>
                                        <p:cTn id="16" dur="1" fill="hold">
                                          <p:stCondLst>
                                            <p:cond delay="999"/>
                                          </p:stCondLst>
                                        </p:cTn>
                                        <p:tgtEl>
                                          <p:spTgt spid="14">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4">
                                            <p:txEl>
                                              <p:pRg st="5" end="5"/>
                                            </p:txEl>
                                          </p:spTgt>
                                        </p:tgtEl>
                                      </p:cBhvr>
                                    </p:animEffect>
                                    <p:set>
                                      <p:cBhvr>
                                        <p:cTn id="19" dur="1" fill="hold">
                                          <p:stCondLst>
                                            <p:cond delay="999"/>
                                          </p:stCondLst>
                                        </p:cTn>
                                        <p:tgtEl>
                                          <p:spTgt spid="14">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4">
                                            <p:txEl>
                                              <p:pRg st="6" end="6"/>
                                            </p:txEl>
                                          </p:spTgt>
                                        </p:tgtEl>
                                      </p:cBhvr>
                                    </p:animEffect>
                                    <p:set>
                                      <p:cBhvr>
                                        <p:cTn id="22" dur="1" fill="hold">
                                          <p:stCondLst>
                                            <p:cond delay="999"/>
                                          </p:stCondLst>
                                        </p:cTn>
                                        <p:tgtEl>
                                          <p:spTgt spid="14">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left)">
                                      <p:cBhvr>
                                        <p:cTn id="33" dur="1000"/>
                                        <p:tgtEl>
                                          <p:spTgt spid="15">
                                            <p:txEl>
                                              <p:pRg st="1" end="1"/>
                                            </p:txEl>
                                          </p:spTgt>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left)">
                                      <p:cBhvr>
                                        <p:cTn id="37" dur="1000"/>
                                        <p:tgtEl>
                                          <p:spTgt spid="15">
                                            <p:txEl>
                                              <p:pRg st="2" end="2"/>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animEffect transition="in" filter="wipe(left)">
                                      <p:cBhvr>
                                        <p:cTn id="41" dur="1000"/>
                                        <p:tgtEl>
                                          <p:spTgt spid="1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Effect transition="in" filter="fade">
                                      <p:cBhvr>
                                        <p:cTn id="48" dur="1000"/>
                                        <p:tgtEl>
                                          <p:spTgt spid="17"/>
                                        </p:tgtEl>
                                      </p:cBhvr>
                                    </p:animEffect>
                                  </p:childTnLst>
                                </p:cTn>
                              </p:par>
                              <p:par>
                                <p:cTn id="49" presetID="10" presetClass="entr" presetSubtype="0"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0"/>
                                        <p:tgtEl>
                                          <p:spTgt spid="18"/>
                                        </p:tgtEl>
                                      </p:cBhvr>
                                    </p:animEffect>
                                  </p:childTnLst>
                                </p:cTn>
                              </p:par>
                              <p:par>
                                <p:cTn id="52" presetID="10" presetClass="exit" presetSubtype="0" fill="hold" grpId="0" nodeType="withEffect">
                                  <p:stCondLst>
                                    <p:cond delay="50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0" y="0"/>
            <a:ext cx="9144000" cy="3600986"/>
          </a:xfrm>
          <a:prstGeom prst="rect">
            <a:avLst/>
          </a:prstGeom>
          <a:solidFill>
            <a:srgbClr val="FBFFEA"/>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b="1" dirty="0" smtClean="0">
                <a:solidFill>
                  <a:srgbClr val="666666"/>
                </a:solidFill>
                <a:latin typeface="Arial" pitchFamily="34" charset="0"/>
                <a:cs typeface="Arial" pitchFamily="34" charset="0"/>
                <a:hlinkClick r:id="rId2"/>
              </a:rPr>
              <a:t>http://www.garylucy.com/LCwoodriver.html</a:t>
            </a:r>
            <a:endParaRPr lang="en-US" sz="1200" b="1" dirty="0" smtClean="0">
              <a:solidFill>
                <a:srgbClr val="666666"/>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666666"/>
                </a:solidFill>
                <a:effectLst/>
                <a:latin typeface="Arial" pitchFamily="34" charset="0"/>
                <a:cs typeface="Arial" pitchFamily="34" charset="0"/>
              </a:rPr>
              <a:t>LEWIS AND CLARK</a:t>
            </a:r>
            <a:r>
              <a:rPr kumimoji="0" lang="en-US" sz="1200" b="0" i="0" u="none" strike="noStrike" cap="none" normalizeH="0" baseline="0" dirty="0" smtClean="0">
                <a:ln>
                  <a:noFill/>
                </a:ln>
                <a:solidFill>
                  <a:srgbClr val="666666"/>
                </a:solidFill>
                <a:effectLst/>
                <a:latin typeface="Arial" pitchFamily="34" charset="0"/>
                <a:cs typeface="Arial" pitchFamily="34" charset="0"/>
              </a:rPr>
              <a:t> </a:t>
            </a:r>
            <a:br>
              <a:rPr kumimoji="0" lang="en-US" sz="1200" b="0" i="0" u="none" strike="noStrike" cap="none" normalizeH="0" baseline="0" dirty="0" smtClean="0">
                <a:ln>
                  <a:noFill/>
                </a:ln>
                <a:solidFill>
                  <a:srgbClr val="666666"/>
                </a:solidFill>
                <a:effectLst/>
                <a:latin typeface="Arial" pitchFamily="34" charset="0"/>
                <a:cs typeface="Arial" pitchFamily="34" charset="0"/>
              </a:rPr>
            </a:br>
            <a:r>
              <a:rPr kumimoji="0" lang="en-US" sz="1200" b="1" i="0" u="none" strike="noStrike" cap="none" normalizeH="0" baseline="0" dirty="0" smtClean="0">
                <a:ln>
                  <a:noFill/>
                </a:ln>
                <a:solidFill>
                  <a:srgbClr val="666666"/>
                </a:solidFill>
                <a:effectLst/>
                <a:latin typeface="Arial" pitchFamily="34" charset="0"/>
                <a:cs typeface="Arial" pitchFamily="34" charset="0"/>
              </a:rPr>
              <a:t>The Departure from the Wood River Encampment, May 14, 1804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666666"/>
                </a:solidFill>
                <a:effectLst/>
                <a:latin typeface="Arial" pitchFamily="34" charset="0"/>
                <a:cs typeface="Arial" pitchFamily="34" charset="0"/>
              </a:rPr>
              <a:t> After a long winter camped at the Wood River location across from the mouth of the Missouri River, the army expedition under the leadership of Meriwether Lewis and William Clark depart into a land few white men have ever seen. All hands are commanded  to put their back into it and  row across the Mississippi River and into the gaping mouth of the muddy Missouri River. The Missouri is a river nothing like the rivers each member of the expedition has known. If the Mississippi River is the grandfather of American rivers and the Ohio River the responsible patriarch, the Missouri River is the drunken uncle, pleasant to be around at times, however, hell on earth when he is on a bender. </a:t>
            </a:r>
            <a:br>
              <a:rPr kumimoji="0" lang="en-US" sz="1200" b="0" i="0" u="none" strike="noStrike" cap="none" normalizeH="0" baseline="0" dirty="0" smtClean="0">
                <a:ln>
                  <a:noFill/>
                </a:ln>
                <a:solidFill>
                  <a:srgbClr val="666666"/>
                </a:solidFill>
                <a:effectLst/>
                <a:latin typeface="Arial" pitchFamily="34" charset="0"/>
                <a:cs typeface="Arial" pitchFamily="34" charset="0"/>
              </a:rPr>
            </a:br>
            <a:r>
              <a:rPr kumimoji="0" lang="en-US" sz="1200" b="0" i="0" u="none" strike="noStrike" cap="none" normalizeH="0" baseline="0" dirty="0" smtClean="0">
                <a:ln>
                  <a:noFill/>
                </a:ln>
                <a:solidFill>
                  <a:srgbClr val="666666"/>
                </a:solidFill>
                <a:effectLst/>
                <a:latin typeface="Arial" pitchFamily="34" charset="0"/>
                <a:cs typeface="Arial" pitchFamily="34" charset="0"/>
              </a:rPr>
              <a:t>With eyes wide open and senses heightened to a fever pitch, the men of the Lewis and Clark Expedition listen to the commands of the sergeants to disregard the pain of the effort required to move a fully loaded 55 foot keelboat against the formidable current that will be their nemesis for 3000 plus miles before they have to climb the Rockies. We are witnessing the beginning of an epic adventure. In the absence of Lewis, away finishing business in St. Louis but soon to join the unit in St. Charles, Clark is in command. What must be going through his mind on the first leg of the journey. The men were, for the first time, really together as a unit. How were the boats going to handle? How would they work as a unit? We know that the leaders had early problems with discipline leading to court martial and the administration of lashes. Lewis almost fell to his death above Tavern Cave. The keelboat was almost lost in rough water; and, the men were getting to know the mean river that ran all the way to the Rockies. Would he and Lewis be able to grab and hold on to the respect of the men and provide the leadership to keep them alive and still accomplish the goals of exploration and diplomacy set forth by President Thomas Jefferson?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2931" name="Picture 3" descr="http://www.garylucy.com/LCwoodriver.jpg"/>
          <p:cNvPicPr>
            <a:picLocks noChangeAspect="1" noChangeArrowheads="1"/>
          </p:cNvPicPr>
          <p:nvPr/>
        </p:nvPicPr>
        <p:blipFill>
          <a:blip r:embed="rId3"/>
          <a:srcRect/>
          <a:stretch>
            <a:fillRect/>
          </a:stretch>
        </p:blipFill>
        <p:spPr bwMode="auto">
          <a:xfrm>
            <a:off x="1752600" y="3581399"/>
            <a:ext cx="5210175" cy="3276601"/>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sp>
        <p:nvSpPr>
          <p:cNvPr id="12" name="Freeform 11"/>
          <p:cNvSpPr/>
          <p:nvPr/>
        </p:nvSpPr>
        <p:spPr>
          <a:xfrm rot="21342617">
            <a:off x="29953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useBgFill="1">
          <p:nvSpPr>
            <p:cNvPr id="8" name="TextBox 7"/>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Rectangle 8"/>
            <p:cNvSpPr/>
            <p:nvPr/>
          </p:nvSpPr>
          <p:spPr>
            <a:xfrm>
              <a:off x="0" y="6180892"/>
              <a:ext cx="9144000" cy="677108"/>
            </a:xfrm>
            <a:prstGeom prst="rect">
              <a:avLst/>
            </a:prstGeom>
          </p:spPr>
          <p:txBody>
            <a:bodyPr wrap="square">
              <a:spAutoFit/>
            </a:bodyPr>
            <a:lstStyle/>
            <a:p>
              <a:r>
                <a:rPr lang="en-US" sz="3800" b="1" dirty="0" smtClean="0"/>
                <a:t>May 14 the Expedition leaves Camp Dubois </a:t>
              </a:r>
              <a:endParaRPr lang="en-US" sz="3800" b="1" dirty="0"/>
            </a:p>
          </p:txBody>
        </p:sp>
      </p:grpSp>
      <p:pic>
        <p:nvPicPr>
          <p:cNvPr id="7" name="Picture 3" descr="http://www.garylucy.com/LCwoodriver.jpg"/>
          <p:cNvPicPr>
            <a:picLocks noChangeAspect="1" noChangeArrowheads="1"/>
          </p:cNvPicPr>
          <p:nvPr/>
        </p:nvPicPr>
        <p:blipFill>
          <a:blip r:embed="rId2"/>
          <a:srcRect b="4593"/>
          <a:stretch>
            <a:fillRect/>
          </a:stretch>
        </p:blipFill>
        <p:spPr bwMode="auto">
          <a:xfrm>
            <a:off x="0" y="685799"/>
            <a:ext cx="9144000" cy="5486401"/>
          </a:xfrm>
          <a:prstGeom prst="rect">
            <a:avLst/>
          </a:prstGeom>
          <a:noFill/>
          <a:ln w="50800">
            <a:solidFill>
              <a:schemeClr val="tx1"/>
            </a:solidFill>
          </a:ln>
        </p:spPr>
      </p:pic>
      <p:sp useBgFill="1">
        <p:nvSpPr>
          <p:cNvPr id="5" name="TextBox 4"/>
          <p:cNvSpPr txBox="1"/>
          <p:nvPr/>
        </p:nvSpPr>
        <p:spPr>
          <a:xfrm>
            <a:off x="0" y="0"/>
            <a:ext cx="9143999" cy="646331"/>
          </a:xfrm>
          <a:prstGeom prst="rect">
            <a:avLst/>
          </a:prstGeom>
        </p:spPr>
        <p:txBody>
          <a:bodyPr wrap="square" rtlCol="0">
            <a:spAutoFit/>
          </a:bodyPr>
          <a:lstStyle/>
          <a:p>
            <a:pPr algn="ctr"/>
            <a:r>
              <a:rPr lang="en-US" sz="3600" b="1" dirty="0" smtClean="0">
                <a:effectLst>
                  <a:outerShdw dist="50800" dir="5400000" algn="ctr" rotWithShape="0">
                    <a:srgbClr val="FF0000"/>
                  </a:outerShdw>
                </a:effectLst>
                <a:latin typeface="Tempus Sans ITC" pitchFamily="82" charset="0"/>
              </a:rPr>
              <a:t>NEXT SESSION!</a:t>
            </a:r>
            <a:endParaRPr lang="en-US" sz="3600" b="1" dirty="0">
              <a:effectLst>
                <a:outerShdw dist="50800" dir="5400000" algn="ctr" rotWithShape="0">
                  <a:srgbClr val="FF0000"/>
                </a:outerShdw>
              </a:effectLst>
              <a:latin typeface="Tempus Sans ITC" pitchFamily="82" charset="0"/>
            </a:endParaRPr>
          </a:p>
        </p:txBody>
      </p:sp>
      <p:sp>
        <p:nvSpPr>
          <p:cNvPr id="4" name="TextBox 3"/>
          <p:cNvSpPr txBox="1"/>
          <p:nvPr/>
        </p:nvSpPr>
        <p:spPr>
          <a:xfrm>
            <a:off x="0" y="685800"/>
            <a:ext cx="9144000" cy="6340197"/>
          </a:xfrm>
          <a:prstGeom prst="rect">
            <a:avLst/>
          </a:prstGeom>
          <a:noFill/>
        </p:spPr>
        <p:txBody>
          <a:bodyPr wrap="square" rtlCol="0">
            <a:spAutoFit/>
          </a:bodyPr>
          <a:lstStyle/>
          <a:p>
            <a:r>
              <a:rPr lang="en-US" sz="4400" b="1" dirty="0" smtClean="0">
                <a:solidFill>
                  <a:srgbClr val="FFC000"/>
                </a:solidFill>
                <a:effectLst>
                  <a:outerShdw dist="50800" dir="3600000" sx="102000" sy="102000" algn="ctr" rotWithShape="0">
                    <a:srgbClr val="E19409"/>
                  </a:outerShdw>
                </a:effectLst>
              </a:rPr>
              <a:t> </a:t>
            </a:r>
            <a:r>
              <a:rPr lang="en-US" sz="4000" dirty="0" smtClean="0">
                <a:effectLst>
                  <a:outerShdw dist="50800" dir="3600000" algn="ctr" rotWithShape="0">
                    <a:srgbClr val="E19409"/>
                  </a:outerShdw>
                </a:effectLst>
              </a:rPr>
              <a:t>Western Interior Sea </a:t>
            </a:r>
          </a:p>
          <a:p>
            <a:r>
              <a:rPr lang="en-US" sz="4000" dirty="0" smtClean="0">
                <a:effectLst>
                  <a:outerShdw dist="50800" dir="3600000" algn="ctr" rotWithShape="0">
                    <a:srgbClr val="E19409"/>
                  </a:outerShdw>
                </a:effectLst>
              </a:rPr>
              <a:t>       				 &amp; lots of water samples!</a:t>
            </a:r>
          </a:p>
          <a:p>
            <a:endParaRPr lang="en-US" sz="4800" b="1" dirty="0" smtClean="0">
              <a:solidFill>
                <a:srgbClr val="FFC000"/>
              </a:solidFill>
              <a:effectLst>
                <a:outerShdw dist="50800" dir="5400000" sx="102000" sy="102000" algn="ctr" rotWithShape="0">
                  <a:schemeClr val="tx1"/>
                </a:outerShdw>
              </a:effectLst>
            </a:endParaRPr>
          </a:p>
          <a:p>
            <a:endParaRPr lang="en-US" sz="4800" b="1" dirty="0" smtClean="0">
              <a:solidFill>
                <a:srgbClr val="FFC000"/>
              </a:solidFill>
              <a:effectLst>
                <a:outerShdw dist="50800" dir="5400000" sx="102000" sy="102000" algn="ctr" rotWithShape="0">
                  <a:schemeClr val="tx1"/>
                </a:outerShdw>
              </a:effectLst>
            </a:endParaRPr>
          </a:p>
          <a:p>
            <a:endParaRPr lang="en-US" sz="4800" b="1" dirty="0" smtClean="0">
              <a:solidFill>
                <a:srgbClr val="FFC000"/>
              </a:solidFill>
              <a:effectLst>
                <a:outerShdw dist="50800" dir="5400000" sx="102000" sy="102000" algn="ctr" rotWithShape="0">
                  <a:schemeClr val="tx1"/>
                </a:outerShdw>
              </a:effectLst>
            </a:endParaRPr>
          </a:p>
          <a:p>
            <a:pPr algn="ctr"/>
            <a:endParaRPr lang="en-US" sz="4800" b="1" dirty="0" smtClean="0">
              <a:solidFill>
                <a:srgbClr val="FFC000"/>
              </a:solidFill>
              <a:effectLst>
                <a:outerShdw dist="50800" dir="5400000" sx="102000" sy="102000" algn="ctr" rotWithShape="0">
                  <a:schemeClr val="tx1"/>
                </a:outerShdw>
              </a:effectLst>
            </a:endParaRPr>
          </a:p>
          <a:p>
            <a:pPr algn="ctr"/>
            <a:endParaRPr lang="en-US" sz="4800" b="1" dirty="0" smtClean="0">
              <a:solidFill>
                <a:srgbClr val="FFC000"/>
              </a:solidFill>
              <a:effectLst>
                <a:outerShdw dist="50800" dir="5400000" sx="102000" sy="102000" algn="ctr" rotWithShape="0">
                  <a:schemeClr val="tx1"/>
                </a:outerShdw>
              </a:effectLst>
            </a:endParaRPr>
          </a:p>
          <a:p>
            <a:pPr algn="ctr"/>
            <a:endParaRPr lang="en-US" sz="2800" b="1" dirty="0" smtClean="0">
              <a:solidFill>
                <a:srgbClr val="FFC000"/>
              </a:solidFill>
              <a:effectLst>
                <a:outerShdw dist="50800" dir="5400000" sx="102000" sy="102000" algn="ctr" rotWithShape="0">
                  <a:schemeClr val="tx1"/>
                </a:outerShdw>
              </a:effectLst>
            </a:endParaRPr>
          </a:p>
          <a:p>
            <a:r>
              <a:rPr lang="en-US" sz="5400" b="1" dirty="0" smtClean="0">
                <a:solidFill>
                  <a:srgbClr val="FFC000"/>
                </a:solidFill>
                <a:effectLst>
                  <a:outerShdw dist="50800" dir="5400000" sx="102000" sy="102000" algn="ctr" rotWithShape="0">
                    <a:schemeClr val="tx1"/>
                  </a:outerShdw>
                </a:effectLst>
              </a:rPr>
              <a:t> 	 The River Trip Begins!</a:t>
            </a:r>
            <a:endParaRPr lang="en-US" sz="5400" dirty="0" smtClean="0"/>
          </a:p>
        </p:txBody>
      </p:sp>
      <p:grpSp>
        <p:nvGrpSpPr>
          <p:cNvPr id="11" name="Group 10"/>
          <p:cNvGrpSpPr/>
          <p:nvPr/>
        </p:nvGrpSpPr>
        <p:grpSpPr>
          <a:xfrm>
            <a:off x="7391400" y="4953000"/>
            <a:ext cx="919274" cy="905686"/>
            <a:chOff x="-457200" y="3200400"/>
            <a:chExt cx="2221579" cy="2415163"/>
          </a:xfrm>
        </p:grpSpPr>
        <p:pic>
          <p:nvPicPr>
            <p:cNvPr id="12"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13" name="Freeform 1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13"/>
          <p:cNvGrpSpPr/>
          <p:nvPr/>
        </p:nvGrpSpPr>
        <p:grpSpPr>
          <a:xfrm>
            <a:off x="7924800" y="4419600"/>
            <a:ext cx="919274" cy="905686"/>
            <a:chOff x="-457200" y="3200400"/>
            <a:chExt cx="2221579" cy="2415163"/>
          </a:xfrm>
        </p:grpSpPr>
        <p:pic>
          <p:nvPicPr>
            <p:cNvPr id="15"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16" name="Freeform 15"/>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6629400" y="5410200"/>
            <a:ext cx="919274" cy="905686"/>
            <a:chOff x="-457200" y="3200400"/>
            <a:chExt cx="2221579" cy="2415163"/>
          </a:xfrm>
        </p:grpSpPr>
        <p:pic>
          <p:nvPicPr>
            <p:cNvPr id="18"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19" name="Freeform 1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1752600" y="5029200"/>
            <a:ext cx="919274" cy="905686"/>
            <a:chOff x="-457200" y="3200400"/>
            <a:chExt cx="2221579" cy="2415163"/>
          </a:xfrm>
        </p:grpSpPr>
        <p:pic>
          <p:nvPicPr>
            <p:cNvPr id="21"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22" name="Freeform 21"/>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a:off x="2590800" y="5257800"/>
            <a:ext cx="919274" cy="905686"/>
            <a:chOff x="-457200" y="3200400"/>
            <a:chExt cx="2221579" cy="2415163"/>
          </a:xfrm>
        </p:grpSpPr>
        <p:pic>
          <p:nvPicPr>
            <p:cNvPr id="24"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25" name="Freeform 24"/>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0" presetClass="exit" presetSubtype="0" fill="hold" nodeType="with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wipe(left)">
                                      <p:cBhvr>
                                        <p:cTn id="16" dur="1000"/>
                                        <p:tgtEl>
                                          <p:spTgt spid="4">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1000"/>
                                        <p:tgtEl>
                                          <p:spTgt spid="4">
                                            <p:txEl>
                                              <p:pRg st="0" end="0"/>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0" fill="hold" nodeType="withEffect">
                                  <p:stCondLst>
                                    <p:cond delay="5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0" fill="hold" nodeType="withEffect">
                                  <p:stCondLst>
                                    <p:cond delay="10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22" presetClass="entr" presetSubtype="8" fill="hold" nodeType="withEffect">
                                  <p:stCondLst>
                                    <p:cond delay="100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left)">
                                      <p:cBhvr>
                                        <p:cTn id="39" dur="1000"/>
                                        <p:tgtEl>
                                          <p:spTgt spid="4">
                                            <p:txEl>
                                              <p:pRg st="1" end="1"/>
                                            </p:txEl>
                                          </p:spTgt>
                                        </p:tgtEl>
                                      </p:cBhvr>
                                    </p:animEffect>
                                  </p:childTnLst>
                                </p:cTn>
                              </p:par>
                              <p:par>
                                <p:cTn id="40" presetID="53" presetClass="entr" presetSubtype="0" fill="hold" nodeType="withEffect">
                                  <p:stCondLst>
                                    <p:cond delay="1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0" fill="hold" nodeType="withEffect">
                                  <p:stCondLst>
                                    <p:cond delay="20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1009" name="Rectangle 1"/>
          <p:cNvSpPr>
            <a:spLocks noChangeArrowheads="1"/>
          </p:cNvSpPr>
          <p:nvPr/>
        </p:nvSpPr>
        <p:spPr bwMode="auto">
          <a:xfrm>
            <a:off x="0" y="566083"/>
            <a:ext cx="9144000" cy="27269003"/>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Calibri" pitchFamily="34" charset="0"/>
                <a:cs typeface="Times New Roman" pitchFamily="18" charset="0"/>
              </a:rPr>
              <a:t>REFERENCES</a:t>
            </a:r>
            <a:endParaRPr kumimoji="0" lang="en-US" sz="14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MUSEUMS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Boat House Center, 1050 S. Riverside Drive, St. Charles,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Camp River Dubois State Historical Site, One Lewis &amp; Clark Trail, Hartford, IL</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History Museum, Forest Park, St. Louis ,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Arrow Rock State Historic Site, Arrow Rock,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Osage National Historic Landmark, 107 Osage Street, Sibley,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National Frontier Trails Center, 318 West Pacific, Independence,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Frontier Army Museum, Metropolitan Ave @ 4th St, Fort Leavenworth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Independence Park, 990 Skyway Highway,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Atchinson</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Pony Express Museum, 914 Penn Street, St. Joseph,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River Basin Lewis &amp;Clark Interpretative Museum, 100 Valmont Dr, Nebraska City,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Western Historic Trails Center, 3434 Richard Downing Ave, Council Bluffs,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Nat'l Historic Trail Headquarters, 601 Riverfront Drive, Omaha,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Atkinson State Historic Park, 201 S 7th St, Fort Calhoun,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Park, Onawa,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Sergeant Floyd Monument, I-29 exit 143,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Interpretative Center, Larson Park Rd,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Visitor Center, Lewis and Clark Lake, Yankton,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Spirit Mound,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Hy</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19, 6 miles north Vermillion,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Keel Boat Center, I-90 exit 263/265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Akta</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Lakota Museum, 1301 N Main St,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Abe Lincoln State Park &amp; On-A-Slant Indian Village, 480 Fort Lincoln Rd, Mandan,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Interpretive Center &amp; Fort Mandan, 2576 8th St SW, Washburn,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Knife River Indian Villages Nat’l Historic Site &amp; Big Hidatsa Village Site, County Rd 37, Stanton,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Three Affiliated Tribes Museum, 404 Frontage Road, New Town,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Missouri-Yellowstone Confluence Interpretive Center, 15349 39</a:t>
            </a:r>
            <a:r>
              <a:rPr kumimoji="0" lang="en-US" sz="1400" b="0" i="0" u="none" strike="noStrike" cap="none" normalizeH="0" baseline="30000" dirty="0" smtClean="0">
                <a:ln>
                  <a:noFill/>
                </a:ln>
                <a:effectLst/>
                <a:latin typeface="Calibri" pitchFamily="34" charset="0"/>
                <a:ea typeface="Calibri" pitchFamily="34" charset="0"/>
                <a:cs typeface="Times New Roman" pitchFamily="18" charset="0"/>
              </a:rPr>
              <a:t>th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Buford State Historic Site, 15349 39th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Union Trading Post Nat’l Historic Site, 15550 Hwy. 1804,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Breaks Interpretive Center, 701 7th Street, Fort Benton,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National Historic Trail Interpretive Center, Giant Springs Heritage SP, Great Falls,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Headwaters State Park &amp; Nat'l Historic Landmark, Hwy 286 @ Hwy205, Three Forks,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Beaverhead Rock State Park, Hwy 41 south 14 miles from Twin Bridges,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Lookout State Park, 25 Clark's Lookout Rd, Dillon,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Travelers' Rest Nat’l Historic Landmark, US 93 one mile south of Lolo,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Lolo Pass Visitor Center, Clearwater National Forest, US-12,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Nez Perce Nat’l Historic Park, 39063 US Hwy 95, Spalding,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Whitman Mission Nat’l Historic Site, 328 Whitman Mission Rd, Walla Walla,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Sacajawea State Park Interpretative Center, 2503 Sacajawea Park Rd, Pasco,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Discovery Center, 5000 Discovery Dr, The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Dalles</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Interpretive Center, 990 SW Rock Creek Dr, Stevenson,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Recreation Site, 1 Jordan Rd, Troutdale,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Clatsop Nat'l Memorial, 92343 Fort Clatsop Road, Astoria,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Dismal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Nitch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Route 401 east of Astoria-</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Megler</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Bridge,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Cape Disappointment State Park, 244 Robert Gray Dr,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Pacific Heritage Museum, 115 SE Lake Street,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Salt Works &amp; End of Trail Monument, Ave U  Seaside,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Stevens State Park, 100 Peter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Iredale</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Rd, Hammond, OR</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Calibri" pitchFamily="34" charset="0"/>
                <a:cs typeface="Times New Roman" pitchFamily="18" charset="0"/>
              </a:rPr>
              <a:t>	</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PERSONAL CONTACTS</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Harlan, Arrow Rock SHS, </a:t>
            </a:r>
            <a:r>
              <a:rPr lang="en-US" sz="1400" dirty="0" smtClean="0">
                <a:latin typeface="Calibri" pitchFamily="34" charset="0"/>
                <a:ea typeface="Calibri" pitchFamily="34" charset="0"/>
                <a:cs typeface="Times New Roman" pitchFamily="18" charset="0"/>
                <a:hlinkClick r:id="rId3"/>
              </a:rPr>
              <a:t>HarlanJ@Missouri.edu</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Denny, Arrow Rock SHS, </a:t>
            </a:r>
            <a:r>
              <a:rPr lang="en-US" sz="1400" dirty="0" smtClean="0">
                <a:latin typeface="Calibri" pitchFamily="34" charset="0"/>
                <a:ea typeface="Calibri" pitchFamily="34" charset="0"/>
                <a:cs typeface="Times New Roman" pitchFamily="18" charset="0"/>
                <a:hlinkClick r:id="rId4"/>
              </a:rPr>
              <a:t>denny2386@gmail.com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Susan </a:t>
            </a:r>
            <a:r>
              <a:rPr lang="en-US" sz="1400" dirty="0" err="1" smtClean="0">
                <a:latin typeface="Calibri" pitchFamily="34" charset="0"/>
                <a:ea typeface="Calibri" pitchFamily="34" charset="0"/>
                <a:cs typeface="Times New Roman" pitchFamily="18" charset="0"/>
              </a:rPr>
              <a:t>Juza</a:t>
            </a:r>
            <a:r>
              <a:rPr lang="en-US" sz="1400" dirty="0" smtClean="0">
                <a:latin typeface="Calibri" pitchFamily="34" charset="0"/>
                <a:ea typeface="Calibri" pitchFamily="34" charset="0"/>
                <a:cs typeface="Times New Roman" pitchFamily="18" charset="0"/>
              </a:rPr>
              <a:t>, Historian,  Fort Atkinson </a:t>
            </a:r>
            <a:r>
              <a:rPr lang="en-US" sz="1400" dirty="0" smtClean="0">
                <a:latin typeface="Calibri" pitchFamily="34" charset="0"/>
                <a:ea typeface="Calibri" pitchFamily="34" charset="0"/>
                <a:cs typeface="Times New Roman" pitchFamily="18" charset="0"/>
                <a:hlinkClick r:id="rId5"/>
              </a:rPr>
              <a:t>sjuzaA@yahoo.com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Ranger Ryan, (intern), L&amp;C National Park Visitor Center</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Rob Hanna, Park Ranger, Fort Mandan, </a:t>
            </a:r>
            <a:r>
              <a:rPr lang="en-US" sz="1400" dirty="0" smtClean="0">
                <a:latin typeface="Calibri" pitchFamily="34" charset="0"/>
                <a:ea typeface="Calibri" pitchFamily="34" charset="0"/>
                <a:cs typeface="Times New Roman" pitchFamily="18" charset="0"/>
                <a:hlinkClick r:id="rId6"/>
              </a:rPr>
              <a:t>rhanna@nd.gov</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n-US" sz="1400" dirty="0" smtClean="0">
              <a:latin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cs typeface="Times New Roman" pitchFamily="18" charset="0"/>
              </a:rPr>
              <a:t>			</a:t>
            </a:r>
            <a:r>
              <a:rPr lang="en-US" sz="1400" u="sng" dirty="0" smtClean="0">
                <a:latin typeface="Calibri" pitchFamily="34" charset="0"/>
                <a:cs typeface="Times New Roman" pitchFamily="18" charset="0"/>
              </a:rPr>
              <a:t>WEBSITES</a:t>
            </a:r>
          </a:p>
          <a:p>
            <a:r>
              <a:rPr lang="fr-FR" sz="1200" u="sng" dirty="0" smtClean="0">
                <a:hlinkClick r:id="rId7"/>
              </a:rPr>
              <a:t>http://www.731louisianapurchase.blogspot.com/2008/05/timeline-of-events-louisiana-purchase.html </a:t>
            </a:r>
            <a:r>
              <a:rPr lang="fr-FR" sz="1200" dirty="0" smtClean="0"/>
              <a:t> </a:t>
            </a:r>
            <a:r>
              <a:rPr lang="fr-FR" sz="1200" u="sng" dirty="0" smtClean="0">
                <a:hlinkClick r:id="rId8"/>
              </a:rPr>
              <a:t>http://www.ameriquefrancaise.org/en/article-722/Fort_William,_Crossroad_of_a_Fur_Trading_Empire_.html </a:t>
            </a:r>
            <a:r>
              <a:rPr lang="fr-FR" sz="1200" dirty="0" smtClean="0"/>
              <a:t> </a:t>
            </a:r>
            <a:r>
              <a:rPr lang="fr-FR" sz="1200" u="sng" dirty="0" smtClean="0">
                <a:hlinkClick r:id="rId9"/>
              </a:rPr>
              <a:t>http://www.campdubois.com/html/history.html </a:t>
            </a:r>
            <a:r>
              <a:rPr lang="fr-FR" sz="1200" dirty="0" smtClean="0"/>
              <a:t> </a:t>
            </a:r>
            <a:r>
              <a:rPr lang="fr-FR" sz="1200" u="sng" dirty="0" smtClean="0">
                <a:hlinkClick r:id="rId10"/>
              </a:rPr>
              <a:t>http://www.exhibits.hsl.virginia.edu/lewisclark/planning/ </a:t>
            </a:r>
            <a:r>
              <a:rPr lang="fr-FR" sz="1200" dirty="0" smtClean="0"/>
              <a:t> </a:t>
            </a:r>
            <a:r>
              <a:rPr lang="fr-FR" sz="1200" u="sng" dirty="0" smtClean="0">
                <a:hlinkClick r:id="rId11"/>
              </a:rPr>
              <a:t>http://www.fallsoftheohio.org/lewis_and_clark.html </a:t>
            </a:r>
            <a:r>
              <a:rPr lang="fr-FR" sz="1200" dirty="0" smtClean="0"/>
              <a:t> </a:t>
            </a:r>
            <a:r>
              <a:rPr lang="fr-FR" sz="1200" u="sng" dirty="0" smtClean="0">
                <a:hlinkClick r:id="rId12"/>
              </a:rPr>
              <a:t>http://www.garylucy.com/LCwoodriver.html </a:t>
            </a:r>
            <a:r>
              <a:rPr lang="fr-FR" sz="1200" dirty="0" smtClean="0"/>
              <a:t> </a:t>
            </a:r>
            <a:r>
              <a:rPr lang="fr-FR" sz="1200" u="sng" dirty="0" smtClean="0">
                <a:hlinkClick r:id="rId13"/>
              </a:rPr>
              <a:t>http://www.hbcheritage.ca/hbcheritage/history/acquisitions/furtrade/nwc </a:t>
            </a:r>
            <a:r>
              <a:rPr lang="fr-FR" sz="1200" dirty="0" smtClean="0"/>
              <a:t> </a:t>
            </a:r>
            <a:r>
              <a:rPr lang="fr-FR" sz="1200" u="sng" dirty="0" smtClean="0">
                <a:hlinkClick r:id="rId14"/>
              </a:rPr>
              <a:t>http://www.history.org/foundation/journal/winter08/passage.cfm </a:t>
            </a:r>
            <a:r>
              <a:rPr lang="fr-FR" sz="1200" dirty="0" smtClean="0"/>
              <a:t> </a:t>
            </a:r>
          </a:p>
          <a:p>
            <a:r>
              <a:rPr lang="en-US" sz="1200" dirty="0" smtClean="0">
                <a:hlinkClick r:id="rId15"/>
              </a:rPr>
              <a:t>http://www.history.army.mil/LC/The%20People/contract_boatmen.htm</a:t>
            </a:r>
            <a:endParaRPr lang="en-US" sz="1200" dirty="0" smtClean="0"/>
          </a:p>
          <a:p>
            <a:r>
              <a:rPr lang="fr-FR" sz="1200" u="sng" dirty="0" smtClean="0">
                <a:hlinkClick r:id="rId16"/>
              </a:rPr>
              <a:t>http://www.historyculturebybicycle.blogspot.com/2014/09/sergeant-floyd-river-museum-red-pirogue.html </a:t>
            </a:r>
            <a:r>
              <a:rPr lang="fr-FR" sz="1200" dirty="0" smtClean="0"/>
              <a:t> </a:t>
            </a:r>
            <a:r>
              <a:rPr lang="fr-FR" sz="1200" u="sng" dirty="0" smtClean="0">
                <a:hlinkClick r:id="rId17"/>
              </a:rPr>
              <a:t>http://www.hyperphysics.phy-astr.gsu.edu/hbase/Geophys/platemt.html </a:t>
            </a:r>
            <a:r>
              <a:rPr lang="fr-FR" sz="1200" dirty="0" smtClean="0"/>
              <a:t> </a:t>
            </a:r>
            <a:r>
              <a:rPr lang="fr-FR" sz="1200" u="sng" dirty="0" smtClean="0">
                <a:hlinkClick r:id="rId18"/>
              </a:rPr>
              <a:t>http://www.learningenglish.voanews.com/a/tales-from-the-lewis-and-clark-expedition/2997473.html </a:t>
            </a:r>
            <a:r>
              <a:rPr lang="fr-FR" sz="1200" dirty="0" smtClean="0"/>
              <a:t> </a:t>
            </a:r>
            <a:r>
              <a:rPr lang="fr-FR" sz="1200" u="sng" dirty="0" smtClean="0">
                <a:hlinkClick r:id="rId19"/>
              </a:rPr>
              <a:t>http://www.lewisandclarkinkentucky.org/places/falls_timeline.shtml </a:t>
            </a:r>
            <a:r>
              <a:rPr lang="fr-FR" sz="1200" dirty="0" smtClean="0"/>
              <a:t> </a:t>
            </a:r>
            <a:r>
              <a:rPr lang="fr-FR" sz="1200" u="sng" dirty="0" smtClean="0">
                <a:hlinkClick r:id="rId20"/>
              </a:rPr>
              <a:t>http://www.lewisandclarktrail.com/index.html </a:t>
            </a:r>
            <a:r>
              <a:rPr lang="fr-FR" sz="1200" dirty="0" smtClean="0"/>
              <a:t> </a:t>
            </a:r>
            <a:r>
              <a:rPr lang="fr-FR" sz="1200" u="sng" dirty="0" smtClean="0">
                <a:hlinkClick r:id="rId21"/>
              </a:rPr>
              <a:t>http://www.lewisandclarktrail.com/section3/montanacities/greatfalls/ironboat.htm </a:t>
            </a:r>
            <a:r>
              <a:rPr lang="fr-FR" sz="1200" dirty="0" smtClean="0"/>
              <a:t> </a:t>
            </a:r>
            <a:r>
              <a:rPr lang="fr-FR" sz="1200" u="sng" dirty="0" smtClean="0">
                <a:hlinkClick r:id="rId22"/>
              </a:rPr>
              <a:t>http://www.lewisandclarktrail.com/trailadventures/e149.htm </a:t>
            </a:r>
            <a:r>
              <a:rPr lang="fr-FR" sz="1200" dirty="0" smtClean="0"/>
              <a:t> </a:t>
            </a:r>
            <a:r>
              <a:rPr lang="fr-FR" sz="1200" u="sng" dirty="0" smtClean="0">
                <a:hlinkClick r:id="rId23"/>
              </a:rPr>
              <a:t>http://www.lewis-clark.org/article/1887 </a:t>
            </a:r>
            <a:r>
              <a:rPr lang="fr-FR" sz="1200" dirty="0" smtClean="0"/>
              <a:t> </a:t>
            </a:r>
            <a:r>
              <a:rPr lang="fr-FR" sz="1200" u="sng" dirty="0" smtClean="0">
                <a:hlinkClick r:id="rId24"/>
              </a:rPr>
              <a:t>http://www.lewis-clark.org/article/2295 </a:t>
            </a:r>
            <a:r>
              <a:rPr lang="fr-FR" sz="1200" dirty="0" smtClean="0"/>
              <a:t> </a:t>
            </a:r>
            <a:r>
              <a:rPr lang="fr-FR" sz="1200" u="sng" dirty="0" smtClean="0">
                <a:hlinkClick r:id="rId25"/>
              </a:rPr>
              <a:t>http://www.lewis-clark.org/article/2851 </a:t>
            </a:r>
            <a:r>
              <a:rPr lang="fr-FR" sz="1200" dirty="0" smtClean="0"/>
              <a:t> </a:t>
            </a:r>
            <a:r>
              <a:rPr lang="fr-FR" sz="1200" u="sng" dirty="0" smtClean="0">
                <a:hlinkClick r:id="rId26"/>
              </a:rPr>
              <a:t>http://www.lewis-clark.org/article/3072# </a:t>
            </a:r>
            <a:r>
              <a:rPr lang="fr-FR" sz="1200" dirty="0" smtClean="0"/>
              <a:t> </a:t>
            </a:r>
            <a:r>
              <a:rPr lang="fr-FR" sz="1200" u="sng" dirty="0" smtClean="0">
                <a:hlinkClick r:id="rId27"/>
              </a:rPr>
              <a:t>http://www.lewis-clark.org/article/3098# </a:t>
            </a:r>
            <a:r>
              <a:rPr lang="fr-FR" sz="1200" dirty="0" smtClean="0"/>
              <a:t> </a:t>
            </a:r>
          </a:p>
          <a:p>
            <a:r>
              <a:rPr lang="en-US" sz="1200" dirty="0" smtClean="0">
                <a:hlinkClick r:id="rId28"/>
              </a:rPr>
              <a:t>http://www.lewis-clark.org/article/2640</a:t>
            </a:r>
            <a:endParaRPr lang="en-US" sz="1200" dirty="0" smtClean="0"/>
          </a:p>
          <a:p>
            <a:r>
              <a:rPr lang="fr-FR" sz="1200" u="sng" dirty="0" smtClean="0">
                <a:hlinkClick r:id="rId29"/>
              </a:rPr>
              <a:t>http://www.livescience.com/37706-what-is-plate-tectonics.html </a:t>
            </a:r>
            <a:r>
              <a:rPr lang="fr-FR" sz="1200" dirty="0" smtClean="0"/>
              <a:t> </a:t>
            </a:r>
            <a:r>
              <a:rPr lang="fr-FR" sz="1200" u="sng" dirty="0" smtClean="0">
                <a:hlinkClick r:id="rId30"/>
              </a:rPr>
              <a:t>http://www.mhaynesart.com/Galleries.php?Gallery=LewisClark </a:t>
            </a:r>
            <a:r>
              <a:rPr lang="fr-FR" sz="1200" dirty="0" smtClean="0"/>
              <a:t> </a:t>
            </a:r>
            <a:r>
              <a:rPr lang="fr-FR" sz="1200" u="sng" dirty="0" smtClean="0">
                <a:hlinkClick r:id="rId31"/>
              </a:rPr>
              <a:t>http://www.nytimes.com/1983/11/29/science/a-great-lost-river-gets-its-due.html </a:t>
            </a:r>
            <a:r>
              <a:rPr lang="fr-FR" sz="1200" dirty="0" smtClean="0"/>
              <a:t> </a:t>
            </a:r>
            <a:r>
              <a:rPr lang="fr-FR" sz="1200" u="sng" dirty="0" smtClean="0">
                <a:hlinkClick r:id="rId32"/>
              </a:rPr>
              <a:t>http://www.oldfortsteuben.com/admin/data/files/2015%20Brochure%20for%20legacy%20trail2.pdf </a:t>
            </a:r>
            <a:r>
              <a:rPr lang="fr-FR" sz="1200" dirty="0" smtClean="0"/>
              <a:t> </a:t>
            </a:r>
            <a:r>
              <a:rPr lang="fr-FR" sz="1200" u="sng" dirty="0" smtClean="0">
                <a:hlinkClick r:id="rId33"/>
              </a:rPr>
              <a:t>http://www.pbs.org/lewisandclark/inside/seaman.html </a:t>
            </a:r>
            <a:r>
              <a:rPr lang="fr-FR" sz="1200" dirty="0" smtClean="0"/>
              <a:t> </a:t>
            </a:r>
            <a:r>
              <a:rPr lang="fr-FR" sz="1200" u="sng" dirty="0" smtClean="0">
                <a:hlinkClick r:id="rId34"/>
              </a:rPr>
              <a:t>http://www.thecanadianencyclopedia.ca/en/article/sir-alexander-mackenzie-explorer/ </a:t>
            </a:r>
            <a:r>
              <a:rPr lang="fr-FR" sz="1200" dirty="0" smtClean="0"/>
              <a:t> </a:t>
            </a:r>
            <a:r>
              <a:rPr lang="fr-FR" sz="1200" u="sng" dirty="0" smtClean="0">
                <a:hlinkClick r:id="rId35"/>
              </a:rPr>
              <a:t>https://en.wikipedia.org/wiki/Alexander_Mackenzie_(explorer) </a:t>
            </a:r>
            <a:r>
              <a:rPr lang="fr-FR" sz="1200" dirty="0" smtClean="0"/>
              <a:t> </a:t>
            </a:r>
            <a:r>
              <a:rPr lang="fr-FR" sz="1200" u="sng" dirty="0" smtClean="0">
                <a:hlinkClick r:id="rId36"/>
              </a:rPr>
              <a:t>https://en.wikipedia.org/wiki/Andrew_Ellicott</a:t>
            </a:r>
            <a:r>
              <a:rPr lang="fr-FR" sz="1200" dirty="0" smtClean="0"/>
              <a:t> </a:t>
            </a:r>
            <a:r>
              <a:rPr lang="fr-FR" sz="1200" u="sng" dirty="0" smtClean="0">
                <a:hlinkClick r:id="rId37"/>
              </a:rPr>
              <a:t>https://en.wikipedia.org/wiki/Anthony_Henday </a:t>
            </a:r>
            <a:r>
              <a:rPr lang="fr-FR" sz="1200" dirty="0" smtClean="0"/>
              <a:t> </a:t>
            </a:r>
            <a:r>
              <a:rPr lang="fr-FR" sz="1200" u="sng" dirty="0" smtClean="0">
                <a:hlinkClick r:id="rId38"/>
              </a:rPr>
              <a:t>https://en.wikipedia.org/wiki/Benjamin_Rush</a:t>
            </a:r>
            <a:r>
              <a:rPr lang="fr-FR" sz="1200" dirty="0" smtClean="0"/>
              <a:t> </a:t>
            </a:r>
            <a:r>
              <a:rPr lang="fr-FR" sz="1200" u="sng" dirty="0" smtClean="0">
                <a:hlinkClick r:id="rId39"/>
              </a:rPr>
              <a:t>https://en.wikipedia.org/wiki/Benjamin_Smith_Barton</a:t>
            </a:r>
            <a:r>
              <a:rPr lang="fr-FR" sz="1200" dirty="0" smtClean="0"/>
              <a:t> </a:t>
            </a:r>
            <a:r>
              <a:rPr lang="fr-FR" sz="1200" u="sng" dirty="0" smtClean="0">
                <a:hlinkClick r:id="rId40"/>
              </a:rPr>
              <a:t>https://en.wikipedia.org/wiki/Caspar_Wistar_(physician</a:t>
            </a:r>
            <a:r>
              <a:rPr lang="fr-FR" sz="1200" dirty="0" smtClean="0"/>
              <a:t> </a:t>
            </a:r>
            <a:r>
              <a:rPr lang="fr-FR" sz="1200" u="sng" dirty="0" smtClean="0">
                <a:hlinkClick r:id="rId41"/>
              </a:rPr>
              <a:t>https://en.wikipedia.org/wiki/Continental_collision </a:t>
            </a:r>
            <a:r>
              <a:rPr lang="fr-FR" sz="1200" dirty="0" smtClean="0"/>
              <a:t> </a:t>
            </a:r>
            <a:r>
              <a:rPr lang="fr-FR" sz="1200" u="sng" dirty="0" smtClean="0">
                <a:hlinkClick r:id="rId42"/>
              </a:rPr>
              <a:t>https://en.wikipedia.org/wiki/Continental_divide </a:t>
            </a:r>
            <a:r>
              <a:rPr lang="fr-FR" sz="1200" dirty="0" smtClean="0"/>
              <a:t> </a:t>
            </a:r>
            <a:r>
              <a:rPr lang="fr-FR" sz="1200" u="sng" dirty="0" smtClean="0">
                <a:hlinkClick r:id="rId43"/>
              </a:rPr>
              <a:t>https://en.wikipedia.org/wiki/Corps_of_Discovery </a:t>
            </a:r>
            <a:r>
              <a:rPr lang="fr-FR" sz="1200" dirty="0" smtClean="0"/>
              <a:t> </a:t>
            </a:r>
            <a:r>
              <a:rPr lang="fr-FR" sz="1200" u="sng" dirty="0" smtClean="0">
                <a:hlinkClick r:id="rId44"/>
              </a:rPr>
              <a:t>https://en.wikipedia.org/wiki/Eastern_Continental_Divide </a:t>
            </a:r>
            <a:r>
              <a:rPr lang="fr-FR" sz="1200" dirty="0" smtClean="0"/>
              <a:t> </a:t>
            </a:r>
            <a:r>
              <a:rPr lang="fr-FR" sz="1200" u="sng" dirty="0" smtClean="0">
                <a:hlinkClick r:id="rId45"/>
              </a:rPr>
              <a:t>https://en.wikipedia.org/wiki/Exploration_of_North_America </a:t>
            </a:r>
            <a:r>
              <a:rPr lang="fr-FR" sz="1200" dirty="0" smtClean="0"/>
              <a:t> </a:t>
            </a:r>
            <a:r>
              <a:rPr lang="fr-FR" sz="1200" u="sng" dirty="0" smtClean="0">
                <a:hlinkClick r:id="rId46"/>
              </a:rPr>
              <a:t>https://en.wikipedia.org/wiki/Falls_of_the_Ohio_National_Wildlife_Conservation_Area </a:t>
            </a:r>
            <a:r>
              <a:rPr lang="fr-FR" sz="1200" dirty="0" smtClean="0"/>
              <a:t> </a:t>
            </a:r>
            <a:r>
              <a:rPr lang="fr-FR" sz="1200" u="sng" dirty="0" smtClean="0">
                <a:hlinkClick r:id="rId47"/>
              </a:rPr>
              <a:t>https://en.wikipedia.org/wiki/Harpers_Ferry,_West_Virginia </a:t>
            </a:r>
            <a:r>
              <a:rPr lang="fr-FR" sz="1200" dirty="0" smtClean="0"/>
              <a:t> </a:t>
            </a:r>
            <a:r>
              <a:rPr lang="fr-FR" sz="1200" u="sng" dirty="0" smtClean="0">
                <a:hlinkClick r:id="rId48"/>
              </a:rPr>
              <a:t>https://en.wikipedia.org/wiki/Henry_Kelsey </a:t>
            </a:r>
            <a:r>
              <a:rPr lang="fr-FR" sz="1200" dirty="0" smtClean="0"/>
              <a:t> </a:t>
            </a:r>
            <a:r>
              <a:rPr lang="fr-FR" sz="1200" u="sng" dirty="0" smtClean="0">
                <a:hlinkClick r:id="rId49"/>
              </a:rPr>
              <a:t>https://en.wikipedia.org/wiki/History_of_Pittsburgh </a:t>
            </a:r>
            <a:r>
              <a:rPr lang="fr-FR" sz="1200" dirty="0" smtClean="0"/>
              <a:t> </a:t>
            </a:r>
            <a:r>
              <a:rPr lang="fr-FR" sz="1200" u="sng" dirty="0" smtClean="0">
                <a:hlinkClick r:id="rId50"/>
              </a:rPr>
              <a:t>https://en.wikipedia.org/wiki/Hudson%27s_Bay_Company </a:t>
            </a:r>
            <a:r>
              <a:rPr lang="fr-FR" sz="1200" dirty="0" smtClean="0"/>
              <a:t> </a:t>
            </a:r>
            <a:r>
              <a:rPr lang="fr-FR" sz="1200" u="sng" dirty="0" smtClean="0">
                <a:hlinkClick r:id="rId51"/>
              </a:rPr>
              <a:t>https://en.wikipedia.org/wiki/Lake_Tight </a:t>
            </a:r>
            <a:r>
              <a:rPr lang="fr-FR" sz="1200" dirty="0" smtClean="0"/>
              <a:t> </a:t>
            </a:r>
            <a:r>
              <a:rPr lang="fr-FR" sz="1200" u="sng" dirty="0" smtClean="0">
                <a:hlinkClick r:id="rId52"/>
              </a:rPr>
              <a:t>https://en.wikipedia.org/wiki/Lewis_and_Clark_Expedition </a:t>
            </a:r>
            <a:r>
              <a:rPr lang="fr-FR" sz="1200" dirty="0" smtClean="0"/>
              <a:t> </a:t>
            </a:r>
            <a:r>
              <a:rPr lang="fr-FR" sz="1200" u="sng" dirty="0" smtClean="0">
                <a:hlinkClick r:id="rId53"/>
              </a:rPr>
              <a:t>https://en.wikipedia.org/wiki/Mountain_formation </a:t>
            </a:r>
            <a:r>
              <a:rPr lang="fr-FR" sz="1200" dirty="0" smtClean="0"/>
              <a:t> </a:t>
            </a:r>
            <a:r>
              <a:rPr lang="fr-FR" sz="1200" u="sng" dirty="0" smtClean="0">
                <a:hlinkClick r:id="rId54"/>
              </a:rPr>
              <a:t>https://en.wikipedia.org/wiki/North_West_Company </a:t>
            </a:r>
            <a:r>
              <a:rPr lang="fr-FR" sz="1200" dirty="0" smtClean="0"/>
              <a:t> </a:t>
            </a:r>
            <a:r>
              <a:rPr lang="fr-FR" sz="1200" u="sng" dirty="0" smtClean="0">
                <a:hlinkClick r:id="rId55"/>
              </a:rPr>
              <a:t>https://en.wikipedia.org/wiki/Ohio_River </a:t>
            </a:r>
            <a:r>
              <a:rPr lang="fr-FR" sz="1200" dirty="0" smtClean="0"/>
              <a:t> </a:t>
            </a:r>
            <a:r>
              <a:rPr lang="fr-FR" sz="1200" u="sng" dirty="0" smtClean="0">
                <a:hlinkClick r:id="rId56"/>
              </a:rPr>
              <a:t>https://en.wikipedia.org/wiki/Peter_Pond </a:t>
            </a:r>
            <a:r>
              <a:rPr lang="fr-FR" sz="1200" dirty="0" smtClean="0"/>
              <a:t> </a:t>
            </a:r>
            <a:r>
              <a:rPr lang="fr-FR" sz="1200" u="sng" dirty="0" smtClean="0">
                <a:hlinkClick r:id="rId57"/>
              </a:rPr>
              <a:t>https://en.wikipedia.org/wiki/Pierre_Gaultier_de_Varennes,_sieur_de_La_V%C3%A9rendryePierre Gaultier de Varennes, sieur de La </a:t>
            </a:r>
            <a:r>
              <a:rPr lang="fr-FR" sz="1200" u="sng" dirty="0" err="1" smtClean="0">
                <a:hlinkClick r:id="rId57"/>
              </a:rPr>
              <a:t>Vérendrye</a:t>
            </a:r>
            <a:r>
              <a:rPr lang="fr-FR" sz="1200" u="sng" dirty="0" smtClean="0">
                <a:hlinkClick r:id="rId57"/>
              </a:rPr>
              <a:t> </a:t>
            </a:r>
            <a:r>
              <a:rPr lang="fr-FR" sz="1200" dirty="0" smtClean="0"/>
              <a:t> </a:t>
            </a:r>
            <a:r>
              <a:rPr lang="fr-FR" sz="1200" u="sng" dirty="0" smtClean="0">
                <a:hlinkClick r:id="rId58"/>
              </a:rPr>
              <a:t>https://en.wikipedia.org/wiki/Prince_of_Wales_Fort </a:t>
            </a:r>
            <a:r>
              <a:rPr lang="fr-FR" sz="1200" dirty="0" smtClean="0"/>
              <a:t> </a:t>
            </a:r>
            <a:r>
              <a:rPr lang="fr-FR" sz="1200" u="sng" dirty="0" smtClean="0">
                <a:hlinkClick r:id="rId59"/>
              </a:rPr>
              <a:t>https://en.wikipedia.org/wiki/Robert_Patterson_(educator)</a:t>
            </a:r>
            <a:r>
              <a:rPr lang="fr-FR" sz="1200" dirty="0" smtClean="0"/>
              <a:t> </a:t>
            </a:r>
            <a:r>
              <a:rPr lang="fr-FR" sz="1200" u="sng" dirty="0" smtClean="0">
                <a:hlinkClick r:id="rId60"/>
              </a:rPr>
              <a:t>https://en.wikipedia.org/wiki/Samuel_Hearne </a:t>
            </a:r>
            <a:r>
              <a:rPr lang="fr-FR" sz="1200" dirty="0" smtClean="0"/>
              <a:t> </a:t>
            </a:r>
            <a:r>
              <a:rPr lang="fr-FR" sz="1200" u="sng" dirty="0" smtClean="0">
                <a:hlinkClick r:id="rId61"/>
              </a:rPr>
              <a:t>https://en.wikipedia.org/wiki/Seaman_(dog) </a:t>
            </a:r>
            <a:r>
              <a:rPr lang="fr-FR" sz="1200" dirty="0" smtClean="0"/>
              <a:t> </a:t>
            </a:r>
            <a:r>
              <a:rPr lang="fr-FR" sz="1200" u="sng" dirty="0" smtClean="0">
                <a:hlinkClick r:id="rId62"/>
              </a:rPr>
              <a:t>https://en.wikipedia.org/wiki/Teays_River </a:t>
            </a:r>
            <a:r>
              <a:rPr lang="fr-FR" sz="1200" dirty="0" smtClean="0"/>
              <a:t> </a:t>
            </a:r>
            <a:r>
              <a:rPr lang="fr-FR" sz="1200" u="sng" dirty="0" smtClean="0">
                <a:hlinkClick r:id="rId63"/>
              </a:rPr>
              <a:t>https://en.wikipedia.org/wiki/York_Factory </a:t>
            </a:r>
            <a:r>
              <a:rPr lang="fr-FR" sz="1200" dirty="0" smtClean="0"/>
              <a:t> </a:t>
            </a:r>
            <a:r>
              <a:rPr lang="fr-FR" sz="1200" u="sng" dirty="0" smtClean="0">
                <a:hlinkClick r:id="rId64"/>
              </a:rPr>
              <a:t>https://www.fortclatsopbookstore.com/shop/art-prints-notecards/notecard-red-and-white-pirogues-traversing-the-missouri-river </a:t>
            </a:r>
            <a:r>
              <a:rPr lang="fr-FR" sz="1200" dirty="0" smtClean="0"/>
              <a:t> </a:t>
            </a:r>
            <a:r>
              <a:rPr lang="fr-FR" sz="1200" u="sng" dirty="0" smtClean="0">
                <a:hlinkClick r:id="rId65"/>
              </a:rPr>
              <a:t>https://www.franceshunter.wordpress.com/2011/03/09/the-two-wives-of-william-clark/ </a:t>
            </a:r>
            <a:r>
              <a:rPr lang="fr-FR" sz="1200" dirty="0" smtClean="0"/>
              <a:t> </a:t>
            </a:r>
            <a:r>
              <a:rPr lang="fr-FR" sz="1200" u="sng" dirty="0" smtClean="0">
                <a:hlinkClick r:id="rId66"/>
              </a:rPr>
              <a:t>https://www.i0.wp.com/academic.emporia.edu/aberjame/student/salley3/teays.jpg </a:t>
            </a:r>
            <a:r>
              <a:rPr lang="fr-FR" sz="1200" dirty="0" smtClean="0"/>
              <a:t> </a:t>
            </a:r>
            <a:r>
              <a:rPr lang="fr-FR" sz="1200" u="sng" dirty="0" smtClean="0">
                <a:hlinkClick r:id="rId67"/>
              </a:rPr>
              <a:t>https://www.markgelbart.wordpress.com/2015/05/15/glaciers-shaped-the-ohio-river </a:t>
            </a:r>
            <a:r>
              <a:rPr lang="fr-FR" sz="1200" dirty="0" smtClean="0"/>
              <a:t> </a:t>
            </a:r>
            <a:r>
              <a:rPr lang="fr-FR" sz="1200" u="sng" dirty="0" smtClean="0">
                <a:hlinkClick r:id="rId68"/>
              </a:rPr>
              <a:t>https://www.monticello.org/site/jefferson/preparing-expedition </a:t>
            </a:r>
            <a:r>
              <a:rPr lang="fr-FR" sz="1200" dirty="0" smtClean="0"/>
              <a:t> </a:t>
            </a:r>
            <a:r>
              <a:rPr lang="fr-FR" sz="1200" u="sng" dirty="0" smtClean="0">
                <a:hlinkClick r:id="rId69"/>
              </a:rPr>
              <a:t>https://www.nps.gov/hafe/learn/historyculture/route-from-harpers-ferry-va-to-pittsburgh-pa.htm </a:t>
            </a:r>
            <a:r>
              <a:rPr lang="fr-FR" sz="1200" dirty="0" smtClean="0"/>
              <a:t> </a:t>
            </a:r>
            <a:r>
              <a:rPr lang="fr-FR" sz="1200" u="sng" dirty="0" smtClean="0">
                <a:hlinkClick r:id="rId70"/>
              </a:rPr>
              <a:t>https://www.nps.gov/media/photo/gallery.htm?id=2A7D3A84-1DD8-B71C-0704CA9F144A0AB9 </a:t>
            </a:r>
            <a:r>
              <a:rPr lang="fr-FR" sz="1200" dirty="0" smtClean="0"/>
              <a:t> </a:t>
            </a:r>
          </a:p>
          <a:p>
            <a:r>
              <a:rPr lang="fr-FR" sz="1200" u="sng" dirty="0" smtClean="0">
                <a:solidFill>
                  <a:srgbClr val="003399"/>
                </a:solidFill>
              </a:rPr>
              <a:t>https://www.nps.gov/nr/travel/lewisandclark/old.htm </a:t>
            </a:r>
            <a:r>
              <a:rPr lang="fr-FR" sz="1200" dirty="0" smtClean="0">
                <a:solidFill>
                  <a:srgbClr val="003399"/>
                </a:solidFill>
              </a:rPr>
              <a:t> </a:t>
            </a:r>
          </a:p>
          <a:p>
            <a:r>
              <a:rPr lang="fr-FR" sz="1200" u="sng" dirty="0" smtClean="0">
                <a:solidFill>
                  <a:srgbClr val="003399"/>
                </a:solidFill>
                <a:hlinkClick r:id="rId71"/>
              </a:rPr>
              <a:t>https://www.nps.gov/nr/travel/lewisandclark/preparing.htm </a:t>
            </a:r>
            <a:r>
              <a:rPr lang="fr-FR" sz="1200" dirty="0" smtClean="0">
                <a:solidFill>
                  <a:srgbClr val="003399"/>
                </a:solidFill>
              </a:rPr>
              <a:t> </a:t>
            </a:r>
          </a:p>
          <a:p>
            <a:r>
              <a:rPr lang="fr-FR" sz="1200" u="sng" dirty="0" smtClean="0">
                <a:solidFill>
                  <a:srgbClr val="003399"/>
                </a:solidFill>
              </a:rPr>
              <a:t>https:/www./familysearch.org/wiki/en/Braddock%27s_Road/ </a:t>
            </a:r>
          </a:p>
          <a:p>
            <a:endParaRPr lang="en-US" sz="1400" dirty="0" smtClean="0">
              <a:solidFill>
                <a:srgbClr val="003399"/>
              </a:solidFill>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BOOKS</a:t>
            </a:r>
            <a:endParaRPr lang="en-US" sz="1400" dirty="0" smtClean="0">
              <a:latin typeface="Arial" pitchFamily="34" charset="0"/>
              <a:cs typeface="Arial" pitchFamily="34" charset="0"/>
            </a:endParaRPr>
          </a:p>
          <a:p>
            <a:pPr eaLnBrk="0" fontAlgn="base" hangingPunct="0">
              <a:spcBef>
                <a:spcPct val="0"/>
              </a:spcBef>
              <a:spcAft>
                <a:spcPct val="0"/>
              </a:spcAft>
            </a:pPr>
            <a:r>
              <a:rPr lang="en-US" sz="1400" i="1" dirty="0" smtClean="0"/>
              <a:t>Along the Trail with Lewis &amp; Clark, </a:t>
            </a:r>
            <a:r>
              <a:rPr lang="en-US" sz="1400" dirty="0" smtClean="0"/>
              <a:t>Fifer &amp; </a:t>
            </a:r>
            <a:r>
              <a:rPr lang="en-US" sz="1400" dirty="0" err="1" smtClean="0"/>
              <a:t>Soderberg</a:t>
            </a:r>
            <a:endParaRPr lang="en-US" sz="1400" dirty="0" smtClean="0"/>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Atlas of Native Americans, </a:t>
            </a:r>
            <a:r>
              <a:rPr lang="en-US" sz="1400" dirty="0" smtClean="0">
                <a:latin typeface="Calibri" pitchFamily="34" charset="0"/>
                <a:ea typeface="Calibri" pitchFamily="34" charset="0"/>
                <a:cs typeface="Times New Roman" pitchFamily="18" charset="0"/>
              </a:rPr>
              <a:t>Dr Ian </a:t>
            </a:r>
            <a:r>
              <a:rPr lang="en-US" sz="1400" dirty="0" err="1" smtClean="0">
                <a:latin typeface="Calibri" pitchFamily="34" charset="0"/>
                <a:ea typeface="Calibri" pitchFamily="34" charset="0"/>
                <a:cs typeface="Times New Roman" pitchFamily="18" charset="0"/>
              </a:rPr>
              <a:t>Barnes,Chartwell</a:t>
            </a:r>
            <a:r>
              <a:rPr lang="en-US" sz="1400" dirty="0" smtClean="0">
                <a:latin typeface="Calibri" pitchFamily="34" charset="0"/>
                <a:ea typeface="Calibri" pitchFamily="34" charset="0"/>
                <a:cs typeface="Times New Roman" pitchFamily="18" charset="0"/>
              </a:rPr>
              <a:t> Books, 2015</a:t>
            </a:r>
          </a:p>
          <a:p>
            <a:pPr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Geologic Story of the Great Plains</a:t>
            </a:r>
            <a:r>
              <a:rPr lang="en-US" sz="1400" dirty="0" smtClean="0">
                <a:latin typeface="Calibri" pitchFamily="34" charset="0"/>
                <a:ea typeface="Calibri" pitchFamily="34" charset="0"/>
                <a:cs typeface="Times New Roman" pitchFamily="18" charset="0"/>
              </a:rPr>
              <a:t>, Donald Trimble, The Printers, Inc;  2013</a:t>
            </a:r>
          </a:p>
          <a:p>
            <a:pPr eaLnBrk="0" fontAlgn="base" hangingPunct="0">
              <a:spcBef>
                <a:spcPct val="0"/>
              </a:spcBef>
              <a:spcAft>
                <a:spcPct val="0"/>
              </a:spcAft>
            </a:pPr>
            <a:r>
              <a:rPr lang="en-US" sz="1400" i="1" dirty="0" smtClean="0"/>
              <a:t>George </a:t>
            </a:r>
            <a:r>
              <a:rPr lang="en-US" sz="1400" i="1" dirty="0" err="1" smtClean="0"/>
              <a:t>Drouillard</a:t>
            </a:r>
            <a:r>
              <a:rPr lang="en-US" sz="1400" dirty="0" smtClean="0"/>
              <a:t>, </a:t>
            </a:r>
            <a:r>
              <a:rPr lang="en-US" sz="1400" dirty="0" err="1" smtClean="0"/>
              <a:t>Skarsten</a:t>
            </a:r>
            <a:endParaRPr lang="en-US" sz="1400" dirty="0" smtClean="0"/>
          </a:p>
          <a:p>
            <a:pPr eaLnBrk="0" fontAlgn="base" hangingPunct="0">
              <a:spcBef>
                <a:spcPct val="0"/>
              </a:spcBef>
              <a:spcAft>
                <a:spcPct val="0"/>
              </a:spcAft>
            </a:pPr>
            <a:r>
              <a:rPr lang="en-US" sz="1400" i="1" dirty="0" smtClean="0"/>
              <a:t>Lewis &amp; Clark An Illustrated History, </a:t>
            </a:r>
            <a:r>
              <a:rPr lang="en-US" sz="1400" dirty="0" smtClean="0"/>
              <a:t>Duncan &amp; Burns</a:t>
            </a: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Lewis and Clark Journals</a:t>
            </a:r>
            <a:r>
              <a:rPr lang="en-US" sz="1400" dirty="0" smtClean="0">
                <a:latin typeface="Calibri" pitchFamily="34" charset="0"/>
                <a:ea typeface="Calibri" pitchFamily="34" charset="0"/>
                <a:cs typeface="Times New Roman" pitchFamily="18" charset="0"/>
              </a:rPr>
              <a:t>, Editor Gary Moulton, University of Nebraska Press, 2003</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cs typeface="Times New Roman" pitchFamily="18" charset="0"/>
              </a:rPr>
              <a:t>Mayflower, </a:t>
            </a:r>
            <a:r>
              <a:rPr lang="en-US" sz="1400" dirty="0" smtClean="0">
                <a:latin typeface="Calibri" pitchFamily="34" charset="0"/>
                <a:cs typeface="Times New Roman" pitchFamily="18" charset="0"/>
              </a:rPr>
              <a:t>Nathaniel </a:t>
            </a:r>
            <a:r>
              <a:rPr lang="en-US" sz="1400" dirty="0" err="1" smtClean="0">
                <a:latin typeface="Calibri" pitchFamily="34" charset="0"/>
                <a:cs typeface="Times New Roman" pitchFamily="18" charset="0"/>
              </a:rPr>
              <a:t>Philbrick</a:t>
            </a:r>
            <a:r>
              <a:rPr lang="en-US" sz="1400" dirty="0" smtClean="0">
                <a:latin typeface="Calibri" pitchFamily="34" charset="0"/>
                <a:cs typeface="Times New Roman" pitchFamily="18" charset="0"/>
              </a:rPr>
              <a:t>, Penguin Group, 2006</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Northwest Exposure: A Geologic Story of the Northwest</a:t>
            </a:r>
            <a:r>
              <a:rPr lang="en-US" sz="1400" dirty="0" smtClean="0">
                <a:latin typeface="Calibri" pitchFamily="34" charset="0"/>
                <a:ea typeface="Calibri" pitchFamily="34" charset="0"/>
                <a:cs typeface="Times New Roman" pitchFamily="18" charset="0"/>
              </a:rPr>
              <a:t>, David Alt &amp; Donald Hyndman, Mountain Press, 1995 </a:t>
            </a:r>
          </a:p>
          <a:p>
            <a:r>
              <a:rPr lang="en-US" sz="1400" i="1" dirty="0" smtClean="0"/>
              <a:t>Sacajawea, </a:t>
            </a:r>
            <a:r>
              <a:rPr lang="en-US" sz="1400" dirty="0" smtClean="0"/>
              <a:t>Howard</a:t>
            </a:r>
          </a:p>
          <a:p>
            <a:r>
              <a:rPr lang="en-US" sz="1400" i="1" dirty="0" smtClean="0"/>
              <a:t>Seaman's Journal,  </a:t>
            </a:r>
            <a:r>
              <a:rPr lang="en-US" sz="1400" dirty="0" smtClean="0"/>
              <a:t>Eubank</a:t>
            </a:r>
          </a:p>
          <a:p>
            <a:r>
              <a:rPr lang="sv-SE" sz="1400" i="1" dirty="0" smtClean="0"/>
              <a:t>Sheheke: Mandan &amp; Indian Diplomat</a:t>
            </a:r>
            <a:r>
              <a:rPr lang="sv-SE" sz="1400" dirty="0" smtClean="0"/>
              <a:t>, Potter</a:t>
            </a:r>
          </a:p>
          <a:p>
            <a:r>
              <a:rPr lang="en-US" sz="1400" i="1" dirty="0" smtClean="0"/>
              <a:t>Traveling the Lewis &amp; Clark Trail </a:t>
            </a:r>
            <a:r>
              <a:rPr lang="en-US" sz="1400" dirty="0" smtClean="0"/>
              <a:t>, </a:t>
            </a:r>
            <a:r>
              <a:rPr lang="en-US" sz="1400" dirty="0" err="1" smtClean="0"/>
              <a:t>Fanselow</a:t>
            </a:r>
            <a:endParaRPr lang="en-US" sz="14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DVDs</a:t>
            </a:r>
            <a:endParaRPr kumimoji="0" lang="en-US" sz="1400" b="0" i="0" u="none" strike="noStrike" cap="none" normalizeH="0" baseline="0" dirty="0" smtClean="0">
              <a:ln>
                <a:noFill/>
              </a:ln>
              <a:effectLst/>
              <a:latin typeface="Arial" pitchFamily="34" charset="0"/>
              <a:cs typeface="Arial" pitchFamily="34" charset="0"/>
            </a:endParaRPr>
          </a:p>
          <a:p>
            <a:r>
              <a:rPr lang="en-US" sz="1400" dirty="0" smtClean="0"/>
              <a:t>	 </a:t>
            </a:r>
            <a:r>
              <a:rPr lang="en-US" sz="1400" i="1" dirty="0" smtClean="0"/>
              <a:t>Across the Great Divide</a:t>
            </a:r>
          </a:p>
          <a:p>
            <a:r>
              <a:rPr lang="en-US" sz="1400" i="1" dirty="0" smtClean="0"/>
              <a:t>	 Beavers:  Biggest Dam Movie You Ever Saw</a:t>
            </a:r>
          </a:p>
          <a:p>
            <a:r>
              <a:rPr lang="en-US" sz="1400" i="1" dirty="0" smtClean="0"/>
              <a:t>	 Clatsop Winter Story</a:t>
            </a:r>
          </a:p>
          <a:p>
            <a:r>
              <a:rPr lang="en-US" sz="1400" i="1" dirty="0" smtClean="0"/>
              <a:t>	 Fossil Lake </a:t>
            </a:r>
          </a:p>
          <a:p>
            <a:r>
              <a:rPr lang="en-US" sz="1400" i="1" dirty="0" smtClean="0"/>
              <a:t> 	Great Ice Age Floods </a:t>
            </a:r>
          </a:p>
          <a:p>
            <a:r>
              <a:rPr lang="en-US" sz="1400" i="1" dirty="0" smtClean="0"/>
              <a:t>	Hagerman Fossil Beds</a:t>
            </a:r>
          </a:p>
          <a:p>
            <a:r>
              <a:rPr lang="en-US" sz="1400" i="1" dirty="0" smtClean="0"/>
              <a:t>	Ice Age Fossils</a:t>
            </a:r>
          </a:p>
          <a:p>
            <a:r>
              <a:rPr lang="en-US" sz="1400" i="1" dirty="0" smtClean="0"/>
              <a:t>	Lewis &amp; Clark: Confluence of Time &amp; Courage </a:t>
            </a:r>
          </a:p>
          <a:p>
            <a:r>
              <a:rPr lang="en-US" sz="1400" i="1" dirty="0" smtClean="0"/>
              <a:t>	Lewis &amp; Clark: Great Journey West </a:t>
            </a:r>
          </a:p>
          <a:p>
            <a:r>
              <a:rPr lang="en-US" sz="1400" i="1" dirty="0" smtClean="0"/>
              <a:t>	Lewis &amp; Clark: Pathways</a:t>
            </a:r>
          </a:p>
          <a:p>
            <a:r>
              <a:rPr lang="en-US" sz="1400" i="1" dirty="0" smtClean="0"/>
              <a:t> 	</a:t>
            </a:r>
            <a:r>
              <a:rPr lang="en-US" sz="1400" i="1" dirty="0" err="1" smtClean="0"/>
              <a:t>Maxidiwiac</a:t>
            </a:r>
            <a:endParaRPr lang="en-US" sz="1400" i="1" dirty="0" smtClean="0"/>
          </a:p>
          <a:p>
            <a:r>
              <a:rPr lang="en-US" sz="1400" i="1" dirty="0" smtClean="0"/>
              <a:t>	 Nez Perce: Portrait of a People</a:t>
            </a:r>
          </a:p>
          <a:p>
            <a:r>
              <a:rPr lang="en-US" sz="1400" i="1" dirty="0" smtClean="0"/>
              <a:t>	 Of One Heart </a:t>
            </a:r>
          </a:p>
          <a:p>
            <a:r>
              <a:rPr lang="en-US" sz="1400" i="1" dirty="0" smtClean="0"/>
              <a:t>	 People of the Upper Missouri: the </a:t>
            </a:r>
            <a:r>
              <a:rPr lang="en-US" sz="1400" i="1" dirty="0" err="1" smtClean="0"/>
              <a:t>Mandans</a:t>
            </a:r>
            <a:endParaRPr lang="en-US" sz="1400" i="1" dirty="0" smtClean="0"/>
          </a:p>
          <a:p>
            <a:r>
              <a:rPr lang="en-US" sz="1400" i="1" dirty="0" smtClean="0"/>
              <a:t>	 Sculpted by Floods</a:t>
            </a:r>
          </a:p>
          <a:p>
            <a:r>
              <a:rPr lang="en-US" sz="1400" i="1" dirty="0" smtClean="0"/>
              <a:t> 	White Cliffs, Wild River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grpSp>
        <p:nvGrpSpPr>
          <p:cNvPr id="2" name="Group 3"/>
          <p:cNvGrpSpPr/>
          <p:nvPr/>
        </p:nvGrpSpPr>
        <p:grpSpPr>
          <a:xfrm>
            <a:off x="1310996" y="2845702"/>
            <a:ext cx="7698165" cy="2288399"/>
            <a:chOff x="1310996" y="2845702"/>
            <a:chExt cx="7698165" cy="2288399"/>
          </a:xfrm>
        </p:grpSpPr>
        <p:sp>
          <p:nvSpPr>
            <p:cNvPr id="5" name="Rectangle 4"/>
            <p:cNvSpPr/>
            <p:nvPr/>
          </p:nvSpPr>
          <p:spPr>
            <a:xfrm rot="20610213">
              <a:off x="7668767" y="3011129"/>
              <a:ext cx="600778" cy="1952554"/>
            </a:xfrm>
            <a:prstGeom prst="rect">
              <a:avLst/>
            </a:prstGeom>
            <a:solidFill>
              <a:schemeClr val="bg1">
                <a:lumMod val="85000"/>
              </a:schemeClr>
            </a:solidFill>
            <a:ln w="76200">
              <a:noFill/>
            </a:ln>
            <a:effectLst>
              <a:outerShdw dist="508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Isosceles Triangle 5"/>
            <p:cNvSpPr/>
            <p:nvPr/>
          </p:nvSpPr>
          <p:spPr>
            <a:xfrm rot="5691063">
              <a:off x="8205776" y="4330715"/>
              <a:ext cx="463772" cy="114299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746777">
              <a:off x="1550000" y="3171219"/>
              <a:ext cx="633800" cy="1810960"/>
            </a:xfrm>
            <a:prstGeom prst="rect">
              <a:avLst/>
            </a:prstGeom>
            <a:solidFill>
              <a:schemeClr val="bg1">
                <a:lumMod val="85000"/>
              </a:schemeClr>
            </a:solidFill>
            <a:ln w="76200">
              <a:noFill/>
            </a:ln>
            <a:effectLst>
              <a:outerShdw dist="50800" dir="126000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Isosceles Triangle 7"/>
            <p:cNvSpPr/>
            <p:nvPr/>
          </p:nvSpPr>
          <p:spPr>
            <a:xfrm rot="5400000" flipV="1">
              <a:off x="1405081" y="4525052"/>
              <a:ext cx="463772" cy="6519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72"/>
            <a:srcRect l="3441" t="45313" r="64934" b="12500"/>
            <a:stretch>
              <a:fillRect/>
            </a:stretch>
          </p:blipFill>
          <p:spPr bwMode="auto">
            <a:xfrm rot="21126153">
              <a:off x="1804734" y="2845702"/>
              <a:ext cx="2743200" cy="2057400"/>
            </a:xfrm>
            <a:prstGeom prst="rect">
              <a:avLst/>
            </a:prstGeom>
            <a:noFill/>
            <a:ln w="9525">
              <a:noFill/>
              <a:miter lim="800000"/>
              <a:headEnd/>
              <a:tailEnd/>
            </a:ln>
            <a:effectLst/>
          </p:spPr>
        </p:pic>
        <p:pic>
          <p:nvPicPr>
            <p:cNvPr id="10" name="Picture 2"/>
            <p:cNvPicPr>
              <a:picLocks noChangeAspect="1" noChangeArrowheads="1"/>
            </p:cNvPicPr>
            <p:nvPr/>
          </p:nvPicPr>
          <p:blipFill>
            <a:blip r:embed="rId72"/>
            <a:srcRect l="35066" t="54688" r="33550" b="11907"/>
            <a:stretch>
              <a:fillRect/>
            </a:stretch>
          </p:blipFill>
          <p:spPr bwMode="auto">
            <a:xfrm rot="193859">
              <a:off x="4947238" y="2878474"/>
              <a:ext cx="3054925" cy="2000904"/>
            </a:xfrm>
            <a:prstGeom prst="rect">
              <a:avLst/>
            </a:prstGeom>
            <a:noFill/>
            <a:ln w="9525">
              <a:noFill/>
              <a:miter lim="800000"/>
              <a:headEnd/>
              <a:tailEnd/>
            </a:ln>
            <a:effectLst/>
          </p:spPr>
        </p:pic>
      </p:grpSp>
      <p:pic>
        <p:nvPicPr>
          <p:cNvPr id="11" name="04 Seaman Captain Lewis's Dog.m4a">
            <a:hlinkClick r:id="" action="ppaction://media"/>
          </p:cNvPr>
          <p:cNvPicPr>
            <a:picLocks noRot="1" noChangeAspect="1"/>
          </p:cNvPicPr>
          <p:nvPr>
            <a:audioFile r:link="rId1"/>
          </p:nvPr>
        </p:nvPicPr>
        <p:blipFill>
          <a:blip r:embed="rId73"/>
          <a:stretch>
            <a:fillRect/>
          </a:stretch>
        </p:blipFill>
        <p:spPr>
          <a:xfrm>
            <a:off x="8001000" y="6613525"/>
            <a:ext cx="244475" cy="244475"/>
          </a:xfrm>
          <a:prstGeom prst="rect">
            <a:avLst/>
          </a:prstGeom>
        </p:spPr>
      </p:pic>
      <p:sp useBgFill="1">
        <p:nvSpPr>
          <p:cNvPr id="12" name="TextBox 11"/>
          <p:cNvSpPr txBox="1"/>
          <p:nvPr/>
        </p:nvSpPr>
        <p:spPr>
          <a:xfrm>
            <a:off x="0" y="0"/>
            <a:ext cx="9144000" cy="646331"/>
          </a:xfrm>
          <a:prstGeom prst="rect">
            <a:avLst/>
          </a:prstGeom>
          <a:ln w="50800">
            <a:solidFill>
              <a:schemeClr val="tx1"/>
            </a:solidFill>
          </a:ln>
        </p:spPr>
        <p:txBody>
          <a:bodyPr wrap="square" rtlCol="0">
            <a:spAutoFit/>
          </a:bodyPr>
          <a:lstStyle/>
          <a:p>
            <a:pPr algn="ctr"/>
            <a:r>
              <a:rPr lang="en-US" sz="3600" b="1" dirty="0" smtClean="0"/>
              <a:t> our website:   www.VagabondGeology.com</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64" presetClass="path" presetSubtype="0" accel="50000" fill="hold" grpId="0" nodeType="afterEffect">
                                  <p:stCondLst>
                                    <p:cond delay="0"/>
                                  </p:stCondLst>
                                  <p:childTnLst>
                                    <p:animMotion origin="layout" path="M 0 1.00991E-6 L -0.00833 -2.96541 " pathEditMode="relative" rAng="0" ptsTypes="AA">
                                      <p:cBhvr>
                                        <p:cTn id="9" dur="15000" fill="hold"/>
                                        <p:tgtEl>
                                          <p:spTgt spid="171009"/>
                                        </p:tgtEl>
                                        <p:attrNameLst>
                                          <p:attrName>ppt_x</p:attrName>
                                          <p:attrName>ppt_y</p:attrName>
                                        </p:attrNameLst>
                                      </p:cBhvr>
                                      <p:rCtr x="-4" y="-1483"/>
                                    </p:animMotion>
                                  </p:childTnLst>
                                </p:cTn>
                              </p:par>
                            </p:childTnLst>
                          </p:cTn>
                        </p:par>
                        <p:par>
                          <p:cTn id="10" fill="hold">
                            <p:stCondLst>
                              <p:cond delay="15001"/>
                            </p:stCondLst>
                            <p:childTnLst>
                              <p:par>
                                <p:cTn id="11" presetID="17"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ppt_h/2"/>
                                          </p:val>
                                        </p:tav>
                                        <p:tav tm="100000">
                                          <p:val>
                                            <p:strVal val="#ppt_y"/>
                                          </p:val>
                                        </p:tav>
                                      </p:tavLst>
                                    </p:anim>
                                    <p:anim calcmode="lin" valueType="num">
                                      <p:cBhvr>
                                        <p:cTn id="15" dur="1000" fill="hold"/>
                                        <p:tgtEl>
                                          <p:spTgt spid="2"/>
                                        </p:tgtEl>
                                        <p:attrNameLst>
                                          <p:attrName>ppt_w</p:attrName>
                                        </p:attrNameLst>
                                      </p:cBhvr>
                                      <p:tavLst>
                                        <p:tav tm="0">
                                          <p:val>
                                            <p:strVal val="#ppt_w"/>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171009" grpId="0" animBg="1"/>
    </p:bldLst>
  </p:timing>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144000" cy="685800"/>
          </a:xfrm>
        </p:spPr>
        <p:txBody>
          <a:bodyPr/>
          <a:lstStyle/>
          <a:p>
            <a:r>
              <a:rPr lang="en-US" b="1" dirty="0" smtClean="0">
                <a:solidFill>
                  <a:srgbClr val="FF0000"/>
                </a:solidFill>
              </a:rPr>
              <a:t>TIMELINE OF TRIP</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58050" name="Rectangle 2"/>
          <p:cNvSpPr>
            <a:spLocks noChangeArrowheads="1"/>
          </p:cNvSpPr>
          <p:nvPr/>
        </p:nvSpPr>
        <p:spPr bwMode="auto">
          <a:xfrm>
            <a:off x="0" y="69726"/>
            <a:ext cx="9144000" cy="6712074"/>
          </a:xfrm>
          <a:prstGeom prst="rect">
            <a:avLst/>
          </a:prstGeom>
          <a:ln w="9525">
            <a:noFill/>
            <a:miter lim="800000"/>
            <a:headEnd/>
            <a:tailEnd/>
          </a:ln>
          <a:effectLst/>
        </p:spPr>
        <p:txBody>
          <a:bodyPr vert="horz" wrap="square" lIns="0" tIns="3174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effectLst/>
                <a:cs typeface="Arial" charset="0"/>
              </a:rPr>
              <a:t>1804</a:t>
            </a:r>
          </a:p>
          <a:p>
            <a:pPr marL="0" marR="0" lvl="0" indent="0" algn="l" defTabSz="914400" rtl="0" eaLnBrk="0" fontAlgn="base" latinLnBrk="0" hangingPunct="0">
              <a:lnSpc>
                <a:spcPct val="100000"/>
              </a:lnSpc>
              <a:spcBef>
                <a:spcPct val="0"/>
              </a:spcBef>
              <a:spcAft>
                <a:spcPct val="0"/>
              </a:spcAft>
              <a:buClrTx/>
              <a:buSzTx/>
              <a:buFontTx/>
              <a:buChar char="•"/>
            </a:pPr>
            <a:r>
              <a:rPr kumimoji="0" lang="en-US" sz="1600" b="0" i="0" u="none" strike="noStrike" cap="none" normalizeH="0" baseline="0" dirty="0" smtClean="0">
                <a:ln>
                  <a:noFill/>
                </a:ln>
                <a:effectLst/>
                <a:cs typeface="Arial" charset="0"/>
              </a:rPr>
              <a:t>May 14: The Corps of Discovery departs from Camp Dubois at 4 p.m., marking the beginning of the voyage to the Pacific coast.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16: The Corps of Discovery arrives at St. Charles, Missouri.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21: Departure from St. Charles at 3:30 p.m.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24: Pass Boones Settlement. Home of famous woodsman L. </a:t>
            </a:r>
            <a:r>
              <a:rPr kumimoji="0" lang="en-US" sz="1600" b="0" i="0" u="none" strike="noStrike" cap="none" normalizeH="0" baseline="0" dirty="0" err="1" smtClean="0">
                <a:ln>
                  <a:noFill/>
                </a:ln>
                <a:effectLst/>
                <a:cs typeface="Arial" charset="0"/>
              </a:rPr>
              <a:t>Willenborg</a:t>
            </a:r>
            <a:r>
              <a:rPr kumimoji="0" lang="en-US" sz="1600" b="0" i="0" u="none" strike="noStrike" cap="none" normalizeH="0" baseline="0" dirty="0" smtClean="0">
                <a:ln>
                  <a:noFill/>
                </a:ln>
                <a:effectLst/>
                <a:cs typeface="Arial"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25: The expedition passes the small village of La </a:t>
            </a:r>
            <a:r>
              <a:rPr kumimoji="0" lang="en-US" sz="1600" b="0" i="0" u="none" strike="noStrike" cap="none" normalizeH="0" baseline="0" dirty="0" err="1" smtClean="0">
                <a:ln>
                  <a:noFill/>
                </a:ln>
                <a:effectLst/>
                <a:cs typeface="Arial" charset="0"/>
              </a:rPr>
              <a:t>Charrette</a:t>
            </a:r>
            <a:r>
              <a:rPr kumimoji="0" lang="en-US" sz="1600" b="0" i="0" u="none" strike="noStrike" cap="none" normalizeH="0" baseline="0" dirty="0" smtClean="0">
                <a:ln>
                  <a:noFill/>
                </a:ln>
                <a:effectLst/>
                <a:cs typeface="Arial" charset="0"/>
              </a:rPr>
              <a:t> on the Missouri River</a:t>
            </a:r>
            <a:r>
              <a:rPr lang="en-US" sz="1600" dirty="0" smtClean="0">
                <a:cs typeface="Arial" charset="0"/>
              </a:rPr>
              <a:t>.</a:t>
            </a:r>
            <a:r>
              <a:rPr kumimoji="0" lang="en-US" sz="1600" b="0" i="0" u="none" strike="noStrike" cap="none" normalizeH="0" baseline="0" dirty="0" smtClean="0">
                <a:ln>
                  <a:noFill/>
                </a:ln>
                <a:effectLst/>
                <a:cs typeface="Arial" charset="0"/>
              </a:rPr>
              <a:t> Charles Floyd writes in his journal that this is "the last settlement of whites on this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1: The expedition reaches the Osage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12: Lewis and Clark meet three trappers in two pirogues. One of the men was Pierre </a:t>
            </a:r>
            <a:r>
              <a:rPr kumimoji="0" lang="en-US" sz="1600" b="0" i="0" u="none" strike="noStrike" cap="none" normalizeH="0" baseline="0" dirty="0" err="1" smtClean="0">
                <a:ln>
                  <a:noFill/>
                </a:ln>
                <a:effectLst/>
                <a:cs typeface="Arial" charset="0"/>
              </a:rPr>
              <a:t>Dorion</a:t>
            </a:r>
            <a:r>
              <a:rPr kumimoji="0" lang="en-US" sz="1600" b="0" i="0" u="none" strike="noStrike" cap="none" normalizeH="0" baseline="0" dirty="0" smtClean="0">
                <a:ln>
                  <a:noFill/>
                </a:ln>
                <a:effectLst/>
                <a:cs typeface="Arial" charset="0"/>
              </a:rPr>
              <a:t>, Jr.—who knew George Rogers Clark. Lewis and Clark persuade </a:t>
            </a:r>
            <a:r>
              <a:rPr kumimoji="0" lang="en-US" sz="1600" b="0" i="0" u="none" strike="noStrike" cap="none" normalizeH="0" baseline="0" dirty="0" err="1" smtClean="0">
                <a:ln>
                  <a:noFill/>
                </a:ln>
                <a:effectLst/>
                <a:cs typeface="Arial" charset="0"/>
              </a:rPr>
              <a:t>Dorion</a:t>
            </a:r>
            <a:r>
              <a:rPr kumimoji="0" lang="en-US" sz="1600" b="0" i="0" u="none" strike="noStrike" cap="none" normalizeH="0" baseline="0" dirty="0" smtClean="0">
                <a:ln>
                  <a:noFill/>
                </a:ln>
                <a:effectLst/>
                <a:cs typeface="Arial" charset="0"/>
              </a:rPr>
              <a:t> to return to Sioux camp to act as interpreter.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26: The expedition arrives at Kaw Point where the Kansas River drains into the Missouri River basin.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28–29: First trial in new territory. Pvt. John Collins is on guard duty and breaks into the supplies and gets drunk. Collins invites Pvt. Hugh Hall to drink also. Collins receives 100 lashes, Hall receives 50 lashes.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July 4: Marking Independence Day, the expedition names Independence Creek located near Atchison, Kansas.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July 11–12: Second trial in new territory. Pvt. Alexander Hamilton Willard is on guard duty. Is charged with lying down and sleeping at his post whilst a sentinel. Punishable by death. He receives 100 lashes for four straight 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July 21: Reaches the Platte River, 640 miles from St Louis. Entering Sioux Territory.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1: Captain William Clark's 34th birthday.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3: The Corps of Discovery holds the first official council between representatives of the United States and the </a:t>
            </a:r>
            <a:r>
              <a:rPr kumimoji="0" lang="en-US" sz="1600" b="0" i="0" u="none" strike="noStrike" cap="none" normalizeH="0" baseline="0" dirty="0" err="1" smtClean="0">
                <a:ln>
                  <a:noFill/>
                </a:ln>
                <a:effectLst/>
                <a:cs typeface="Arial" charset="0"/>
              </a:rPr>
              <a:t>Oto</a:t>
            </a:r>
            <a:r>
              <a:rPr kumimoji="0" lang="en-US" sz="1600" b="0" i="0" u="none" strike="noStrike" cap="none" normalizeH="0" baseline="0" dirty="0" smtClean="0">
                <a:ln>
                  <a:noFill/>
                </a:ln>
                <a:effectLst/>
                <a:cs typeface="Arial" charset="0"/>
              </a:rPr>
              <a:t> and Missouri tribes at Council Bluffs, Iowa. They hand out peace medals, 15-star flags and other gifts, parade men and show off technology.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4: Moses Reed said he was returning to a previous camp to retrieve a knife but deserted to St. Louis.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18: George </a:t>
            </a:r>
            <a:r>
              <a:rPr kumimoji="0" lang="en-US" sz="1600" b="0" i="0" u="none" strike="noStrike" cap="none" normalizeH="0" baseline="0" dirty="0" err="1" smtClean="0">
                <a:ln>
                  <a:noFill/>
                </a:ln>
                <a:effectLst/>
                <a:cs typeface="Arial" charset="0"/>
              </a:rPr>
              <a:t>Drouillard</a:t>
            </a:r>
            <a:r>
              <a:rPr kumimoji="0" lang="en-US" sz="1600" b="0" i="0" u="none" strike="noStrike" cap="none" normalizeH="0" baseline="0" dirty="0" smtClean="0">
                <a:ln>
                  <a:noFill/>
                </a:ln>
                <a:effectLst/>
                <a:cs typeface="Arial" charset="0"/>
              </a:rPr>
              <a:t> returns to camp with Reed and </a:t>
            </a:r>
            <a:r>
              <a:rPr kumimoji="0" lang="en-US" sz="1600" b="0" i="0" u="none" strike="noStrike" cap="none" normalizeH="0" baseline="0" dirty="0" err="1" smtClean="0">
                <a:ln>
                  <a:noFill/>
                </a:ln>
                <a:effectLst/>
                <a:cs typeface="Arial" charset="0"/>
              </a:rPr>
              <a:t>Otos</a:t>
            </a:r>
            <a:r>
              <a:rPr kumimoji="0" lang="en-US" sz="1600" b="0" i="0" u="none" strike="noStrike" cap="none" normalizeH="0" baseline="0" dirty="0" smtClean="0">
                <a:ln>
                  <a:noFill/>
                </a:ln>
                <a:effectLst/>
                <a:cs typeface="Arial" charset="0"/>
              </a:rPr>
              <a:t>' Chief Little Thief. Reed is sentenced to run the gauntlet (500 lashes) and is discharged from the permanent party.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18: Captain Meriwether Lewis's 30th birthday.</a:t>
            </a:r>
          </a:p>
        </p:txBody>
      </p:sp>
      <p:sp>
        <p:nvSpPr>
          <p:cNvPr id="258051" name="Rectangle 3"/>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381000" y="-23209061"/>
            <a:ext cx="8763000" cy="14126944"/>
          </a:xfrm>
          <a:prstGeom prst="rect">
            <a:avLst/>
          </a:prstGeom>
        </p:spPr>
        <p:txBody>
          <a:bodyPr wrap="square">
            <a:spAutoFit/>
          </a:bodyPr>
          <a:lstStyle/>
          <a:p>
            <a:pPr lvl="0" eaLnBrk="0" fontAlgn="base" hangingPunct="0">
              <a:spcBef>
                <a:spcPct val="0"/>
              </a:spcBef>
              <a:spcAft>
                <a:spcPct val="0"/>
              </a:spcAft>
            </a:pPr>
            <a:r>
              <a:rPr lang="en-US" sz="1200" b="1" dirty="0" smtClean="0">
                <a:solidFill>
                  <a:srgbClr val="252525"/>
                </a:solidFill>
                <a:latin typeface="Arial" charset="0"/>
                <a:cs typeface="Arial" charset="0"/>
              </a:rPr>
              <a:t>18</a:t>
            </a:r>
            <a:r>
              <a:rPr lang="en-US" sz="1200" b="1" dirty="0" smtClean="0">
                <a:latin typeface="Arial" charset="0"/>
                <a:cs typeface="Arial" charset="0"/>
              </a:rPr>
              <a:t>05</a:t>
            </a:r>
          </a:p>
          <a:p>
            <a:pPr lvl="0" eaLnBrk="0" fontAlgn="base" hangingPunct="0">
              <a:spcBef>
                <a:spcPct val="0"/>
              </a:spcBef>
              <a:spcAft>
                <a:spcPct val="0"/>
              </a:spcAft>
              <a:buFontTx/>
              <a:buChar char="•"/>
            </a:pPr>
            <a:r>
              <a:rPr lang="en-US" sz="1200" dirty="0" smtClean="0">
                <a:latin typeface="Arial" charset="0"/>
                <a:cs typeface="Arial" charset="0"/>
              </a:rPr>
              <a:t>January 1: The Corps of Discovery celebrates the New Year by "Two discharges of cannon and </a:t>
            </a:r>
            <a:r>
              <a:rPr lang="en-US" sz="1200" dirty="0" err="1" smtClean="0">
                <a:latin typeface="Arial" charset="0"/>
                <a:cs typeface="Arial" charset="0"/>
              </a:rPr>
              <a:t>Musick</a:t>
            </a:r>
            <a:r>
              <a:rPr lang="en-US" sz="1200" dirty="0" smtClean="0">
                <a:latin typeface="Arial" charset="0"/>
                <a:cs typeface="Arial" charset="0"/>
              </a:rPr>
              <a:t>—a fiddle, </a:t>
            </a:r>
            <a:r>
              <a:rPr lang="en-US" sz="1200" dirty="0" err="1" smtClean="0">
                <a:latin typeface="Arial" charset="0"/>
                <a:cs typeface="Arial" charset="0"/>
              </a:rPr>
              <a:t>tambereen</a:t>
            </a:r>
            <a:r>
              <a:rPr lang="en-US" sz="1200" dirty="0" smtClean="0">
                <a:latin typeface="Arial" charset="0"/>
                <a:cs typeface="Arial" charset="0"/>
              </a:rPr>
              <a:t> and a </a:t>
            </a:r>
            <a:r>
              <a:rPr lang="en-US" sz="1200" dirty="0" err="1" smtClean="0">
                <a:latin typeface="Arial" charset="0"/>
                <a:cs typeface="Arial" charset="0"/>
              </a:rPr>
              <a:t>sounden</a:t>
            </a:r>
            <a:r>
              <a:rPr lang="en-US" sz="1200" dirty="0" smtClean="0">
                <a:latin typeface="Arial" charset="0"/>
                <a:cs typeface="Arial" charset="0"/>
              </a:rPr>
              <a:t> horn."</a:t>
            </a:r>
          </a:p>
          <a:p>
            <a:pPr lvl="0" eaLnBrk="0" fontAlgn="base" hangingPunct="0">
              <a:spcBef>
                <a:spcPct val="0"/>
              </a:spcBef>
              <a:spcAft>
                <a:spcPct val="0"/>
              </a:spcAft>
              <a:buFontTx/>
              <a:buChar char="•"/>
            </a:pPr>
            <a:r>
              <a:rPr lang="en-US" sz="1200" dirty="0" smtClean="0">
                <a:latin typeface="Arial" charset="0"/>
                <a:cs typeface="Arial" charset="0"/>
              </a:rPr>
              <a:t>February 9: Thomas Howard scaled the fort wall and a native American followed his example. "Setting a pernicious example to the savages" 50 lashes—only trial at Fort Mandan and last on expedition. Lashes remitted by Lewis.</a:t>
            </a:r>
          </a:p>
          <a:p>
            <a:pPr lvl="0" eaLnBrk="0" fontAlgn="base" hangingPunct="0">
              <a:spcBef>
                <a:spcPct val="0"/>
              </a:spcBef>
              <a:spcAft>
                <a:spcPct val="0"/>
              </a:spcAft>
              <a:buFontTx/>
              <a:buChar char="•"/>
            </a:pPr>
            <a:r>
              <a:rPr lang="en-US" sz="1200" dirty="0" smtClean="0">
                <a:latin typeface="Arial" charset="0"/>
                <a:cs typeface="Arial" charset="0"/>
              </a:rPr>
              <a:t>February 11: Sacagawea gives birth to Jean </a:t>
            </a:r>
            <a:r>
              <a:rPr lang="en-US" sz="1200" dirty="0" err="1" smtClean="0">
                <a:latin typeface="Arial" charset="0"/>
                <a:cs typeface="Arial" charset="0"/>
              </a:rPr>
              <a:t>Baptiste</a:t>
            </a:r>
            <a:r>
              <a:rPr lang="en-US" sz="1200" dirty="0" smtClean="0">
                <a:latin typeface="Arial" charset="0"/>
                <a:cs typeface="Arial" charset="0"/>
              </a:rPr>
              <a:t> Charbonneau, the youngest member of the expedition. Jean </a:t>
            </a:r>
            <a:r>
              <a:rPr lang="en-US" sz="1200" dirty="0" err="1" smtClean="0">
                <a:latin typeface="Arial" charset="0"/>
                <a:cs typeface="Arial" charset="0"/>
              </a:rPr>
              <a:t>Baptiste</a:t>
            </a:r>
            <a:r>
              <a:rPr lang="en-US" sz="1200" dirty="0" smtClean="0">
                <a:latin typeface="Arial" charset="0"/>
                <a:cs typeface="Arial" charset="0"/>
              </a:rPr>
              <a:t> is nicknamed "</a:t>
            </a:r>
            <a:r>
              <a:rPr lang="en-US" sz="1200" dirty="0" err="1" smtClean="0">
                <a:latin typeface="Arial" charset="0"/>
                <a:cs typeface="Arial" charset="0"/>
              </a:rPr>
              <a:t>Pompy</a:t>
            </a:r>
            <a:r>
              <a:rPr lang="en-US" sz="1200" dirty="0" smtClean="0">
                <a:latin typeface="Arial" charset="0"/>
                <a:cs typeface="Arial" charset="0"/>
              </a:rPr>
              <a:t>" by Clark. Lewis aided in the delivery of Sacagawea's baby, used rattle of rattlesnake to aid delivery (</a:t>
            </a:r>
            <a:r>
              <a:rPr lang="en-US" sz="1200" dirty="0" err="1" smtClean="0">
                <a:latin typeface="Arial" charset="0"/>
                <a:cs typeface="Arial" charset="0"/>
              </a:rPr>
              <a:t>Jessaume's</a:t>
            </a:r>
            <a:r>
              <a:rPr lang="en-US" sz="1200" dirty="0" smtClean="0">
                <a:latin typeface="Arial" charset="0"/>
                <a:cs typeface="Arial" charset="0"/>
              </a:rPr>
              <a:t> idea).</a:t>
            </a:r>
          </a:p>
          <a:p>
            <a:pPr lvl="0" eaLnBrk="0" fontAlgn="base" hangingPunct="0">
              <a:spcBef>
                <a:spcPct val="0"/>
              </a:spcBef>
              <a:spcAft>
                <a:spcPct val="0"/>
              </a:spcAft>
              <a:buFontTx/>
              <a:buChar char="•"/>
            </a:pPr>
            <a:r>
              <a:rPr lang="en-US" sz="1200" dirty="0" smtClean="0">
                <a:latin typeface="Arial" charset="0"/>
                <a:cs typeface="Arial" charset="0"/>
              </a:rPr>
              <a:t>April 7–25: Fort Mandan to Yellowstone River.</a:t>
            </a:r>
          </a:p>
          <a:p>
            <a:pPr lvl="0" eaLnBrk="0" fontAlgn="base" hangingPunct="0">
              <a:spcBef>
                <a:spcPct val="0"/>
              </a:spcBef>
              <a:spcAft>
                <a:spcPct val="0"/>
              </a:spcAft>
              <a:buFontTx/>
              <a:buChar char="•"/>
            </a:pPr>
            <a:r>
              <a:rPr lang="en-US" sz="1200" dirty="0" smtClean="0">
                <a:latin typeface="Arial" charset="0"/>
                <a:cs typeface="Arial" charset="0"/>
              </a:rPr>
              <a:t>April 7: The permanent party of the Corps of Discovery leaves Fort Mandan. The keelboat is sent down river. Left Fort Mandan in six canoes and two pirogues. Thomas Howard received a letter from his wife Natalia.</a:t>
            </a:r>
          </a:p>
          <a:p>
            <a:pPr lvl="0" eaLnBrk="0" fontAlgn="base" hangingPunct="0">
              <a:spcBef>
                <a:spcPct val="0"/>
              </a:spcBef>
              <a:spcAft>
                <a:spcPct val="0"/>
              </a:spcAft>
              <a:buFontTx/>
              <a:buChar char="•"/>
            </a:pPr>
            <a:r>
              <a:rPr lang="en-US" sz="1200" dirty="0" smtClean="0">
                <a:latin typeface="Arial" charset="0"/>
                <a:cs typeface="Arial" charset="0"/>
              </a:rPr>
              <a:t>April 25: Reached Yellowstone River Roche </a:t>
            </a:r>
            <a:r>
              <a:rPr lang="en-US" sz="1200" dirty="0" err="1" smtClean="0">
                <a:latin typeface="Arial" charset="0"/>
                <a:cs typeface="Arial" charset="0"/>
              </a:rPr>
              <a:t>Jaune</a:t>
            </a:r>
            <a:r>
              <a:rPr lang="en-US" sz="1200" dirty="0" smtClean="0">
                <a:latin typeface="Arial" charset="0"/>
                <a:cs typeface="Arial" charset="0"/>
              </a:rPr>
              <a:t>—sent Joseph Field up river to find Yellowstone. He saw Big Horn Sheep and brought back horns. Lewis searched area thought it would be a good area for fort. Future forts were built, Fort Union and Fort Buford.</a:t>
            </a:r>
          </a:p>
          <a:p>
            <a:pPr lvl="0" eaLnBrk="0" fontAlgn="base" hangingPunct="0">
              <a:spcBef>
                <a:spcPct val="0"/>
              </a:spcBef>
              <a:spcAft>
                <a:spcPct val="0"/>
              </a:spcAft>
              <a:buFontTx/>
              <a:buChar char="•"/>
            </a:pPr>
            <a:r>
              <a:rPr lang="en-US" sz="1200" dirty="0" smtClean="0">
                <a:latin typeface="Arial" charset="0"/>
                <a:cs typeface="Arial" charset="0"/>
              </a:rPr>
              <a:t>May 14: A sudden storm tips a pirogue (boat) and many items, such as supplies and the Corps' journals, spill over into the river. Sacagawea calmly recovers most of the items; Clark later credits her with quick thinking.</a:t>
            </a:r>
          </a:p>
          <a:p>
            <a:pPr lvl="0" eaLnBrk="0" fontAlgn="base" hangingPunct="0">
              <a:spcBef>
                <a:spcPct val="0"/>
              </a:spcBef>
              <a:spcAft>
                <a:spcPct val="0"/>
              </a:spcAft>
              <a:buFontTx/>
              <a:buChar char="•"/>
            </a:pPr>
            <a:r>
              <a:rPr lang="en-US" sz="1200" dirty="0" smtClean="0">
                <a:latin typeface="Arial" charset="0"/>
                <a:cs typeface="Arial" charset="0"/>
              </a:rPr>
              <a:t>April 25 – June 3: Yellowstone River to Marias River.</a:t>
            </a:r>
          </a:p>
          <a:p>
            <a:pPr lvl="0" eaLnBrk="0" fontAlgn="base" hangingPunct="0">
              <a:spcBef>
                <a:spcPct val="0"/>
              </a:spcBef>
              <a:spcAft>
                <a:spcPct val="0"/>
              </a:spcAft>
              <a:buFontTx/>
              <a:buChar char="•"/>
            </a:pPr>
            <a:r>
              <a:rPr lang="en-US" sz="1200" dirty="0" smtClean="0">
                <a:latin typeface="Arial" charset="0"/>
                <a:cs typeface="Arial" charset="0"/>
              </a:rPr>
              <a:t>April 27: Entered present day state of Montana.</a:t>
            </a:r>
          </a:p>
          <a:p>
            <a:pPr lvl="0" eaLnBrk="0" fontAlgn="base" hangingPunct="0">
              <a:spcBef>
                <a:spcPct val="0"/>
              </a:spcBef>
              <a:spcAft>
                <a:spcPct val="0"/>
              </a:spcAft>
              <a:buFontTx/>
              <a:buChar char="•"/>
            </a:pPr>
            <a:r>
              <a:rPr lang="en-US" sz="1200" dirty="0" smtClean="0">
                <a:latin typeface="Arial" charset="0"/>
                <a:cs typeface="Arial" charset="0"/>
              </a:rPr>
              <a:t>May 5: Lewis and a hunter killed first grizzly bear.</a:t>
            </a:r>
          </a:p>
          <a:p>
            <a:pPr lvl="0" eaLnBrk="0" fontAlgn="base" hangingPunct="0">
              <a:spcBef>
                <a:spcPct val="0"/>
              </a:spcBef>
              <a:spcAft>
                <a:spcPct val="0"/>
              </a:spcAft>
              <a:buFontTx/>
              <a:buChar char="•"/>
            </a:pPr>
            <a:r>
              <a:rPr lang="en-US" sz="1200" dirty="0" smtClean="0">
                <a:latin typeface="Arial" charset="0"/>
                <a:cs typeface="Arial" charset="0"/>
              </a:rPr>
              <a:t>May 8: Milk river. Called because of its milky white appearance. Natives called it "a river which scolds all others".</a:t>
            </a:r>
          </a:p>
          <a:p>
            <a:pPr lvl="0" eaLnBrk="0" fontAlgn="base" hangingPunct="0">
              <a:spcBef>
                <a:spcPct val="0"/>
              </a:spcBef>
              <a:spcAft>
                <a:spcPct val="0"/>
              </a:spcAft>
              <a:buFontTx/>
              <a:buChar char="•"/>
            </a:pPr>
            <a:r>
              <a:rPr lang="en-US" sz="1200" dirty="0" smtClean="0">
                <a:latin typeface="Arial" charset="0"/>
                <a:cs typeface="Arial" charset="0"/>
              </a:rPr>
              <a:t>June 3–20: Marias River to the Great Falls.</a:t>
            </a:r>
          </a:p>
          <a:p>
            <a:pPr lvl="0" eaLnBrk="0" fontAlgn="base" hangingPunct="0">
              <a:spcBef>
                <a:spcPct val="0"/>
              </a:spcBef>
              <a:spcAft>
                <a:spcPct val="0"/>
              </a:spcAft>
              <a:buFontTx/>
              <a:buChar char="•"/>
            </a:pPr>
            <a:r>
              <a:rPr lang="en-US" sz="1200" dirty="0" smtClean="0">
                <a:latin typeface="Arial" charset="0"/>
                <a:cs typeface="Arial" charset="0"/>
              </a:rPr>
              <a:t>June 3: The mouth of the Marias River is reached. Camp Deposit is established. Cached blacksmith bellows and tools, bear skins, axes, auger, files, two kegs of parched corn, two kegs of pork, a keg of salt, chisels, tin cups, two rifles, beaver traps. Twenty-four lb of powder in lead kegs in separate caches. Hid red pirogue. Natives did not tell them of this river. Unable to immediately determine which river is the Missouri, a scouting party is sent to explore each branch, North fork (Marias), South fork (Missouri). Sgt. </a:t>
            </a:r>
            <a:r>
              <a:rPr lang="en-US" sz="1200" dirty="0" err="1" smtClean="0">
                <a:latin typeface="Arial" charset="0"/>
                <a:cs typeface="Arial" charset="0"/>
              </a:rPr>
              <a:t>Gass</a:t>
            </a:r>
            <a:r>
              <a:rPr lang="en-US" sz="1200" dirty="0" smtClean="0">
                <a:latin typeface="Arial" charset="0"/>
                <a:cs typeface="Arial" charset="0"/>
              </a:rPr>
              <a:t> and two others go up south fork. Sgt. Pryor and two others go up north fork. Can't decide which river is Missouri. Clark, </a:t>
            </a:r>
            <a:r>
              <a:rPr lang="en-US" sz="1200" dirty="0" err="1" smtClean="0">
                <a:latin typeface="Arial" charset="0"/>
                <a:cs typeface="Arial" charset="0"/>
              </a:rPr>
              <a:t>Gass</a:t>
            </a:r>
            <a:r>
              <a:rPr lang="en-US" sz="1200" dirty="0" smtClean="0">
                <a:latin typeface="Arial" charset="0"/>
                <a:cs typeface="Arial" charset="0"/>
              </a:rPr>
              <a:t>, Shannon, York and Fields brothers go up south fork. Lewis, </a:t>
            </a:r>
            <a:r>
              <a:rPr lang="en-US" sz="1200" dirty="0" err="1" smtClean="0">
                <a:latin typeface="Arial" charset="0"/>
                <a:cs typeface="Arial" charset="0"/>
              </a:rPr>
              <a:t>Drouillard</a:t>
            </a:r>
            <a:r>
              <a:rPr lang="en-US" sz="1200" dirty="0" smtClean="0">
                <a:latin typeface="Arial" charset="0"/>
                <a:cs typeface="Arial" charset="0"/>
              </a:rPr>
              <a:t>, Shields, Windsor Pryor, </a:t>
            </a:r>
            <a:r>
              <a:rPr lang="en-US" sz="1200" dirty="0" err="1" smtClean="0">
                <a:latin typeface="Arial" charset="0"/>
                <a:cs typeface="Arial" charset="0"/>
              </a:rPr>
              <a:t>Cruzatte</a:t>
            </a:r>
            <a:r>
              <a:rPr lang="en-US" sz="1200" dirty="0" smtClean="0">
                <a:latin typeface="Arial" charset="0"/>
                <a:cs typeface="Arial" charset="0"/>
              </a:rPr>
              <a:t>, </a:t>
            </a:r>
            <a:r>
              <a:rPr lang="en-US" sz="1200" dirty="0" err="1" smtClean="0">
                <a:latin typeface="Arial" charset="0"/>
                <a:cs typeface="Arial" charset="0"/>
              </a:rPr>
              <a:t>Lepage</a:t>
            </a:r>
            <a:r>
              <a:rPr lang="en-US" sz="1200" dirty="0" smtClean="0">
                <a:latin typeface="Arial" charset="0"/>
                <a:cs typeface="Arial" charset="0"/>
              </a:rPr>
              <a:t> go up north fork. Most men in expedition believe north fork is the Missouri. Lewis and Clark believe south fork is Missouri and followed that fork.</a:t>
            </a:r>
          </a:p>
          <a:p>
            <a:pPr lvl="0" eaLnBrk="0" fontAlgn="base" hangingPunct="0">
              <a:spcBef>
                <a:spcPct val="0"/>
              </a:spcBef>
              <a:spcAft>
                <a:spcPct val="0"/>
              </a:spcAft>
              <a:buFontTx/>
              <a:buChar char="•"/>
            </a:pPr>
            <a:r>
              <a:rPr lang="en-US" sz="1200" dirty="0" smtClean="0">
                <a:latin typeface="Arial" charset="0"/>
                <a:cs typeface="Arial" charset="0"/>
              </a:rPr>
              <a:t>June 13: Scouting ahead of the expedition, Lewis and four companions sight the Great Falls of the Missouri River, confirming that they were heading in the right direction. Lewis writes when he discovers the Great Falls of the Missouri. "When my ears were saluted with the agreeable sound of a fall of water and advancing a little further I saw the spray </a:t>
            </a:r>
            <a:r>
              <a:rPr lang="en-US" sz="1200" dirty="0" err="1" smtClean="0">
                <a:latin typeface="Arial" charset="0"/>
                <a:cs typeface="Arial" charset="0"/>
              </a:rPr>
              <a:t>arrise</a:t>
            </a:r>
            <a:r>
              <a:rPr lang="en-US" sz="1200" dirty="0" smtClean="0">
                <a:latin typeface="Arial" charset="0"/>
                <a:cs typeface="Arial" charset="0"/>
              </a:rPr>
              <a:t> above the plain like a column of smoke.....began to make a roaring too tremendous to be mistaken for any cause short of the great falls of the Missouri."</a:t>
            </a:r>
          </a:p>
          <a:p>
            <a:pPr lvl="0" eaLnBrk="0" fontAlgn="base" hangingPunct="0">
              <a:spcBef>
                <a:spcPct val="0"/>
              </a:spcBef>
              <a:spcAft>
                <a:spcPct val="0"/>
              </a:spcAft>
              <a:buFontTx/>
              <a:buChar char="•"/>
            </a:pPr>
            <a:r>
              <a:rPr lang="en-US" sz="1200" dirty="0" smtClean="0">
                <a:latin typeface="Arial" charset="0"/>
                <a:cs typeface="Arial" charset="0"/>
              </a:rPr>
              <a:t>June 14: Lewis takes off on an exploratory walk of the north side of the river. Lewis shoots a bison. While he is watching the bison die, a grizzly bear sneaks up on him and chases him into river.</a:t>
            </a:r>
          </a:p>
          <a:p>
            <a:pPr lvl="0" eaLnBrk="0" fontAlgn="base" hangingPunct="0">
              <a:spcBef>
                <a:spcPct val="0"/>
              </a:spcBef>
              <a:spcAft>
                <a:spcPct val="0"/>
              </a:spcAft>
              <a:buFontTx/>
              <a:buChar char="•"/>
            </a:pPr>
            <a:r>
              <a:rPr lang="en-US" sz="1200" dirty="0" smtClean="0">
                <a:latin typeface="Arial" charset="0"/>
                <a:cs typeface="Arial" charset="0"/>
              </a:rPr>
              <a:t>June 21 – July 2: A portage of boats and equipment is made around the falls.</a:t>
            </a:r>
          </a:p>
          <a:p>
            <a:pPr lvl="0" eaLnBrk="0" fontAlgn="base" hangingPunct="0">
              <a:spcBef>
                <a:spcPct val="0"/>
              </a:spcBef>
              <a:spcAft>
                <a:spcPct val="0"/>
              </a:spcAft>
              <a:buFontTx/>
              <a:buChar char="•"/>
            </a:pPr>
            <a:r>
              <a:rPr lang="en-US" sz="1200" dirty="0" smtClean="0">
                <a:latin typeface="Arial" charset="0"/>
                <a:cs typeface="Arial" charset="0"/>
              </a:rPr>
              <a:t>June 27: Cached: desk, books, specimens of plants and minerals, two kegs of pork,  </a:t>
            </a:r>
            <a:r>
              <a:rPr lang="en-US" sz="1200" baseline="30000" dirty="0" smtClean="0">
                <a:latin typeface="Arial" charset="0"/>
                <a:cs typeface="Arial" charset="0"/>
              </a:rPr>
              <a:t>1</a:t>
            </a:r>
            <a:r>
              <a:rPr lang="en-US" sz="1200" dirty="0" smtClean="0">
                <a:latin typeface="Arial" charset="0"/>
                <a:cs typeface="Arial" charset="0"/>
              </a:rPr>
              <a:t>⁄</a:t>
            </a:r>
            <a:r>
              <a:rPr lang="en-US" sz="1200" baseline="-30000" dirty="0" smtClean="0">
                <a:latin typeface="Arial" charset="0"/>
                <a:cs typeface="Arial" charset="0"/>
              </a:rPr>
              <a:t>2</a:t>
            </a:r>
            <a:r>
              <a:rPr lang="en-US" sz="1200" dirty="0" smtClean="0">
                <a:latin typeface="Arial" charset="0"/>
                <a:cs typeface="Arial" charset="0"/>
              </a:rPr>
              <a:t> keg of flour, two blunderbusses,  </a:t>
            </a:r>
            <a:r>
              <a:rPr lang="en-US" sz="1200" baseline="30000" dirty="0" smtClean="0">
                <a:latin typeface="Arial" charset="0"/>
                <a:cs typeface="Arial" charset="0"/>
              </a:rPr>
              <a:t>1</a:t>
            </a:r>
            <a:r>
              <a:rPr lang="en-US" sz="1200" dirty="0" smtClean="0">
                <a:latin typeface="Arial" charset="0"/>
                <a:cs typeface="Arial" charset="0"/>
              </a:rPr>
              <a:t>⁄</a:t>
            </a:r>
            <a:r>
              <a:rPr lang="en-US" sz="1200" baseline="-30000" dirty="0" smtClean="0">
                <a:latin typeface="Arial" charset="0"/>
                <a:cs typeface="Arial" charset="0"/>
              </a:rPr>
              <a:t>2</a:t>
            </a:r>
            <a:r>
              <a:rPr lang="en-US" sz="1200" dirty="0" smtClean="0">
                <a:latin typeface="Arial" charset="0"/>
                <a:cs typeface="Arial" charset="0"/>
              </a:rPr>
              <a:t> keg of fixed ammo, and other small articles.</a:t>
            </a:r>
          </a:p>
          <a:p>
            <a:pPr lvl="0" eaLnBrk="0" fontAlgn="base" hangingPunct="0">
              <a:spcBef>
                <a:spcPct val="0"/>
              </a:spcBef>
              <a:spcAft>
                <a:spcPct val="0"/>
              </a:spcAft>
              <a:buFontTx/>
              <a:buChar char="•"/>
            </a:pPr>
            <a:r>
              <a:rPr lang="en-US" sz="1200" dirty="0" smtClean="0">
                <a:latin typeface="Arial" charset="0"/>
                <a:cs typeface="Arial" charset="0"/>
              </a:rPr>
              <a:t>June: 18.4 miles Clark surveyed route. Clark was the first white man to see falls from south side of river. As Clark was surveying route he discovered a giant fountain (Giant Springs).</a:t>
            </a:r>
          </a:p>
          <a:p>
            <a:pPr lvl="0" eaLnBrk="0" fontAlgn="base" hangingPunct="0">
              <a:spcBef>
                <a:spcPct val="0"/>
              </a:spcBef>
              <a:spcAft>
                <a:spcPct val="0"/>
              </a:spcAft>
              <a:buFontTx/>
              <a:buChar char="•"/>
            </a:pPr>
            <a:r>
              <a:rPr lang="en-US" sz="1200" dirty="0" smtClean="0">
                <a:latin typeface="Arial" charset="0"/>
                <a:cs typeface="Arial" charset="0"/>
              </a:rPr>
              <a:t>June 22 – July 9: Construction of iron framed boat used to replace pirogues. It was floated on July 9 but leaked after a rain storm. The boat failed and was dismantled and cached July 10.</a:t>
            </a:r>
          </a:p>
          <a:p>
            <a:pPr lvl="0" eaLnBrk="0" fontAlgn="base" hangingPunct="0">
              <a:spcBef>
                <a:spcPct val="0"/>
              </a:spcBef>
              <a:spcAft>
                <a:spcPct val="0"/>
              </a:spcAft>
              <a:buFontTx/>
              <a:buChar char="•"/>
            </a:pPr>
            <a:r>
              <a:rPr lang="en-US" sz="1200" dirty="0" smtClean="0">
                <a:latin typeface="Arial" charset="0"/>
                <a:cs typeface="Arial" charset="0"/>
              </a:rPr>
              <a:t>July 10–15: Established canoe camp to construct 2 new dugout canoes to replace failed iron frame boat.</a:t>
            </a:r>
          </a:p>
          <a:p>
            <a:pPr lvl="0" eaLnBrk="0" fontAlgn="base" hangingPunct="0">
              <a:spcBef>
                <a:spcPct val="0"/>
              </a:spcBef>
              <a:spcAft>
                <a:spcPct val="0"/>
              </a:spcAft>
              <a:buFontTx/>
              <a:buChar char="•"/>
            </a:pPr>
            <a:r>
              <a:rPr lang="en-US" sz="1200" dirty="0" smtClean="0">
                <a:latin typeface="Arial" charset="0"/>
                <a:cs typeface="Arial" charset="0"/>
              </a:rPr>
              <a:t>July 15 – August 8: Great Falls to the Shoshone. Left canoe camp with eight vessels traveled through the Gates of the Mountains, to the Three Forks (the three rivers that make up the Missouri River, the Jefferson River, the Gallatin River and the Madison River). The expedition is 2464.4 miles from mouth of the Missouri River. They pass Beaverhead Rock.</a:t>
            </a:r>
          </a:p>
          <a:p>
            <a:pPr lvl="0" eaLnBrk="0" fontAlgn="base" hangingPunct="0">
              <a:spcBef>
                <a:spcPct val="0"/>
              </a:spcBef>
              <a:spcAft>
                <a:spcPct val="0"/>
              </a:spcAft>
              <a:buFontTx/>
              <a:buChar char="•"/>
            </a:pPr>
            <a:r>
              <a:rPr lang="en-US" sz="1200" dirty="0" smtClean="0">
                <a:latin typeface="Arial" charset="0"/>
                <a:cs typeface="Arial" charset="0"/>
              </a:rPr>
              <a:t>August 1: Captain Clark's 35th birthday.</a:t>
            </a:r>
          </a:p>
          <a:p>
            <a:pPr lvl="0" eaLnBrk="0" fontAlgn="base" hangingPunct="0">
              <a:spcBef>
                <a:spcPct val="0"/>
              </a:spcBef>
              <a:spcAft>
                <a:spcPct val="0"/>
              </a:spcAft>
              <a:buFontTx/>
              <a:buChar char="•"/>
            </a:pPr>
            <a:r>
              <a:rPr lang="en-US" sz="1200" dirty="0" smtClean="0">
                <a:latin typeface="Arial" charset="0"/>
                <a:cs typeface="Arial" charset="0"/>
              </a:rPr>
              <a:t>August 11: Captain Lewis sights first native American since Ft. Mandan.</a:t>
            </a:r>
          </a:p>
          <a:p>
            <a:pPr lvl="0" eaLnBrk="0" fontAlgn="base" hangingPunct="0">
              <a:spcBef>
                <a:spcPct val="0"/>
              </a:spcBef>
              <a:spcAft>
                <a:spcPct val="0"/>
              </a:spcAft>
              <a:buFontTx/>
              <a:buChar char="•"/>
            </a:pPr>
            <a:r>
              <a:rPr lang="en-US" sz="1200" dirty="0" smtClean="0">
                <a:latin typeface="Arial" charset="0"/>
                <a:cs typeface="Arial" charset="0"/>
              </a:rPr>
              <a:t>August 12: Scouting separately from the main party, Lewis crosses the Continental Divide at Lemhi Pass.</a:t>
            </a:r>
          </a:p>
          <a:p>
            <a:pPr lvl="0" eaLnBrk="0" fontAlgn="base" hangingPunct="0">
              <a:spcBef>
                <a:spcPct val="0"/>
              </a:spcBef>
              <a:spcAft>
                <a:spcPct val="0"/>
              </a:spcAft>
              <a:buFontTx/>
              <a:buChar char="•"/>
            </a:pPr>
            <a:r>
              <a:rPr lang="en-US" sz="1200" dirty="0" smtClean="0">
                <a:latin typeface="Arial" charset="0"/>
                <a:cs typeface="Arial" charset="0"/>
              </a:rPr>
              <a:t>August 13: Lewis meets </a:t>
            </a:r>
            <a:r>
              <a:rPr lang="en-US" sz="1200" dirty="0" err="1" smtClean="0">
                <a:latin typeface="Arial" charset="0"/>
                <a:cs typeface="Arial" charset="0"/>
              </a:rPr>
              <a:t>Cameahwait</a:t>
            </a:r>
            <a:r>
              <a:rPr lang="en-US" sz="1200" dirty="0" smtClean="0">
                <a:latin typeface="Arial" charset="0"/>
                <a:cs typeface="Arial" charset="0"/>
              </a:rPr>
              <a:t>  leader of a band of Shoshone</a:t>
            </a:r>
          </a:p>
          <a:p>
            <a:pPr lvl="0" eaLnBrk="0" fontAlgn="base" hangingPunct="0">
              <a:spcBef>
                <a:spcPct val="0"/>
              </a:spcBef>
              <a:spcAft>
                <a:spcPct val="0"/>
              </a:spcAft>
              <a:buFontTx/>
              <a:buChar char="•"/>
            </a:pPr>
            <a:r>
              <a:rPr lang="en-US" sz="1200" dirty="0" smtClean="0">
                <a:latin typeface="Arial" charset="0"/>
                <a:cs typeface="Arial" charset="0"/>
              </a:rPr>
              <a:t>August 15–17: Lewis returns across Lemhi Pass with </a:t>
            </a:r>
            <a:r>
              <a:rPr lang="en-US" sz="1200" dirty="0" err="1" smtClean="0">
                <a:latin typeface="Arial" charset="0"/>
                <a:cs typeface="Arial" charset="0"/>
              </a:rPr>
              <a:t>Cameahwait</a:t>
            </a:r>
            <a:r>
              <a:rPr lang="en-US" sz="1200" dirty="0" smtClean="0">
                <a:latin typeface="Arial" charset="0"/>
                <a:cs typeface="Arial" charset="0"/>
              </a:rPr>
              <a:t> and sets up Camp Fortunate.</a:t>
            </a:r>
          </a:p>
          <a:p>
            <a:pPr lvl="0" eaLnBrk="0" fontAlgn="base" hangingPunct="0">
              <a:spcBef>
                <a:spcPct val="0"/>
              </a:spcBef>
              <a:spcAft>
                <a:spcPct val="0"/>
              </a:spcAft>
              <a:buFontTx/>
              <a:buChar char="•"/>
            </a:pPr>
            <a:r>
              <a:rPr lang="en-US" sz="1200" dirty="0" smtClean="0">
                <a:latin typeface="Arial" charset="0"/>
                <a:cs typeface="Arial" charset="0"/>
              </a:rPr>
              <a:t>August 17: A council meets with the Shoshone, during which Sacagawea learns the fate of her family and reveals that </a:t>
            </a:r>
            <a:r>
              <a:rPr lang="en-US" sz="1200" dirty="0" err="1" smtClean="0">
                <a:latin typeface="Arial" charset="0"/>
                <a:cs typeface="Arial" charset="0"/>
              </a:rPr>
              <a:t>Cameahwait</a:t>
            </a:r>
            <a:r>
              <a:rPr lang="en-US" sz="1200" dirty="0" smtClean="0">
                <a:latin typeface="Arial" charset="0"/>
                <a:cs typeface="Arial" charset="0"/>
              </a:rPr>
              <a:t> is her brother. Lewis and Clark successfully negotiate for horses for passage over the Rocky Mountains. They buy 29 horses for packing or eating with uniforms, rifles, powder, balls, and a pistol. They also hire Shoshone guide Old Toby.</a:t>
            </a:r>
          </a:p>
          <a:p>
            <a:pPr lvl="0" eaLnBrk="0" fontAlgn="base" hangingPunct="0">
              <a:spcBef>
                <a:spcPct val="0"/>
              </a:spcBef>
              <a:spcAft>
                <a:spcPct val="0"/>
              </a:spcAft>
              <a:buFontTx/>
              <a:buChar char="•"/>
            </a:pPr>
            <a:r>
              <a:rPr lang="en-US" sz="1200" dirty="0" smtClean="0">
                <a:latin typeface="Arial" charset="0"/>
                <a:cs typeface="Arial" charset="0"/>
              </a:rPr>
              <a:t>August 18: Captain Lewis's 31st birthday. In his journal, he scolds himself for being "indolent", or lazy, and vows to spend the rest of his life helping people.</a:t>
            </a:r>
          </a:p>
          <a:p>
            <a:pPr lvl="0" eaLnBrk="0" fontAlgn="base" hangingPunct="0">
              <a:spcBef>
                <a:spcPct val="0"/>
              </a:spcBef>
              <a:spcAft>
                <a:spcPct val="0"/>
              </a:spcAft>
              <a:buFontTx/>
              <a:buChar char="•"/>
            </a:pPr>
            <a:r>
              <a:rPr lang="en-US" sz="1200" dirty="0" smtClean="0">
                <a:latin typeface="Arial" charset="0"/>
                <a:cs typeface="Arial" charset="0"/>
              </a:rPr>
              <a:t>August 26: Lewis and the main party cross the Continental Divide at Lemhi Pass. They thereby leave the newly purchased United States territory into disputed Oregon Country.</a:t>
            </a:r>
          </a:p>
          <a:p>
            <a:pPr lvl="0" eaLnBrk="0" fontAlgn="base" hangingPunct="0">
              <a:spcBef>
                <a:spcPct val="0"/>
              </a:spcBef>
              <a:spcAft>
                <a:spcPct val="0"/>
              </a:spcAft>
              <a:buFontTx/>
              <a:buChar char="•"/>
            </a:pPr>
            <a:r>
              <a:rPr lang="en-US" sz="1200" dirty="0" smtClean="0">
                <a:latin typeface="Arial" charset="0"/>
                <a:cs typeface="Arial" charset="0"/>
              </a:rPr>
              <a:t>September 1 – October 6: Crossing the Bitterroot Mountains.</a:t>
            </a:r>
          </a:p>
          <a:p>
            <a:pPr lvl="0" eaLnBrk="0" fontAlgn="base" hangingPunct="0">
              <a:spcBef>
                <a:spcPct val="0"/>
              </a:spcBef>
              <a:spcAft>
                <a:spcPct val="0"/>
              </a:spcAft>
              <a:buFontTx/>
              <a:buChar char="•"/>
            </a:pPr>
            <a:r>
              <a:rPr lang="en-US" sz="1200" dirty="0" smtClean="0">
                <a:latin typeface="Arial" charset="0"/>
                <a:cs typeface="Arial" charset="0"/>
              </a:rPr>
              <a:t>September 4: Meet Salish ("Flathead Indians") at Ross's Hole, bought 13 more horses.</a:t>
            </a:r>
          </a:p>
          <a:p>
            <a:pPr lvl="0" eaLnBrk="0" fontAlgn="base" hangingPunct="0">
              <a:spcBef>
                <a:spcPct val="0"/>
              </a:spcBef>
              <a:spcAft>
                <a:spcPct val="0"/>
              </a:spcAft>
              <a:buFontTx/>
              <a:buChar char="•"/>
            </a:pPr>
            <a:r>
              <a:rPr lang="en-US" sz="1200" dirty="0" smtClean="0">
                <a:latin typeface="Arial" charset="0"/>
                <a:cs typeface="Arial" charset="0"/>
              </a:rPr>
              <a:t>September 9–11: Camped at Traveler's Rest (Lolo, Montana), now a National Historic Landmark.</a:t>
            </a:r>
          </a:p>
          <a:p>
            <a:pPr lvl="0" eaLnBrk="0" fontAlgn="base" hangingPunct="0">
              <a:spcBef>
                <a:spcPct val="0"/>
              </a:spcBef>
              <a:spcAft>
                <a:spcPct val="0"/>
              </a:spcAft>
              <a:buFontTx/>
              <a:buChar char="•"/>
            </a:pPr>
            <a:r>
              <a:rPr lang="en-US" sz="1200" dirty="0" smtClean="0">
                <a:latin typeface="Arial" charset="0"/>
                <a:cs typeface="Arial" charset="0"/>
              </a:rPr>
              <a:t>September 13: Crossed Lolo Trail starving, ate horses, candles, and portable soup.</a:t>
            </a:r>
          </a:p>
          <a:p>
            <a:pPr lvl="0" eaLnBrk="0" fontAlgn="base" hangingPunct="0">
              <a:spcBef>
                <a:spcPct val="0"/>
              </a:spcBef>
              <a:spcAft>
                <a:spcPct val="0"/>
              </a:spcAft>
              <a:buFontTx/>
              <a:buChar char="•"/>
            </a:pPr>
            <a:r>
              <a:rPr lang="en-US" sz="1200" dirty="0" smtClean="0">
                <a:latin typeface="Arial" charset="0"/>
                <a:cs typeface="Arial" charset="0"/>
              </a:rPr>
              <a:t>October 6–9: Met Nez Perce tribe on Clearwater. Left horses, cached goods, built five dugout canoes for trip to ocean.</a:t>
            </a:r>
          </a:p>
          <a:p>
            <a:pPr lvl="0" eaLnBrk="0" fontAlgn="base" hangingPunct="0">
              <a:spcBef>
                <a:spcPct val="0"/>
              </a:spcBef>
              <a:spcAft>
                <a:spcPct val="0"/>
              </a:spcAft>
              <a:buFontTx/>
              <a:buChar char="•"/>
            </a:pPr>
            <a:r>
              <a:rPr lang="en-US" sz="1200" dirty="0" smtClean="0">
                <a:latin typeface="Arial" charset="0"/>
                <a:cs typeface="Arial" charset="0"/>
              </a:rPr>
              <a:t>October 9 – December 7: Traveled down Clearwater River  Snake River and Columbia River to ocean.</a:t>
            </a:r>
          </a:p>
          <a:p>
            <a:pPr lvl="0" eaLnBrk="0" fontAlgn="base" hangingPunct="0">
              <a:spcBef>
                <a:spcPct val="0"/>
              </a:spcBef>
              <a:spcAft>
                <a:spcPct val="0"/>
              </a:spcAft>
              <a:buFontTx/>
              <a:buChar char="•"/>
            </a:pPr>
            <a:r>
              <a:rPr lang="en-US" sz="1200" dirty="0" smtClean="0">
                <a:latin typeface="Arial" charset="0"/>
                <a:cs typeface="Arial" charset="0"/>
              </a:rPr>
              <a:t>October 18: Clark sees Mount Hood, which means they are now back in previously explored territory.</a:t>
            </a:r>
          </a:p>
          <a:p>
            <a:pPr lvl="0" eaLnBrk="0" fontAlgn="base" hangingPunct="0">
              <a:spcBef>
                <a:spcPct val="0"/>
              </a:spcBef>
              <a:spcAft>
                <a:spcPct val="0"/>
              </a:spcAft>
              <a:buFontTx/>
              <a:buChar char="•"/>
            </a:pPr>
            <a:r>
              <a:rPr lang="en-US" sz="1200" dirty="0" smtClean="0">
                <a:latin typeface="Arial" charset="0"/>
                <a:cs typeface="Arial" charset="0"/>
              </a:rPr>
              <a:t>October 25–28: Camped at the Rock Fort, and first met the </a:t>
            </a:r>
            <a:r>
              <a:rPr lang="en-US" sz="1200" dirty="0" err="1" smtClean="0">
                <a:latin typeface="Arial" charset="0"/>
                <a:cs typeface="Arial" charset="0"/>
              </a:rPr>
              <a:t>Chinookan</a:t>
            </a:r>
            <a:r>
              <a:rPr lang="en-US" sz="1200" dirty="0" smtClean="0">
                <a:latin typeface="Arial" charset="0"/>
                <a:cs typeface="Arial" charset="0"/>
              </a:rPr>
              <a:t>-speaking people of the lower Columbia.</a:t>
            </a:r>
          </a:p>
          <a:p>
            <a:pPr lvl="0" eaLnBrk="0" fontAlgn="base" hangingPunct="0">
              <a:spcBef>
                <a:spcPct val="0"/>
              </a:spcBef>
              <a:spcAft>
                <a:spcPct val="0"/>
              </a:spcAft>
              <a:buFontTx/>
              <a:buChar char="•"/>
            </a:pPr>
            <a:r>
              <a:rPr lang="en-US" sz="1200" dirty="0" smtClean="0">
                <a:latin typeface="Arial" charset="0"/>
                <a:cs typeface="Arial" charset="0"/>
              </a:rPr>
              <a:t>November 7: Clark wrote in his journal, "</a:t>
            </a:r>
            <a:r>
              <a:rPr lang="en-US" sz="1200" dirty="0" err="1" smtClean="0">
                <a:latin typeface="Arial" charset="0"/>
                <a:cs typeface="Arial" charset="0"/>
              </a:rPr>
              <a:t>Ocian</a:t>
            </a:r>
            <a:r>
              <a:rPr lang="en-US" sz="1200" dirty="0" smtClean="0">
                <a:latin typeface="Arial" charset="0"/>
                <a:cs typeface="Arial" charset="0"/>
              </a:rPr>
              <a:t> [ocean] in view! O! the joy."</a:t>
            </a:r>
          </a:p>
          <a:p>
            <a:pPr lvl="0" eaLnBrk="0" fontAlgn="base" hangingPunct="0">
              <a:spcBef>
                <a:spcPct val="0"/>
              </a:spcBef>
              <a:spcAft>
                <a:spcPct val="0"/>
              </a:spcAft>
              <a:buFontTx/>
              <a:buChar char="•"/>
            </a:pPr>
            <a:r>
              <a:rPr lang="en-US" sz="1200" dirty="0" smtClean="0">
                <a:latin typeface="Arial" charset="0"/>
                <a:cs typeface="Arial" charset="0"/>
              </a:rPr>
              <a:t>November 20: Encounter of the Pacific Ocean at the mouth of the Columbia River.</a:t>
            </a:r>
          </a:p>
          <a:p>
            <a:pPr lvl="0" eaLnBrk="0" fontAlgn="base" hangingPunct="0">
              <a:spcBef>
                <a:spcPct val="0"/>
              </a:spcBef>
              <a:spcAft>
                <a:spcPct val="0"/>
              </a:spcAft>
              <a:buFontTx/>
              <a:buChar char="•"/>
            </a:pPr>
            <a:r>
              <a:rPr lang="en-US" sz="1200" dirty="0" smtClean="0">
                <a:latin typeface="Arial" charset="0"/>
                <a:cs typeface="Arial" charset="0"/>
              </a:rPr>
              <a:t>November 24: The Corps takes the matter of where to spend the winter to a vote. York, a slave, and Sacagawea, a woman, were allowed to vote. It was decided to camp on the south side of the Columbia River.</a:t>
            </a:r>
          </a:p>
          <a:p>
            <a:pPr lvl="0" eaLnBrk="0" fontAlgn="base" hangingPunct="0">
              <a:spcBef>
                <a:spcPct val="0"/>
              </a:spcBef>
              <a:spcAft>
                <a:spcPct val="0"/>
              </a:spcAft>
              <a:buFontTx/>
              <a:buChar char="•"/>
            </a:pPr>
            <a:r>
              <a:rPr lang="en-US" sz="1200" dirty="0" smtClean="0">
                <a:latin typeface="Arial" charset="0"/>
                <a:cs typeface="Arial" charset="0"/>
              </a:rPr>
              <a:t>December 7 – March 23, 1806: Fort Clatsop sewed 338 pairs of moccasins.</a:t>
            </a:r>
          </a:p>
          <a:p>
            <a:pPr lvl="0" eaLnBrk="0" fontAlgn="base" hangingPunct="0">
              <a:spcBef>
                <a:spcPct val="0"/>
              </a:spcBef>
              <a:spcAft>
                <a:spcPct val="0"/>
              </a:spcAft>
              <a:buFontTx/>
              <a:buChar char="•"/>
            </a:pPr>
            <a:r>
              <a:rPr lang="en-US" sz="1200" dirty="0" smtClean="0">
                <a:latin typeface="Arial" charset="0"/>
                <a:cs typeface="Arial" charset="0"/>
              </a:rPr>
              <a:t>December 25: Fort Clatsop, the Corps' winter residence, is completed.</a:t>
            </a:r>
          </a:p>
          <a:p>
            <a:pPr lvl="0" eaLnBrk="0" fontAlgn="base" hangingPunct="0">
              <a:spcBef>
                <a:spcPct val="0"/>
              </a:spcBef>
              <a:spcAft>
                <a:spcPct val="0"/>
              </a:spcAft>
            </a:pPr>
            <a:r>
              <a:rPr lang="en-US" sz="1200" b="1" dirty="0" smtClean="0">
                <a:latin typeface="Arial" charset="0"/>
                <a:cs typeface="Arial" charset="0"/>
              </a:rPr>
              <a:t>1806</a:t>
            </a:r>
          </a:p>
          <a:p>
            <a:pPr lvl="0" eaLnBrk="0" fontAlgn="base" hangingPunct="0">
              <a:spcBef>
                <a:spcPct val="0"/>
              </a:spcBef>
              <a:spcAft>
                <a:spcPct val="0"/>
              </a:spcAft>
              <a:buFontTx/>
              <a:buChar char="•"/>
            </a:pPr>
            <a:r>
              <a:rPr lang="en-US" sz="1200" dirty="0" smtClean="0">
                <a:latin typeface="Arial" charset="0"/>
                <a:cs typeface="Arial" charset="0"/>
              </a:rPr>
              <a:t>January 1: Discharged a volley of small arms to usher in the new year. Several Corps members build a salt-making cairn near present-day Seaside, Oregon.</a:t>
            </a:r>
          </a:p>
        </p:txBody>
      </p:sp>
      <p:sp useBgFill="1">
        <p:nvSpPr>
          <p:cNvPr id="4" name="Rectangle 3"/>
          <p:cNvSpPr/>
          <p:nvPr/>
        </p:nvSpPr>
        <p:spPr>
          <a:xfrm>
            <a:off x="0" y="71527"/>
            <a:ext cx="9144000" cy="6786473"/>
          </a:xfrm>
          <a:prstGeom prst="rect">
            <a:avLst/>
          </a:prstGeom>
        </p:spPr>
        <p:txBody>
          <a:bodyPr wrap="square">
            <a:spAutoFit/>
          </a:bodyPr>
          <a:lstStyle/>
          <a:p>
            <a:pPr lvl="0" eaLnBrk="0" fontAlgn="base" hangingPunct="0">
              <a:spcBef>
                <a:spcPct val="0"/>
              </a:spcBef>
              <a:spcAft>
                <a:spcPct val="0"/>
              </a:spcAft>
              <a:buFontTx/>
              <a:buChar char="•"/>
            </a:pPr>
            <a:r>
              <a:rPr lang="en-US" sz="1500" dirty="0" smtClean="0">
                <a:cs typeface="Arial" charset="0"/>
              </a:rPr>
              <a:t>August 20: Sergeant Charles Floyd dies. He dies from bilious </a:t>
            </a:r>
            <a:r>
              <a:rPr lang="en-US" sz="1500" dirty="0" err="1" smtClean="0">
                <a:cs typeface="Arial" charset="0"/>
              </a:rPr>
              <a:t>chorlick</a:t>
            </a:r>
            <a:r>
              <a:rPr lang="en-US" sz="1500" dirty="0" smtClean="0">
                <a:cs typeface="Arial" charset="0"/>
              </a:rPr>
              <a:t> (ruptured appendix). He is the only member lost during the expedition.</a:t>
            </a:r>
          </a:p>
          <a:p>
            <a:pPr lvl="0" eaLnBrk="0" fontAlgn="base" hangingPunct="0">
              <a:spcBef>
                <a:spcPct val="0"/>
              </a:spcBef>
              <a:spcAft>
                <a:spcPct val="0"/>
              </a:spcAft>
              <a:buFontTx/>
              <a:buChar char="•"/>
            </a:pPr>
            <a:r>
              <a:rPr lang="en-US" sz="1500" dirty="0" smtClean="0">
                <a:cs typeface="Arial" charset="0"/>
              </a:rPr>
              <a:t>August 23: Pvt. Joseph Field kills first bison.</a:t>
            </a:r>
          </a:p>
          <a:p>
            <a:pPr lvl="0" eaLnBrk="0" fontAlgn="base" hangingPunct="0">
              <a:spcBef>
                <a:spcPct val="0"/>
              </a:spcBef>
              <a:spcAft>
                <a:spcPct val="0"/>
              </a:spcAft>
              <a:buFontTx/>
              <a:buChar char="•"/>
            </a:pPr>
            <a:r>
              <a:rPr lang="en-US" sz="1500" dirty="0" smtClean="0">
                <a:cs typeface="Arial" charset="0"/>
              </a:rPr>
              <a:t>August 26: Pvt. Patrick </a:t>
            </a:r>
            <a:r>
              <a:rPr lang="en-US" sz="1500" dirty="0" err="1" smtClean="0">
                <a:cs typeface="Arial" charset="0"/>
              </a:rPr>
              <a:t>Gass</a:t>
            </a:r>
            <a:r>
              <a:rPr lang="en-US" sz="1500" dirty="0" smtClean="0">
                <a:cs typeface="Arial" charset="0"/>
              </a:rPr>
              <a:t> is elected to sergeant. First election in new territory west of Mississippi River. George Shannon is selected to get the horses back from native Americans.</a:t>
            </a:r>
          </a:p>
          <a:p>
            <a:pPr lvl="0" eaLnBrk="0" fontAlgn="base" hangingPunct="0">
              <a:spcBef>
                <a:spcPct val="0"/>
              </a:spcBef>
              <a:spcAft>
                <a:spcPct val="0"/>
              </a:spcAft>
              <a:buFontTx/>
              <a:buChar char="•"/>
            </a:pPr>
            <a:r>
              <a:rPr lang="en-US" sz="1500" dirty="0" smtClean="0">
                <a:cs typeface="Arial" charset="0"/>
              </a:rPr>
              <a:t>August 30: A friendly council with the Yankton Sioux held. According to a legend, Lewis wraps a newborn baby in a United States flag and declares him "an American".</a:t>
            </a:r>
          </a:p>
          <a:p>
            <a:pPr lvl="0" eaLnBrk="0" fontAlgn="base" hangingPunct="0">
              <a:spcBef>
                <a:spcPct val="0"/>
              </a:spcBef>
              <a:spcAft>
                <a:spcPct val="0"/>
              </a:spcAft>
              <a:buFontTx/>
              <a:buChar char="•"/>
            </a:pPr>
            <a:r>
              <a:rPr lang="en-US" sz="1500" dirty="0" smtClean="0">
                <a:cs typeface="Arial" charset="0"/>
              </a:rPr>
              <a:t>September 4: Reach the mouth of the Niobrara River.</a:t>
            </a:r>
          </a:p>
          <a:p>
            <a:pPr lvl="0" eaLnBrk="0" fontAlgn="base" hangingPunct="0">
              <a:spcBef>
                <a:spcPct val="0"/>
              </a:spcBef>
              <a:spcAft>
                <a:spcPct val="0"/>
              </a:spcAft>
              <a:buFontTx/>
              <a:buChar char="•"/>
            </a:pPr>
            <a:r>
              <a:rPr lang="en-US" sz="1500" dirty="0" smtClean="0">
                <a:cs typeface="Arial" charset="0"/>
              </a:rPr>
              <a:t>September 7: The expedition drives a prairie dog out of its den (by pouring water into it) to send back to Jefferson.</a:t>
            </a:r>
          </a:p>
          <a:p>
            <a:pPr lvl="0" eaLnBrk="0" fontAlgn="base" hangingPunct="0">
              <a:spcBef>
                <a:spcPct val="0"/>
              </a:spcBef>
              <a:spcAft>
                <a:spcPct val="0"/>
              </a:spcAft>
              <a:buFontTx/>
              <a:buChar char="•"/>
            </a:pPr>
            <a:r>
              <a:rPr lang="en-US" sz="1500" dirty="0" smtClean="0">
                <a:cs typeface="Arial" charset="0"/>
              </a:rPr>
              <a:t>September 14: Hunters kill and describe prairie goat (antelope).</a:t>
            </a:r>
          </a:p>
          <a:p>
            <a:pPr lvl="0" eaLnBrk="0" fontAlgn="base" hangingPunct="0">
              <a:spcBef>
                <a:spcPct val="0"/>
              </a:spcBef>
              <a:spcAft>
                <a:spcPct val="0"/>
              </a:spcAft>
              <a:buFontTx/>
              <a:buChar char="•"/>
            </a:pPr>
            <a:r>
              <a:rPr lang="en-US" sz="1500" dirty="0" smtClean="0">
                <a:cs typeface="Arial" charset="0"/>
              </a:rPr>
              <a:t>September 25–29: A band of Lakota Sioux demand one of the boats as a toll for moving further upriver. Meet with Teton Sioux. Close order drill, air gun demo, gifts of medals, military coat, hats, tobacco. Hard to communicate language problems. Invite chiefs on board keelboat, give each  </a:t>
            </a:r>
            <a:r>
              <a:rPr lang="en-US" sz="1500" baseline="30000" dirty="0" smtClean="0">
                <a:cs typeface="Arial" charset="0"/>
              </a:rPr>
              <a:t>1</a:t>
            </a:r>
            <a:r>
              <a:rPr lang="en-US" sz="1500" dirty="0" smtClean="0">
                <a:cs typeface="Arial" charset="0"/>
              </a:rPr>
              <a:t>⁄</a:t>
            </a:r>
            <a:r>
              <a:rPr lang="en-US" sz="1500" baseline="-30000" dirty="0" smtClean="0">
                <a:cs typeface="Arial" charset="0"/>
              </a:rPr>
              <a:t>2</a:t>
            </a:r>
            <a:r>
              <a:rPr lang="en-US" sz="1500" dirty="0" smtClean="0">
                <a:cs typeface="Arial" charset="0"/>
              </a:rPr>
              <a:t> glass whiskey, acted drunk wanted more. Two armed confrontations with Sioux. Some of the chiefs sleep on boat, move up river to another village, meet in lodge, hold scalp dance.</a:t>
            </a:r>
          </a:p>
          <a:p>
            <a:pPr lvl="0" eaLnBrk="0" fontAlgn="base" hangingPunct="0">
              <a:spcBef>
                <a:spcPct val="0"/>
              </a:spcBef>
              <a:spcAft>
                <a:spcPct val="0"/>
              </a:spcAft>
              <a:buFontTx/>
              <a:buChar char="•"/>
            </a:pPr>
            <a:r>
              <a:rPr lang="en-US" sz="1500" dirty="0" smtClean="0">
                <a:cs typeface="Arial" charset="0"/>
              </a:rPr>
              <a:t>October 8–11: Pass Grand River home of the </a:t>
            </a:r>
            <a:r>
              <a:rPr lang="en-US" sz="1500" dirty="0" err="1" smtClean="0">
                <a:cs typeface="Arial" charset="0"/>
              </a:rPr>
              <a:t>Arikara</a:t>
            </a:r>
            <a:r>
              <a:rPr lang="en-US" sz="1500" dirty="0" smtClean="0">
                <a:cs typeface="Arial" charset="0"/>
              </a:rPr>
              <a:t> people, 2,000+. Joseph </a:t>
            </a:r>
            <a:r>
              <a:rPr lang="en-US" sz="1500" dirty="0" err="1" smtClean="0">
                <a:cs typeface="Arial" charset="0"/>
              </a:rPr>
              <a:t>Gravelins</a:t>
            </a:r>
            <a:r>
              <a:rPr lang="en-US" sz="1500" dirty="0" smtClean="0">
                <a:cs typeface="Arial" charset="0"/>
              </a:rPr>
              <a:t> trader, lived with </a:t>
            </a:r>
            <a:r>
              <a:rPr lang="en-US" sz="1500" dirty="0" err="1" smtClean="0">
                <a:cs typeface="Arial" charset="0"/>
              </a:rPr>
              <a:t>Arikara</a:t>
            </a:r>
            <a:r>
              <a:rPr lang="en-US" sz="1500" dirty="0" smtClean="0">
                <a:cs typeface="Arial" charset="0"/>
              </a:rPr>
              <a:t> for 13 yrs. Pierre Antoine </a:t>
            </a:r>
            <a:r>
              <a:rPr lang="en-US" sz="1500" dirty="0" err="1" smtClean="0">
                <a:cs typeface="Arial" charset="0"/>
              </a:rPr>
              <a:t>Tabeau</a:t>
            </a:r>
            <a:r>
              <a:rPr lang="en-US" sz="1500" dirty="0" smtClean="0">
                <a:cs typeface="Arial" charset="0"/>
              </a:rPr>
              <a:t> lived in another village was from Quebec.</a:t>
            </a:r>
          </a:p>
          <a:p>
            <a:pPr lvl="0" eaLnBrk="0" fontAlgn="base" hangingPunct="0">
              <a:spcBef>
                <a:spcPct val="0"/>
              </a:spcBef>
              <a:spcAft>
                <a:spcPct val="0"/>
              </a:spcAft>
              <a:buFontTx/>
              <a:buChar char="•"/>
            </a:pPr>
            <a:r>
              <a:rPr lang="en-US" sz="1500" dirty="0" smtClean="0">
                <a:cs typeface="Arial" charset="0"/>
              </a:rPr>
              <a:t>October 13: Pvt. John Newman tried for insubordination (who was prompted by Reed) and received 75 lashes. Newman was discarded from the permanent party.</a:t>
            </a:r>
          </a:p>
          <a:p>
            <a:pPr lvl="0" eaLnBrk="0" fontAlgn="base" hangingPunct="0">
              <a:spcBef>
                <a:spcPct val="0"/>
              </a:spcBef>
              <a:spcAft>
                <a:spcPct val="0"/>
              </a:spcAft>
              <a:buFontTx/>
              <a:buChar char="•"/>
            </a:pPr>
            <a:r>
              <a:rPr lang="en-US" sz="1500" dirty="0" smtClean="0">
                <a:cs typeface="Arial" charset="0"/>
              </a:rPr>
              <a:t>October 24: Met their first </a:t>
            </a:r>
            <a:r>
              <a:rPr lang="en-US" sz="1500" dirty="0" err="1" smtClean="0">
                <a:cs typeface="Arial" charset="0"/>
              </a:rPr>
              <a:t>Manda</a:t>
            </a:r>
            <a:r>
              <a:rPr lang="en-US" sz="1500" dirty="0" smtClean="0">
                <a:cs typeface="Arial" charset="0"/>
              </a:rPr>
              <a:t> Chief, Big White. Joseph </a:t>
            </a:r>
            <a:r>
              <a:rPr lang="en-US" sz="1500" dirty="0" err="1" smtClean="0">
                <a:cs typeface="Arial" charset="0"/>
              </a:rPr>
              <a:t>Gravelins</a:t>
            </a:r>
            <a:r>
              <a:rPr lang="en-US" sz="1500" dirty="0" smtClean="0">
                <a:cs typeface="Arial" charset="0"/>
              </a:rPr>
              <a:t> acted as interpreter.</a:t>
            </a:r>
          </a:p>
          <a:p>
            <a:pPr lvl="0" eaLnBrk="0" fontAlgn="base" hangingPunct="0">
              <a:spcBef>
                <a:spcPct val="0"/>
              </a:spcBef>
              <a:spcAft>
                <a:spcPct val="0"/>
              </a:spcAft>
              <a:buFontTx/>
              <a:buChar char="•"/>
            </a:pPr>
            <a:r>
              <a:rPr lang="en-US" sz="1500" dirty="0" smtClean="0">
                <a:cs typeface="Arial" charset="0"/>
              </a:rPr>
              <a:t>October 24: Expedition reaches the earth-log villages of the </a:t>
            </a:r>
            <a:r>
              <a:rPr lang="en-US" sz="1500" dirty="0" err="1" smtClean="0">
                <a:cs typeface="Arial" charset="0"/>
              </a:rPr>
              <a:t>Mandans</a:t>
            </a:r>
            <a:r>
              <a:rPr lang="en-US" sz="1500" dirty="0" smtClean="0">
                <a:cs typeface="Arial" charset="0"/>
              </a:rPr>
              <a:t> and the </a:t>
            </a:r>
            <a:r>
              <a:rPr lang="en-US" sz="1500" dirty="0" err="1" smtClean="0">
                <a:cs typeface="Arial" charset="0"/>
              </a:rPr>
              <a:t>Hidatsas</a:t>
            </a:r>
            <a:r>
              <a:rPr lang="en-US" sz="1500" dirty="0" smtClean="0">
                <a:cs typeface="Arial" charset="0"/>
              </a:rPr>
              <a:t>. The captains decide to build Fort Mandan across the river from the main village.</a:t>
            </a:r>
          </a:p>
          <a:p>
            <a:pPr lvl="0" eaLnBrk="0" fontAlgn="base" hangingPunct="0">
              <a:spcBef>
                <a:spcPct val="0"/>
              </a:spcBef>
              <a:spcAft>
                <a:spcPct val="0"/>
              </a:spcAft>
              <a:buFontTx/>
              <a:buChar char="•"/>
            </a:pPr>
            <a:r>
              <a:rPr lang="en-US" sz="1500" dirty="0" smtClean="0">
                <a:cs typeface="Arial" charset="0"/>
              </a:rPr>
              <a:t>October 26: Rene </a:t>
            </a:r>
            <a:r>
              <a:rPr lang="en-US" sz="1500" dirty="0" err="1" smtClean="0">
                <a:cs typeface="Arial" charset="0"/>
              </a:rPr>
              <a:t>Jessaume</a:t>
            </a:r>
            <a:r>
              <a:rPr lang="en-US" sz="1500" dirty="0" smtClean="0">
                <a:cs typeface="Arial" charset="0"/>
              </a:rPr>
              <a:t> lived with Mandan for more than a decade, hired as Mandan interpreter. Hugh McCracken a trader with the North West Company. Francois-Antoine </a:t>
            </a:r>
            <a:r>
              <a:rPr lang="en-US" sz="1500" dirty="0" err="1" smtClean="0">
                <a:cs typeface="Arial" charset="0"/>
              </a:rPr>
              <a:t>Larocque</a:t>
            </a:r>
            <a:r>
              <a:rPr lang="en-US" sz="1500" dirty="0" smtClean="0">
                <a:cs typeface="Arial" charset="0"/>
              </a:rPr>
              <a:t>, Charles </a:t>
            </a:r>
            <a:r>
              <a:rPr lang="en-US" sz="1500" dirty="0" err="1" smtClean="0">
                <a:cs typeface="Arial" charset="0"/>
              </a:rPr>
              <a:t>MacKenzie</a:t>
            </a:r>
            <a:r>
              <a:rPr lang="en-US" sz="1500" dirty="0" smtClean="0">
                <a:cs typeface="Arial" charset="0"/>
              </a:rPr>
              <a:t> also visited L&amp;C.</a:t>
            </a:r>
          </a:p>
          <a:p>
            <a:pPr lvl="0" eaLnBrk="0" fontAlgn="base" hangingPunct="0">
              <a:spcBef>
                <a:spcPct val="0"/>
              </a:spcBef>
              <a:spcAft>
                <a:spcPct val="0"/>
              </a:spcAft>
              <a:buFontTx/>
              <a:buChar char="•"/>
            </a:pPr>
            <a:r>
              <a:rPr lang="en-US" sz="1500" dirty="0" smtClean="0">
                <a:cs typeface="Arial" charset="0"/>
              </a:rPr>
              <a:t>November–December: Constructed Fort Mandan.</a:t>
            </a:r>
          </a:p>
          <a:p>
            <a:pPr lvl="0" eaLnBrk="0" fontAlgn="base" hangingPunct="0">
              <a:spcBef>
                <a:spcPct val="0"/>
              </a:spcBef>
              <a:spcAft>
                <a:spcPct val="0"/>
              </a:spcAft>
              <a:buFontTx/>
              <a:buChar char="•"/>
            </a:pPr>
            <a:r>
              <a:rPr lang="en-US" sz="1500" dirty="0" smtClean="0">
                <a:cs typeface="Arial" charset="0"/>
              </a:rPr>
              <a:t>November 2: Hired </a:t>
            </a:r>
            <a:r>
              <a:rPr lang="en-US" sz="1500" dirty="0" err="1" smtClean="0">
                <a:cs typeface="Arial" charset="0"/>
              </a:rPr>
              <a:t>Baptiste</a:t>
            </a:r>
            <a:r>
              <a:rPr lang="en-US" sz="1500" dirty="0" smtClean="0">
                <a:cs typeface="Arial" charset="0"/>
              </a:rPr>
              <a:t> La Page to replace Newman.</a:t>
            </a:r>
          </a:p>
          <a:p>
            <a:pPr lvl="0" eaLnBrk="0" fontAlgn="base" hangingPunct="0">
              <a:spcBef>
                <a:spcPct val="0"/>
              </a:spcBef>
              <a:spcAft>
                <a:spcPct val="0"/>
              </a:spcAft>
              <a:buFontTx/>
              <a:buChar char="•"/>
            </a:pPr>
            <a:r>
              <a:rPr lang="en-US" sz="1500" dirty="0" smtClean="0">
                <a:cs typeface="Arial" charset="0"/>
              </a:rPr>
              <a:t>November 4: The captains meet Toussaint Charbonneau, a French-Canadian fur trapper living among the </a:t>
            </a:r>
            <a:r>
              <a:rPr lang="en-US" sz="1500" dirty="0" err="1" smtClean="0">
                <a:cs typeface="Arial" charset="0"/>
              </a:rPr>
              <a:t>Hidatsas</a:t>
            </a:r>
            <a:r>
              <a:rPr lang="en-US" sz="1500" dirty="0" smtClean="0">
                <a:cs typeface="Arial" charset="0"/>
              </a:rPr>
              <a:t> with his two Shoshone wives, Sacagawea and Little Otter.</a:t>
            </a:r>
          </a:p>
          <a:p>
            <a:pPr lvl="0" eaLnBrk="0" fontAlgn="base" hangingPunct="0">
              <a:spcBef>
                <a:spcPct val="0"/>
              </a:spcBef>
              <a:spcAft>
                <a:spcPct val="0"/>
              </a:spcAft>
              <a:buFontTx/>
              <a:buChar char="•"/>
            </a:pPr>
            <a:r>
              <a:rPr lang="en-US" sz="1500" dirty="0" smtClean="0">
                <a:cs typeface="Arial" charset="0"/>
              </a:rPr>
              <a:t>December 24: Fort Mandan is considered complete. Expedition moves in for the winter season.</a:t>
            </a:r>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60098" name="Rectangle 2"/>
          <p:cNvSpPr>
            <a:spLocks noChangeArrowheads="1"/>
          </p:cNvSpPr>
          <p:nvPr/>
        </p:nvSpPr>
        <p:spPr bwMode="auto">
          <a:xfrm>
            <a:off x="0" y="0"/>
            <a:ext cx="9144000" cy="7250047"/>
          </a:xfrm>
          <a:prstGeom prst="rect">
            <a:avLst/>
          </a:prstGeom>
          <a:ln w="9525">
            <a:noFill/>
            <a:miter lim="800000"/>
            <a:headEnd/>
            <a:tailEnd/>
          </a:ln>
          <a:effectLst/>
        </p:spPr>
        <p:txBody>
          <a:bodyPr vert="horz" wrap="square" lIns="25392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52525"/>
                </a:solidFill>
                <a:effectLst/>
                <a:cs typeface="Arial" charset="0"/>
              </a:rPr>
              <a:t>1805</a:t>
            </a:r>
            <a:endParaRPr kumimoji="0" lang="en-US" sz="1200" b="1" i="0" u="none" strike="noStrike" cap="none" normalizeH="0" baseline="0" dirty="0" smtClean="0">
              <a:ln>
                <a:noFill/>
              </a:ln>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January 1: The Corps of Discovery celebrates the New Year by "Two discharges of cannon and </a:t>
            </a:r>
            <a:r>
              <a:rPr kumimoji="0" lang="en-US" sz="1200" b="0" i="0" u="none" strike="noStrike" cap="none" normalizeH="0" baseline="0" dirty="0" err="1" smtClean="0">
                <a:ln>
                  <a:noFill/>
                </a:ln>
                <a:effectLst/>
                <a:cs typeface="Arial" charset="0"/>
              </a:rPr>
              <a:t>Musick</a:t>
            </a:r>
            <a:r>
              <a:rPr kumimoji="0" lang="en-US" sz="1200" b="0" i="0" u="none" strike="noStrike" cap="none" normalizeH="0" baseline="0" dirty="0" smtClean="0">
                <a:ln>
                  <a:noFill/>
                </a:ln>
                <a:effectLst/>
                <a:cs typeface="Arial" charset="0"/>
              </a:rPr>
              <a:t>—a fiddle, </a:t>
            </a:r>
            <a:r>
              <a:rPr kumimoji="0" lang="en-US" sz="1200" b="0" i="0" u="none" strike="noStrike" cap="none" normalizeH="0" baseline="0" dirty="0" err="1" smtClean="0">
                <a:ln>
                  <a:noFill/>
                </a:ln>
                <a:effectLst/>
                <a:cs typeface="Arial" charset="0"/>
              </a:rPr>
              <a:t>tambereen</a:t>
            </a:r>
            <a:r>
              <a:rPr kumimoji="0" lang="en-US" sz="1200" b="0" i="0" u="none" strike="noStrike" cap="none" normalizeH="0" baseline="0" dirty="0" smtClean="0">
                <a:ln>
                  <a:noFill/>
                </a:ln>
                <a:effectLst/>
                <a:cs typeface="Arial" charset="0"/>
              </a:rPr>
              <a:t> and a </a:t>
            </a:r>
            <a:r>
              <a:rPr kumimoji="0" lang="en-US" sz="1200" b="0" i="0" u="none" strike="noStrike" cap="none" normalizeH="0" baseline="0" dirty="0" err="1" smtClean="0">
                <a:ln>
                  <a:noFill/>
                </a:ln>
                <a:effectLst/>
                <a:cs typeface="Arial" charset="0"/>
              </a:rPr>
              <a:t>sounden</a:t>
            </a:r>
            <a:r>
              <a:rPr kumimoji="0" lang="en-US" sz="1200" b="0" i="0" u="none" strike="noStrike" cap="none" normalizeH="0" baseline="0" dirty="0" smtClean="0">
                <a:ln>
                  <a:noFill/>
                </a:ln>
                <a:effectLst/>
                <a:cs typeface="Arial" charset="0"/>
              </a:rPr>
              <a:t> horn."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February 9: Thomas Howard scaled the fort wall and a native American followed his example. "Setting a pernicious example to the savages" 50 lashes—only trial at Fort Mandan and last on expedition. Lashes remitted by Lewis.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February 11: Sacagawea gives birth to Jean </a:t>
            </a:r>
            <a:r>
              <a:rPr kumimoji="0" lang="en-US" sz="1200" b="0" i="0" u="none" strike="noStrike" cap="none" normalizeH="0" baseline="0" dirty="0" err="1" smtClean="0">
                <a:ln>
                  <a:noFill/>
                </a:ln>
                <a:effectLst/>
                <a:cs typeface="Arial" charset="0"/>
              </a:rPr>
              <a:t>Baptiste</a:t>
            </a:r>
            <a:r>
              <a:rPr kumimoji="0" lang="en-US" sz="1200" b="0" i="0" u="none" strike="noStrike" cap="none" normalizeH="0" baseline="0" dirty="0" smtClean="0">
                <a:ln>
                  <a:noFill/>
                </a:ln>
                <a:effectLst/>
                <a:cs typeface="Arial" charset="0"/>
              </a:rPr>
              <a:t> Charbonneau</a:t>
            </a:r>
            <a:r>
              <a:rPr lang="en-US" sz="1200" dirty="0" smtClean="0">
                <a:cs typeface="Arial" charset="0"/>
              </a:rPr>
              <a:t>,</a:t>
            </a:r>
            <a:r>
              <a:rPr kumimoji="0" lang="en-US" sz="1200" b="0" i="0" u="none" strike="noStrike" cap="none" normalizeH="0" baseline="0" dirty="0" smtClean="0">
                <a:ln>
                  <a:noFill/>
                </a:ln>
                <a:effectLst/>
                <a:cs typeface="Arial" charset="0"/>
              </a:rPr>
              <a:t> the youngest member of the expedition. Jean </a:t>
            </a:r>
            <a:r>
              <a:rPr kumimoji="0" lang="en-US" sz="1200" b="0" i="0" u="none" strike="noStrike" cap="none" normalizeH="0" baseline="0" dirty="0" err="1" smtClean="0">
                <a:ln>
                  <a:noFill/>
                </a:ln>
                <a:effectLst/>
                <a:cs typeface="Arial" charset="0"/>
              </a:rPr>
              <a:t>Baptiste</a:t>
            </a:r>
            <a:r>
              <a:rPr kumimoji="0" lang="en-US" sz="1200" b="0" i="0" u="none" strike="noStrike" cap="none" normalizeH="0" baseline="0" dirty="0" smtClean="0">
                <a:ln>
                  <a:noFill/>
                </a:ln>
                <a:effectLst/>
                <a:cs typeface="Arial" charset="0"/>
              </a:rPr>
              <a:t> is nicknamed "</a:t>
            </a:r>
            <a:r>
              <a:rPr kumimoji="0" lang="en-US" sz="1200" b="0" i="0" u="none" strike="noStrike" cap="none" normalizeH="0" baseline="0" dirty="0" err="1" smtClean="0">
                <a:ln>
                  <a:noFill/>
                </a:ln>
                <a:effectLst/>
                <a:cs typeface="Arial" charset="0"/>
              </a:rPr>
              <a:t>Pompy</a:t>
            </a:r>
            <a:r>
              <a:rPr kumimoji="0" lang="en-US" sz="1200" b="0" i="0" u="none" strike="noStrike" cap="none" normalizeH="0" baseline="0" dirty="0" smtClean="0">
                <a:ln>
                  <a:noFill/>
                </a:ln>
                <a:effectLst/>
                <a:cs typeface="Arial" charset="0"/>
              </a:rPr>
              <a:t>" by Clark. Lewis aided in the delivery of Sacagawea's baby, used rattle of rattlesnake to aid delivery (</a:t>
            </a:r>
            <a:r>
              <a:rPr kumimoji="0" lang="en-US" sz="1200" b="0" i="0" u="none" strike="noStrike" cap="none" normalizeH="0" baseline="0" dirty="0" err="1" smtClean="0">
                <a:ln>
                  <a:noFill/>
                </a:ln>
                <a:effectLst/>
                <a:cs typeface="Arial" charset="0"/>
              </a:rPr>
              <a:t>Jessaume's</a:t>
            </a:r>
            <a:r>
              <a:rPr kumimoji="0" lang="en-US" sz="1200" b="0" i="0" u="none" strike="noStrike" cap="none" normalizeH="0" baseline="0" dirty="0" smtClean="0">
                <a:ln>
                  <a:noFill/>
                </a:ln>
                <a:effectLst/>
                <a:cs typeface="Arial" charset="0"/>
              </a:rPr>
              <a:t> idea).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7–25: Fort Mandan to Yellowstone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7: The permanent party of the Corps of Discovery leaves Fort Mandan. The keelboat is sent down river. Left Fort Mandan in six canoes and two pirogues. Thomas Howard received a letter from his wife Natalia.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25: Reached Yellowstone River Roche </a:t>
            </a:r>
            <a:r>
              <a:rPr kumimoji="0" lang="en-US" sz="1200" b="0" i="0" u="none" strike="noStrike" cap="none" normalizeH="0" baseline="0" dirty="0" err="1" smtClean="0">
                <a:ln>
                  <a:noFill/>
                </a:ln>
                <a:effectLst/>
                <a:cs typeface="Arial" charset="0"/>
              </a:rPr>
              <a:t>Jaune</a:t>
            </a:r>
            <a:r>
              <a:rPr kumimoji="0" lang="en-US" sz="1200" b="0" i="0" u="none" strike="noStrike" cap="none" normalizeH="0" baseline="0" dirty="0" smtClean="0">
                <a:ln>
                  <a:noFill/>
                </a:ln>
                <a:effectLst/>
                <a:cs typeface="Arial" charset="0"/>
              </a:rPr>
              <a:t>—sent Joseph Field up river to find Yellowstone. He saw Big Horn Sheep and brought back horns. Lewis searched area thought it would be a good area for fort. Future forts were built, Fort Union</a:t>
            </a:r>
            <a:r>
              <a:rPr lang="en-US" sz="1200" dirty="0" smtClean="0">
                <a:cs typeface="Arial" charset="0"/>
              </a:rPr>
              <a:t> </a:t>
            </a:r>
            <a:r>
              <a:rPr kumimoji="0" lang="en-US" sz="1200" b="0" i="0" u="none" strike="noStrike" cap="none" normalizeH="0" baseline="0" dirty="0" smtClean="0">
                <a:ln>
                  <a:noFill/>
                </a:ln>
                <a:effectLst/>
                <a:cs typeface="Arial" charset="0"/>
              </a:rPr>
              <a:t>and Fort Buford</a:t>
            </a:r>
            <a:r>
              <a:rPr lang="en-US" sz="1200" dirty="0" smtClean="0">
                <a:cs typeface="Arial" charset="0"/>
              </a:rPr>
              <a:t>.</a:t>
            </a:r>
            <a:endParaRPr kumimoji="0" lang="en-US" sz="1200" b="0" i="0" u="none" strike="noStrike" cap="none" normalizeH="0" baseline="0" dirty="0" smtClean="0">
              <a:ln>
                <a:noFill/>
              </a:ln>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May 14: A sudden storm tips a pirogue (boat) and many items, such as supplies and the Corps' journals, spill over into the river. Sacagawea calmly recovers most of the items; Clark later credits her with quick thinking.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25 – June 3: Yellowstone River to Marias River</a:t>
            </a:r>
            <a:r>
              <a:rPr lang="en-US" sz="1200" dirty="0" smtClean="0">
                <a:cs typeface="Arial" charset="0"/>
              </a:rPr>
              <a:t>.</a:t>
            </a:r>
            <a:endParaRPr kumimoji="0" lang="en-US" sz="1200" b="0" i="0" u="none" strike="noStrike" cap="none" normalizeH="0" baseline="0" dirty="0" smtClean="0">
              <a:ln>
                <a:noFill/>
              </a:ln>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27: Entered present day state of Montana.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May 5: Lewis and a hunter killed first grizzly bear.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May 8: Milk river. Called because of its milky white appearance. Natives called it "a river which scolds all others".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3–20: Marias River to the Great Falls.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3: The mouth of the Marias River is reached. Camp Deposit is established. Cached blacksmith bellows and tools, bear skins, axes, auger, files, two kegs of parched corn, two kegs of pork, a keg of salt, chisels, tin cups, two rifles, beaver traps. Twenty-four lb of powder in lead kegs in separate caches. Hid red pirogue. Natives did not tell them of this river. Unable to immediately determine which river is the Missouri, a scouting party is sent to explore each branch, North fork (Marias), South fork (Missouri). Sgt. </a:t>
            </a:r>
            <a:r>
              <a:rPr kumimoji="0" lang="en-US" sz="1200" b="0" i="0" u="none" strike="noStrike" cap="none" normalizeH="0" baseline="0" dirty="0" err="1" smtClean="0">
                <a:ln>
                  <a:noFill/>
                </a:ln>
                <a:effectLst/>
                <a:cs typeface="Arial" charset="0"/>
              </a:rPr>
              <a:t>Gass</a:t>
            </a:r>
            <a:r>
              <a:rPr kumimoji="0" lang="en-US" sz="1200" b="0" i="0" u="none" strike="noStrike" cap="none" normalizeH="0" baseline="0" dirty="0" smtClean="0">
                <a:ln>
                  <a:noFill/>
                </a:ln>
                <a:effectLst/>
                <a:cs typeface="Arial" charset="0"/>
              </a:rPr>
              <a:t> and two others go up south fork. Sgt. Pryor and two others go up north fork. Can't decide which river is Missouri. Clark, </a:t>
            </a:r>
            <a:r>
              <a:rPr kumimoji="0" lang="en-US" sz="1200" b="0" i="0" u="none" strike="noStrike" cap="none" normalizeH="0" baseline="0" dirty="0" err="1" smtClean="0">
                <a:ln>
                  <a:noFill/>
                </a:ln>
                <a:effectLst/>
                <a:cs typeface="Arial" charset="0"/>
              </a:rPr>
              <a:t>Gass</a:t>
            </a:r>
            <a:r>
              <a:rPr kumimoji="0" lang="en-US" sz="1200" b="0" i="0" u="none" strike="noStrike" cap="none" normalizeH="0" baseline="0" dirty="0" smtClean="0">
                <a:ln>
                  <a:noFill/>
                </a:ln>
                <a:effectLst/>
                <a:cs typeface="Arial" charset="0"/>
              </a:rPr>
              <a:t>, Shannon, York and Fields brothers go up south fork. Lewis, </a:t>
            </a:r>
            <a:r>
              <a:rPr kumimoji="0" lang="en-US" sz="1200" b="0" i="0" u="none" strike="noStrike" cap="none" normalizeH="0" baseline="0" dirty="0" err="1" smtClean="0">
                <a:ln>
                  <a:noFill/>
                </a:ln>
                <a:effectLst/>
                <a:cs typeface="Arial" charset="0"/>
              </a:rPr>
              <a:t>Drouillard</a:t>
            </a:r>
            <a:r>
              <a:rPr kumimoji="0" lang="en-US" sz="1200" b="0" i="0" u="none" strike="noStrike" cap="none" normalizeH="0" baseline="0" dirty="0" smtClean="0">
                <a:ln>
                  <a:noFill/>
                </a:ln>
                <a:effectLst/>
                <a:cs typeface="Arial" charset="0"/>
              </a:rPr>
              <a:t>, Shields, Windsor Pryor, </a:t>
            </a:r>
            <a:r>
              <a:rPr kumimoji="0" lang="en-US" sz="1200" b="0" i="0" u="none" strike="noStrike" cap="none" normalizeH="0" baseline="0" dirty="0" err="1" smtClean="0">
                <a:ln>
                  <a:noFill/>
                </a:ln>
                <a:effectLst/>
                <a:cs typeface="Arial" charset="0"/>
              </a:rPr>
              <a:t>Cruzatte</a:t>
            </a:r>
            <a:r>
              <a:rPr kumimoji="0" lang="en-US" sz="1200" b="0" i="0" u="none" strike="noStrike" cap="none" normalizeH="0" baseline="0" dirty="0" smtClean="0">
                <a:ln>
                  <a:noFill/>
                </a:ln>
                <a:effectLst/>
                <a:cs typeface="Arial" charset="0"/>
              </a:rPr>
              <a:t>, </a:t>
            </a:r>
            <a:r>
              <a:rPr kumimoji="0" lang="en-US" sz="1200" b="0" i="0" u="none" strike="noStrike" cap="none" normalizeH="0" baseline="0" dirty="0" err="1" smtClean="0">
                <a:ln>
                  <a:noFill/>
                </a:ln>
                <a:effectLst/>
                <a:cs typeface="Arial" charset="0"/>
              </a:rPr>
              <a:t>Lepage</a:t>
            </a:r>
            <a:r>
              <a:rPr kumimoji="0" lang="en-US" sz="1200" b="0" i="0" u="none" strike="noStrike" cap="none" normalizeH="0" baseline="0" dirty="0" smtClean="0">
                <a:ln>
                  <a:noFill/>
                </a:ln>
                <a:effectLst/>
                <a:cs typeface="Arial" charset="0"/>
              </a:rPr>
              <a:t> go up north fork. Most men in expedition believe north fork is the Missouri. Lewis and Clark believe south fork is Missouri and followed that fork.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13: Scouting ahead of the expedition, Lewis and four companions sight the Great Falls of the Missouri River confirming that they were heading in the right direction. Lewis writes when he discovers the Great Falls of the Missouri. "When my ears were saluted with the agreeable sound of a fall of water and advancing a little further I saw the spray </a:t>
            </a:r>
            <a:r>
              <a:rPr kumimoji="0" lang="en-US" sz="1200" b="0" i="0" u="none" strike="noStrike" cap="none" normalizeH="0" baseline="0" dirty="0" err="1" smtClean="0">
                <a:ln>
                  <a:noFill/>
                </a:ln>
                <a:effectLst/>
                <a:cs typeface="Arial" charset="0"/>
              </a:rPr>
              <a:t>arrise</a:t>
            </a:r>
            <a:r>
              <a:rPr kumimoji="0" lang="en-US" sz="1200" b="0" i="0" u="none" strike="noStrike" cap="none" normalizeH="0" baseline="0" dirty="0" smtClean="0">
                <a:ln>
                  <a:noFill/>
                </a:ln>
                <a:effectLst/>
                <a:cs typeface="Arial" charset="0"/>
              </a:rPr>
              <a:t> above the plain like a column of smoke.....began to make a roaring too tremendous to be mistaken for any cause short of the great falls of the Missouri."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14: Lewis takes off on an exploratory walk of the north side of the river. Lewis shoots a bison. While he is watching the bison die, a grizzly bear sneaks up on him and chases him into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21 – July 2: A portage of boats and equipment is made around the falls.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27: Cached: desk, books, specimens of plants and minerals, two kegs of pork,  </a:t>
            </a:r>
            <a:r>
              <a:rPr kumimoji="0" lang="en-US" sz="1200" b="0" i="0" u="none" strike="noStrike" cap="none" normalizeH="0" baseline="30000" dirty="0" smtClean="0">
                <a:ln>
                  <a:noFill/>
                </a:ln>
                <a:effectLst/>
                <a:cs typeface="Arial" charset="0"/>
              </a:rPr>
              <a:t>1</a:t>
            </a:r>
            <a:r>
              <a:rPr kumimoji="0" lang="en-US" sz="1200" b="0" i="0" u="none" strike="noStrike" cap="none" normalizeH="0" baseline="0" dirty="0" smtClean="0">
                <a:ln>
                  <a:noFill/>
                </a:ln>
                <a:effectLst/>
                <a:cs typeface="Arial" charset="0"/>
              </a:rPr>
              <a:t>⁄</a:t>
            </a:r>
            <a:r>
              <a:rPr kumimoji="0" lang="en-US" sz="1200" b="0" i="0" u="none" strike="noStrike" cap="none" normalizeH="0" baseline="-30000" dirty="0" smtClean="0">
                <a:ln>
                  <a:noFill/>
                </a:ln>
                <a:effectLst/>
                <a:cs typeface="Arial" charset="0"/>
              </a:rPr>
              <a:t>2</a:t>
            </a:r>
            <a:r>
              <a:rPr kumimoji="0" lang="en-US" sz="1200" b="0" i="0" u="none" strike="noStrike" cap="none" normalizeH="0" baseline="0" dirty="0" smtClean="0">
                <a:ln>
                  <a:noFill/>
                </a:ln>
                <a:effectLst/>
                <a:cs typeface="Arial" charset="0"/>
              </a:rPr>
              <a:t> keg of flour, two blunderbusses,  </a:t>
            </a:r>
            <a:r>
              <a:rPr kumimoji="0" lang="en-US" sz="1200" b="0" i="0" u="none" strike="noStrike" cap="none" normalizeH="0" baseline="30000" dirty="0" smtClean="0">
                <a:ln>
                  <a:noFill/>
                </a:ln>
                <a:effectLst/>
                <a:cs typeface="Arial" charset="0"/>
              </a:rPr>
              <a:t>1</a:t>
            </a:r>
            <a:r>
              <a:rPr kumimoji="0" lang="en-US" sz="1200" b="0" i="0" u="none" strike="noStrike" cap="none" normalizeH="0" baseline="0" dirty="0" smtClean="0">
                <a:ln>
                  <a:noFill/>
                </a:ln>
                <a:effectLst/>
                <a:cs typeface="Arial" charset="0"/>
              </a:rPr>
              <a:t>⁄</a:t>
            </a:r>
            <a:r>
              <a:rPr kumimoji="0" lang="en-US" sz="1200" b="0" i="0" u="none" strike="noStrike" cap="none" normalizeH="0" baseline="-30000" dirty="0" smtClean="0">
                <a:ln>
                  <a:noFill/>
                </a:ln>
                <a:effectLst/>
                <a:cs typeface="Arial" charset="0"/>
              </a:rPr>
              <a:t>2</a:t>
            </a:r>
            <a:r>
              <a:rPr kumimoji="0" lang="en-US" sz="1200" b="0" i="0" u="none" strike="noStrike" cap="none" normalizeH="0" baseline="0" dirty="0" smtClean="0">
                <a:ln>
                  <a:noFill/>
                </a:ln>
                <a:effectLst/>
                <a:cs typeface="Arial" charset="0"/>
              </a:rPr>
              <a:t> keg of fixed ammo, and other small articles.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18.4 miles Clark surveyed route. Clark was the first white man to see falls from south side of river. As Clark was surveying route he discovered a giant fountain (Giant Springs).</a:t>
            </a:r>
          </a:p>
          <a:p>
            <a:pPr eaLnBrk="0" fontAlgn="base" hangingPunct="0">
              <a:spcBef>
                <a:spcPct val="0"/>
              </a:spcBef>
              <a:spcAft>
                <a:spcPct val="0"/>
              </a:spcAft>
            </a:pPr>
            <a:endParaRPr lang="en-US" sz="1200" dirty="0" smtClean="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cs typeface="Arial" charset="0"/>
            </a:endParaRPr>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7094250"/>
          </a:xfrm>
          <a:prstGeom prst="rect">
            <a:avLst/>
          </a:prstGeom>
        </p:spPr>
        <p:txBody>
          <a:bodyPr wrap="square">
            <a:spAutoFit/>
          </a:bodyPr>
          <a:lstStyle/>
          <a:p>
            <a:pPr eaLnBrk="0" fontAlgn="base" hangingPunct="0">
              <a:spcBef>
                <a:spcPct val="0"/>
              </a:spcBef>
              <a:spcAft>
                <a:spcPct val="0"/>
              </a:spcAft>
              <a:buFontTx/>
              <a:buChar char="•"/>
            </a:pPr>
            <a:r>
              <a:rPr lang="en-US" sz="1300" dirty="0" smtClean="0">
                <a:solidFill>
                  <a:srgbClr val="252525"/>
                </a:solidFill>
                <a:cs typeface="Arial" charset="0"/>
              </a:rPr>
              <a:t>June 22 – July 9: Construction of iron framed boat used to replace pirogues. It was floated on July 9 but leaked after a rain storm. The boat failed and was dismantled and cached July 10.</a:t>
            </a:r>
            <a:endParaRPr lang="en-US" sz="1300" dirty="0" smtClean="0">
              <a:cs typeface="Arial" charset="0"/>
            </a:endParaRPr>
          </a:p>
          <a:p>
            <a:pPr lvl="0" eaLnBrk="0" fontAlgn="base" hangingPunct="0">
              <a:spcBef>
                <a:spcPct val="0"/>
              </a:spcBef>
              <a:spcAft>
                <a:spcPct val="0"/>
              </a:spcAft>
              <a:buFontTx/>
              <a:buChar char="•"/>
            </a:pPr>
            <a:r>
              <a:rPr lang="en-US" sz="1300" dirty="0" smtClean="0">
                <a:solidFill>
                  <a:srgbClr val="252525"/>
                </a:solidFill>
                <a:cs typeface="Arial" charset="0"/>
              </a:rPr>
              <a:t>July 10–15: Established canoe camp to construct 2 new dugout canoes to replace failed iron frame boat. </a:t>
            </a:r>
          </a:p>
          <a:p>
            <a:pPr lvl="0" eaLnBrk="0" fontAlgn="base" hangingPunct="0">
              <a:spcBef>
                <a:spcPct val="0"/>
              </a:spcBef>
              <a:spcAft>
                <a:spcPct val="0"/>
              </a:spcAft>
              <a:buFontTx/>
              <a:buChar char="•"/>
            </a:pPr>
            <a:r>
              <a:rPr lang="en-US" sz="1300" dirty="0" smtClean="0">
                <a:cs typeface="Arial" charset="0"/>
              </a:rPr>
              <a:t>July 15 – August 8: Great Falls to the Shoshone. Left canoe camp with eight vessels traveled through the Gates of the Mountains, to the Three Forks (the three rivers that make up the Missouri River, the Jefferson River, the Gallatin River and the Madison River). The expedition is 2464.4 miles from mouth of the Missouri River. They pass Beaverhead Rock.</a:t>
            </a:r>
          </a:p>
          <a:p>
            <a:pPr lvl="0" eaLnBrk="0" fontAlgn="base" hangingPunct="0">
              <a:spcBef>
                <a:spcPct val="0"/>
              </a:spcBef>
              <a:spcAft>
                <a:spcPct val="0"/>
              </a:spcAft>
              <a:buFontTx/>
              <a:buChar char="•"/>
            </a:pPr>
            <a:r>
              <a:rPr lang="en-US" sz="1300" dirty="0" smtClean="0">
                <a:cs typeface="Arial" charset="0"/>
              </a:rPr>
              <a:t>August 1: Captain Clark's 35th birthday.</a:t>
            </a:r>
          </a:p>
          <a:p>
            <a:pPr lvl="0" eaLnBrk="0" fontAlgn="base" hangingPunct="0">
              <a:spcBef>
                <a:spcPct val="0"/>
              </a:spcBef>
              <a:spcAft>
                <a:spcPct val="0"/>
              </a:spcAft>
              <a:buFontTx/>
              <a:buChar char="•"/>
            </a:pPr>
            <a:r>
              <a:rPr lang="en-US" sz="1300" dirty="0" smtClean="0">
                <a:cs typeface="Arial" charset="0"/>
              </a:rPr>
              <a:t>August 11: Captain Lewis sights first native American since Ft. Mandan.</a:t>
            </a:r>
          </a:p>
          <a:p>
            <a:pPr lvl="0" eaLnBrk="0" fontAlgn="base" hangingPunct="0">
              <a:spcBef>
                <a:spcPct val="0"/>
              </a:spcBef>
              <a:spcAft>
                <a:spcPct val="0"/>
              </a:spcAft>
              <a:buFontTx/>
              <a:buChar char="•"/>
            </a:pPr>
            <a:r>
              <a:rPr lang="en-US" sz="1300" dirty="0" smtClean="0">
                <a:cs typeface="Arial" charset="0"/>
              </a:rPr>
              <a:t>August 12: Scouting separately from the main party, Lewis crosses the Continental Divide at Lemhi Pass.</a:t>
            </a:r>
          </a:p>
          <a:p>
            <a:pPr lvl="0" eaLnBrk="0" fontAlgn="base" hangingPunct="0">
              <a:spcBef>
                <a:spcPct val="0"/>
              </a:spcBef>
              <a:spcAft>
                <a:spcPct val="0"/>
              </a:spcAft>
              <a:buFontTx/>
              <a:buChar char="•"/>
            </a:pPr>
            <a:r>
              <a:rPr lang="en-US" sz="1300" dirty="0" smtClean="0">
                <a:cs typeface="Arial" charset="0"/>
              </a:rPr>
              <a:t>August 13: Lewis meets </a:t>
            </a:r>
            <a:r>
              <a:rPr lang="en-US" sz="1300" dirty="0" err="1" smtClean="0">
                <a:cs typeface="Arial" charset="0"/>
              </a:rPr>
              <a:t>Cameahwait</a:t>
            </a:r>
            <a:r>
              <a:rPr lang="en-US" sz="1300" dirty="0" smtClean="0">
                <a:cs typeface="Arial" charset="0"/>
              </a:rPr>
              <a:t>, leader of a band of Shoshone</a:t>
            </a:r>
          </a:p>
          <a:p>
            <a:pPr lvl="0" eaLnBrk="0" fontAlgn="base" hangingPunct="0">
              <a:spcBef>
                <a:spcPct val="0"/>
              </a:spcBef>
              <a:spcAft>
                <a:spcPct val="0"/>
              </a:spcAft>
              <a:buFontTx/>
              <a:buChar char="•"/>
            </a:pPr>
            <a:r>
              <a:rPr lang="en-US" sz="1300" dirty="0" smtClean="0">
                <a:cs typeface="Arial" charset="0"/>
              </a:rPr>
              <a:t>August 15–17: Lewis returns across Lemhi Pass with </a:t>
            </a:r>
            <a:r>
              <a:rPr lang="en-US" sz="1300" dirty="0" err="1" smtClean="0">
                <a:cs typeface="Arial" charset="0"/>
              </a:rPr>
              <a:t>Cameahwait</a:t>
            </a:r>
            <a:r>
              <a:rPr lang="en-US" sz="1300" dirty="0" smtClean="0">
                <a:cs typeface="Arial" charset="0"/>
              </a:rPr>
              <a:t> and sets up Camp Fortunate.</a:t>
            </a:r>
          </a:p>
          <a:p>
            <a:pPr lvl="0" eaLnBrk="0" fontAlgn="base" hangingPunct="0">
              <a:spcBef>
                <a:spcPct val="0"/>
              </a:spcBef>
              <a:spcAft>
                <a:spcPct val="0"/>
              </a:spcAft>
              <a:buFontTx/>
              <a:buChar char="•"/>
            </a:pPr>
            <a:r>
              <a:rPr lang="en-US" sz="1300" dirty="0" smtClean="0">
                <a:cs typeface="Arial" charset="0"/>
              </a:rPr>
              <a:t>August 17: A council meets with the Shoshone, during which Sacagawea learns the fate of her family and reveals that </a:t>
            </a:r>
            <a:r>
              <a:rPr lang="en-US" sz="1300" dirty="0" err="1" smtClean="0">
                <a:cs typeface="Arial" charset="0"/>
              </a:rPr>
              <a:t>Cameahwait</a:t>
            </a:r>
            <a:r>
              <a:rPr lang="en-US" sz="1300" dirty="0" smtClean="0">
                <a:cs typeface="Arial" charset="0"/>
              </a:rPr>
              <a:t> is her brother. Lewis and Clark successfully negotiate for horses for passage over the Rocky Mountains. They buy 29 horses for packing or eating with uniforms, rifles, powder, balls, and a pistol. They also hire Shoshone guide Old Toby.</a:t>
            </a:r>
          </a:p>
          <a:p>
            <a:pPr lvl="0" eaLnBrk="0" fontAlgn="base" hangingPunct="0">
              <a:spcBef>
                <a:spcPct val="0"/>
              </a:spcBef>
              <a:spcAft>
                <a:spcPct val="0"/>
              </a:spcAft>
              <a:buFontTx/>
              <a:buChar char="•"/>
            </a:pPr>
            <a:r>
              <a:rPr lang="en-US" sz="1300" dirty="0" smtClean="0">
                <a:cs typeface="Arial" charset="0"/>
              </a:rPr>
              <a:t>August 18: Captain Lewis's 31st birthday. In his journal, he scolds himself for being "indolent", or lazy, and vows to spend the rest of his life helping people.</a:t>
            </a:r>
          </a:p>
          <a:p>
            <a:pPr lvl="0" eaLnBrk="0" fontAlgn="base" hangingPunct="0">
              <a:spcBef>
                <a:spcPct val="0"/>
              </a:spcBef>
              <a:spcAft>
                <a:spcPct val="0"/>
              </a:spcAft>
              <a:buFontTx/>
              <a:buChar char="•"/>
            </a:pPr>
            <a:r>
              <a:rPr lang="en-US" sz="1300" dirty="0" smtClean="0">
                <a:cs typeface="Arial" charset="0"/>
              </a:rPr>
              <a:t>August 26: Lewis and the main party cross the Continental Divide at Lemhi Pass. They thereby leave the newly purchased United States territory into disputed Oregon Country.</a:t>
            </a:r>
          </a:p>
          <a:p>
            <a:pPr lvl="0" eaLnBrk="0" fontAlgn="base" hangingPunct="0">
              <a:spcBef>
                <a:spcPct val="0"/>
              </a:spcBef>
              <a:spcAft>
                <a:spcPct val="0"/>
              </a:spcAft>
              <a:buFontTx/>
              <a:buChar char="•"/>
            </a:pPr>
            <a:r>
              <a:rPr lang="en-US" sz="1300" dirty="0" smtClean="0">
                <a:cs typeface="Arial" charset="0"/>
              </a:rPr>
              <a:t>September 1 – October 6: Crossing the Bitterroot Mountains.</a:t>
            </a:r>
          </a:p>
          <a:p>
            <a:pPr lvl="0" eaLnBrk="0" fontAlgn="base" hangingPunct="0">
              <a:spcBef>
                <a:spcPct val="0"/>
              </a:spcBef>
              <a:spcAft>
                <a:spcPct val="0"/>
              </a:spcAft>
              <a:buFontTx/>
              <a:buChar char="•"/>
            </a:pPr>
            <a:r>
              <a:rPr lang="en-US" sz="1300" dirty="0" smtClean="0">
                <a:cs typeface="Arial" charset="0"/>
              </a:rPr>
              <a:t>September 4: Meet Salish ("Flathead Indians") at Ross's Hole, bought 13 more horses.</a:t>
            </a:r>
          </a:p>
          <a:p>
            <a:pPr lvl="0" eaLnBrk="0" fontAlgn="base" hangingPunct="0">
              <a:spcBef>
                <a:spcPct val="0"/>
              </a:spcBef>
              <a:spcAft>
                <a:spcPct val="0"/>
              </a:spcAft>
              <a:buFontTx/>
              <a:buChar char="•"/>
            </a:pPr>
            <a:r>
              <a:rPr lang="en-US" sz="1300" dirty="0" smtClean="0">
                <a:cs typeface="Arial" charset="0"/>
              </a:rPr>
              <a:t>September 9–11: Camped at Traveler's Rest (Lolo, Montana), now a National Historic Landmark.</a:t>
            </a:r>
          </a:p>
          <a:p>
            <a:pPr lvl="0" eaLnBrk="0" fontAlgn="base" hangingPunct="0">
              <a:spcBef>
                <a:spcPct val="0"/>
              </a:spcBef>
              <a:spcAft>
                <a:spcPct val="0"/>
              </a:spcAft>
              <a:buFontTx/>
              <a:buChar char="•"/>
            </a:pPr>
            <a:r>
              <a:rPr lang="en-US" sz="1300" dirty="0" smtClean="0">
                <a:cs typeface="Arial" charset="0"/>
              </a:rPr>
              <a:t>September 13: Crossed Lolo Trail starving, ate horses, candles, and portable soup.</a:t>
            </a:r>
          </a:p>
          <a:p>
            <a:pPr lvl="0" eaLnBrk="0" fontAlgn="base" hangingPunct="0">
              <a:spcBef>
                <a:spcPct val="0"/>
              </a:spcBef>
              <a:spcAft>
                <a:spcPct val="0"/>
              </a:spcAft>
              <a:buFontTx/>
              <a:buChar char="•"/>
            </a:pPr>
            <a:r>
              <a:rPr lang="en-US" sz="1300" dirty="0" smtClean="0">
                <a:cs typeface="Arial" charset="0"/>
              </a:rPr>
              <a:t>October 6–9: Met Nez Perce tribe on Clearwater. Left horses, cached goods, built five dugout canoes for trip to ocean.</a:t>
            </a:r>
          </a:p>
          <a:p>
            <a:pPr lvl="0" eaLnBrk="0" fontAlgn="base" hangingPunct="0">
              <a:spcBef>
                <a:spcPct val="0"/>
              </a:spcBef>
              <a:spcAft>
                <a:spcPct val="0"/>
              </a:spcAft>
              <a:buFontTx/>
              <a:buChar char="•"/>
            </a:pPr>
            <a:r>
              <a:rPr lang="en-US" sz="1300" dirty="0" smtClean="0">
                <a:cs typeface="Arial" charset="0"/>
              </a:rPr>
              <a:t>October 9 – December 7: Traveled down Clearwater River, Snake River and Columbia River to ocean.</a:t>
            </a:r>
          </a:p>
          <a:p>
            <a:pPr lvl="0" eaLnBrk="0" fontAlgn="base" hangingPunct="0">
              <a:spcBef>
                <a:spcPct val="0"/>
              </a:spcBef>
              <a:spcAft>
                <a:spcPct val="0"/>
              </a:spcAft>
              <a:buFontTx/>
              <a:buChar char="•"/>
            </a:pPr>
            <a:r>
              <a:rPr lang="en-US" sz="1300" dirty="0" smtClean="0">
                <a:cs typeface="Arial" charset="0"/>
              </a:rPr>
              <a:t>October 18: Clark sees Mount Hood, which means they are now back in previously explored territory.</a:t>
            </a:r>
          </a:p>
          <a:p>
            <a:pPr lvl="0" eaLnBrk="0" fontAlgn="base" hangingPunct="0">
              <a:spcBef>
                <a:spcPct val="0"/>
              </a:spcBef>
              <a:spcAft>
                <a:spcPct val="0"/>
              </a:spcAft>
              <a:buFontTx/>
              <a:buChar char="•"/>
            </a:pPr>
            <a:r>
              <a:rPr lang="en-US" sz="1300" dirty="0" smtClean="0">
                <a:cs typeface="Arial" charset="0"/>
              </a:rPr>
              <a:t>October 25–28: Camped at the Rock Fort, and first met the </a:t>
            </a:r>
            <a:r>
              <a:rPr lang="en-US" sz="1300" dirty="0" err="1" smtClean="0">
                <a:cs typeface="Arial" charset="0"/>
              </a:rPr>
              <a:t>Chinookan</a:t>
            </a:r>
            <a:r>
              <a:rPr lang="en-US" sz="1300" dirty="0" smtClean="0">
                <a:cs typeface="Arial" charset="0"/>
              </a:rPr>
              <a:t>-speaking people of the lower Columbia.</a:t>
            </a:r>
          </a:p>
          <a:p>
            <a:pPr lvl="0" eaLnBrk="0" fontAlgn="base" hangingPunct="0">
              <a:spcBef>
                <a:spcPct val="0"/>
              </a:spcBef>
              <a:spcAft>
                <a:spcPct val="0"/>
              </a:spcAft>
              <a:buFontTx/>
              <a:buChar char="•"/>
            </a:pPr>
            <a:r>
              <a:rPr lang="en-US" sz="1300" dirty="0" smtClean="0">
                <a:cs typeface="Arial" charset="0"/>
              </a:rPr>
              <a:t>November 7: Clark wrote in his journal, "</a:t>
            </a:r>
            <a:r>
              <a:rPr lang="en-US" sz="1300" dirty="0" err="1" smtClean="0">
                <a:cs typeface="Arial" charset="0"/>
              </a:rPr>
              <a:t>Ocian</a:t>
            </a:r>
            <a:r>
              <a:rPr lang="en-US" sz="1300" dirty="0" smtClean="0">
                <a:cs typeface="Arial" charset="0"/>
              </a:rPr>
              <a:t> [ocean] in view! O! the joy."</a:t>
            </a:r>
          </a:p>
          <a:p>
            <a:pPr lvl="0" eaLnBrk="0" fontAlgn="base" hangingPunct="0">
              <a:spcBef>
                <a:spcPct val="0"/>
              </a:spcBef>
              <a:spcAft>
                <a:spcPct val="0"/>
              </a:spcAft>
              <a:buFontTx/>
              <a:buChar char="•"/>
            </a:pPr>
            <a:r>
              <a:rPr lang="en-US" sz="1300" dirty="0" smtClean="0">
                <a:cs typeface="Arial" charset="0"/>
              </a:rPr>
              <a:t>November 20: Encounter of the Pacific Ocean at the mouth of the Columbia River.</a:t>
            </a:r>
          </a:p>
          <a:p>
            <a:pPr lvl="0" eaLnBrk="0" fontAlgn="base" hangingPunct="0">
              <a:spcBef>
                <a:spcPct val="0"/>
              </a:spcBef>
              <a:spcAft>
                <a:spcPct val="0"/>
              </a:spcAft>
              <a:buFontTx/>
              <a:buChar char="•"/>
            </a:pPr>
            <a:r>
              <a:rPr lang="en-US" sz="1300" dirty="0" smtClean="0">
                <a:cs typeface="Arial" charset="0"/>
              </a:rPr>
              <a:t>November 24: The Corps takes the matter of where to spend the winter to a vote. York, a slave, and Sacagawea, a woman, were allowed to vote. It was decided to camp on the south side of the Columbia River.</a:t>
            </a:r>
          </a:p>
          <a:p>
            <a:pPr lvl="0" eaLnBrk="0" fontAlgn="base" hangingPunct="0">
              <a:spcBef>
                <a:spcPct val="0"/>
              </a:spcBef>
              <a:spcAft>
                <a:spcPct val="0"/>
              </a:spcAft>
              <a:buFontTx/>
              <a:buChar char="•"/>
            </a:pPr>
            <a:r>
              <a:rPr lang="en-US" sz="1300" dirty="0" smtClean="0">
                <a:cs typeface="Arial" charset="0"/>
              </a:rPr>
              <a:t>December 7 – March 23, 1806: Fort Clatsop sewed 338 pairs of moccasins.</a:t>
            </a:r>
          </a:p>
          <a:p>
            <a:pPr lvl="0" eaLnBrk="0" fontAlgn="base" hangingPunct="0">
              <a:spcBef>
                <a:spcPct val="0"/>
              </a:spcBef>
              <a:spcAft>
                <a:spcPct val="0"/>
              </a:spcAft>
              <a:buFontTx/>
              <a:buChar char="•"/>
            </a:pPr>
            <a:r>
              <a:rPr lang="en-US" sz="1300" dirty="0" smtClean="0">
                <a:cs typeface="Arial" charset="0"/>
              </a:rPr>
              <a:t>December 25: Fort Clatsop, the Corps' winter residence, is completed.</a:t>
            </a:r>
          </a:p>
          <a:p>
            <a:pPr lvl="0" eaLnBrk="0" fontAlgn="base" hangingPunct="0">
              <a:spcBef>
                <a:spcPct val="0"/>
              </a:spcBef>
              <a:spcAft>
                <a:spcPct val="0"/>
              </a:spcAft>
            </a:pPr>
            <a:r>
              <a:rPr lang="en-US" sz="1300" b="1" dirty="0" smtClean="0">
                <a:cs typeface="Arial" charset="0"/>
              </a:rPr>
              <a:t>1806</a:t>
            </a:r>
          </a:p>
          <a:p>
            <a:pPr lvl="0" eaLnBrk="0" fontAlgn="base" hangingPunct="0">
              <a:spcBef>
                <a:spcPct val="0"/>
              </a:spcBef>
              <a:spcAft>
                <a:spcPct val="0"/>
              </a:spcAft>
              <a:buFontTx/>
              <a:buChar char="•"/>
            </a:pPr>
            <a:r>
              <a:rPr lang="en-US" sz="1300" dirty="0" smtClean="0">
                <a:cs typeface="Arial" charset="0"/>
              </a:rPr>
              <a:t>January 1: Discharged a volley of small arms to usher in the new year. Several Corps members build a salt-making cairn near present-day Seaside, Oregon.</a:t>
            </a:r>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144000" cy="685800"/>
          </a:xfrm>
        </p:spPr>
        <p:txBody>
          <a:bodyPr/>
          <a:lstStyle/>
          <a:p>
            <a:r>
              <a:rPr lang="en-US" b="1" dirty="0" smtClean="0">
                <a:solidFill>
                  <a:srgbClr val="FF0000"/>
                </a:solidFill>
              </a:rPr>
              <a:t>CORPS MEMBERS FOLLOW</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dirty="0" smtClean="0">
                <a:hlinkClick r:id="rId2"/>
              </a:rPr>
              <a:t>http://www.history.army.mil/LC/The%20People/officers.htm</a:t>
            </a:r>
            <a:endParaRPr lang="en-US" dirty="0" smtClean="0"/>
          </a:p>
          <a:p>
            <a:r>
              <a:rPr lang="en-US" dirty="0" smtClean="0"/>
              <a:t>			</a:t>
            </a:r>
            <a:r>
              <a:rPr lang="en-US" b="1" dirty="0" smtClean="0"/>
              <a:t>Members of the Expedition -	Officers</a:t>
            </a:r>
          </a:p>
          <a:p>
            <a:r>
              <a:rPr lang="en-US" b="1" dirty="0" smtClean="0"/>
              <a:t>Captain Meriwether Lewis</a:t>
            </a:r>
            <a:r>
              <a:rPr lang="en-US" dirty="0" smtClean="0"/>
              <a:t> (1774-1809)	</a:t>
            </a:r>
          </a:p>
          <a:p>
            <a:r>
              <a:rPr lang="en-US" dirty="0" smtClean="0"/>
              <a:t>Virginia</a:t>
            </a:r>
            <a:br>
              <a:rPr lang="en-US" dirty="0" smtClean="0"/>
            </a:br>
            <a:r>
              <a:rPr lang="en-US" dirty="0" smtClean="0"/>
              <a:t>First Infantry</a:t>
            </a:r>
          </a:p>
          <a:p>
            <a:r>
              <a:rPr lang="en-US" dirty="0" smtClean="0"/>
              <a:t>Lewis joined the Army in 1794 and served in the Ohio Valley and the Old Northwest Territory, where he became friends with William Clark. In 1801, Lewis was appointed as President Thomas Jefferson's private secretary, while retaining his military rank. Two years later, Jefferson chose Lewis as commander of the expedition. Following the return of the expedition in 1806, Lewis became governor of the Louisiana Territory, but encountered difficulties that caused him severe emotional problems. On the Natchez Trace in Tennessee, Lewis took his life.</a:t>
            </a:r>
          </a:p>
          <a:p>
            <a:r>
              <a:rPr lang="en-US" dirty="0" smtClean="0"/>
              <a:t> </a:t>
            </a:r>
          </a:p>
          <a:p>
            <a:r>
              <a:rPr lang="en-US" b="1" dirty="0" smtClean="0"/>
              <a:t>Second Lieutenant William Clark</a:t>
            </a:r>
            <a:r>
              <a:rPr lang="en-US" dirty="0" smtClean="0"/>
              <a:t> (1770-1838)</a:t>
            </a:r>
            <a:br>
              <a:rPr lang="en-US" dirty="0" smtClean="0"/>
            </a:br>
            <a:r>
              <a:rPr lang="en-US" dirty="0" smtClean="0"/>
              <a:t>Virginia / Kentucky</a:t>
            </a:r>
          </a:p>
          <a:p>
            <a:r>
              <a:rPr lang="en-US" dirty="0" smtClean="0"/>
              <a:t>The younger brother of General George Rogers Clark, William had served in the Army for four years, participating in the campaigns of General Anthony Wayne in the Northwest Territory before resigning his commission in 1796 to attend to the family business. Because of the Army seniority system, Clark received a second lieutenant's commission instead of a captaincy when he rejoined the military as Lewis's second-in-command. But he and Lewis concealed this from the members of the expedition, who always referred to him as Captain Clark. After the expedition, Clark had a distinguished political career, including the governorship of the Missouri Territory.</a:t>
            </a:r>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71084"/>
          </a:xfrm>
          <a:prstGeom prst="rect">
            <a:avLst/>
          </a:prstGeom>
        </p:spPr>
        <p:txBody>
          <a:bodyPr wrap="square">
            <a:spAutoFit/>
          </a:bodyPr>
          <a:lstStyle/>
          <a:p>
            <a:r>
              <a:rPr lang="en-US" sz="1400" dirty="0" smtClean="0">
                <a:hlinkClick r:id="rId2"/>
              </a:rPr>
              <a:t>http://www.history.army.mil/LC/The%20People/NCO%27s.htm</a:t>
            </a:r>
            <a:endParaRPr lang="en-US" sz="1400" dirty="0" smtClean="0"/>
          </a:p>
          <a:p>
            <a:r>
              <a:rPr lang="en-US" sz="1400" dirty="0" smtClean="0"/>
              <a:t> 			</a:t>
            </a:r>
            <a:r>
              <a:rPr lang="en-US" sz="1400" b="1" dirty="0" smtClean="0"/>
              <a:t>Members of the Expedition - Non-Commissioned Officers</a:t>
            </a:r>
          </a:p>
          <a:p>
            <a:r>
              <a:rPr lang="en-US" sz="1400" b="1" dirty="0" smtClean="0"/>
              <a:t>Sergeant Charles Floyd</a:t>
            </a:r>
            <a:r>
              <a:rPr lang="en-US" sz="1400" dirty="0" smtClean="0"/>
              <a:t> (1782-1804)		Kentucky</a:t>
            </a:r>
          </a:p>
          <a:p>
            <a:r>
              <a:rPr lang="en-US" sz="1400" dirty="0" smtClean="0"/>
              <a:t>One of the "Nine Young Men from Kentucky," Floyd was made a sergeant before the expedition began. Lewis regarded him as "a young man of much merit." Floyd is remembered principally as the only member of the Corps of Discovery lost on the journey. He died on August 20, 1804, near present-day Sioux City, Iowa, probably from what modern medical experts believed was a ruptured appendix. Floyd kept a journal until a few days before his death.</a:t>
            </a:r>
          </a:p>
          <a:p>
            <a:r>
              <a:rPr lang="en-US" sz="1400" dirty="0" smtClean="0"/>
              <a:t> </a:t>
            </a:r>
            <a:r>
              <a:rPr lang="en-US" sz="1400" b="1" dirty="0" smtClean="0"/>
              <a:t>Sergeant Patrick </a:t>
            </a:r>
            <a:r>
              <a:rPr lang="en-US" sz="1400" b="1" dirty="0" err="1" smtClean="0"/>
              <a:t>Gass</a:t>
            </a:r>
            <a:r>
              <a:rPr lang="en-US" sz="1400" dirty="0" smtClean="0"/>
              <a:t> (1771-1870)		Pennsylvania	First Infantry</a:t>
            </a:r>
          </a:p>
          <a:p>
            <a:r>
              <a:rPr lang="en-US" sz="1400" dirty="0" smtClean="0"/>
              <a:t>Recruited at Fort Kaskaskia from Captain Russell Bissell's company of the First Infantry, </a:t>
            </a:r>
            <a:r>
              <a:rPr lang="en-US" sz="1400" dirty="0" err="1" smtClean="0"/>
              <a:t>Gass</a:t>
            </a:r>
            <a:r>
              <a:rPr lang="en-US" sz="1400" dirty="0" smtClean="0"/>
              <a:t> had joined the Army in 1799 after serving in a volunteer Ranger unit. His skill as a carpenter was of great value to the expedition. </a:t>
            </a:r>
            <a:r>
              <a:rPr lang="en-US" sz="1400" dirty="0" err="1" smtClean="0"/>
              <a:t>Gass</a:t>
            </a:r>
            <a:r>
              <a:rPr lang="en-US" sz="1400" dirty="0" smtClean="0"/>
              <a:t> was promoted to sergeant In August 1804, following the death of Floyd. In 1807, </a:t>
            </a:r>
            <a:r>
              <a:rPr lang="en-US" sz="1400" dirty="0" err="1" smtClean="0"/>
              <a:t>Gass</a:t>
            </a:r>
            <a:r>
              <a:rPr lang="en-US" sz="1400" dirty="0" smtClean="0"/>
              <a:t> was the first to publish his journal. He stayed in the Army and served in the War of 1812, but was discharged after losing an eye in an accident. </a:t>
            </a:r>
            <a:r>
              <a:rPr lang="en-US" sz="1400" dirty="0" err="1" smtClean="0"/>
              <a:t>Gass</a:t>
            </a:r>
            <a:r>
              <a:rPr lang="en-US" sz="1400" dirty="0" smtClean="0"/>
              <a:t> is the last known survivor of the expedition.</a:t>
            </a:r>
          </a:p>
          <a:p>
            <a:r>
              <a:rPr lang="en-US" sz="1400" dirty="0" smtClean="0"/>
              <a:t> </a:t>
            </a:r>
            <a:r>
              <a:rPr lang="en-US" sz="1400" b="1" dirty="0" smtClean="0"/>
              <a:t>Sergeant John Ordway</a:t>
            </a:r>
            <a:r>
              <a:rPr lang="en-US" sz="1400" dirty="0" smtClean="0"/>
              <a:t> (1775-1817)		New Hampshire	First Infantry</a:t>
            </a:r>
          </a:p>
          <a:p>
            <a:r>
              <a:rPr lang="en-US" sz="1400" dirty="0" smtClean="0"/>
              <a:t>The only sergeant in the Army before the expedition, Ordway was recruited at Fort Kaskaskia from Captain Russell Bissell's company of the First Infantry. He was well educated and became the senior sergeant of the expedition. He took care of the daily administration and, in the absence of the two captains, was in charge of the expedition. Ordway was the only member of the Corps of Discovery to keep his journal faithfully throughout the expedition. His accounts of Indian life are invaluable.</a:t>
            </a:r>
          </a:p>
          <a:p>
            <a:r>
              <a:rPr lang="en-US" sz="1400" dirty="0" smtClean="0"/>
              <a:t> </a:t>
            </a:r>
            <a:r>
              <a:rPr lang="en-US" sz="1400" b="1" dirty="0" smtClean="0"/>
              <a:t>Sergeant Nathaniel Pryor</a:t>
            </a:r>
            <a:r>
              <a:rPr lang="en-US" sz="1400" dirty="0" smtClean="0"/>
              <a:t> (1772-1831)	Virginia / Kentucky</a:t>
            </a:r>
          </a:p>
          <a:p>
            <a:r>
              <a:rPr lang="en-US" sz="1400" dirty="0" smtClean="0"/>
              <a:t>Pryor was a widower and cousin of Charles Floyd. Pryor was one of the "Nine Young Men from Kentucky." Lewis and Clark considered him to be "a man of character and ability," and after the expedition helped him secure an officer's commission in the Army. Pryor rose to the rank of captain and participated in the Battle of New Orleans in 1814. He later served as a government agent for the Osage Indians in 1830-31.</a:t>
            </a:r>
          </a:p>
          <a:p>
            <a:r>
              <a:rPr lang="en-US" sz="1400" dirty="0" smtClean="0"/>
              <a:t> </a:t>
            </a:r>
            <a:r>
              <a:rPr lang="en-US" sz="1400" b="1" dirty="0" smtClean="0"/>
              <a:t>Corporal Richard </a:t>
            </a:r>
            <a:r>
              <a:rPr lang="en-US" sz="1400" b="1" dirty="0" err="1" smtClean="0"/>
              <a:t>Warfington</a:t>
            </a:r>
            <a:r>
              <a:rPr lang="en-US" sz="1400" dirty="0" smtClean="0"/>
              <a:t> (1777 - ?)	North Carolina	Second Infantry</a:t>
            </a:r>
          </a:p>
          <a:p>
            <a:r>
              <a:rPr lang="en-US" sz="1400" dirty="0" smtClean="0"/>
              <a:t>Transferred from Captain John Campbell's company of the Second Infantry Regiment as a corporal, </a:t>
            </a:r>
            <a:r>
              <a:rPr lang="en-US" sz="1400" dirty="0" err="1" smtClean="0"/>
              <a:t>Warfington</a:t>
            </a:r>
            <a:r>
              <a:rPr lang="en-US" sz="1400" dirty="0" smtClean="0"/>
              <a:t> was both reliable and efficient. When his enlistment expired during the expedition, Lewis and Clark asked him not to take his official discharge, but to retain his rank and authority and command the return party to St. Louis in 1805. The captains believed </a:t>
            </a:r>
            <a:r>
              <a:rPr lang="en-US" sz="1400" dirty="0" err="1" smtClean="0"/>
              <a:t>Warfington</a:t>
            </a:r>
            <a:r>
              <a:rPr lang="en-US" sz="1400" dirty="0" smtClean="0"/>
              <a:t> was the only trustworthy member of the return party, and wanted to ensure the safety of their dispatches, journals, and specimens sent to President Jefferson. </a:t>
            </a:r>
            <a:r>
              <a:rPr lang="en-US" sz="1400" dirty="0" err="1" smtClean="0"/>
              <a:t>Warfington</a:t>
            </a:r>
            <a:r>
              <a:rPr lang="en-US" sz="1400" dirty="0" smtClean="0"/>
              <a:t> accepted command of the return party and completed his mission so successfully that he even managed to keep alive a prairie dog and four magpies Lewis had sent to Jefferson. Lewis later recommended </a:t>
            </a:r>
            <a:r>
              <a:rPr lang="en-US" sz="1400" dirty="0" err="1" smtClean="0"/>
              <a:t>Warfington</a:t>
            </a:r>
            <a:r>
              <a:rPr lang="en-US" sz="1400" dirty="0" smtClean="0"/>
              <a:t> receive a bonus beyond his regular pay.</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sp>
        <p:nvSpPr>
          <p:cNvPr id="12" name="Freeform 11"/>
          <p:cNvSpPr/>
          <p:nvPr/>
        </p:nvSpPr>
        <p:spPr>
          <a:xfrm rot="21342617">
            <a:off x="3108960" y="15819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359693"/>
          </a:xfrm>
          <a:prstGeom prst="rect">
            <a:avLst/>
          </a:prstGeom>
        </p:spPr>
        <p:txBody>
          <a:bodyPr wrap="square">
            <a:spAutoFit/>
          </a:bodyPr>
          <a:lstStyle/>
          <a:p>
            <a:r>
              <a:rPr lang="en-US" sz="1200" dirty="0" smtClean="0">
                <a:hlinkClick r:id="rId2"/>
              </a:rPr>
              <a:t>http://www.history.army.mil/LC/The%20People/privates.htm</a:t>
            </a:r>
            <a:endParaRPr lang="en-US" sz="1200" dirty="0" smtClean="0"/>
          </a:p>
          <a:p>
            <a:r>
              <a:rPr lang="en-US" sz="1200" dirty="0" smtClean="0"/>
              <a:t>			</a:t>
            </a:r>
            <a:r>
              <a:rPr lang="en-US" sz="1400" b="1" dirty="0" smtClean="0"/>
              <a:t>Members of the Expedition - Privates</a:t>
            </a:r>
          </a:p>
          <a:p>
            <a:r>
              <a:rPr lang="en-US" sz="1200" b="1" dirty="0" smtClean="0"/>
              <a:t>Private John </a:t>
            </a:r>
            <a:r>
              <a:rPr lang="en-US" sz="1200" b="1" dirty="0" err="1" smtClean="0"/>
              <a:t>Boley</a:t>
            </a:r>
            <a:r>
              <a:rPr lang="en-US" sz="1200" dirty="0" smtClean="0"/>
              <a:t> (Dates Unknown)	Pennsylvania		First Infantry</a:t>
            </a:r>
          </a:p>
          <a:p>
            <a:r>
              <a:rPr lang="en-US" sz="1200" dirty="0" smtClean="0"/>
              <a:t>Recruited at Fort Kaskaskia from Captain Russell Bissell's company of the First Infantry Regiment, </a:t>
            </a:r>
            <a:r>
              <a:rPr lang="en-US" sz="1200" dirty="0" err="1" smtClean="0"/>
              <a:t>Boley</a:t>
            </a:r>
            <a:r>
              <a:rPr lang="en-US" sz="1200" dirty="0" smtClean="0"/>
              <a:t> had some disciplinary problems at Camp River Dubois and was designated for the return party. He later accompanied Zebulon Pike's expedition to the upper Mississippi in 1805, and continued with Pike to the southwest and the Rockies in 1806.</a:t>
            </a:r>
          </a:p>
          <a:p>
            <a:r>
              <a:rPr lang="en-US" sz="1200" dirty="0" smtClean="0"/>
              <a:t> </a:t>
            </a:r>
            <a:r>
              <a:rPr lang="en-US" sz="1200" b="1" dirty="0" smtClean="0"/>
              <a:t>Private William Bratton</a:t>
            </a:r>
            <a:r>
              <a:rPr lang="en-US" sz="1200" dirty="0" smtClean="0"/>
              <a:t> (1778-1841)	Virginia / Kentucky</a:t>
            </a:r>
          </a:p>
          <a:p>
            <a:r>
              <a:rPr lang="en-US" sz="1200" dirty="0" smtClean="0"/>
              <a:t>One of the "Nine Young Men from Kentucky," Bratton served the expedition as a hunter, blacksmith, and gunsmith. In the spring of 1806, he was incapacitated for several weeks by a mysterious back ailment, perhaps the longest period of serious illness experienced by any member of the Corps of Discovery. An Indiana sweat bath finally cured Bratton. After the expedition he served in the War of 1812.</a:t>
            </a:r>
          </a:p>
          <a:p>
            <a:r>
              <a:rPr lang="en-US" sz="1200" dirty="0" smtClean="0"/>
              <a:t> </a:t>
            </a:r>
            <a:r>
              <a:rPr lang="en-US" sz="1200" b="1" dirty="0" smtClean="0"/>
              <a:t>Private John Collins</a:t>
            </a:r>
            <a:r>
              <a:rPr lang="en-US" sz="1200" dirty="0" smtClean="0"/>
              <a:t> (?-1823)		Maryland		First Infantry</a:t>
            </a:r>
          </a:p>
          <a:p>
            <a:r>
              <a:rPr lang="en-US" sz="1200" dirty="0" smtClean="0"/>
              <a:t>Collins was recruited at Fort Kaskaskia from Captain Russell Bissell's company of the First Infantry Regiment. He was a good hunter, but was frequently drunk and disobedient. He was court-martialed for stealing whiskey from the official supply while detailed to guard it. He received 100 lashes for his misconduct.</a:t>
            </a:r>
          </a:p>
          <a:p>
            <a:r>
              <a:rPr lang="en-US" sz="1200" dirty="0" smtClean="0"/>
              <a:t> </a:t>
            </a:r>
            <a:r>
              <a:rPr lang="en-US" sz="1200" b="1" dirty="0" smtClean="0"/>
              <a:t>Private John </a:t>
            </a:r>
            <a:r>
              <a:rPr lang="en-US" sz="1200" b="1" dirty="0" err="1" smtClean="0"/>
              <a:t>Colter</a:t>
            </a:r>
            <a:r>
              <a:rPr lang="en-US" sz="1200" dirty="0" smtClean="0"/>
              <a:t> (1775-1813)	Virginia / Kentucky</a:t>
            </a:r>
          </a:p>
          <a:p>
            <a:r>
              <a:rPr lang="en-US" sz="1200" dirty="0" smtClean="0"/>
              <a:t>One of the "Nine Young Men from Kentucky, " </a:t>
            </a:r>
            <a:r>
              <a:rPr lang="en-US" sz="1200" dirty="0" err="1" smtClean="0"/>
              <a:t>Colter</a:t>
            </a:r>
            <a:r>
              <a:rPr lang="en-US" sz="1200" dirty="0" smtClean="0"/>
              <a:t> was an excellent hunter and woodsman. On the return trip, he requested permission to leave the expedition at the Mandan villages so he could join a trapping party heading back up the Missouri River. He apparently became the first white man to see the region of present-day Yellowstone Park.</a:t>
            </a:r>
          </a:p>
          <a:p>
            <a:r>
              <a:rPr lang="en-US" sz="1200" dirty="0" smtClean="0"/>
              <a:t> </a:t>
            </a:r>
            <a:r>
              <a:rPr lang="en-US" sz="1200" b="1" dirty="0" smtClean="0"/>
              <a:t>Private Pierre </a:t>
            </a:r>
            <a:r>
              <a:rPr lang="en-US" sz="1200" b="1" dirty="0" err="1" smtClean="0"/>
              <a:t>Cruzatte</a:t>
            </a:r>
            <a:r>
              <a:rPr lang="en-US" sz="1200" dirty="0" smtClean="0"/>
              <a:t> (Dates Unknown)</a:t>
            </a:r>
          </a:p>
          <a:p>
            <a:r>
              <a:rPr lang="en-US" sz="1200" dirty="0" smtClean="0"/>
              <a:t>Half French and half Omaha Indian, </a:t>
            </a:r>
            <a:r>
              <a:rPr lang="en-US" sz="1200" dirty="0" err="1" smtClean="0"/>
              <a:t>Cruzatte</a:t>
            </a:r>
            <a:r>
              <a:rPr lang="en-US" sz="1200" dirty="0" smtClean="0"/>
              <a:t> was master boatman and fiddle player. Unlike the contract French boatmen, he and Francois </a:t>
            </a:r>
            <a:r>
              <a:rPr lang="en-US" sz="1200" dirty="0" err="1" smtClean="0"/>
              <a:t>Labiche</a:t>
            </a:r>
            <a:r>
              <a:rPr lang="en-US" sz="1200" dirty="0" smtClean="0"/>
              <a:t> were enlisted members of the expedition's permanent party. Blind in one eye and nearsighted in the other, </a:t>
            </a:r>
            <a:r>
              <a:rPr lang="en-US" sz="1200" dirty="0" err="1" smtClean="0"/>
              <a:t>Cruzatte</a:t>
            </a:r>
            <a:r>
              <a:rPr lang="en-US" sz="1200" dirty="0" smtClean="0"/>
              <a:t> accidentally shot Lewis while the two were hunting in August 1806. Lewis later paid tribute to </a:t>
            </a:r>
            <a:r>
              <a:rPr lang="en-US" sz="1200" dirty="0" err="1" smtClean="0"/>
              <a:t>Cruzatte's</a:t>
            </a:r>
            <a:r>
              <a:rPr lang="en-US" sz="1200" dirty="0" smtClean="0"/>
              <a:t> experience as a </a:t>
            </a:r>
            <a:r>
              <a:rPr lang="en-US" sz="1200" dirty="0" err="1" smtClean="0"/>
              <a:t>riverman</a:t>
            </a:r>
            <a:r>
              <a:rPr lang="en-US" sz="1200" dirty="0" smtClean="0"/>
              <a:t> and to his integrity. His fiddle playing often entertained the Corps of Discovery.</a:t>
            </a:r>
          </a:p>
          <a:p>
            <a:r>
              <a:rPr lang="en-US" sz="1200" dirty="0" smtClean="0"/>
              <a:t> </a:t>
            </a:r>
            <a:r>
              <a:rPr lang="en-US" sz="1200" b="1" dirty="0" smtClean="0"/>
              <a:t>Private John Dame</a:t>
            </a:r>
            <a:r>
              <a:rPr lang="en-US" sz="1200" dirty="0" smtClean="0"/>
              <a:t> (1784 - ?)	New Hampshire	Regiment of Artillery</a:t>
            </a:r>
          </a:p>
          <a:p>
            <a:r>
              <a:rPr lang="en-US" sz="1200" dirty="0" smtClean="0"/>
              <a:t>Recruited at Fort Kaskaskia from Captain Amos Stoddard's artillery company, Dame is mentioned only once in the journals. He was a member of the return party</a:t>
            </a:r>
          </a:p>
          <a:p>
            <a:r>
              <a:rPr lang="en-US" sz="1200" dirty="0" smtClean="0"/>
              <a:t> </a:t>
            </a:r>
            <a:r>
              <a:rPr lang="en-US" sz="1200" b="1" dirty="0" smtClean="0"/>
              <a:t>Private Joseph Field</a:t>
            </a:r>
            <a:r>
              <a:rPr lang="en-US" sz="1200" dirty="0" smtClean="0"/>
              <a:t> (1772-1807)</a:t>
            </a:r>
            <a:br>
              <a:rPr lang="en-US" sz="1200" dirty="0" smtClean="0"/>
            </a:br>
            <a:r>
              <a:rPr lang="en-US" sz="1200" b="1" dirty="0" smtClean="0"/>
              <a:t>Private </a:t>
            </a:r>
            <a:r>
              <a:rPr lang="en-US" sz="1200" b="1" dirty="0" err="1" smtClean="0"/>
              <a:t>Reubin</a:t>
            </a:r>
            <a:r>
              <a:rPr lang="en-US" sz="1200" b="1" dirty="0" smtClean="0"/>
              <a:t> Field</a:t>
            </a:r>
            <a:r>
              <a:rPr lang="en-US" sz="1200" dirty="0" smtClean="0"/>
              <a:t> (1771-1823?)	Virginia / Kentucky</a:t>
            </a:r>
          </a:p>
          <a:p>
            <a:r>
              <a:rPr lang="en-US" sz="1200" dirty="0" smtClean="0"/>
              <a:t>The Field brothers were two of the "Nine Young Men from Kentucky, " They were among the best shots and hunters in the Corps of Discovery and, with George </a:t>
            </a:r>
            <a:r>
              <a:rPr lang="en-US" sz="1200" dirty="0" err="1" smtClean="0"/>
              <a:t>Drouillard</a:t>
            </a:r>
            <a:r>
              <a:rPr lang="en-US" sz="1200" dirty="0" smtClean="0"/>
              <a:t>, accompanied the captains on special reconnaissance missions. Both were with Lewis in the fight with the Blackfeet on July 17, 1806.</a:t>
            </a:r>
          </a:p>
          <a:p>
            <a:r>
              <a:rPr lang="en-US" sz="1200" dirty="0" smtClean="0"/>
              <a:t> </a:t>
            </a:r>
            <a:r>
              <a:rPr lang="en-US" sz="1200" b="1" dirty="0" smtClean="0"/>
              <a:t>Private Robert Frazer</a:t>
            </a:r>
            <a:r>
              <a:rPr lang="en-US" sz="1200" dirty="0" smtClean="0"/>
              <a:t> (? - 1837)	Virginia</a:t>
            </a:r>
          </a:p>
          <a:p>
            <a:r>
              <a:rPr lang="en-US" sz="1200" dirty="0" smtClean="0"/>
              <a:t>There is no information on when Frazer joined the expedition or if he had previously been in the Army. He was not a first part of the permanent party, but was transferred from the intended return party on October 8, 1804, to replace Moses Reed after the latter's expulsion. Frazer kept a journal and received special permission from the captains to publish it. But the publication never took place and the journal is apparently lost. Frazer's map of the expedition has survived.</a:t>
            </a:r>
          </a:p>
          <a:p>
            <a:r>
              <a:rPr lang="en-US" sz="1200" dirty="0" smtClean="0"/>
              <a:t> </a:t>
            </a:r>
            <a:r>
              <a:rPr lang="en-US" sz="1200" b="1" dirty="0" smtClean="0"/>
              <a:t>Private George Gibson</a:t>
            </a:r>
            <a:r>
              <a:rPr lang="en-US" sz="1200" dirty="0" smtClean="0"/>
              <a:t> (? - 1809)	Pennsylvania / Kentucky</a:t>
            </a:r>
          </a:p>
          <a:p>
            <a:r>
              <a:rPr lang="en-US" sz="1200" dirty="0" smtClean="0"/>
              <a:t>Another of the "Nine Young Men from Kentucky," Gibson was a good hunter and on occasion played the fiddle for the Corps of Discovery. He served as an interpreter, most likely through sign language.</a:t>
            </a:r>
          </a:p>
          <a:p>
            <a:r>
              <a:rPr lang="en-US" sz="1200" dirty="0" smtClean="0"/>
              <a:t> </a:t>
            </a:r>
            <a:r>
              <a:rPr lang="en-US" sz="1200" b="1" dirty="0" smtClean="0"/>
              <a:t>Private Silas Goodrich</a:t>
            </a:r>
            <a:r>
              <a:rPr lang="en-US" sz="1200" dirty="0" smtClean="0"/>
              <a:t> (Dates Unknown)	Massachusetts</a:t>
            </a:r>
          </a:p>
          <a:p>
            <a:r>
              <a:rPr lang="en-US" sz="1200" dirty="0" smtClean="0"/>
              <a:t>The place Goodrich joined the expedition is not known, nor is there information regarding any prior military service he may have had. But he was one of the finest fishermen of the Corps of Discovery. After the expedition, Goodrich re-enlisted in the Army.</a:t>
            </a:r>
          </a:p>
          <a:p>
            <a:r>
              <a:rPr lang="en-US" sz="1200" dirty="0" smtClean="0"/>
              <a:t> </a:t>
            </a:r>
            <a:r>
              <a:rPr lang="en-US" sz="1200" b="1" dirty="0" smtClean="0"/>
              <a:t>Private Hugh Hall</a:t>
            </a:r>
            <a:r>
              <a:rPr lang="en-US" sz="1200" dirty="0" smtClean="0"/>
              <a:t> (1772- ?)		Massachusetts	Second Infantry</a:t>
            </a:r>
          </a:p>
          <a:p>
            <a:r>
              <a:rPr lang="en-US" sz="1200" dirty="0" smtClean="0"/>
              <a:t>Recruited at South West Point from Captain John Campbell's company of the Second Infantry Regiment, Hall was court-martialed with Collins for tapping into the official whiskey ration and getting drunk.</a:t>
            </a:r>
          </a:p>
          <a:p>
            <a:r>
              <a:rPr lang="en-US" sz="1200" dirty="0" smtClean="0"/>
              <a:t> </a:t>
            </a:r>
            <a:r>
              <a:rPr lang="en-US" sz="1200" b="1" dirty="0" smtClean="0"/>
              <a:t>Private Thomas Howard</a:t>
            </a:r>
            <a:r>
              <a:rPr lang="en-US" sz="1200" dirty="0" smtClean="0"/>
              <a:t> (1779- ?)	Massachusetts	Second Infantry</a:t>
            </a:r>
          </a:p>
          <a:p>
            <a:r>
              <a:rPr lang="en-US" sz="1200" dirty="0" smtClean="0"/>
              <a:t>Recruited at South West Point from Captain John Campbell's company of the Second Infantry Regiment, Howard was the last member of the expedition court-martialed when he climbed over one of the walls of Fort Mandan after the gate had been closed. He was found guilty of "pernicious example" to the Indians, by showing them that the fort wall was easily scaled.</a:t>
            </a:r>
          </a:p>
          <a:p>
            <a:r>
              <a:rPr lang="en-US" sz="1200" b="1" dirty="0" smtClean="0"/>
              <a:t>Private François </a:t>
            </a:r>
            <a:r>
              <a:rPr lang="en-US" sz="1200" b="1" dirty="0" err="1" smtClean="0"/>
              <a:t>Labiche</a:t>
            </a:r>
            <a:r>
              <a:rPr lang="en-US" sz="1200" dirty="0" smtClean="0"/>
              <a:t> (Dates Unknown)</a:t>
            </a:r>
          </a:p>
          <a:p>
            <a:r>
              <a:rPr lang="en-US" sz="1200" dirty="0" smtClean="0"/>
              <a:t>Recruited at Fort Kaskaskia, </a:t>
            </a:r>
            <a:r>
              <a:rPr lang="en-US" sz="1200" dirty="0" err="1" smtClean="0"/>
              <a:t>Labiche</a:t>
            </a:r>
            <a:r>
              <a:rPr lang="en-US" sz="1200" dirty="0" smtClean="0"/>
              <a:t> was an enlisted member of the expedition, not a hired boatman. Like </a:t>
            </a:r>
            <a:r>
              <a:rPr lang="en-US" sz="1200" dirty="0" err="1" smtClean="0"/>
              <a:t>Cruzatte</a:t>
            </a:r>
            <a:r>
              <a:rPr lang="en-US" sz="1200" dirty="0" smtClean="0"/>
              <a:t>, he was an experienced boatman and Indian trader. He also spoke English, French, and several Indian languages. Lewis noted his services as an interpreter, recommending that he receive a bonus. </a:t>
            </a:r>
            <a:r>
              <a:rPr lang="en-US" sz="1200" dirty="0" err="1" smtClean="0"/>
              <a:t>Labiche</a:t>
            </a:r>
            <a:r>
              <a:rPr lang="en-US" sz="1200" dirty="0" smtClean="0"/>
              <a:t> accompanied Lewis to Washington after the expedition to interpret for the Indian chiefs.</a:t>
            </a:r>
          </a:p>
          <a:p>
            <a:r>
              <a:rPr lang="en-US" sz="1200" b="1" dirty="0" smtClean="0"/>
              <a:t>Private John </a:t>
            </a:r>
            <a:r>
              <a:rPr lang="en-US" sz="1200" b="1" dirty="0" err="1" smtClean="0"/>
              <a:t>Baptiste</a:t>
            </a:r>
            <a:r>
              <a:rPr lang="en-US" sz="1200" b="1" dirty="0" smtClean="0"/>
              <a:t> </a:t>
            </a:r>
            <a:r>
              <a:rPr lang="en-US" sz="1200" b="1" dirty="0" err="1" smtClean="0"/>
              <a:t>Lepage</a:t>
            </a:r>
            <a:r>
              <a:rPr lang="en-US" sz="1200" dirty="0" smtClean="0"/>
              <a:t> (Dates Unknown)</a:t>
            </a:r>
          </a:p>
          <a:p>
            <a:r>
              <a:rPr lang="en-US" sz="1200" dirty="0" smtClean="0"/>
              <a:t>Recruited at Fort Mandan, </a:t>
            </a:r>
            <a:r>
              <a:rPr lang="en-US" sz="1200" dirty="0" err="1" smtClean="0"/>
              <a:t>Lepage</a:t>
            </a:r>
            <a:r>
              <a:rPr lang="en-US" sz="1200" dirty="0" smtClean="0"/>
              <a:t> was a French-Canadian fur trader.</a:t>
            </a:r>
          </a:p>
          <a:p>
            <a:r>
              <a:rPr lang="en-US" sz="1200" dirty="0" smtClean="0"/>
              <a:t> </a:t>
            </a:r>
            <a:r>
              <a:rPr lang="en-US" sz="1200" b="1" dirty="0" smtClean="0"/>
              <a:t>Private Hugh McNeal</a:t>
            </a:r>
            <a:r>
              <a:rPr lang="en-US" sz="1200" dirty="0" smtClean="0"/>
              <a:t> (Dates Unknown)	Pennsylvania</a:t>
            </a:r>
          </a:p>
          <a:p>
            <a:r>
              <a:rPr lang="en-US" sz="1200" dirty="0" smtClean="0"/>
              <a:t>McNeal may have been in the Army prior to joining the expedition on April 1, 1804. A man with that name was on the Army rolls as late as 1811.</a:t>
            </a:r>
          </a:p>
          <a:p>
            <a:r>
              <a:rPr lang="en-US" sz="1200" b="1" dirty="0" smtClean="0"/>
              <a:t>Private John Newman</a:t>
            </a:r>
            <a:r>
              <a:rPr lang="en-US" sz="1200" dirty="0" smtClean="0"/>
              <a:t> (1785-1838)	Pennsylvania		First Infantry</a:t>
            </a:r>
          </a:p>
          <a:p>
            <a:r>
              <a:rPr lang="en-US" sz="1200" dirty="0" smtClean="0"/>
              <a:t>Recruited at Fort Massac from Captain Daniel Bissell's company of the First Infantry Regiment, Newman was expelled from the expedition following his court-martial for "having uttered repeated expressions of a highly criminal and mutinous nature." He remained with the expedition doing hard labor until sent back with the return party to St. Louis in April 1805.</a:t>
            </a:r>
          </a:p>
          <a:p>
            <a:r>
              <a:rPr lang="en-US" sz="1200" dirty="0" smtClean="0"/>
              <a:t> </a:t>
            </a:r>
            <a:r>
              <a:rPr lang="en-US" sz="1200" b="1" dirty="0" smtClean="0"/>
              <a:t>Private John Potts</a:t>
            </a:r>
            <a:r>
              <a:rPr lang="en-US" sz="1200" dirty="0" smtClean="0"/>
              <a:t> (1776-1808?)	Germany		Second Infantry</a:t>
            </a:r>
          </a:p>
          <a:p>
            <a:r>
              <a:rPr lang="en-US" sz="1200" dirty="0" smtClean="0"/>
              <a:t>Recruited at South West Point from Captain Robert Purdy's company of the Second Infantry Regiment, Potts was a miller by trade. Following the expedition, he joined Manuel Lisa's fur-trading venture to the upper Missouri and, with his friend John </a:t>
            </a:r>
            <a:r>
              <a:rPr lang="en-US" sz="1200" dirty="0" err="1" smtClean="0"/>
              <a:t>Colter</a:t>
            </a:r>
            <a:r>
              <a:rPr lang="en-US" sz="1200" dirty="0" smtClean="0"/>
              <a:t>, was ambushed by Blackfeet near the Three Forks of the Missouri. Potts was killed and </a:t>
            </a:r>
            <a:r>
              <a:rPr lang="en-US" sz="1200" dirty="0" err="1" smtClean="0"/>
              <a:t>Colter</a:t>
            </a:r>
            <a:r>
              <a:rPr lang="en-US" sz="1200" dirty="0" smtClean="0"/>
              <a:t> narrowly escaped.</a:t>
            </a:r>
          </a:p>
          <a:p>
            <a:r>
              <a:rPr lang="en-US" sz="1200" dirty="0" smtClean="0"/>
              <a:t> </a:t>
            </a:r>
            <a:r>
              <a:rPr lang="en-US" sz="1200" b="1" dirty="0" smtClean="0"/>
              <a:t>Private Moses Reed</a:t>
            </a:r>
            <a:r>
              <a:rPr lang="en-US" sz="1200" dirty="0" smtClean="0"/>
              <a:t> (Dates Unknown)</a:t>
            </a:r>
          </a:p>
          <a:p>
            <a:r>
              <a:rPr lang="en-US" sz="1200" dirty="0" smtClean="0"/>
              <a:t>Little is known about Reed's origin and background. In August 1804, he attempted to desert, was apprehended, tried, convicted, and expelled from the expedition. He remained with the Corps of Discovery doing hard labor until sent back with the return party to St. Louis in April 1805.</a:t>
            </a:r>
          </a:p>
          <a:p>
            <a:r>
              <a:rPr lang="en-US" sz="1200" dirty="0" smtClean="0"/>
              <a:t> </a:t>
            </a:r>
            <a:r>
              <a:rPr lang="en-US" sz="1200" b="1" dirty="0" smtClean="0"/>
              <a:t>Private John Robertson</a:t>
            </a:r>
            <a:r>
              <a:rPr lang="en-US" sz="1200" dirty="0" smtClean="0"/>
              <a:t> (1780 -?)	New Hampshire	Regiment of Artillery</a:t>
            </a:r>
          </a:p>
          <a:p>
            <a:r>
              <a:rPr lang="en-US" sz="1200" dirty="0" smtClean="0"/>
              <a:t>Recruited at Fort Kaskaskia from Captain Amos Stoddard's artillery company, Robertson was initially a corporal when he joined the expedition. Robertson may have had some leadership problems, because on January 4, 1804, Clark admonished him for having "no authority" over his men. Robertson's failure to break up a fight at Camp River Dubois caused Clark to demote him to private. Robertson was most likely the first man to leave the expedition. On June 12, 1804, Joseph Whitehouse recorded in his journal that a private "belonging to Captain Stoddard's company of Artillery" was sent back to St. Louis with a trading party encountered coming down river. Presumably Robertson returned to his artillery company, because there is no further record of him.</a:t>
            </a:r>
          </a:p>
          <a:p>
            <a:r>
              <a:rPr lang="en-US" sz="1200" dirty="0" smtClean="0"/>
              <a:t> </a:t>
            </a:r>
            <a:r>
              <a:rPr lang="en-US" sz="1200" b="1" dirty="0" smtClean="0"/>
              <a:t>Private George Shannon</a:t>
            </a:r>
            <a:r>
              <a:rPr lang="en-US" sz="1200" dirty="0" smtClean="0"/>
              <a:t> (1785-1836)	Pennsylvania / Kentucky</a:t>
            </a:r>
          </a:p>
          <a:p>
            <a:r>
              <a:rPr lang="en-US" sz="1200" dirty="0" smtClean="0"/>
              <a:t>The youngest member of the Lewis and Clark Expedition, Shannon joined Lewis at Maysville, Kentucky, and is listed as one of the "Nine Young Men from Kentucky." In the fall of 1804, he was lost for over two weeks and nearly starved to death. After the expedition, Shannon became a lawyer and later served as a senator from Missouri.</a:t>
            </a:r>
          </a:p>
          <a:p>
            <a:r>
              <a:rPr lang="en-US" sz="1200" dirty="0" smtClean="0"/>
              <a:t> </a:t>
            </a:r>
            <a:r>
              <a:rPr lang="en-US" sz="1200" b="1" dirty="0" smtClean="0"/>
              <a:t>Private John Shields</a:t>
            </a:r>
            <a:r>
              <a:rPr lang="en-US" sz="1200" dirty="0" smtClean="0"/>
              <a:t> (1769-1809)	Virginia / Tennessee</a:t>
            </a:r>
          </a:p>
          <a:p>
            <a:r>
              <a:rPr lang="en-US" sz="1200" dirty="0" smtClean="0"/>
              <a:t>The oldest member of the Corps of Discovery, and one of the few who were married, Shields is one of the "Nine Young Men from Kentucky." During the expedition, he skills as a blacksmith, gunsmith, and carpenter were invaluable. "Nothing was more peculiarly useful to us, in various situations," wrote Lewis, "than the skill of this man as an artist, in repairing our guns, accoutrements, &amp;c." Lewis recommended that Congress give Shields a bonus for his services.</a:t>
            </a:r>
          </a:p>
          <a:p>
            <a:r>
              <a:rPr lang="en-US" sz="1200" dirty="0" smtClean="0"/>
              <a:t> </a:t>
            </a:r>
            <a:r>
              <a:rPr lang="en-US" sz="1200" b="1" dirty="0" smtClean="0"/>
              <a:t>Private John Thompson</a:t>
            </a:r>
            <a:r>
              <a:rPr lang="en-US" sz="1200" dirty="0" smtClean="0"/>
              <a:t> (Dates Unknown)</a:t>
            </a:r>
          </a:p>
          <a:p>
            <a:r>
              <a:rPr lang="en-US" sz="1200" dirty="0" smtClean="0"/>
              <a:t>This is virtually no information on John Thompson, other than Clark praising him as "a valuable member of our party." Thompson may have been a surveyor before joining the expedition.</a:t>
            </a:r>
          </a:p>
          <a:p>
            <a:r>
              <a:rPr lang="en-US" sz="1200" dirty="0" smtClean="0"/>
              <a:t> </a:t>
            </a:r>
            <a:r>
              <a:rPr lang="en-US" sz="1200" b="1" dirty="0" smtClean="0"/>
              <a:t>Private Ebenezer Tuttle</a:t>
            </a:r>
            <a:r>
              <a:rPr lang="en-US" sz="1200" dirty="0" smtClean="0"/>
              <a:t> (1773-?)	Connecticut		Regiment of Artillery</a:t>
            </a:r>
          </a:p>
          <a:p>
            <a:r>
              <a:rPr lang="en-US" sz="1200" dirty="0" smtClean="0"/>
              <a:t>Recruited at Fort Kaskaskia from Captain Amos Stoddard's artillery company, Tuttle was a member of the return party in April 1805. The only mention of him in the journals is in the Detachment Order of May 26, 1804.</a:t>
            </a:r>
          </a:p>
          <a:p>
            <a:r>
              <a:rPr lang="en-US" sz="1200" b="1" dirty="0" smtClean="0"/>
              <a:t>Private Peter Weiser</a:t>
            </a:r>
            <a:r>
              <a:rPr lang="en-US" sz="1200" dirty="0" smtClean="0"/>
              <a:t> (1781 - ?)	Pennsylvania		First Infantry</a:t>
            </a:r>
          </a:p>
          <a:p>
            <a:r>
              <a:rPr lang="en-US" sz="1200" dirty="0" smtClean="0"/>
              <a:t>Recruited at Fort Kaskaskia from Captain Russell Bissell's company of the First Infantry Regiment, Weiser descended from the noted frontier diplomat Conrad Weiser. After the expedition he joined Manuel Lisa's fur-trading venture up the Missouri.</a:t>
            </a:r>
          </a:p>
          <a:p>
            <a:r>
              <a:rPr lang="en-US" sz="1200" b="1" dirty="0" smtClean="0"/>
              <a:t>Private William Werner</a:t>
            </a:r>
            <a:r>
              <a:rPr lang="en-US" sz="1200" dirty="0" smtClean="0"/>
              <a:t> (Dates Unknown)</a:t>
            </a:r>
          </a:p>
          <a:p>
            <a:r>
              <a:rPr lang="en-US" sz="1200" dirty="0" smtClean="0"/>
              <a:t>Little is known about William Werner. He fought with John Potts at Camp River Dubois, and was convicted of being absent without leave at St. Charles, Missouri. Other than these incidents, the journals reveal little more about him.</a:t>
            </a:r>
          </a:p>
          <a:p>
            <a:r>
              <a:rPr lang="en-US" sz="1200" dirty="0" smtClean="0"/>
              <a:t> </a:t>
            </a:r>
            <a:r>
              <a:rPr lang="en-US" sz="1200" b="1" dirty="0" smtClean="0"/>
              <a:t>Private Isaac White</a:t>
            </a:r>
            <a:r>
              <a:rPr lang="en-US" sz="1200" dirty="0" smtClean="0"/>
              <a:t> (1774 - ?)	Massachusetts	Regiment of Artillery</a:t>
            </a:r>
          </a:p>
          <a:p>
            <a:r>
              <a:rPr lang="en-US" sz="1200" dirty="0" smtClean="0"/>
              <a:t>Recruited at Fort Kaskaskia from Captain Amos Stoddard's artillery company, White was a member of the return party to St. Louis in April 1805. The only mention of him in the journals is in the Detachment Order of May 26, 1804.</a:t>
            </a:r>
          </a:p>
          <a:p>
            <a:r>
              <a:rPr lang="en-US" sz="1200" b="1" dirty="0" smtClean="0"/>
              <a:t>Private Joseph Whitehouse</a:t>
            </a:r>
            <a:r>
              <a:rPr lang="en-US" sz="1200" dirty="0" smtClean="0"/>
              <a:t> (1775 - ?)	Virginia / Kentucky	First Infantry</a:t>
            </a:r>
          </a:p>
          <a:p>
            <a:r>
              <a:rPr lang="en-US" sz="1200" dirty="0" smtClean="0"/>
              <a:t>Recruited at Fort Massac from Captain Daniel Bissell's company of the First Infantry Regiment, Whitehouse was initially expelled from the expedition for misconduct, but allowed to return after repenting. He kept a journal and often acted as a tailor for the other men. Whitehouse later served during the War of 1812, but deserted in 1817.</a:t>
            </a:r>
          </a:p>
          <a:p>
            <a:r>
              <a:rPr lang="en-US" sz="1200" dirty="0" smtClean="0"/>
              <a:t> </a:t>
            </a:r>
            <a:r>
              <a:rPr lang="en-US" sz="1200" b="1" dirty="0" smtClean="0"/>
              <a:t>Private Alexander Willard</a:t>
            </a:r>
            <a:r>
              <a:rPr lang="en-US" sz="1200" dirty="0" smtClean="0"/>
              <a:t> (1778 - 1865)	New Hampshire	Regiment of Artillery</a:t>
            </a:r>
          </a:p>
          <a:p>
            <a:r>
              <a:rPr lang="en-US" sz="1200" dirty="0" smtClean="0"/>
              <a:t>Recruited at Fort Kaskaskia from Captain Amos Stoddard's artillery company, Willard was convicted of sleeping while on guard duty, which was punishable by death. He was given 100 lashes instead and detailed to the return party in April 1805. A blacksmith, Willard often assisted Shields in his work during the first year of the expedition. Willard later served during the War of 1812.</a:t>
            </a:r>
          </a:p>
          <a:p>
            <a:r>
              <a:rPr lang="en-US" sz="1200" dirty="0" smtClean="0"/>
              <a:t> </a:t>
            </a:r>
            <a:r>
              <a:rPr lang="en-US" sz="1200" b="1" dirty="0" smtClean="0"/>
              <a:t>Private Richard Windsor</a:t>
            </a:r>
            <a:r>
              <a:rPr lang="en-US" sz="1200" dirty="0" smtClean="0"/>
              <a:t> (Dates Unknown)			First Infantry</a:t>
            </a:r>
          </a:p>
          <a:p>
            <a:r>
              <a:rPr lang="en-US" sz="1200" dirty="0" smtClean="0"/>
              <a:t>Little is known about Richard Windsor, other than the fact that he was recruited at Fort Kaskaskia from Captain Russell Bissell's company of the First Infantry Regiment. Windsor was an experienced woodsman and productive hunter throughout the expedition.</a:t>
            </a:r>
          </a:p>
          <a:p>
            <a:endParaRPr lang="en-US" sz="1200" dirty="0"/>
          </a:p>
        </p:txBody>
      </p:sp>
    </p:spTree>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4572000"/>
            <a:ext cx="9144000" cy="2031325"/>
          </a:xfrm>
          <a:prstGeom prst="rect">
            <a:avLst/>
          </a:prstGeom>
        </p:spPr>
        <p:txBody>
          <a:bodyPr wrap="square">
            <a:spAutoFit/>
          </a:bodyPr>
          <a:lstStyle/>
          <a:p>
            <a:r>
              <a:rPr lang="en-US" sz="1400" dirty="0" smtClean="0">
                <a:hlinkClick r:id="rId2"/>
              </a:rPr>
              <a:t>http://www.history.army.mil/LC/The%20People/return_party.htm</a:t>
            </a:r>
            <a:endParaRPr lang="en-US" sz="1400" dirty="0" smtClean="0"/>
          </a:p>
          <a:p>
            <a:r>
              <a:rPr lang="en-US" sz="1400" b="1" dirty="0" smtClean="0"/>
              <a:t>		Members of the Expedition  - Return Party to St. Louis</a:t>
            </a:r>
            <a:r>
              <a:rPr lang="en-US" sz="1400" dirty="0" smtClean="0"/>
              <a:t/>
            </a:r>
            <a:br>
              <a:rPr lang="en-US" sz="1400" dirty="0" smtClean="0"/>
            </a:br>
            <a:r>
              <a:rPr lang="en-US" sz="1400" dirty="0" smtClean="0"/>
              <a:t>Corporal Richard </a:t>
            </a:r>
            <a:r>
              <a:rPr lang="en-US" sz="1400" dirty="0" err="1" smtClean="0"/>
              <a:t>Warfington</a:t>
            </a:r>
            <a:endParaRPr lang="en-US" sz="1400" dirty="0" smtClean="0"/>
          </a:p>
          <a:p>
            <a:r>
              <a:rPr lang="en-US" sz="1400" dirty="0" smtClean="0"/>
              <a:t>John </a:t>
            </a:r>
            <a:r>
              <a:rPr lang="en-US" sz="1400" dirty="0" err="1" smtClean="0"/>
              <a:t>Boley</a:t>
            </a:r>
            <a:endParaRPr lang="en-US" sz="1400" dirty="0" smtClean="0"/>
          </a:p>
          <a:p>
            <a:r>
              <a:rPr lang="en-US" sz="1400" dirty="0" smtClean="0"/>
              <a:t>John Dame</a:t>
            </a:r>
          </a:p>
          <a:p>
            <a:r>
              <a:rPr lang="en-US" sz="1400" dirty="0" smtClean="0"/>
              <a:t>John Newman</a:t>
            </a:r>
          </a:p>
          <a:p>
            <a:r>
              <a:rPr lang="en-US" sz="1400" dirty="0" smtClean="0"/>
              <a:t>Moses Reed</a:t>
            </a:r>
          </a:p>
          <a:p>
            <a:r>
              <a:rPr lang="en-US" sz="1400" dirty="0" smtClean="0"/>
              <a:t>Ebenezer Tuttle</a:t>
            </a:r>
          </a:p>
          <a:p>
            <a:r>
              <a:rPr lang="en-US" sz="1400" dirty="0" smtClean="0"/>
              <a:t>Isaac White</a:t>
            </a:r>
            <a:endParaRPr lang="en-US" sz="1400" dirty="0"/>
          </a:p>
        </p:txBody>
      </p:sp>
      <p:sp>
        <p:nvSpPr>
          <p:cNvPr id="3" name="Rectangle 2"/>
          <p:cNvSpPr/>
          <p:nvPr/>
        </p:nvSpPr>
        <p:spPr>
          <a:xfrm>
            <a:off x="0" y="0"/>
            <a:ext cx="9144000" cy="4401205"/>
          </a:xfrm>
          <a:prstGeom prst="rect">
            <a:avLst/>
          </a:prstGeom>
        </p:spPr>
        <p:txBody>
          <a:bodyPr wrap="square">
            <a:spAutoFit/>
          </a:bodyPr>
          <a:lstStyle/>
          <a:p>
            <a:r>
              <a:rPr lang="en-US" sz="1400" dirty="0" smtClean="0">
                <a:hlinkClick r:id="rId3"/>
              </a:rPr>
              <a:t>http://www.history.army.mil/LC/The%20People/civilians.htm</a:t>
            </a:r>
            <a:endParaRPr lang="en-US" sz="1400" dirty="0" smtClean="0"/>
          </a:p>
          <a:p>
            <a:r>
              <a:rPr lang="en-US" sz="1400" dirty="0" smtClean="0"/>
              <a:t>			</a:t>
            </a:r>
            <a:r>
              <a:rPr lang="en-US" sz="1400" b="1" dirty="0" smtClean="0"/>
              <a:t>Members of the Expedition  - Civilians</a:t>
            </a:r>
            <a:r>
              <a:rPr lang="en-US" sz="1400" dirty="0" smtClean="0"/>
              <a:t/>
            </a:r>
            <a:br>
              <a:rPr lang="en-US" sz="1400" dirty="0" smtClean="0"/>
            </a:br>
            <a:r>
              <a:rPr lang="en-US" sz="1400" dirty="0" smtClean="0"/>
              <a:t>T</a:t>
            </a:r>
            <a:r>
              <a:rPr lang="en-US" sz="1400" b="1" dirty="0" smtClean="0"/>
              <a:t>he Charbonneau Family</a:t>
            </a:r>
            <a:endParaRPr lang="en-US" sz="1400" dirty="0" smtClean="0"/>
          </a:p>
          <a:p>
            <a:r>
              <a:rPr lang="en-US" sz="1400" dirty="0" smtClean="0"/>
              <a:t>After Lewis and Clark, the most famous member of the expedition is Sacagawea. She was born around 1788, probably near Lemhi, Idaho, the daughter of a Shoshone chief. As a child she was kidnapped by the Hidatsa and sold into slavery to the Mandan. While with the Mandan, Sacagawea was sold or given to Toussaint Charbonneau, who made her his wife. On February 11, 1805, she gave birth to a son - John </a:t>
            </a:r>
            <a:r>
              <a:rPr lang="en-US" sz="1400" dirty="0" err="1" smtClean="0"/>
              <a:t>Baptiste</a:t>
            </a:r>
            <a:r>
              <a:rPr lang="en-US" sz="1400" dirty="0" smtClean="0"/>
              <a:t>. Lewis described Toussaint as a man "of no particular merit," while both captains acknowledged the indispensable service Sacagawea provided the Corps of Discovery. As Clark wrote, "a woman with a party of men is a token of peace."</a:t>
            </a:r>
          </a:p>
          <a:p>
            <a:r>
              <a:rPr lang="en-US" sz="1400" b="1" dirty="0" smtClean="0"/>
              <a:t>Interpreter George </a:t>
            </a:r>
            <a:r>
              <a:rPr lang="en-US" sz="1400" b="1" dirty="0" err="1" smtClean="0"/>
              <a:t>Drouillard</a:t>
            </a:r>
            <a:r>
              <a:rPr lang="en-US" sz="1400" dirty="0" smtClean="0"/>
              <a:t> (? - 1810)	Canada</a:t>
            </a:r>
          </a:p>
          <a:p>
            <a:r>
              <a:rPr lang="en-US" sz="1400" dirty="0" smtClean="0"/>
              <a:t>The son of a French-Canadian and a Shawnee mother, George </a:t>
            </a:r>
            <a:r>
              <a:rPr lang="en-US" sz="1400" dirty="0" err="1" smtClean="0"/>
              <a:t>Drouillard</a:t>
            </a:r>
            <a:r>
              <a:rPr lang="en-US" sz="1400" dirty="0" smtClean="0"/>
              <a:t> met Lewis at Fort Massac. Captain Daniel Bissell was probably employing </a:t>
            </a:r>
            <a:r>
              <a:rPr lang="en-US" sz="1400" dirty="0" err="1" smtClean="0"/>
              <a:t>Drouillard</a:t>
            </a:r>
            <a:r>
              <a:rPr lang="en-US" sz="1400" dirty="0" smtClean="0"/>
              <a:t> when Lewis recruited him for the expedition. </a:t>
            </a:r>
            <a:r>
              <a:rPr lang="en-US" sz="1400" dirty="0" err="1" smtClean="0"/>
              <a:t>Drouillard</a:t>
            </a:r>
            <a:r>
              <a:rPr lang="en-US" sz="1400" dirty="0" smtClean="0"/>
              <a:t> was known for his general skill as a scout, hunter, woodsman, and interpreter. Indeed, he was one of the best hunters of the expedition and often accompanied the captains on special reconnaissance missions. After the expedition, </a:t>
            </a:r>
            <a:r>
              <a:rPr lang="en-US" sz="1400" dirty="0" err="1" smtClean="0"/>
              <a:t>Drouillard</a:t>
            </a:r>
            <a:r>
              <a:rPr lang="en-US" sz="1400" dirty="0" smtClean="0"/>
              <a:t> became a partner in Manuel Lisa's fur-trading ventures on the upper Missouri and Yellowstone Rivers.</a:t>
            </a:r>
          </a:p>
          <a:p>
            <a:r>
              <a:rPr lang="en-US" sz="1400" b="1" dirty="0" smtClean="0"/>
              <a:t>York</a:t>
            </a:r>
            <a:r>
              <a:rPr lang="en-US" sz="1400" dirty="0" smtClean="0"/>
              <a:t> (1770 - ?)			Virginia</a:t>
            </a:r>
          </a:p>
          <a:p>
            <a:r>
              <a:rPr lang="en-US" sz="1400" dirty="0" smtClean="0"/>
              <a:t>York was Clark's companion from childhood, in the fashion of the slaveholding South. Clark legally inherited York in 1799. The journals indicated that he was large, strong, and perhaps overweight. He carried a rifle during the expedition and performed his full share of duties like the other members of the Corps of Discovery. York received his freedom in 1811, and then operated a wagon freight business in Tennessee and Kentucky.</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4008" y="0"/>
            <a:ext cx="9208008" cy="6858000"/>
            <a:chOff x="-64008" y="0"/>
            <a:chExt cx="9208008" cy="6858000"/>
          </a:xfrm>
        </p:grpSpPr>
        <p:pic>
          <p:nvPicPr>
            <p:cNvPr id="29" name="Picture 2" descr="https://upload.wikimedia.org/wikipedia/commons/e/e0/Lewis_and_clark-expedition.jpg"/>
            <p:cNvPicPr preferRelativeResize="0">
              <a:picLocks noChangeAspect="1" noChangeArrowheads="1"/>
            </p:cNvPicPr>
            <p:nvPr/>
          </p:nvPicPr>
          <p:blipFill>
            <a:blip r:embed="rId2" cstate="print"/>
            <a:srcRect l="2048" t="4931" r="4853" b="2619"/>
            <a:stretch>
              <a:fillRect/>
            </a:stretch>
          </p:blipFill>
          <p:spPr bwMode="auto">
            <a:xfrm>
              <a:off x="0" y="0"/>
              <a:ext cx="9144000" cy="6858000"/>
            </a:xfrm>
            <a:prstGeom prst="rect">
              <a:avLst/>
            </a:prstGeom>
            <a:solidFill>
              <a:schemeClr val="accent1">
                <a:lumMod val="75000"/>
                <a:alpha val="29000"/>
              </a:schemeClr>
            </a:solidFill>
          </p:spPr>
        </p:pic>
        <p:sp>
          <p:nvSpPr>
            <p:cNvPr id="30" name="TextBox 29"/>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31" name="Rectangle 3"/>
            <p:cNvSpPr>
              <a:spLocks noChangeArrowheads="1"/>
            </p:cNvSpPr>
            <p:nvPr/>
          </p:nvSpPr>
          <p:spPr bwMode="auto">
            <a:xfrm>
              <a:off x="-64008" y="18288"/>
              <a:ext cx="9208008" cy="584775"/>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grpSp>
      <p:sp useBgFill="1">
        <p:nvSpPr>
          <p:cNvPr id="8" name="TextBox 7"/>
          <p:cNvSpPr txBox="1"/>
          <p:nvPr/>
        </p:nvSpPr>
        <p:spPr>
          <a:xfrm>
            <a:off x="0" y="0"/>
            <a:ext cx="9144000" cy="6740307"/>
          </a:xfrm>
          <a:prstGeom prst="rect">
            <a:avLst/>
          </a:prstGeom>
        </p:spPr>
        <p:txBody>
          <a:bodyPr wrap="square" rtlCol="0">
            <a:spAutoFit/>
          </a:bodyPr>
          <a:lstStyle/>
          <a:p>
            <a:r>
              <a:rPr lang="en-US" sz="2400" b="1" dirty="0" smtClean="0"/>
              <a:t>		DEFINITION</a:t>
            </a:r>
          </a:p>
          <a:p>
            <a:r>
              <a:rPr lang="en-US" sz="2400" dirty="0" smtClean="0">
                <a:solidFill>
                  <a:srgbClr val="FF0000"/>
                </a:solidFill>
                <a:effectLst>
                  <a:outerShdw dist="38100" dir="7200000" algn="ctr" rotWithShape="0">
                    <a:schemeClr val="tx1"/>
                  </a:outerShdw>
                </a:effectLst>
              </a:rPr>
              <a:t>Textile manufacture is the conversion of </a:t>
            </a:r>
            <a:r>
              <a:rPr lang="en-US" sz="2400" dirty="0" err="1" smtClean="0">
                <a:solidFill>
                  <a:srgbClr val="FF0000"/>
                </a:solidFill>
                <a:effectLst>
                  <a:outerShdw dist="38100" dir="7200000" algn="ctr" rotWithShape="0">
                    <a:schemeClr val="tx1"/>
                  </a:outerShdw>
                </a:effectLst>
              </a:rPr>
              <a:t>fibre</a:t>
            </a:r>
            <a:endParaRPr lang="en-US" sz="2400" dirty="0" smtClean="0">
              <a:solidFill>
                <a:srgbClr val="FF0000"/>
              </a:solidFill>
              <a:effectLst>
                <a:outerShdw dist="38100" dir="7200000" algn="ctr" rotWithShape="0">
                  <a:schemeClr val="tx1"/>
                </a:outerShdw>
              </a:effectLst>
            </a:endParaRPr>
          </a:p>
          <a:p>
            <a:r>
              <a:rPr lang="en-US" sz="2400" dirty="0" smtClean="0">
                <a:solidFill>
                  <a:srgbClr val="FF0000"/>
                </a:solidFill>
                <a:effectLst>
                  <a:outerShdw dist="38100" dir="7200000" algn="ctr" rotWithShape="0">
                    <a:schemeClr val="tx1"/>
                  </a:outerShdw>
                </a:effectLst>
              </a:rPr>
              <a:t>	 into yarn; yarn into fabric.</a:t>
            </a:r>
          </a:p>
          <a:p>
            <a:r>
              <a:rPr lang="en-US" sz="2400" b="1" dirty="0" smtClean="0"/>
              <a:t>	     WOODLAND PERIOD</a:t>
            </a:r>
          </a:p>
          <a:p>
            <a:pPr>
              <a:buFontTx/>
              <a:buChar char="-"/>
            </a:pPr>
            <a:r>
              <a:rPr lang="en-US" sz="2400" dirty="0" smtClean="0"/>
              <a:t> Natural fibers that might have been used </a:t>
            </a:r>
          </a:p>
          <a:p>
            <a:r>
              <a:rPr lang="en-US" sz="2400" dirty="0" smtClean="0"/>
              <a:t>   include hemp, jute, flax, sisal, and other </a:t>
            </a:r>
          </a:p>
          <a:p>
            <a:r>
              <a:rPr lang="en-US" sz="2400" dirty="0" smtClean="0"/>
              <a:t>   vegetable fibers.</a:t>
            </a:r>
          </a:p>
          <a:p>
            <a:pPr>
              <a:buFontTx/>
              <a:buChar char="-"/>
            </a:pPr>
            <a:r>
              <a:rPr lang="en-US" sz="2400" dirty="0" smtClean="0"/>
              <a:t> Textiles were made by twining -- two horizontal yarns twist   </a:t>
            </a:r>
          </a:p>
          <a:p>
            <a:r>
              <a:rPr lang="en-US" sz="2400" dirty="0" smtClean="0"/>
              <a:t>   around each vertical yarn [Fig 1], rather than by weaving.</a:t>
            </a:r>
          </a:p>
          <a:p>
            <a:pPr>
              <a:buFontTx/>
              <a:buChar char="-"/>
            </a:pPr>
            <a:r>
              <a:rPr lang="en-US" sz="2400" dirty="0" smtClean="0"/>
              <a:t> These textile fabrication techniques could have been produced </a:t>
            </a:r>
          </a:p>
          <a:p>
            <a:r>
              <a:rPr lang="en-US" sz="2400" dirty="0" smtClean="0"/>
              <a:t>   by finger manipulation and would not require the use of a loom.</a:t>
            </a:r>
          </a:p>
          <a:p>
            <a:pPr>
              <a:buFontTx/>
              <a:buChar char="-"/>
            </a:pPr>
            <a:r>
              <a:rPr lang="en-US" sz="2400" dirty="0" smtClean="0"/>
              <a:t> Textiles have been preserved as impressions on large vessels called</a:t>
            </a:r>
          </a:p>
          <a:p>
            <a:r>
              <a:rPr lang="en-US" sz="2400" dirty="0" smtClean="0"/>
              <a:t>   ‘fabric-impressed pottery’.</a:t>
            </a:r>
          </a:p>
          <a:p>
            <a:pPr>
              <a:buFontTx/>
              <a:buChar char="-"/>
            </a:pPr>
            <a:r>
              <a:rPr lang="en-US" sz="2400" dirty="0" smtClean="0"/>
              <a:t>  EXAMPLE: Archeological Dig in Ill: Remains (of fabric) from the Late </a:t>
            </a:r>
          </a:p>
          <a:p>
            <a:r>
              <a:rPr lang="en-US" sz="2400" dirty="0" smtClean="0"/>
              <a:t>   Woodland Period comprise both twisted or braided cordage pieces </a:t>
            </a:r>
          </a:p>
          <a:p>
            <a:r>
              <a:rPr lang="en-US" sz="2400" dirty="0" smtClean="0"/>
              <a:t>   and actual twined textile fragments ranging in size from 1”X 2” to over</a:t>
            </a:r>
          </a:p>
          <a:p>
            <a:r>
              <a:rPr lang="en-US" sz="2400" dirty="0" smtClean="0"/>
              <a:t>   3”X 3”.  Four twining techniques are represented.  All textiles appear </a:t>
            </a:r>
          </a:p>
          <a:p>
            <a:r>
              <a:rPr lang="en-US" sz="2400" dirty="0" smtClean="0"/>
              <a:t>   to be constructed from the outer part of herbaceous plant stems.  </a:t>
            </a:r>
            <a:endParaRPr lang="en-US" sz="2400" dirty="0"/>
          </a:p>
        </p:txBody>
      </p:sp>
      <p:pic>
        <p:nvPicPr>
          <p:cNvPr id="9" name="Picture 6" descr="Prehistoric Textile"/>
          <p:cNvPicPr>
            <a:picLocks noChangeAspect="1" noChangeArrowheads="1"/>
          </p:cNvPicPr>
          <p:nvPr/>
        </p:nvPicPr>
        <p:blipFill>
          <a:blip r:embed="rId3"/>
          <a:srcRect l="2712" t="4706" r="72881" b="6807"/>
          <a:stretch>
            <a:fillRect/>
          </a:stretch>
        </p:blipFill>
        <p:spPr bwMode="auto">
          <a:xfrm>
            <a:off x="5943600" y="152400"/>
            <a:ext cx="2554076" cy="2362201"/>
          </a:xfrm>
          <a:prstGeom prst="rect">
            <a:avLst/>
          </a:prstGeom>
          <a:noFill/>
          <a:ln w="50800">
            <a:solidFill>
              <a:schemeClr val="tx1"/>
            </a:solidFill>
          </a:ln>
        </p:spPr>
      </p:pic>
      <p:pic>
        <p:nvPicPr>
          <p:cNvPr id="384007" name="Picture 7"/>
          <p:cNvPicPr>
            <a:picLocks noChangeAspect="1" noChangeArrowheads="1"/>
          </p:cNvPicPr>
          <p:nvPr/>
        </p:nvPicPr>
        <p:blipFill>
          <a:blip r:embed="rId4"/>
          <a:srcRect t="-399" r="396" b="3226"/>
          <a:stretch>
            <a:fillRect/>
          </a:stretch>
        </p:blipFill>
        <p:spPr bwMode="auto">
          <a:xfrm>
            <a:off x="5943600" y="145651"/>
            <a:ext cx="2590800" cy="2387237"/>
          </a:xfrm>
          <a:prstGeom prst="rect">
            <a:avLst/>
          </a:prstGeom>
          <a:noFill/>
          <a:ln w="50800">
            <a:solidFill>
              <a:schemeClr val="tx1"/>
            </a:solidFill>
            <a:miter lim="800000"/>
            <a:headEnd/>
            <a:tailEnd/>
          </a:ln>
          <a:effectLst/>
        </p:spPr>
      </p:pic>
      <p:cxnSp>
        <p:nvCxnSpPr>
          <p:cNvPr id="13" name="Straight Connector 12"/>
          <p:cNvCxnSpPr/>
          <p:nvPr/>
        </p:nvCxnSpPr>
        <p:spPr>
          <a:xfrm>
            <a:off x="228600" y="1828800"/>
            <a:ext cx="1752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905000" y="2936812"/>
            <a:ext cx="210312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 y="4038600"/>
            <a:ext cx="246888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90800" y="4419600"/>
            <a:ext cx="3048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800" y="5138928"/>
            <a:ext cx="128016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352800" y="381000"/>
            <a:ext cx="2362200" cy="838200"/>
            <a:chOff x="3352800" y="381000"/>
            <a:chExt cx="2362200" cy="838200"/>
          </a:xfrm>
        </p:grpSpPr>
        <p:sp>
          <p:nvSpPr>
            <p:cNvPr id="22" name="Freeform 21"/>
            <p:cNvSpPr/>
            <p:nvPr/>
          </p:nvSpPr>
          <p:spPr>
            <a:xfrm>
              <a:off x="4267200" y="914400"/>
              <a:ext cx="990600" cy="152400"/>
            </a:xfrm>
            <a:custGeom>
              <a:avLst/>
              <a:gdLst>
                <a:gd name="connsiteX0" fmla="*/ 980902 w 980902"/>
                <a:gd name="connsiteY0" fmla="*/ 0 h 349134"/>
                <a:gd name="connsiteX1" fmla="*/ 615142 w 980902"/>
                <a:gd name="connsiteY1" fmla="*/ 299258 h 349134"/>
                <a:gd name="connsiteX2" fmla="*/ 0 w 980902"/>
                <a:gd name="connsiteY2" fmla="*/ 299258 h 349134"/>
              </a:gdLst>
              <a:ahLst/>
              <a:cxnLst>
                <a:cxn ang="0">
                  <a:pos x="connsiteX0" y="connsiteY0"/>
                </a:cxn>
                <a:cxn ang="0">
                  <a:pos x="connsiteX1" y="connsiteY1"/>
                </a:cxn>
                <a:cxn ang="0">
                  <a:pos x="connsiteX2" y="connsiteY2"/>
                </a:cxn>
              </a:cxnLst>
              <a:rect l="l" t="t" r="r" b="b"/>
              <a:pathLst>
                <a:path w="980902" h="349134">
                  <a:moveTo>
                    <a:pt x="980902" y="0"/>
                  </a:moveTo>
                  <a:cubicBezTo>
                    <a:pt x="879764" y="124691"/>
                    <a:pt x="778626" y="249382"/>
                    <a:pt x="615142" y="299258"/>
                  </a:cubicBezTo>
                  <a:cubicBezTo>
                    <a:pt x="451658" y="349134"/>
                    <a:pt x="225829" y="324196"/>
                    <a:pt x="0" y="299258"/>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4953000" y="381000"/>
              <a:ext cx="7620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52800" y="685800"/>
              <a:ext cx="9144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p:cNvCxnSpPr/>
          <p:nvPr/>
        </p:nvCxnSpPr>
        <p:spPr>
          <a:xfrm>
            <a:off x="2590800" y="5867400"/>
            <a:ext cx="2133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6705600"/>
            <a:ext cx="9144000" cy="3970318"/>
          </a:xfrm>
          <a:prstGeom prst="rect">
            <a:avLst/>
          </a:prstGeom>
          <a:solidFill>
            <a:schemeClr val="accent5">
              <a:lumMod val="20000"/>
              <a:lumOff val="80000"/>
            </a:schemeClr>
          </a:solidFill>
          <a:ln w="50800">
            <a:solidFill>
              <a:schemeClr val="tx1"/>
            </a:solidFill>
          </a:ln>
        </p:spPr>
        <p:txBody>
          <a:bodyPr wrap="square">
            <a:spAutoFit/>
          </a:bodyPr>
          <a:lstStyle/>
          <a:p>
            <a:r>
              <a:rPr lang="en-US" dirty="0" smtClean="0"/>
              <a:t>WESITES:</a:t>
            </a:r>
          </a:p>
          <a:p>
            <a:r>
              <a:rPr lang="en-US" dirty="0" smtClean="0">
                <a:hlinkClick r:id="rId5"/>
              </a:rPr>
              <a:t>http://digitalcommons.unl.edu/cgi/viewcontent.cgi?article=1642&amp;context=tsaconf</a:t>
            </a:r>
            <a:endParaRPr lang="en-US" dirty="0" smtClean="0"/>
          </a:p>
          <a:p>
            <a:r>
              <a:rPr lang="en-US" dirty="0" smtClean="0">
                <a:hlinkClick r:id="rId6"/>
              </a:rPr>
              <a:t>https://www.nps.gov/SEAC/hnc/outline/04-woodland/index.htm</a:t>
            </a:r>
            <a:endParaRPr lang="en-US" dirty="0" smtClean="0"/>
          </a:p>
          <a:p>
            <a:r>
              <a:rPr lang="en-US" dirty="0" smtClean="0">
                <a:hlinkClick r:id="rId7"/>
              </a:rPr>
              <a:t>http://mcclungmuseum.utk.edu/1991/03/01/prehistoric-textiles/</a:t>
            </a:r>
            <a:endParaRPr lang="en-US" dirty="0" smtClean="0"/>
          </a:p>
          <a:p>
            <a:r>
              <a:rPr lang="en-US" dirty="0" smtClean="0">
                <a:hlinkClick r:id="rId8"/>
              </a:rPr>
              <a:t>http://www.maryspanos.mspanos.com/MSAntTextiles.shtml</a:t>
            </a:r>
            <a:endParaRPr lang="en-US" dirty="0" smtClean="0"/>
          </a:p>
          <a:p>
            <a:r>
              <a:rPr lang="en-US" dirty="0" smtClean="0">
                <a:hlinkClick r:id="rId9"/>
              </a:rPr>
              <a:t>http://www.basiccarpentrytechniques.com/Manufacturing/Prehistoric%20Textile%20Fabrics%20Of%20The%20United%20States/Prehistoric%20Textile%20Fabrics%20Of%20The%20United%20States.html</a:t>
            </a:r>
            <a:endParaRPr lang="en-US" dirty="0" smtClean="0"/>
          </a:p>
          <a:p>
            <a:r>
              <a:rPr lang="en-US" dirty="0" smtClean="0">
                <a:hlinkClick r:id="rId10"/>
              </a:rPr>
              <a:t>https://archaeology.uiowa.edu/woodland-period-0</a:t>
            </a:r>
            <a:endParaRPr lang="en-US" dirty="0" smtClean="0"/>
          </a:p>
          <a:p>
            <a:r>
              <a:rPr lang="en-US" dirty="0" smtClean="0"/>
              <a:t>BOOKS: </a:t>
            </a:r>
          </a:p>
          <a:p>
            <a:r>
              <a:rPr lang="en-US" dirty="0" smtClean="0">
                <a:hlinkClick r:id="rId11"/>
              </a:rPr>
              <a:t>https://www.jstor.org/stable/41220757?seq=1#page_scan_tab_contents</a:t>
            </a:r>
            <a:endParaRPr lang="en-US" dirty="0" smtClean="0"/>
          </a:p>
          <a:p>
            <a:r>
              <a:rPr lang="en-US" dirty="0" smtClean="0">
                <a:hlinkClick r:id="rId12"/>
              </a:rPr>
              <a:t>https://muse.jhu.edu/book/6788</a:t>
            </a:r>
          </a:p>
          <a:p>
            <a:r>
              <a:rPr lang="en-US" dirty="0" smtClean="0">
                <a:hlinkClick r:id="rId12"/>
              </a:rPr>
              <a:t>https://www.amazon.com/Mississippian-Village-Textiles-at-Wickliffe/dp/0817305920</a:t>
            </a:r>
            <a:endParaRPr lang="en-US" dirty="0" smtClean="0"/>
          </a:p>
          <a:p>
            <a:r>
              <a:rPr lang="en-US" dirty="0" smtClean="0">
                <a:hlinkClick r:id="rId13"/>
              </a:rPr>
              <a:t>http://www.jstor.org/stable/281458?seq=1#page_scan_tab_contents</a:t>
            </a:r>
            <a:r>
              <a:rPr lang="en-US" dirty="0" smtClean="0"/>
              <a:t>  (free on-line)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384007"/>
                                        </p:tgtEl>
                                        <p:attrNameLst>
                                          <p:attrName>style.visibility</p:attrName>
                                        </p:attrNameLst>
                                      </p:cBhvr>
                                      <p:to>
                                        <p:strVal val="visible"/>
                                      </p:to>
                                    </p:set>
                                    <p:animEffect transition="in" filter="fade">
                                      <p:cBhvr>
                                        <p:cTn id="30" dur="1000"/>
                                        <p:tgtEl>
                                          <p:spTgt spid="38400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1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8">
                                            <p:txEl>
                                              <p:pRg st="3" end="3"/>
                                            </p:txEl>
                                          </p:spTgt>
                                        </p:tgtEl>
                                      </p:cBhvr>
                                    </p:animEffect>
                                    <p:set>
                                      <p:cBhvr>
                                        <p:cTn id="45" dur="1" fill="hold">
                                          <p:stCondLst>
                                            <p:cond delay="999"/>
                                          </p:stCondLst>
                                        </p:cTn>
                                        <p:tgtEl>
                                          <p:spTgt spid="8">
                                            <p:txEl>
                                              <p:pRg st="3" end="3"/>
                                            </p:txEl>
                                          </p:spTgt>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8">
                                            <p:txEl>
                                              <p:pRg st="4" end="4"/>
                                            </p:txEl>
                                          </p:spTgt>
                                        </p:tgtEl>
                                      </p:cBhvr>
                                    </p:animEffect>
                                    <p:set>
                                      <p:cBhvr>
                                        <p:cTn id="48" dur="1" fill="hold">
                                          <p:stCondLst>
                                            <p:cond delay="999"/>
                                          </p:stCondLst>
                                        </p:cTn>
                                        <p:tgtEl>
                                          <p:spTgt spid="8">
                                            <p:txEl>
                                              <p:pRg st="4" end="4"/>
                                            </p:txEl>
                                          </p:spTgt>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8">
                                            <p:txEl>
                                              <p:pRg st="5" end="5"/>
                                            </p:txEl>
                                          </p:spTgt>
                                        </p:tgtEl>
                                      </p:cBhvr>
                                    </p:animEffect>
                                    <p:set>
                                      <p:cBhvr>
                                        <p:cTn id="51" dur="1" fill="hold">
                                          <p:stCondLst>
                                            <p:cond delay="999"/>
                                          </p:stCondLst>
                                        </p:cTn>
                                        <p:tgtEl>
                                          <p:spTgt spid="8">
                                            <p:txEl>
                                              <p:pRg st="5" end="5"/>
                                            </p:txEl>
                                          </p:spTgt>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8">
                                            <p:txEl>
                                              <p:pRg st="6" end="6"/>
                                            </p:txEl>
                                          </p:spTgt>
                                        </p:tgtEl>
                                      </p:cBhvr>
                                    </p:animEffect>
                                    <p:set>
                                      <p:cBhvr>
                                        <p:cTn id="54" dur="1" fill="hold">
                                          <p:stCondLst>
                                            <p:cond delay="999"/>
                                          </p:stCondLst>
                                        </p:cTn>
                                        <p:tgtEl>
                                          <p:spTgt spid="8">
                                            <p:txEl>
                                              <p:pRg st="6" end="6"/>
                                            </p:txEl>
                                          </p:spTgt>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8">
                                            <p:txEl>
                                              <p:pRg st="7" end="7"/>
                                            </p:txEl>
                                          </p:spTgt>
                                        </p:tgtEl>
                                      </p:cBhvr>
                                    </p:animEffect>
                                    <p:set>
                                      <p:cBhvr>
                                        <p:cTn id="57" dur="1" fill="hold">
                                          <p:stCondLst>
                                            <p:cond delay="999"/>
                                          </p:stCondLst>
                                        </p:cTn>
                                        <p:tgtEl>
                                          <p:spTgt spid="8">
                                            <p:txEl>
                                              <p:pRg st="7" end="7"/>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8">
                                            <p:txEl>
                                              <p:pRg st="8" end="8"/>
                                            </p:txEl>
                                          </p:spTgt>
                                        </p:tgtEl>
                                      </p:cBhvr>
                                    </p:animEffect>
                                    <p:set>
                                      <p:cBhvr>
                                        <p:cTn id="60" dur="1" fill="hold">
                                          <p:stCondLst>
                                            <p:cond delay="999"/>
                                          </p:stCondLst>
                                        </p:cTn>
                                        <p:tgtEl>
                                          <p:spTgt spid="8">
                                            <p:txEl>
                                              <p:pRg st="8" end="8"/>
                                            </p:txEl>
                                          </p:spTgt>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8">
                                            <p:txEl>
                                              <p:pRg st="9" end="9"/>
                                            </p:txEl>
                                          </p:spTgt>
                                        </p:tgtEl>
                                      </p:cBhvr>
                                    </p:animEffect>
                                    <p:set>
                                      <p:cBhvr>
                                        <p:cTn id="63" dur="1" fill="hold">
                                          <p:stCondLst>
                                            <p:cond delay="999"/>
                                          </p:stCondLst>
                                        </p:cTn>
                                        <p:tgtEl>
                                          <p:spTgt spid="8">
                                            <p:txEl>
                                              <p:pRg st="9" end="9"/>
                                            </p:txEl>
                                          </p:spTgt>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8">
                                            <p:txEl>
                                              <p:pRg st="10" end="10"/>
                                            </p:txEl>
                                          </p:spTgt>
                                        </p:tgtEl>
                                      </p:cBhvr>
                                    </p:animEffect>
                                    <p:set>
                                      <p:cBhvr>
                                        <p:cTn id="66" dur="1" fill="hold">
                                          <p:stCondLst>
                                            <p:cond delay="999"/>
                                          </p:stCondLst>
                                        </p:cTn>
                                        <p:tgtEl>
                                          <p:spTgt spid="8">
                                            <p:txEl>
                                              <p:pRg st="10" end="10"/>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8">
                                            <p:txEl>
                                              <p:pRg st="11" end="11"/>
                                            </p:txEl>
                                          </p:spTgt>
                                        </p:tgtEl>
                                      </p:cBhvr>
                                    </p:animEffect>
                                    <p:set>
                                      <p:cBhvr>
                                        <p:cTn id="69" dur="1" fill="hold">
                                          <p:stCondLst>
                                            <p:cond delay="999"/>
                                          </p:stCondLst>
                                        </p:cTn>
                                        <p:tgtEl>
                                          <p:spTgt spid="8">
                                            <p:txEl>
                                              <p:pRg st="11" end="11"/>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8">
                                            <p:txEl>
                                              <p:pRg st="12" end="12"/>
                                            </p:txEl>
                                          </p:spTgt>
                                        </p:tgtEl>
                                      </p:cBhvr>
                                    </p:animEffect>
                                    <p:set>
                                      <p:cBhvr>
                                        <p:cTn id="72" dur="1" fill="hold">
                                          <p:stCondLst>
                                            <p:cond delay="999"/>
                                          </p:stCondLst>
                                        </p:cTn>
                                        <p:tgtEl>
                                          <p:spTgt spid="8">
                                            <p:txEl>
                                              <p:pRg st="12" end="12"/>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8">
                                            <p:txEl>
                                              <p:pRg st="13" end="13"/>
                                            </p:txEl>
                                          </p:spTgt>
                                        </p:tgtEl>
                                      </p:cBhvr>
                                    </p:animEffect>
                                    <p:set>
                                      <p:cBhvr>
                                        <p:cTn id="75" dur="1" fill="hold">
                                          <p:stCondLst>
                                            <p:cond delay="999"/>
                                          </p:stCondLst>
                                        </p:cTn>
                                        <p:tgtEl>
                                          <p:spTgt spid="8">
                                            <p:txEl>
                                              <p:pRg st="13" end="13"/>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8">
                                            <p:txEl>
                                              <p:pRg st="14" end="14"/>
                                            </p:txEl>
                                          </p:spTgt>
                                        </p:tgtEl>
                                      </p:cBhvr>
                                    </p:animEffect>
                                    <p:set>
                                      <p:cBhvr>
                                        <p:cTn id="78" dur="1" fill="hold">
                                          <p:stCondLst>
                                            <p:cond delay="999"/>
                                          </p:stCondLst>
                                        </p:cTn>
                                        <p:tgtEl>
                                          <p:spTgt spid="8">
                                            <p:txEl>
                                              <p:pRg st="14" end="14"/>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8">
                                            <p:txEl>
                                              <p:pRg st="15" end="15"/>
                                            </p:txEl>
                                          </p:spTgt>
                                        </p:tgtEl>
                                      </p:cBhvr>
                                    </p:animEffect>
                                    <p:set>
                                      <p:cBhvr>
                                        <p:cTn id="81" dur="1" fill="hold">
                                          <p:stCondLst>
                                            <p:cond delay="999"/>
                                          </p:stCondLst>
                                        </p:cTn>
                                        <p:tgtEl>
                                          <p:spTgt spid="8">
                                            <p:txEl>
                                              <p:pRg st="15" end="15"/>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8">
                                            <p:txEl>
                                              <p:pRg st="16" end="16"/>
                                            </p:txEl>
                                          </p:spTgt>
                                        </p:tgtEl>
                                      </p:cBhvr>
                                    </p:animEffect>
                                    <p:set>
                                      <p:cBhvr>
                                        <p:cTn id="84" dur="1" fill="hold">
                                          <p:stCondLst>
                                            <p:cond delay="999"/>
                                          </p:stCondLst>
                                        </p:cTn>
                                        <p:tgtEl>
                                          <p:spTgt spid="8">
                                            <p:txEl>
                                              <p:pRg st="16" end="16"/>
                                            </p:txEl>
                                          </p:spTgt>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8">
                                            <p:txEl>
                                              <p:pRg st="17" end="17"/>
                                            </p:txEl>
                                          </p:spTgt>
                                        </p:tgtEl>
                                      </p:cBhvr>
                                    </p:animEffect>
                                    <p:set>
                                      <p:cBhvr>
                                        <p:cTn id="87" dur="1" fill="hold">
                                          <p:stCondLst>
                                            <p:cond delay="999"/>
                                          </p:stCondLst>
                                        </p:cTn>
                                        <p:tgtEl>
                                          <p:spTgt spid="8">
                                            <p:txEl>
                                              <p:pRg st="17" end="17"/>
                                            </p:txEl>
                                          </p:spTgt>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26"/>
                                        </p:tgtEl>
                                      </p:cBhvr>
                                    </p:animEffect>
                                    <p:set>
                                      <p:cBhvr>
                                        <p:cTn id="90" dur="1" fill="hold">
                                          <p:stCondLst>
                                            <p:cond delay="999"/>
                                          </p:stCondLst>
                                        </p:cTn>
                                        <p:tgtEl>
                                          <p:spTgt spid="26"/>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19"/>
                                        </p:tgtEl>
                                      </p:cBhvr>
                                    </p:animEffect>
                                    <p:set>
                                      <p:cBhvr>
                                        <p:cTn id="93" dur="1" fill="hold">
                                          <p:stCondLst>
                                            <p:cond delay="999"/>
                                          </p:stCondLst>
                                        </p:cTn>
                                        <p:tgtEl>
                                          <p:spTgt spid="1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18"/>
                                        </p:tgtEl>
                                      </p:cBhvr>
                                    </p:animEffect>
                                    <p:set>
                                      <p:cBhvr>
                                        <p:cTn id="96" dur="1" fill="hold">
                                          <p:stCondLst>
                                            <p:cond delay="999"/>
                                          </p:stCondLst>
                                        </p:cTn>
                                        <p:tgtEl>
                                          <p:spTgt spid="18"/>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6"/>
                                        </p:tgtEl>
                                      </p:cBhvr>
                                    </p:animEffect>
                                    <p:set>
                                      <p:cBhvr>
                                        <p:cTn id="102" dur="1" fill="hold">
                                          <p:stCondLst>
                                            <p:cond delay="999"/>
                                          </p:stCondLst>
                                        </p:cTn>
                                        <p:tgtEl>
                                          <p:spTgt spid="1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3"/>
                                        </p:tgtEl>
                                      </p:cBhvr>
                                    </p:animEffect>
                                    <p:set>
                                      <p:cBhvr>
                                        <p:cTn id="105" dur="1" fill="hold">
                                          <p:stCondLst>
                                            <p:cond delay="999"/>
                                          </p:stCondLst>
                                        </p:cTn>
                                        <p:tgtEl>
                                          <p:spTgt spid="13"/>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25"/>
                                        </p:tgtEl>
                                      </p:cBhvr>
                                    </p:animEffect>
                                    <p:set>
                                      <p:cBhvr>
                                        <p:cTn id="108" dur="1" fill="hold">
                                          <p:stCondLst>
                                            <p:cond delay="999"/>
                                          </p:stCondLst>
                                        </p:cTn>
                                        <p:tgtEl>
                                          <p:spTgt spid="25"/>
                                        </p:tgtEl>
                                        <p:attrNameLst>
                                          <p:attrName>style.visibility</p:attrName>
                                        </p:attrNameLst>
                                      </p:cBhvr>
                                      <p:to>
                                        <p:strVal val="hidden"/>
                                      </p:to>
                                    </p:se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00"/>
                                        <p:tgtEl>
                                          <p:spTgt spid="28"/>
                                        </p:tgtEl>
                                      </p:cBhvr>
                                    </p:animEffect>
                                  </p:childTnLst>
                                </p:cTn>
                              </p:par>
                              <p:par>
                                <p:cTn id="113" presetID="64" presetClass="path" presetSubtype="0" accel="50000" decel="50000" fill="hold" grpId="1" nodeType="withEffect">
                                  <p:stCondLst>
                                    <p:cond delay="0"/>
                                  </p:stCondLst>
                                  <p:childTnLst>
                                    <p:animMotion origin="layout" path="M 0 -4.73988E-6 L 0 -0.59976 " pathEditMode="relative" rAng="0" ptsTypes="AA">
                                      <p:cBhvr>
                                        <p:cTn id="114" dur="1000" fill="hold"/>
                                        <p:tgtEl>
                                          <p:spTgt spid="28"/>
                                        </p:tgtEl>
                                        <p:attrNameLst>
                                          <p:attrName>ppt_x</p:attrName>
                                          <p:attrName>ppt_y</p:attrName>
                                        </p:attrNameLst>
                                      </p:cBhvr>
                                      <p:rCtr x="0" y="-300"/>
                                    </p:animMotion>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1000"/>
                                        <p:tgtEl>
                                          <p:spTgt spid="8">
                                            <p:txEl>
                                              <p:pRg st="0" end="0"/>
                                            </p:txEl>
                                          </p:spTgt>
                                        </p:tgtEl>
                                      </p:cBhvr>
                                    </p:animEffect>
                                    <p:set>
                                      <p:cBhvr>
                                        <p:cTn id="119" dur="1" fill="hold">
                                          <p:stCondLst>
                                            <p:cond delay="999"/>
                                          </p:stCondLst>
                                        </p:cTn>
                                        <p:tgtEl>
                                          <p:spTgt spid="8">
                                            <p:txEl>
                                              <p:pRg st="0" end="0"/>
                                            </p:txEl>
                                          </p:spTgt>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00"/>
                                        <p:tgtEl>
                                          <p:spTgt spid="8">
                                            <p:txEl>
                                              <p:pRg st="1" end="1"/>
                                            </p:txEl>
                                          </p:spTgt>
                                        </p:tgtEl>
                                      </p:cBhvr>
                                    </p:animEffect>
                                    <p:set>
                                      <p:cBhvr>
                                        <p:cTn id="122" dur="1" fill="hold">
                                          <p:stCondLst>
                                            <p:cond delay="999"/>
                                          </p:stCondLst>
                                        </p:cTn>
                                        <p:tgtEl>
                                          <p:spTgt spid="8">
                                            <p:txEl>
                                              <p:pRg st="1" end="1"/>
                                            </p:txEl>
                                          </p:spTgt>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1000"/>
                                        <p:tgtEl>
                                          <p:spTgt spid="8">
                                            <p:txEl>
                                              <p:pRg st="2" end="2"/>
                                            </p:txEl>
                                          </p:spTgt>
                                        </p:tgtEl>
                                      </p:cBhvr>
                                    </p:animEffect>
                                    <p:set>
                                      <p:cBhvr>
                                        <p:cTn id="125" dur="1" fill="hold">
                                          <p:stCondLst>
                                            <p:cond delay="999"/>
                                          </p:stCondLst>
                                        </p:cTn>
                                        <p:tgtEl>
                                          <p:spTgt spid="8">
                                            <p:txEl>
                                              <p:pRg st="2" end="2"/>
                                            </p:txEl>
                                          </p:spTgt>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1000"/>
                                        <p:tgtEl>
                                          <p:spTgt spid="8">
                                            <p:txEl>
                                              <p:pRg st="3" end="3"/>
                                            </p:txEl>
                                          </p:spTgt>
                                        </p:tgtEl>
                                      </p:cBhvr>
                                    </p:animEffect>
                                    <p:set>
                                      <p:cBhvr>
                                        <p:cTn id="128" dur="1" fill="hold">
                                          <p:stCondLst>
                                            <p:cond delay="999"/>
                                          </p:stCondLst>
                                        </p:cTn>
                                        <p:tgtEl>
                                          <p:spTgt spid="8">
                                            <p:txEl>
                                              <p:pRg st="3" end="3"/>
                                            </p:txEl>
                                          </p:spTgt>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1000"/>
                                        <p:tgtEl>
                                          <p:spTgt spid="8">
                                            <p:txEl>
                                              <p:pRg st="4" end="4"/>
                                            </p:txEl>
                                          </p:spTgt>
                                        </p:tgtEl>
                                      </p:cBhvr>
                                    </p:animEffect>
                                    <p:set>
                                      <p:cBhvr>
                                        <p:cTn id="131" dur="1" fill="hold">
                                          <p:stCondLst>
                                            <p:cond delay="999"/>
                                          </p:stCondLst>
                                        </p:cTn>
                                        <p:tgtEl>
                                          <p:spTgt spid="8">
                                            <p:txEl>
                                              <p:pRg st="4" end="4"/>
                                            </p:txEl>
                                          </p:spTgt>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1000"/>
                                        <p:tgtEl>
                                          <p:spTgt spid="8">
                                            <p:txEl>
                                              <p:pRg st="5" end="5"/>
                                            </p:txEl>
                                          </p:spTgt>
                                        </p:tgtEl>
                                      </p:cBhvr>
                                    </p:animEffect>
                                    <p:set>
                                      <p:cBhvr>
                                        <p:cTn id="134" dur="1" fill="hold">
                                          <p:stCondLst>
                                            <p:cond delay="999"/>
                                          </p:stCondLst>
                                        </p:cTn>
                                        <p:tgtEl>
                                          <p:spTgt spid="8">
                                            <p:txEl>
                                              <p:pRg st="5" end="5"/>
                                            </p:txEl>
                                          </p:spTgt>
                                        </p:tgtEl>
                                        <p:attrNameLst>
                                          <p:attrName>style.visibility</p:attrName>
                                        </p:attrNameLst>
                                      </p:cBhvr>
                                      <p:to>
                                        <p:strVal val="hidden"/>
                                      </p:to>
                                    </p:set>
                                  </p:childTnLst>
                                </p:cTn>
                              </p:par>
                              <p:par>
                                <p:cTn id="135" presetID="10" presetClass="exit" presetSubtype="0" fill="hold" grpId="0" nodeType="withEffect">
                                  <p:stCondLst>
                                    <p:cond delay="0"/>
                                  </p:stCondLst>
                                  <p:childTnLst>
                                    <p:animEffect transition="out" filter="fade">
                                      <p:cBhvr>
                                        <p:cTn id="136" dur="1000"/>
                                        <p:tgtEl>
                                          <p:spTgt spid="8">
                                            <p:txEl>
                                              <p:pRg st="6" end="6"/>
                                            </p:txEl>
                                          </p:spTgt>
                                        </p:tgtEl>
                                      </p:cBhvr>
                                    </p:animEffect>
                                    <p:set>
                                      <p:cBhvr>
                                        <p:cTn id="137" dur="1" fill="hold">
                                          <p:stCondLst>
                                            <p:cond delay="999"/>
                                          </p:stCondLst>
                                        </p:cTn>
                                        <p:tgtEl>
                                          <p:spTgt spid="8">
                                            <p:txEl>
                                              <p:pRg st="6" end="6"/>
                                            </p:txEl>
                                          </p:spTgt>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1000"/>
                                        <p:tgtEl>
                                          <p:spTgt spid="8">
                                            <p:txEl>
                                              <p:pRg st="7" end="7"/>
                                            </p:txEl>
                                          </p:spTgt>
                                        </p:tgtEl>
                                      </p:cBhvr>
                                    </p:animEffect>
                                    <p:set>
                                      <p:cBhvr>
                                        <p:cTn id="140" dur="1" fill="hold">
                                          <p:stCondLst>
                                            <p:cond delay="999"/>
                                          </p:stCondLst>
                                        </p:cTn>
                                        <p:tgtEl>
                                          <p:spTgt spid="8">
                                            <p:txEl>
                                              <p:pRg st="7" end="7"/>
                                            </p:txEl>
                                          </p:spTgt>
                                        </p:tgtEl>
                                        <p:attrNameLst>
                                          <p:attrName>style.visibility</p:attrName>
                                        </p:attrNameLst>
                                      </p:cBhvr>
                                      <p:to>
                                        <p:strVal val="hidden"/>
                                      </p:to>
                                    </p:set>
                                  </p:childTnLst>
                                </p:cTn>
                              </p:par>
                              <p:par>
                                <p:cTn id="141" presetID="10" presetClass="exit" presetSubtype="0" fill="hold" grpId="0" nodeType="withEffect">
                                  <p:stCondLst>
                                    <p:cond delay="0"/>
                                  </p:stCondLst>
                                  <p:childTnLst>
                                    <p:animEffect transition="out" filter="fade">
                                      <p:cBhvr>
                                        <p:cTn id="142" dur="1000"/>
                                        <p:tgtEl>
                                          <p:spTgt spid="8">
                                            <p:txEl>
                                              <p:pRg st="8" end="8"/>
                                            </p:txEl>
                                          </p:spTgt>
                                        </p:tgtEl>
                                      </p:cBhvr>
                                    </p:animEffect>
                                    <p:set>
                                      <p:cBhvr>
                                        <p:cTn id="143" dur="1" fill="hold">
                                          <p:stCondLst>
                                            <p:cond delay="999"/>
                                          </p:stCondLst>
                                        </p:cTn>
                                        <p:tgtEl>
                                          <p:spTgt spid="8">
                                            <p:txEl>
                                              <p:pRg st="8" end="8"/>
                                            </p:txEl>
                                          </p:spTgt>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1000"/>
                                        <p:tgtEl>
                                          <p:spTgt spid="8">
                                            <p:txEl>
                                              <p:pRg st="9" end="9"/>
                                            </p:txEl>
                                          </p:spTgt>
                                        </p:tgtEl>
                                      </p:cBhvr>
                                    </p:animEffect>
                                    <p:set>
                                      <p:cBhvr>
                                        <p:cTn id="146" dur="1" fill="hold">
                                          <p:stCondLst>
                                            <p:cond delay="999"/>
                                          </p:stCondLst>
                                        </p:cTn>
                                        <p:tgtEl>
                                          <p:spTgt spid="8">
                                            <p:txEl>
                                              <p:pRg st="9" end="9"/>
                                            </p:txEl>
                                          </p:spTgt>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1000"/>
                                        <p:tgtEl>
                                          <p:spTgt spid="8">
                                            <p:txEl>
                                              <p:pRg st="10" end="10"/>
                                            </p:txEl>
                                          </p:spTgt>
                                        </p:tgtEl>
                                      </p:cBhvr>
                                    </p:animEffect>
                                    <p:set>
                                      <p:cBhvr>
                                        <p:cTn id="149" dur="1" fill="hold">
                                          <p:stCondLst>
                                            <p:cond delay="999"/>
                                          </p:stCondLst>
                                        </p:cTn>
                                        <p:tgtEl>
                                          <p:spTgt spid="8">
                                            <p:txEl>
                                              <p:pRg st="10" end="10"/>
                                            </p:txEl>
                                          </p:spTgt>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1000"/>
                                        <p:tgtEl>
                                          <p:spTgt spid="8">
                                            <p:txEl>
                                              <p:pRg st="11" end="11"/>
                                            </p:txEl>
                                          </p:spTgt>
                                        </p:tgtEl>
                                      </p:cBhvr>
                                    </p:animEffect>
                                    <p:set>
                                      <p:cBhvr>
                                        <p:cTn id="152" dur="1" fill="hold">
                                          <p:stCondLst>
                                            <p:cond delay="999"/>
                                          </p:stCondLst>
                                        </p:cTn>
                                        <p:tgtEl>
                                          <p:spTgt spid="8">
                                            <p:txEl>
                                              <p:pRg st="11" end="11"/>
                                            </p:txEl>
                                          </p:spTgt>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1000"/>
                                        <p:tgtEl>
                                          <p:spTgt spid="8">
                                            <p:txEl>
                                              <p:pRg st="12" end="12"/>
                                            </p:txEl>
                                          </p:spTgt>
                                        </p:tgtEl>
                                      </p:cBhvr>
                                    </p:animEffect>
                                    <p:set>
                                      <p:cBhvr>
                                        <p:cTn id="155" dur="1" fill="hold">
                                          <p:stCondLst>
                                            <p:cond delay="999"/>
                                          </p:stCondLst>
                                        </p:cTn>
                                        <p:tgtEl>
                                          <p:spTgt spid="8">
                                            <p:txEl>
                                              <p:pRg st="12" end="12"/>
                                            </p:txEl>
                                          </p:spTgt>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1000"/>
                                        <p:tgtEl>
                                          <p:spTgt spid="8">
                                            <p:txEl>
                                              <p:pRg st="13" end="13"/>
                                            </p:txEl>
                                          </p:spTgt>
                                        </p:tgtEl>
                                      </p:cBhvr>
                                    </p:animEffect>
                                    <p:set>
                                      <p:cBhvr>
                                        <p:cTn id="158" dur="1" fill="hold">
                                          <p:stCondLst>
                                            <p:cond delay="999"/>
                                          </p:stCondLst>
                                        </p:cTn>
                                        <p:tgtEl>
                                          <p:spTgt spid="8">
                                            <p:txEl>
                                              <p:pRg st="13" end="13"/>
                                            </p:txEl>
                                          </p:spTgt>
                                        </p:tgtEl>
                                        <p:attrNameLst>
                                          <p:attrName>style.visibility</p:attrName>
                                        </p:attrNameLst>
                                      </p:cBhvr>
                                      <p:to>
                                        <p:strVal val="hidden"/>
                                      </p:to>
                                    </p:set>
                                  </p:childTnLst>
                                </p:cTn>
                              </p:par>
                              <p:par>
                                <p:cTn id="159" presetID="10" presetClass="exit" presetSubtype="0" fill="hold" grpId="0" nodeType="withEffect">
                                  <p:stCondLst>
                                    <p:cond delay="0"/>
                                  </p:stCondLst>
                                  <p:childTnLst>
                                    <p:animEffect transition="out" filter="fade">
                                      <p:cBhvr>
                                        <p:cTn id="160" dur="1000"/>
                                        <p:tgtEl>
                                          <p:spTgt spid="8">
                                            <p:txEl>
                                              <p:pRg st="14" end="14"/>
                                            </p:txEl>
                                          </p:spTgt>
                                        </p:tgtEl>
                                      </p:cBhvr>
                                    </p:animEffect>
                                    <p:set>
                                      <p:cBhvr>
                                        <p:cTn id="161" dur="1" fill="hold">
                                          <p:stCondLst>
                                            <p:cond delay="999"/>
                                          </p:stCondLst>
                                        </p:cTn>
                                        <p:tgtEl>
                                          <p:spTgt spid="8">
                                            <p:txEl>
                                              <p:pRg st="14" end="14"/>
                                            </p:txEl>
                                          </p:spTgt>
                                        </p:tgtEl>
                                        <p:attrNameLst>
                                          <p:attrName>style.visibility</p:attrName>
                                        </p:attrNameLst>
                                      </p:cBhvr>
                                      <p:to>
                                        <p:strVal val="hidden"/>
                                      </p:to>
                                    </p:set>
                                  </p:childTnLst>
                                </p:cTn>
                              </p:par>
                              <p:par>
                                <p:cTn id="162" presetID="10" presetClass="exit" presetSubtype="0" fill="hold" grpId="0" nodeType="withEffect">
                                  <p:stCondLst>
                                    <p:cond delay="0"/>
                                  </p:stCondLst>
                                  <p:childTnLst>
                                    <p:animEffect transition="out" filter="fade">
                                      <p:cBhvr>
                                        <p:cTn id="163" dur="1000"/>
                                        <p:tgtEl>
                                          <p:spTgt spid="8">
                                            <p:txEl>
                                              <p:pRg st="15" end="15"/>
                                            </p:txEl>
                                          </p:spTgt>
                                        </p:tgtEl>
                                      </p:cBhvr>
                                    </p:animEffect>
                                    <p:set>
                                      <p:cBhvr>
                                        <p:cTn id="164" dur="1" fill="hold">
                                          <p:stCondLst>
                                            <p:cond delay="999"/>
                                          </p:stCondLst>
                                        </p:cTn>
                                        <p:tgtEl>
                                          <p:spTgt spid="8">
                                            <p:txEl>
                                              <p:pRg st="15" end="15"/>
                                            </p:txEl>
                                          </p:spTgt>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1000"/>
                                        <p:tgtEl>
                                          <p:spTgt spid="8">
                                            <p:txEl>
                                              <p:pRg st="16" end="16"/>
                                            </p:txEl>
                                          </p:spTgt>
                                        </p:tgtEl>
                                      </p:cBhvr>
                                    </p:animEffect>
                                    <p:set>
                                      <p:cBhvr>
                                        <p:cTn id="167" dur="1" fill="hold">
                                          <p:stCondLst>
                                            <p:cond delay="999"/>
                                          </p:stCondLst>
                                        </p:cTn>
                                        <p:tgtEl>
                                          <p:spTgt spid="8">
                                            <p:txEl>
                                              <p:pRg st="16" end="16"/>
                                            </p:txEl>
                                          </p:spTgt>
                                        </p:tgtEl>
                                        <p:attrNameLst>
                                          <p:attrName>style.visibility</p:attrName>
                                        </p:attrNameLst>
                                      </p:cBhvr>
                                      <p:to>
                                        <p:strVal val="hidden"/>
                                      </p:to>
                                    </p:set>
                                  </p:childTnLst>
                                </p:cTn>
                              </p:par>
                              <p:par>
                                <p:cTn id="168" presetID="10" presetClass="exit" presetSubtype="0" fill="hold" grpId="0" nodeType="withEffect">
                                  <p:stCondLst>
                                    <p:cond delay="0"/>
                                  </p:stCondLst>
                                  <p:childTnLst>
                                    <p:animEffect transition="out" filter="fade">
                                      <p:cBhvr>
                                        <p:cTn id="169" dur="1000"/>
                                        <p:tgtEl>
                                          <p:spTgt spid="8">
                                            <p:txEl>
                                              <p:pRg st="17" end="17"/>
                                            </p:txEl>
                                          </p:spTgt>
                                        </p:tgtEl>
                                      </p:cBhvr>
                                    </p:animEffect>
                                    <p:set>
                                      <p:cBhvr>
                                        <p:cTn id="170" dur="1" fill="hold">
                                          <p:stCondLst>
                                            <p:cond delay="999"/>
                                          </p:stCondLst>
                                        </p:cTn>
                                        <p:tgtEl>
                                          <p:spTgt spid="8">
                                            <p:txEl>
                                              <p:pRg st="17" end="17"/>
                                            </p:txEl>
                                          </p:spTgt>
                                        </p:tgtEl>
                                        <p:attrNameLst>
                                          <p:attrName>style.visibility</p:attrName>
                                        </p:attrNameLst>
                                      </p:cBhvr>
                                      <p:to>
                                        <p:strVal val="hidden"/>
                                      </p:to>
                                    </p:set>
                                  </p:childTnLst>
                                </p:cTn>
                              </p:par>
                              <p:par>
                                <p:cTn id="171" presetID="10" presetClass="exit" presetSubtype="0" fill="hold" grpId="0" nodeType="withEffect">
                                  <p:stCondLst>
                                    <p:cond delay="0"/>
                                  </p:stCondLst>
                                  <p:childTnLst>
                                    <p:animEffect transition="out" filter="fade">
                                      <p:cBhvr>
                                        <p:cTn id="172" dur="1000"/>
                                        <p:tgtEl>
                                          <p:spTgt spid="8">
                                            <p:bg/>
                                          </p:spTgt>
                                        </p:tgtEl>
                                      </p:cBhvr>
                                    </p:animEffect>
                                    <p:set>
                                      <p:cBhvr>
                                        <p:cTn id="173" dur="1" fill="hold">
                                          <p:stCondLst>
                                            <p:cond delay="999"/>
                                          </p:stCondLst>
                                        </p:cTn>
                                        <p:tgtEl>
                                          <p:spTgt spid="8">
                                            <p:bg/>
                                          </p:spTgt>
                                        </p:tgtEl>
                                        <p:attrNameLst>
                                          <p:attrName>style.visibility</p:attrName>
                                        </p:attrNameLst>
                                      </p:cBhvr>
                                      <p:to>
                                        <p:strVal val="hidden"/>
                                      </p:to>
                                    </p:set>
                                  </p:childTnLst>
                                </p:cTn>
                              </p:par>
                              <p:par>
                                <p:cTn id="174" presetID="10" presetClass="exit" presetSubtype="0" fill="hold" grpId="2" nodeType="withEffect">
                                  <p:stCondLst>
                                    <p:cond delay="0"/>
                                  </p:stCondLst>
                                  <p:childTnLst>
                                    <p:animEffect transition="out" filter="fade">
                                      <p:cBhvr>
                                        <p:cTn id="175" dur="1000"/>
                                        <p:tgtEl>
                                          <p:spTgt spid="28"/>
                                        </p:tgtEl>
                                      </p:cBhvr>
                                    </p:animEffect>
                                    <p:set>
                                      <p:cBhvr>
                                        <p:cTn id="176" dur="1" fill="hold">
                                          <p:stCondLst>
                                            <p:cond delay="999"/>
                                          </p:stCondLst>
                                        </p:cTn>
                                        <p:tgtEl>
                                          <p:spTgt spid="28"/>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1000"/>
                                        <p:tgtEl>
                                          <p:spTgt spid="9"/>
                                        </p:tgtEl>
                                      </p:cBhvr>
                                    </p:animEffect>
                                    <p:set>
                                      <p:cBhvr>
                                        <p:cTn id="179" dur="1" fill="hold">
                                          <p:stCondLst>
                                            <p:cond delay="999"/>
                                          </p:stCondLst>
                                        </p:cTn>
                                        <p:tgtEl>
                                          <p:spTgt spid="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1000"/>
                                        <p:tgtEl>
                                          <p:spTgt spid="384007"/>
                                        </p:tgtEl>
                                      </p:cBhvr>
                                    </p:animEffect>
                                    <p:set>
                                      <p:cBhvr>
                                        <p:cTn id="182" dur="1" fill="hold">
                                          <p:stCondLst>
                                            <p:cond delay="999"/>
                                          </p:stCondLst>
                                        </p:cTn>
                                        <p:tgtEl>
                                          <p:spTgt spid="384007"/>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fade">
                                      <p:cBhvr>
                                        <p:cTn id="18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28" grpId="0" animBg="1"/>
      <p:bldP spid="28" grpId="1" animBg="1"/>
      <p:bldP spid="28"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sp>
        <p:nvSpPr>
          <p:cNvPr id="12" name="Freeform 11"/>
          <p:cNvSpPr/>
          <p:nvPr/>
        </p:nvSpPr>
        <p:spPr>
          <a:xfrm rot="21540000">
            <a:off x="3200400"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sp>
        <p:nvSpPr>
          <p:cNvPr id="13" name="Freeform 12"/>
          <p:cNvSpPr/>
          <p:nvPr/>
        </p:nvSpPr>
        <p:spPr>
          <a:xfrm rot="21660000">
            <a:off x="3382492"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sp>
        <p:nvSpPr>
          <p:cNvPr id="12" name="Freeform 11"/>
          <p:cNvSpPr/>
          <p:nvPr/>
        </p:nvSpPr>
        <p:spPr>
          <a:xfrm rot="21540000">
            <a:off x="3382492" y="167533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sp>
        <p:nvSpPr>
          <p:cNvPr id="12" name="Freeform 11"/>
          <p:cNvSpPr/>
          <p:nvPr/>
        </p:nvSpPr>
        <p:spPr>
          <a:xfrm rot="21180000">
            <a:off x="3441833" y="1754967"/>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sp>
        <p:nvSpPr>
          <p:cNvPr id="12" name="Freeform 11"/>
          <p:cNvSpPr/>
          <p:nvPr/>
        </p:nvSpPr>
        <p:spPr>
          <a:xfrm rot="21180000">
            <a:off x="3502152" y="18905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sp>
        <p:nvSpPr>
          <p:cNvPr id="12" name="Freeform 11"/>
          <p:cNvSpPr/>
          <p:nvPr/>
        </p:nvSpPr>
        <p:spPr>
          <a:xfrm rot="21180000">
            <a:off x="3524022" y="198424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sp>
        <p:nvSpPr>
          <p:cNvPr id="12" name="Freeform 11"/>
          <p:cNvSpPr/>
          <p:nvPr/>
        </p:nvSpPr>
        <p:spPr>
          <a:xfrm rot="20880000">
            <a:off x="3602736" y="20299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sp>
        <p:nvSpPr>
          <p:cNvPr id="12" name="Freeform 11"/>
          <p:cNvSpPr/>
          <p:nvPr/>
        </p:nvSpPr>
        <p:spPr>
          <a:xfrm rot="20880000">
            <a:off x="3593592" y="21031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sp>
        <p:nvSpPr>
          <p:cNvPr id="12" name="Freeform 11"/>
          <p:cNvSpPr/>
          <p:nvPr/>
        </p:nvSpPr>
        <p:spPr>
          <a:xfrm rot="20880000">
            <a:off x="3593592" y="21945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sp>
        <p:nvSpPr>
          <p:cNvPr id="12" name="Freeform 11"/>
          <p:cNvSpPr/>
          <p:nvPr/>
        </p:nvSpPr>
        <p:spPr>
          <a:xfrm rot="20880000">
            <a:off x="3584448" y="234086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7848302"/>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Week 2 – </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THE CORPS IS FORMED: 1802-1803</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400" b="1" i="0" u="none" strike="noStrike" cap="none" normalizeH="0" baseline="0" dirty="0" smtClean="0">
                <a:ln>
                  <a:noFill/>
                </a:ln>
                <a:solidFill>
                  <a:srgbClr val="FF0000"/>
                </a:solidFill>
                <a:effectLst/>
                <a:ea typeface="Calibri" pitchFamily="34" charset="0"/>
                <a:cs typeface="Times New Roman" pitchFamily="18" charset="0"/>
              </a:rPr>
              <a:t>(SBP)</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Geology</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Plate Tectonics – with geologic timeline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Pangea</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&amp; formation of Appalachian Mountains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identify shallow inland sea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collision of Pacific plate w/N.A. plate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collision of exotic terrains to Pacific NW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Geology of eastern USA in 1802 - from Atlantic Ocean to Missouri River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Appalachian Mountains – formation, height, breadth, barrier to westward expansion</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Atlantic coastal area – flow of eastern rivers – length, direction, etc</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Ohio River (used by Lewis to travel to St Louis, recruited corpsmen from forts along way)</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formation (during last ice age??)</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location, length, flow, (compare to Mississippi?)</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History/Culture/People</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Eastern North America</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Eastern Indians - tribes/issues/removals?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-'Northwest Passage' - hope for a water passage from Atlantic to Pacific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Western North America</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Hudson Bay, Northwest Company, Russian-American Company</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Louisiana purchase in 1803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historical background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significance for USA</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the Corps of Discovery is formed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Jefferson conscripts Lewis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Lewis conscripts Clark – a military operation</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Corps is built along route from Washington to Camp River Dubois (Illinois)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Introduce people involved with Corps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Meriwether Lewis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Seaman (dog)</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William Clark</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slave York</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Judith Hancock (Clark's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fiancee</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Droulliard</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Colter</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/Shannon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- 1802 winter camp at Camp River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DuBois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equipment/supplies/boats	</a:t>
            </a:r>
            <a:endParaRPr kumimoji="0" lang="en-US" sz="1400" b="0" i="0" u="none" strike="noStrike" cap="none" normalizeH="0" baseline="0" dirty="0" smtClean="0">
              <a:ln>
                <a:noFill/>
              </a:ln>
              <a:solidFill>
                <a:schemeClr val="tx1"/>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sp>
        <p:nvSpPr>
          <p:cNvPr id="12" name="Freeform 11"/>
          <p:cNvSpPr/>
          <p:nvPr/>
        </p:nvSpPr>
        <p:spPr>
          <a:xfrm rot="20700000">
            <a:off x="3592410" y="24643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a:srcRect/>
          <a:stretch>
            <a:fillRect/>
          </a:stretch>
        </p:blipFill>
        <p:spPr bwMode="auto">
          <a:xfrm>
            <a:off x="217488" y="623888"/>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sp>
        <p:nvSpPr>
          <p:cNvPr id="13" name="Freeform 12"/>
          <p:cNvSpPr/>
          <p:nvPr/>
        </p:nvSpPr>
        <p:spPr>
          <a:xfrm rot="20700000">
            <a:off x="3593592" y="257860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sp>
        <p:nvSpPr>
          <p:cNvPr id="13" name="Freeform 12"/>
          <p:cNvSpPr/>
          <p:nvPr/>
        </p:nvSpPr>
        <p:spPr>
          <a:xfrm rot="20700000">
            <a:off x="3566160" y="260604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sp>
        <p:nvSpPr>
          <p:cNvPr id="13" name="Freeform 12"/>
          <p:cNvSpPr/>
          <p:nvPr/>
        </p:nvSpPr>
        <p:spPr>
          <a:xfrm rot="20700000">
            <a:off x="3566160" y="26243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sp>
        <p:nvSpPr>
          <p:cNvPr id="13" name="Freeform 12"/>
          <p:cNvSpPr/>
          <p:nvPr/>
        </p:nvSpPr>
        <p:spPr>
          <a:xfrm rot="20700000">
            <a:off x="3547872" y="264261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sp>
        <p:nvSpPr>
          <p:cNvPr id="13" name="Freeform 12"/>
          <p:cNvSpPr/>
          <p:nvPr/>
        </p:nvSpPr>
        <p:spPr>
          <a:xfrm rot="20700000">
            <a:off x="3529584" y="26517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sp>
        <p:nvSpPr>
          <p:cNvPr id="12" name="Freeform 11"/>
          <p:cNvSpPr/>
          <p:nvPr/>
        </p:nvSpPr>
        <p:spPr>
          <a:xfrm rot="20880000">
            <a:off x="3493008" y="270662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sp>
        <p:nvSpPr>
          <p:cNvPr id="10" name="Freeform 9"/>
          <p:cNvSpPr/>
          <p:nvPr/>
        </p:nvSpPr>
        <p:spPr>
          <a:xfrm rot="20700000">
            <a:off x="3429000" y="274320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2619"/>
          <a:stretch>
            <a:fillRect/>
          </a:stretch>
        </p:blipFill>
        <p:spPr bwMode="auto">
          <a:xfrm>
            <a:off x="0" y="0"/>
            <a:ext cx="9144000" cy="6858000"/>
          </a:xfrm>
          <a:prstGeom prst="rect">
            <a:avLst/>
          </a:prstGeom>
          <a:solidFill>
            <a:schemeClr val="accent1">
              <a:lumMod val="75000"/>
              <a:alpha val="29000"/>
            </a:schemeClr>
          </a:solidFill>
        </p:spPr>
      </p:pic>
      <p:pic>
        <p:nvPicPr>
          <p:cNvPr id="45" name="Picture 2" descr="https://upload.wikimedia.org/wikipedia/commons/e/e0/Lewis_and_clark-expedition.jpg"/>
          <p:cNvPicPr preferRelativeResize="0">
            <a:picLocks noChangeAspect="1" noChangeArrowheads="1"/>
          </p:cNvPicPr>
          <p:nvPr/>
        </p:nvPicPr>
        <p:blipFill>
          <a:blip r:embed="rId3" cstate="print"/>
          <a:srcRect l="2048" t="4931" r="4853" b="2620"/>
          <a:stretch>
            <a:fillRect/>
          </a:stretch>
        </p:blipFill>
        <p:spPr bwMode="auto">
          <a:xfrm>
            <a:off x="0" y="0"/>
            <a:ext cx="9144000" cy="6858000"/>
          </a:xfrm>
          <a:prstGeom prst="rect">
            <a:avLst/>
          </a:prstGeom>
          <a:noFill/>
        </p:spPr>
      </p:pic>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30" name="TextBox 29"/>
          <p:cNvSpPr txBox="1"/>
          <p:nvPr/>
        </p:nvSpPr>
        <p:spPr>
          <a:xfrm>
            <a:off x="0" y="346557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4:  Over the Rockies</a:t>
            </a:r>
          </a:p>
        </p:txBody>
      </p:sp>
      <p:sp>
        <p:nvSpPr>
          <p:cNvPr id="31" name="TextBox 30"/>
          <p:cNvSpPr txBox="1"/>
          <p:nvPr/>
        </p:nvSpPr>
        <p:spPr>
          <a:xfrm>
            <a:off x="0" y="281635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3:  The River Trip Begins</a:t>
            </a:r>
          </a:p>
        </p:txBody>
      </p:sp>
      <p:sp>
        <p:nvSpPr>
          <p:cNvPr id="32" name="TextBox 31"/>
          <p:cNvSpPr txBox="1"/>
          <p:nvPr/>
        </p:nvSpPr>
        <p:spPr>
          <a:xfrm>
            <a:off x="0" y="410565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5:  To the Pacific</a:t>
            </a:r>
          </a:p>
        </p:txBody>
      </p:sp>
      <p:sp>
        <p:nvSpPr>
          <p:cNvPr id="33" name="TextBox 32"/>
          <p:cNvSpPr txBox="1"/>
          <p:nvPr/>
        </p:nvSpPr>
        <p:spPr>
          <a:xfrm>
            <a:off x="0" y="475488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6:  The Legend Begins</a:t>
            </a:r>
          </a:p>
        </p:txBody>
      </p:sp>
      <p:sp>
        <p:nvSpPr>
          <p:cNvPr id="34" name="TextBox 33"/>
          <p:cNvSpPr txBox="1"/>
          <p:nvPr/>
        </p:nvSpPr>
        <p:spPr>
          <a:xfrm>
            <a:off x="0" y="152400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35" name="TextBox 34"/>
          <p:cNvSpPr txBox="1"/>
          <p:nvPr/>
        </p:nvSpPr>
        <p:spPr>
          <a:xfrm>
            <a:off x="0" y="2170331"/>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2:  The Corps Is Formed</a:t>
            </a:r>
          </a:p>
        </p:txBody>
      </p:sp>
      <p:sp>
        <p:nvSpPr>
          <p:cNvPr id="46" name="Rectangle 3"/>
          <p:cNvSpPr>
            <a:spLocks noChangeArrowheads="1"/>
          </p:cNvSpPr>
          <p:nvPr/>
        </p:nvSpPr>
        <p:spPr bwMode="auto">
          <a:xfrm>
            <a:off x="-64008" y="18288"/>
            <a:ext cx="9208008" cy="584775"/>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3" name="TextBox 12"/>
          <p:cNvSpPr txBox="1"/>
          <p:nvPr/>
        </p:nvSpPr>
        <p:spPr>
          <a:xfrm>
            <a:off x="533400" y="2173069"/>
            <a:ext cx="6858000" cy="646331"/>
          </a:xfrm>
          <a:prstGeom prst="rect">
            <a:avLst/>
          </a:prstGeom>
          <a:no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Session 2:  The Corps Is Formed</a:t>
            </a:r>
          </a:p>
        </p:txBody>
      </p:sp>
      <p:sp>
        <p:nvSpPr>
          <p:cNvPr id="14" name="Oval 13"/>
          <p:cNvSpPr/>
          <p:nvPr/>
        </p:nvSpPr>
        <p:spPr>
          <a:xfrm>
            <a:off x="76200" y="2057400"/>
            <a:ext cx="6858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useBgFill="1">
        <p:nvSpPr>
          <p:cNvPr id="43"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par>
                                <p:cTn id="8" presetID="10" presetClass="exit" presetSubtype="0" fill="hold"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22" presetClass="entr" presetSubtype="8"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1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10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6" presetClass="emph" presetSubtype="0" fill="hold" grpId="2" nodeType="withEffect">
                                  <p:stCondLst>
                                    <p:cond delay="0"/>
                                  </p:stCondLst>
                                  <p:childTnLst>
                                    <p:animScale>
                                      <p:cBhvr>
                                        <p:cTn id="56" dur="1000" fill="hold"/>
                                        <p:tgtEl>
                                          <p:spTgt spid="13"/>
                                        </p:tgtEl>
                                      </p:cBhvr>
                                      <p:by x="170000" y="170000"/>
                                    </p:animScale>
                                  </p:childTnLst>
                                </p:cTn>
                              </p:par>
                              <p:par>
                                <p:cTn id="57" presetID="64" presetClass="path" presetSubtype="0" fill="hold" grpId="3" nodeType="withEffect">
                                  <p:stCondLst>
                                    <p:cond delay="0"/>
                                  </p:stCondLst>
                                  <p:childTnLst>
                                    <p:animMotion origin="layout" path="M -3.33333E-6 1.79191E-6 L 0.125 -0.29688 " pathEditMode="relative" rAng="0" ptsTypes="AA">
                                      <p:cBhvr>
                                        <p:cTn id="58" dur="1000" fill="hold"/>
                                        <p:tgtEl>
                                          <p:spTgt spid="13"/>
                                        </p:tgtEl>
                                        <p:attrNameLst>
                                          <p:attrName>ppt_x</p:attrName>
                                          <p:attrName>ppt_y</p:attrName>
                                        </p:attrNameLst>
                                      </p:cBhvr>
                                      <p:rCtr x="63" y="-148"/>
                                    </p:animMotion>
                                  </p:childTnLst>
                                </p:cTn>
                              </p:par>
                              <p:par>
                                <p:cTn id="59" presetID="10" presetClass="entr" presetSubtype="0" fill="hold" grpId="0" nodeType="withEffect">
                                  <p:stCondLst>
                                    <p:cond delay="5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childTnLst>
                                </p:cTn>
                              </p:par>
                              <p:par>
                                <p:cTn id="62" presetID="10" presetClass="exit" presetSubtype="0" fill="hold" grpId="1" nodeType="withEffect">
                                  <p:stCondLst>
                                    <p:cond delay="500"/>
                                  </p:stCondLst>
                                  <p:childTnLst>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500"/>
                                  </p:stCondLst>
                                  <p:childTnLst>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1000"/>
                                        <p:tgtEl>
                                          <p:spTgt spid="35"/>
                                        </p:tgtEl>
                                      </p:cBhvr>
                                    </p:animEffect>
                                    <p:set>
                                      <p:cBhvr>
                                        <p:cTn id="70" dur="1" fill="hold">
                                          <p:stCondLst>
                                            <p:cond delay="9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50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par>
                                <p:cTn id="83" presetID="10" presetClass="exit" presetSubtype="0" fill="hold" grpId="2" nodeType="withEffect">
                                  <p:stCondLst>
                                    <p:cond delay="500"/>
                                  </p:stCondLst>
                                  <p:childTnLst>
                                    <p:animEffect transition="out" filter="fade">
                                      <p:cBhvr>
                                        <p:cTn id="84" dur="1000"/>
                                        <p:tgtEl>
                                          <p:spTgt spid="31"/>
                                        </p:tgtEl>
                                      </p:cBhvr>
                                    </p:animEffect>
                                    <p:set>
                                      <p:cBhvr>
                                        <p:cTn id="85" dur="1" fill="hold">
                                          <p:stCondLst>
                                            <p:cond delay="999"/>
                                          </p:stCondLst>
                                        </p:cTn>
                                        <p:tgtEl>
                                          <p:spTgt spid="31"/>
                                        </p:tgtEl>
                                        <p:attrNameLst>
                                          <p:attrName>style.visibility</p:attrName>
                                        </p:attrNameLst>
                                      </p:cBhvr>
                                      <p:to>
                                        <p:strVal val="hidden"/>
                                      </p:to>
                                    </p:set>
                                  </p:childTnLst>
                                </p:cTn>
                              </p:par>
                              <p:par>
                                <p:cTn id="86" presetID="10" presetClass="exit" presetSubtype="0" fill="hold" grpId="2" nodeType="withEffect">
                                  <p:stCondLst>
                                    <p:cond delay="500"/>
                                  </p:stCondLst>
                                  <p:childTnLst>
                                    <p:animEffect transition="out" filter="fade">
                                      <p:cBhvr>
                                        <p:cTn id="87" dur="1000"/>
                                        <p:tgtEl>
                                          <p:spTgt spid="30"/>
                                        </p:tgtEl>
                                      </p:cBhvr>
                                    </p:animEffect>
                                    <p:set>
                                      <p:cBhvr>
                                        <p:cTn id="88" dur="1" fill="hold">
                                          <p:stCondLst>
                                            <p:cond delay="999"/>
                                          </p:stCondLst>
                                        </p:cTn>
                                        <p:tgtEl>
                                          <p:spTgt spid="30"/>
                                        </p:tgtEl>
                                        <p:attrNameLst>
                                          <p:attrName>style.visibility</p:attrName>
                                        </p:attrNameLst>
                                      </p:cBhvr>
                                      <p:to>
                                        <p:strVal val="hidden"/>
                                      </p:to>
                                    </p:set>
                                  </p:childTnLst>
                                </p:cTn>
                              </p:par>
                              <p:par>
                                <p:cTn id="89" presetID="10" presetClass="exit" presetSubtype="0" fill="hold" grpId="2" nodeType="withEffect">
                                  <p:stCondLst>
                                    <p:cond delay="50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3"/>
                                        </p:tgtEl>
                                      </p:cBhvr>
                                    </p:animEffect>
                                    <p:set>
                                      <p:cBhvr>
                                        <p:cTn id="94" dur="1" fill="hold">
                                          <p:stCondLst>
                                            <p:cond delay="999"/>
                                          </p:stCondLst>
                                        </p:cTn>
                                        <p:tgtEl>
                                          <p:spTgt spid="3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4" grpId="0" animBg="1"/>
      <p:bldP spid="34" grpId="1" animBg="1"/>
      <p:bldP spid="35" grpId="0" animBg="1"/>
      <p:bldP spid="35" grpId="1" animBg="1"/>
      <p:bldP spid="35" grpId="2" animBg="1"/>
      <p:bldP spid="46" grpId="0" animBg="1"/>
      <p:bldP spid="13" grpId="0"/>
      <p:bldP spid="13" grpId="1"/>
      <p:bldP spid="13" grpId="2"/>
      <p:bldP spid="13" grpId="3"/>
      <p:bldP spid="14" grpId="0" animBg="1"/>
      <p:bldP spid="14" grpId="1" animBg="1"/>
      <p:bldP spid="4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sp>
        <p:nvSpPr>
          <p:cNvPr id="12" name="Freeform 11"/>
          <p:cNvSpPr/>
          <p:nvPr/>
        </p:nvSpPr>
        <p:spPr>
          <a:xfrm rot="20700000">
            <a:off x="3374136" y="27889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sp>
        <p:nvSpPr>
          <p:cNvPr id="12" name="Freeform 11"/>
          <p:cNvSpPr/>
          <p:nvPr/>
        </p:nvSpPr>
        <p:spPr>
          <a:xfrm rot="21000000">
            <a:off x="3319272" y="28529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sp>
        <p:nvSpPr>
          <p:cNvPr id="13" name="Freeform 1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sp>
        <p:nvSpPr>
          <p:cNvPr id="12" name="Freeform 11"/>
          <p:cNvSpPr/>
          <p:nvPr/>
        </p:nvSpPr>
        <p:spPr>
          <a:xfrm rot="21000000">
            <a:off x="3264408" y="290779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sp>
        <p:nvSpPr>
          <p:cNvPr id="11" name="Freeform 10"/>
          <p:cNvSpPr/>
          <p:nvPr/>
        </p:nvSpPr>
        <p:spPr>
          <a:xfrm rot="21240000">
            <a:off x="3264408" y="296265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Tree>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e/e0/Lewis_and_clark-expedition.jpg"/>
          <p:cNvPicPr preferRelativeResize="0">
            <a:picLocks noChangeAspect="1" noChangeArrowheads="1"/>
          </p:cNvPicPr>
          <p:nvPr/>
        </p:nvPicPr>
        <p:blipFill>
          <a:blip r:embed="rId2"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sp useBgFill="1">
        <p:nvSpPr>
          <p:cNvPr id="12"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a:srcRect l="832"/>
            <a:stretch>
              <a:fillRect/>
            </a:stretch>
          </p:blipFill>
          <p:spPr bwMode="auto">
            <a:xfrm>
              <a:off x="0" y="1131887"/>
              <a:ext cx="9082088" cy="5878513"/>
            </a:xfrm>
            <a:prstGeom prst="rect">
              <a:avLst/>
            </a:prstGeom>
            <a:noFill/>
            <a:ln w="9525">
              <a:noFill/>
              <a:miter lim="800000"/>
              <a:headEnd/>
              <a:tailEnd/>
            </a:ln>
            <a:effectLst/>
          </p:spPr>
        </p:pic>
      </p:grpSp>
      <p:sp>
        <p:nvSpPr>
          <p:cNvPr id="7" name="Freeform 6"/>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p:cNvSpPr/>
          <p:nvPr/>
        </p:nvSpPr>
        <p:spPr>
          <a:xfrm>
            <a:off x="2667000" y="4343400"/>
            <a:ext cx="265880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River Trip Begins</a:t>
            </a:r>
            <a:endParaRPr lang="en-US" sz="2800" dirty="0">
              <a:solidFill>
                <a:srgbClr val="FF0000"/>
              </a:solidFill>
            </a:endParaRPr>
          </a:p>
        </p:txBody>
      </p:sp>
      <p:sp>
        <p:nvSpPr>
          <p:cNvPr id="11" name="5-Point Star 10"/>
          <p:cNvSpPr/>
          <p:nvPr/>
        </p:nvSpPr>
        <p:spPr>
          <a:xfrm>
            <a:off x="5562600" y="41148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85800" y="2743200"/>
            <a:ext cx="3175293"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Over the Mountains</a:t>
            </a:r>
            <a:endParaRPr lang="en-US" sz="2800" dirty="0">
              <a:solidFill>
                <a:srgbClr val="FF0000"/>
              </a:solidFill>
            </a:endParaRPr>
          </a:p>
        </p:txBody>
      </p:sp>
      <p:sp>
        <p:nvSpPr>
          <p:cNvPr id="17" name="Rectangle 16"/>
          <p:cNvSpPr/>
          <p:nvPr/>
        </p:nvSpPr>
        <p:spPr>
          <a:xfrm>
            <a:off x="70625" y="1143000"/>
            <a:ext cx="213917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To the Pacific</a:t>
            </a:r>
            <a:endParaRPr lang="en-US" sz="2800" dirty="0">
              <a:solidFill>
                <a:srgbClr val="FF0000"/>
              </a:solidFill>
            </a:endParaRPr>
          </a:p>
        </p:txBody>
      </p:sp>
      <p:sp>
        <p:nvSpPr>
          <p:cNvPr id="19" name="TextBox 3"/>
          <p:cNvSpPr txBox="1">
            <a:spLocks noChangeArrowheads="1"/>
          </p:cNvSpPr>
          <p:nvPr/>
        </p:nvSpPr>
        <p:spPr bwMode="auto">
          <a:xfrm>
            <a:off x="2971800" y="0"/>
            <a:ext cx="6172200" cy="923330"/>
          </a:xfrm>
          <a:prstGeom prst="rect">
            <a:avLst/>
          </a:prstGeom>
          <a:noFill/>
          <a:ln w="9525">
            <a:noFill/>
            <a:miter lim="800000"/>
            <a:headEnd/>
            <a:tailEnd/>
          </a:ln>
        </p:spPr>
        <p:txBody>
          <a:bodyPr wrap="square">
            <a:spAutoFit/>
          </a:bodyPr>
          <a:lstStyle/>
          <a:p>
            <a:pPr algn="ctr">
              <a:defRPr/>
            </a:pPr>
            <a:r>
              <a:rPr lang="en-US" sz="5400" b="1" dirty="0" smtClean="0">
                <a:solidFill>
                  <a:srgbClr val="FF0000"/>
                </a:solidFill>
                <a:effectLst>
                  <a:outerShdw dist="50800" dir="5400000" algn="ctr" rotWithShape="0">
                    <a:schemeClr val="tx1"/>
                  </a:outerShdw>
                </a:effectLst>
                <a:latin typeface="Calibri" pitchFamily="34" charset="0"/>
              </a:rPr>
              <a:t>The Corps Is Formed</a:t>
            </a:r>
            <a:endParaRPr lang="en-US" sz="5400" b="1" dirty="0">
              <a:solidFill>
                <a:srgbClr val="FF0000"/>
              </a:solidFill>
              <a:effectLst>
                <a:outerShdw dist="50800" dir="5400000" algn="ctr" rotWithShape="0">
                  <a:schemeClr val="tx1"/>
                </a:outerShdw>
              </a:effectLst>
              <a:latin typeface="Calibri" pitchFamily="34" charset="0"/>
            </a:endParaRPr>
          </a:p>
        </p:txBody>
      </p:sp>
      <p:sp>
        <p:nvSpPr>
          <p:cNvPr id="20" name="Rectangle 19"/>
          <p:cNvSpPr/>
          <p:nvPr/>
        </p:nvSpPr>
        <p:spPr>
          <a:xfrm rot="20841476">
            <a:off x="5699608" y="3345002"/>
            <a:ext cx="2659571" cy="109096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553200" y="4582180"/>
            <a:ext cx="2578270" cy="523220"/>
          </a:xfrm>
          <a:prstGeom prst="rect">
            <a:avLst/>
          </a:prstGeom>
          <a:solidFill>
            <a:schemeClr val="bg1">
              <a:lumMod val="85000"/>
            </a:schemeClr>
          </a:solidFill>
        </p:spPr>
        <p:txBody>
          <a:bodyPr wrap="square">
            <a:spAutoFit/>
          </a:bodyPr>
          <a:lstStyle/>
          <a:p>
            <a:pPr algn="r"/>
            <a:r>
              <a:rPr lang="en-US" sz="2800" b="1" dirty="0" smtClean="0">
                <a:solidFill>
                  <a:srgbClr val="FF0000"/>
                </a:solidFill>
                <a:effectLst>
                  <a:outerShdw dist="50800" dir="5400000" algn="ctr" rotWithShape="0">
                    <a:schemeClr val="tx1"/>
                  </a:outerShdw>
                </a:effectLst>
              </a:rPr>
              <a:t>Corps Is Formed</a:t>
            </a:r>
            <a:endParaRPr lang="en-US" sz="2800" dirty="0">
              <a:solidFill>
                <a:srgbClr val="FF0000"/>
              </a:solidFill>
            </a:endParaRPr>
          </a:p>
        </p:txBody>
      </p:sp>
      <p:sp>
        <p:nvSpPr>
          <p:cNvPr id="21" name="Freeform 20"/>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1000"/>
                            </p:stCondLst>
                            <p:childTnLst>
                              <p:par>
                                <p:cTn id="21" presetID="22" presetClass="entr" presetSubtype="2"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3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49" presetClass="entr" presetSubtype="0"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360"/>
                                          </p:val>
                                        </p:tav>
                                        <p:tav tm="100000">
                                          <p:val>
                                            <p:fltVal val="0"/>
                                          </p:val>
                                        </p:tav>
                                      </p:tavLst>
                                    </p:anim>
                                    <p:animEffect transition="in" filter="fade">
                                      <p:cBhvr>
                                        <p:cTn id="34" dur="1000"/>
                                        <p:tgtEl>
                                          <p:spTgt spid="11"/>
                                        </p:tgtEl>
                                      </p:cBhvr>
                                    </p:animEffect>
                                  </p:childTnLst>
                                </p:cTn>
                              </p:par>
                              <p:par>
                                <p:cTn id="35" presetID="22" presetClass="entr" presetSubtype="2" fill="hold" grpId="0"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3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3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right)">
                                      <p:cBhvr>
                                        <p:cTn id="53" dur="3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21"/>
                                        </p:tgtEl>
                                      </p:cBhvr>
                                    </p:animEffect>
                                    <p:set>
                                      <p:cBhvr>
                                        <p:cTn id="61" dur="1" fill="hold">
                                          <p:stCondLst>
                                            <p:cond delay="99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6"/>
                                        </p:tgtEl>
                                      </p:cBhvr>
                                    </p:animEffect>
                                    <p:set>
                                      <p:cBhvr>
                                        <p:cTn id="67" dur="1" fill="hold">
                                          <p:stCondLst>
                                            <p:cond delay="9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7"/>
                                        </p:tgtEl>
                                      </p:cBhvr>
                                    </p:animEffect>
                                    <p:set>
                                      <p:cBhvr>
                                        <p:cTn id="76" dur="1" fill="hold">
                                          <p:stCondLst>
                                            <p:cond delay="999"/>
                                          </p:stCondLst>
                                        </p:cTn>
                                        <p:tgtEl>
                                          <p:spTgt spid="17"/>
                                        </p:tgtEl>
                                        <p:attrNameLst>
                                          <p:attrName>style.visibility</p:attrName>
                                        </p:attrNameLst>
                                      </p:cBhvr>
                                      <p:to>
                                        <p:strVal val="hidden"/>
                                      </p:to>
                                    </p:se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10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64" presetClass="path" presetSubtype="0" accel="50000" decel="50000" fill="hold" grpId="1" nodeType="clickEffect">
                                  <p:stCondLst>
                                    <p:cond delay="0"/>
                                  </p:stCondLst>
                                  <p:childTnLst>
                                    <p:animMotion origin="layout" path="M 1.11111E-6 -3.52601E-6 L -0.14931 -0.63884 " pathEditMode="relative" rAng="0" ptsTypes="AA">
                                      <p:cBhvr>
                                        <p:cTn id="84" dur="1000" fill="hold"/>
                                        <p:tgtEl>
                                          <p:spTgt spid="8"/>
                                        </p:tgtEl>
                                        <p:attrNameLst>
                                          <p:attrName>ppt_x</p:attrName>
                                          <p:attrName>ppt_y</p:attrName>
                                        </p:attrNameLst>
                                      </p:cBhvr>
                                      <p:rCtr x="-75" y="-320"/>
                                    </p:animMotion>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childTnLst>
                                </p:cTn>
                              </p:par>
                              <p:par>
                                <p:cTn id="88" presetID="6" presetClass="emph" presetSubtype="0" fill="hold" grpId="2" nodeType="withEffect">
                                  <p:stCondLst>
                                    <p:cond delay="500"/>
                                  </p:stCondLst>
                                  <p:childTnLst>
                                    <p:animScale>
                                      <p:cBhvr>
                                        <p:cTn id="89" dur="1000" fill="hold"/>
                                        <p:tgtEl>
                                          <p:spTgt spid="8"/>
                                        </p:tgtEl>
                                      </p:cBhvr>
                                      <p:by x="200000" y="200000"/>
                                    </p:animScale>
                                  </p:childTnLst>
                                </p:cTn>
                              </p:par>
                              <p:par>
                                <p:cTn id="90" presetID="10" presetClass="exit" presetSubtype="0" fill="hold" grpId="3" nodeType="withEffect">
                                  <p:stCondLst>
                                    <p:cond delay="500"/>
                                  </p:stCondLst>
                                  <p:childTnLst>
                                    <p:animEffect transition="out" filter="fade">
                                      <p:cBhvr>
                                        <p:cTn id="91" dur="1000"/>
                                        <p:tgtEl>
                                          <p:spTgt spid="8"/>
                                        </p:tgtEl>
                                      </p:cBhvr>
                                    </p:animEffect>
                                    <p:set>
                                      <p:cBhvr>
                                        <p:cTn id="9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4" grpId="1" animBg="1"/>
      <p:bldP spid="11" grpId="0" animBg="1"/>
      <p:bldP spid="11" grpId="1" animBg="1"/>
      <p:bldP spid="16" grpId="0" animBg="1"/>
      <p:bldP spid="16" grpId="1" animBg="1"/>
      <p:bldP spid="17" grpId="0" animBg="1"/>
      <p:bldP spid="17" grpId="1" animBg="1"/>
      <p:bldP spid="19" grpId="0"/>
      <p:bldP spid="20" grpId="0" animBg="1"/>
      <p:bldP spid="8" grpId="0" animBg="1"/>
      <p:bldP spid="8" grpId="1" animBg="1"/>
      <p:bldP spid="8" grpId="2" animBg="1"/>
      <p:bldP spid="8" grpId="3" animBg="1"/>
      <p:bldP spid="21" grpId="0" animBg="1"/>
      <p:bldP spid="21" grpId="1" animBg="1"/>
      <p:bldP spid="22" grpId="0" animBg="1"/>
      <p:bldP spid="22" grpId="1" animBg="1"/>
      <p:bldP spid="23" grpId="0" animBg="1"/>
      <p:bldP spid="2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spTree>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44035" name="Picture 3" descr="3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sp>
        <p:nvSpPr>
          <p:cNvPr id="11" name="Oval 10"/>
          <p:cNvSpPr/>
          <p:nvPr/>
        </p:nvSpPr>
        <p:spPr bwMode="auto">
          <a:xfrm>
            <a:off x="0" y="5156616"/>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FORWARD </a:t>
            </a:r>
            <a:r>
              <a:rPr lang="en-US" sz="3200" b="1" dirty="0" smtClean="0"/>
              <a:t>in time . . . .</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descr="4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06322"/>
              <a:ext cx="3819990"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sp>
        <p:nvSpPr>
          <p:cNvPr id="12"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FORWARD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4" descr="3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87043" name="Picture 3" descr="3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21312"/>
              <a:ext cx="3969892"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3" descr="3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36302"/>
              <a:ext cx="3580148"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spTree>
  </p:cSld>
  <p:clrMapOvr>
    <a:masterClrMapping/>
  </p:clrMapOvr>
  <p:transition advTm="1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descr="3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spTree>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3" descr="3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spTree>
  </p:cSld>
  <p:clrMapOvr>
    <a:masterClrMapping/>
  </p:clrMapOvr>
  <p:transition advTm="1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a:srcRect l="832"/>
            <a:stretch>
              <a:fillRect/>
            </a:stretch>
          </p:blipFill>
          <p:spPr bwMode="auto">
            <a:xfrm>
              <a:off x="0" y="1131887"/>
              <a:ext cx="9082088" cy="5878513"/>
            </a:xfrm>
            <a:prstGeom prst="rect">
              <a:avLst/>
            </a:prstGeom>
            <a:noFill/>
            <a:ln w="9525">
              <a:noFill/>
              <a:miter lim="800000"/>
              <a:headEnd/>
              <a:tailEnd/>
            </a:ln>
            <a:effectLst/>
          </p:spPr>
        </p:pic>
      </p:grpSp>
      <p:sp>
        <p:nvSpPr>
          <p:cNvPr id="26" name="Rectangle 25"/>
          <p:cNvSpPr/>
          <p:nvPr/>
        </p:nvSpPr>
        <p:spPr>
          <a:xfrm rot="20841476">
            <a:off x="5699608" y="3345002"/>
            <a:ext cx="2659571" cy="109096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0" y="879157"/>
            <a:ext cx="9144000" cy="6174143"/>
            <a:chOff x="0" y="879157"/>
            <a:chExt cx="9144000" cy="6174143"/>
          </a:xfrm>
        </p:grpSpPr>
        <p:pic>
          <p:nvPicPr>
            <p:cNvPr id="20" name="Picture 4" descr="http://www.freeworldmaps.net/united-states/us-mountain-ranges-map.jpg"/>
            <p:cNvPicPr>
              <a:picLocks noChangeAspect="1" noChangeArrowheads="1"/>
            </p:cNvPicPr>
            <p:nvPr/>
          </p:nvPicPr>
          <p:blipFill>
            <a:blip r:embed="rId3"/>
            <a:srcRect l="3270" t="2632" r="1935" b="2016"/>
            <a:stretch>
              <a:fillRect/>
            </a:stretch>
          </p:blipFill>
          <p:spPr bwMode="auto">
            <a:xfrm>
              <a:off x="0" y="1195551"/>
              <a:ext cx="9142044" cy="5857749"/>
            </a:xfrm>
            <a:prstGeom prst="rect">
              <a:avLst/>
            </a:prstGeom>
            <a:noFill/>
          </p:spPr>
        </p:pic>
        <p:sp>
          <p:nvSpPr>
            <p:cNvPr id="24" name="TextBox 23"/>
            <p:cNvSpPr txBox="1"/>
            <p:nvPr/>
          </p:nvSpPr>
          <p:spPr>
            <a:xfrm>
              <a:off x="0" y="879157"/>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grpSp>
        <p:nvGrpSpPr>
          <p:cNvPr id="21" name="Group 22"/>
          <p:cNvGrpSpPr/>
          <p:nvPr/>
        </p:nvGrpSpPr>
        <p:grpSpPr>
          <a:xfrm>
            <a:off x="5919107" y="1002892"/>
            <a:ext cx="2963636" cy="4344715"/>
            <a:chOff x="5919107" y="1002892"/>
            <a:chExt cx="2963636" cy="4344715"/>
          </a:xfrm>
        </p:grpSpPr>
        <p:sp>
          <p:nvSpPr>
            <p:cNvPr id="22" name="Freeform 21"/>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41" name="Freeform 40"/>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7184572" y="3303814"/>
            <a:ext cx="892629" cy="7347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959429 w 1959429"/>
              <a:gd name="connsiteY0" fmla="*/ 0 h 996043"/>
              <a:gd name="connsiteX1" fmla="*/ 1649186 w 1959429"/>
              <a:gd name="connsiteY1" fmla="*/ 653143 h 996043"/>
              <a:gd name="connsiteX2" fmla="*/ 1763486 w 1959429"/>
              <a:gd name="connsiteY2" fmla="*/ 489857 h 996043"/>
              <a:gd name="connsiteX3" fmla="*/ 1600200 w 1959429"/>
              <a:gd name="connsiteY3" fmla="*/ 391886 h 996043"/>
              <a:gd name="connsiteX4" fmla="*/ 1143000 w 1959429"/>
              <a:gd name="connsiteY4" fmla="*/ 195943 h 996043"/>
              <a:gd name="connsiteX5" fmla="*/ 1143000 w 1959429"/>
              <a:gd name="connsiteY5" fmla="*/ 277586 h 996043"/>
              <a:gd name="connsiteX6" fmla="*/ 1143000 w 1959429"/>
              <a:gd name="connsiteY6" fmla="*/ 457200 h 996043"/>
              <a:gd name="connsiteX7" fmla="*/ 1028700 w 1959429"/>
              <a:gd name="connsiteY7" fmla="*/ 800100 h 996043"/>
              <a:gd name="connsiteX8" fmla="*/ 767443 w 1959429"/>
              <a:gd name="connsiteY8" fmla="*/ 718457 h 996043"/>
              <a:gd name="connsiteX9" fmla="*/ 522515 w 1959429"/>
              <a:gd name="connsiteY9" fmla="*/ 653143 h 996043"/>
              <a:gd name="connsiteX10" fmla="*/ 440872 w 1959429"/>
              <a:gd name="connsiteY10" fmla="*/ 816429 h 996043"/>
              <a:gd name="connsiteX11" fmla="*/ 261258 w 1959429"/>
              <a:gd name="connsiteY11" fmla="*/ 898072 h 996043"/>
              <a:gd name="connsiteX12" fmla="*/ 97972 w 1959429"/>
              <a:gd name="connsiteY12" fmla="*/ 914400 h 996043"/>
              <a:gd name="connsiteX13" fmla="*/ 0 w 1959429"/>
              <a:gd name="connsiteY13" fmla="*/ 996043 h 996043"/>
              <a:gd name="connsiteX0" fmla="*/ 1861457 w 1861457"/>
              <a:gd name="connsiteY0" fmla="*/ 0 h 914401"/>
              <a:gd name="connsiteX1" fmla="*/ 1551214 w 1861457"/>
              <a:gd name="connsiteY1" fmla="*/ 653143 h 914401"/>
              <a:gd name="connsiteX2" fmla="*/ 1665514 w 1861457"/>
              <a:gd name="connsiteY2" fmla="*/ 489857 h 914401"/>
              <a:gd name="connsiteX3" fmla="*/ 1502228 w 1861457"/>
              <a:gd name="connsiteY3" fmla="*/ 391886 h 914401"/>
              <a:gd name="connsiteX4" fmla="*/ 1045028 w 1861457"/>
              <a:gd name="connsiteY4" fmla="*/ 195943 h 914401"/>
              <a:gd name="connsiteX5" fmla="*/ 1045028 w 1861457"/>
              <a:gd name="connsiteY5" fmla="*/ 277586 h 914401"/>
              <a:gd name="connsiteX6" fmla="*/ 1045028 w 1861457"/>
              <a:gd name="connsiteY6" fmla="*/ 457200 h 914401"/>
              <a:gd name="connsiteX7" fmla="*/ 930728 w 1861457"/>
              <a:gd name="connsiteY7" fmla="*/ 800100 h 914401"/>
              <a:gd name="connsiteX8" fmla="*/ 669471 w 1861457"/>
              <a:gd name="connsiteY8" fmla="*/ 718457 h 914401"/>
              <a:gd name="connsiteX9" fmla="*/ 424543 w 1861457"/>
              <a:gd name="connsiteY9" fmla="*/ 653143 h 914401"/>
              <a:gd name="connsiteX10" fmla="*/ 342900 w 1861457"/>
              <a:gd name="connsiteY10" fmla="*/ 816429 h 914401"/>
              <a:gd name="connsiteX11" fmla="*/ 163286 w 1861457"/>
              <a:gd name="connsiteY11" fmla="*/ 898072 h 914401"/>
              <a:gd name="connsiteX12" fmla="*/ 0 w 1861457"/>
              <a:gd name="connsiteY12" fmla="*/ 914400 h 914401"/>
              <a:gd name="connsiteX0" fmla="*/ 1698171 w 1698171"/>
              <a:gd name="connsiteY0" fmla="*/ 0 h 898072"/>
              <a:gd name="connsiteX1" fmla="*/ 1387928 w 1698171"/>
              <a:gd name="connsiteY1" fmla="*/ 653143 h 898072"/>
              <a:gd name="connsiteX2" fmla="*/ 1502228 w 1698171"/>
              <a:gd name="connsiteY2" fmla="*/ 489857 h 898072"/>
              <a:gd name="connsiteX3" fmla="*/ 1338942 w 1698171"/>
              <a:gd name="connsiteY3" fmla="*/ 391886 h 898072"/>
              <a:gd name="connsiteX4" fmla="*/ 881742 w 1698171"/>
              <a:gd name="connsiteY4" fmla="*/ 195943 h 898072"/>
              <a:gd name="connsiteX5" fmla="*/ 881742 w 1698171"/>
              <a:gd name="connsiteY5" fmla="*/ 277586 h 898072"/>
              <a:gd name="connsiteX6" fmla="*/ 881742 w 1698171"/>
              <a:gd name="connsiteY6" fmla="*/ 457200 h 898072"/>
              <a:gd name="connsiteX7" fmla="*/ 767442 w 1698171"/>
              <a:gd name="connsiteY7" fmla="*/ 800100 h 898072"/>
              <a:gd name="connsiteX8" fmla="*/ 506185 w 1698171"/>
              <a:gd name="connsiteY8" fmla="*/ 718457 h 898072"/>
              <a:gd name="connsiteX9" fmla="*/ 261257 w 1698171"/>
              <a:gd name="connsiteY9" fmla="*/ 653143 h 898072"/>
              <a:gd name="connsiteX10" fmla="*/ 179614 w 1698171"/>
              <a:gd name="connsiteY10" fmla="*/ 816429 h 898072"/>
              <a:gd name="connsiteX11" fmla="*/ 0 w 1698171"/>
              <a:gd name="connsiteY11" fmla="*/ 898072 h 898072"/>
              <a:gd name="connsiteX0" fmla="*/ 1518557 w 1518557"/>
              <a:gd name="connsiteY0" fmla="*/ 0 h 843643"/>
              <a:gd name="connsiteX1" fmla="*/ 1208314 w 1518557"/>
              <a:gd name="connsiteY1" fmla="*/ 653143 h 843643"/>
              <a:gd name="connsiteX2" fmla="*/ 1322614 w 1518557"/>
              <a:gd name="connsiteY2" fmla="*/ 489857 h 843643"/>
              <a:gd name="connsiteX3" fmla="*/ 1159328 w 1518557"/>
              <a:gd name="connsiteY3" fmla="*/ 391886 h 843643"/>
              <a:gd name="connsiteX4" fmla="*/ 702128 w 1518557"/>
              <a:gd name="connsiteY4" fmla="*/ 195943 h 843643"/>
              <a:gd name="connsiteX5" fmla="*/ 702128 w 1518557"/>
              <a:gd name="connsiteY5" fmla="*/ 277586 h 843643"/>
              <a:gd name="connsiteX6" fmla="*/ 702128 w 1518557"/>
              <a:gd name="connsiteY6" fmla="*/ 457200 h 843643"/>
              <a:gd name="connsiteX7" fmla="*/ 587828 w 1518557"/>
              <a:gd name="connsiteY7" fmla="*/ 800100 h 843643"/>
              <a:gd name="connsiteX8" fmla="*/ 326571 w 1518557"/>
              <a:gd name="connsiteY8" fmla="*/ 718457 h 843643"/>
              <a:gd name="connsiteX9" fmla="*/ 81643 w 1518557"/>
              <a:gd name="connsiteY9" fmla="*/ 653143 h 843643"/>
              <a:gd name="connsiteX10" fmla="*/ 0 w 1518557"/>
              <a:gd name="connsiteY10" fmla="*/ 816429 h 843643"/>
              <a:gd name="connsiteX0" fmla="*/ 1436914 w 1436914"/>
              <a:gd name="connsiteY0" fmla="*/ 0 h 843643"/>
              <a:gd name="connsiteX1" fmla="*/ 1126671 w 1436914"/>
              <a:gd name="connsiteY1" fmla="*/ 653143 h 843643"/>
              <a:gd name="connsiteX2" fmla="*/ 1240971 w 1436914"/>
              <a:gd name="connsiteY2" fmla="*/ 489857 h 843643"/>
              <a:gd name="connsiteX3" fmla="*/ 1077685 w 1436914"/>
              <a:gd name="connsiteY3" fmla="*/ 391886 h 843643"/>
              <a:gd name="connsiteX4" fmla="*/ 620485 w 1436914"/>
              <a:gd name="connsiteY4" fmla="*/ 195943 h 843643"/>
              <a:gd name="connsiteX5" fmla="*/ 620485 w 1436914"/>
              <a:gd name="connsiteY5" fmla="*/ 277586 h 843643"/>
              <a:gd name="connsiteX6" fmla="*/ 620485 w 1436914"/>
              <a:gd name="connsiteY6" fmla="*/ 457200 h 843643"/>
              <a:gd name="connsiteX7" fmla="*/ 506185 w 1436914"/>
              <a:gd name="connsiteY7" fmla="*/ 800100 h 843643"/>
              <a:gd name="connsiteX8" fmla="*/ 244928 w 1436914"/>
              <a:gd name="connsiteY8" fmla="*/ 718457 h 843643"/>
              <a:gd name="connsiteX9" fmla="*/ 0 w 1436914"/>
              <a:gd name="connsiteY9" fmla="*/ 653143 h 843643"/>
              <a:gd name="connsiteX0" fmla="*/ 1191986 w 1191986"/>
              <a:gd name="connsiteY0" fmla="*/ 0 h 843643"/>
              <a:gd name="connsiteX1" fmla="*/ 881743 w 1191986"/>
              <a:gd name="connsiteY1" fmla="*/ 653143 h 843643"/>
              <a:gd name="connsiteX2" fmla="*/ 996043 w 1191986"/>
              <a:gd name="connsiteY2" fmla="*/ 489857 h 843643"/>
              <a:gd name="connsiteX3" fmla="*/ 832757 w 1191986"/>
              <a:gd name="connsiteY3" fmla="*/ 391886 h 843643"/>
              <a:gd name="connsiteX4" fmla="*/ 375557 w 1191986"/>
              <a:gd name="connsiteY4" fmla="*/ 195943 h 843643"/>
              <a:gd name="connsiteX5" fmla="*/ 375557 w 1191986"/>
              <a:gd name="connsiteY5" fmla="*/ 277586 h 843643"/>
              <a:gd name="connsiteX6" fmla="*/ 375557 w 1191986"/>
              <a:gd name="connsiteY6" fmla="*/ 457200 h 843643"/>
              <a:gd name="connsiteX7" fmla="*/ 261257 w 1191986"/>
              <a:gd name="connsiteY7" fmla="*/ 800100 h 843643"/>
              <a:gd name="connsiteX8" fmla="*/ 0 w 1191986"/>
              <a:gd name="connsiteY8" fmla="*/ 718457 h 843643"/>
              <a:gd name="connsiteX0" fmla="*/ 930729 w 930729"/>
              <a:gd name="connsiteY0" fmla="*/ 0 h 800100"/>
              <a:gd name="connsiteX1" fmla="*/ 620486 w 930729"/>
              <a:gd name="connsiteY1" fmla="*/ 653143 h 800100"/>
              <a:gd name="connsiteX2" fmla="*/ 734786 w 930729"/>
              <a:gd name="connsiteY2" fmla="*/ 489857 h 800100"/>
              <a:gd name="connsiteX3" fmla="*/ 571500 w 930729"/>
              <a:gd name="connsiteY3" fmla="*/ 391886 h 800100"/>
              <a:gd name="connsiteX4" fmla="*/ 114300 w 930729"/>
              <a:gd name="connsiteY4" fmla="*/ 195943 h 800100"/>
              <a:gd name="connsiteX5" fmla="*/ 114300 w 930729"/>
              <a:gd name="connsiteY5" fmla="*/ 277586 h 800100"/>
              <a:gd name="connsiteX6" fmla="*/ 114300 w 930729"/>
              <a:gd name="connsiteY6" fmla="*/ 457200 h 800100"/>
              <a:gd name="connsiteX7" fmla="*/ 0 w 930729"/>
              <a:gd name="connsiteY7" fmla="*/ 800100 h 800100"/>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 name="connsiteX6" fmla="*/ 76200 w 892629"/>
              <a:gd name="connsiteY6" fmla="*/ 457200 h 734786"/>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29" h="734786">
                <a:moveTo>
                  <a:pt x="892629" y="0"/>
                </a:moveTo>
                <a:cubicBezTo>
                  <a:pt x="753836" y="285750"/>
                  <a:pt x="615043" y="571500"/>
                  <a:pt x="582386" y="653143"/>
                </a:cubicBezTo>
                <a:cubicBezTo>
                  <a:pt x="549729" y="734786"/>
                  <a:pt x="704850" y="533400"/>
                  <a:pt x="696686" y="489857"/>
                </a:cubicBezTo>
                <a:cubicBezTo>
                  <a:pt x="688522" y="446314"/>
                  <a:pt x="636814" y="440872"/>
                  <a:pt x="533400" y="391886"/>
                </a:cubicBezTo>
                <a:cubicBezTo>
                  <a:pt x="429986" y="342900"/>
                  <a:pt x="152400" y="214993"/>
                  <a:pt x="76200" y="195943"/>
                </a:cubicBezTo>
                <a:cubicBezTo>
                  <a:pt x="0" y="176893"/>
                  <a:pt x="76200" y="277586"/>
                  <a:pt x="76200" y="2775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3"/>
          <p:cNvSpPr txBox="1">
            <a:spLocks noChangeArrowheads="1"/>
          </p:cNvSpPr>
          <p:nvPr/>
        </p:nvSpPr>
        <p:spPr bwMode="auto">
          <a:xfrm>
            <a:off x="2971800" y="0"/>
            <a:ext cx="6172200" cy="923330"/>
          </a:xfrm>
          <a:prstGeom prst="rect">
            <a:avLst/>
          </a:prstGeom>
          <a:noFill/>
          <a:ln w="9525">
            <a:noFill/>
            <a:miter lim="800000"/>
            <a:headEnd/>
            <a:tailEnd/>
          </a:ln>
        </p:spPr>
        <p:txBody>
          <a:bodyPr wrap="square">
            <a:spAutoFit/>
          </a:bodyPr>
          <a:lstStyle/>
          <a:p>
            <a:pPr algn="ctr">
              <a:defRPr/>
            </a:pPr>
            <a:r>
              <a:rPr lang="en-US" sz="5400" b="1" dirty="0" smtClean="0">
                <a:solidFill>
                  <a:srgbClr val="FF0000"/>
                </a:solidFill>
                <a:effectLst>
                  <a:outerShdw dist="50800" dir="5400000" algn="ctr" rotWithShape="0">
                    <a:schemeClr val="tx1"/>
                  </a:outerShdw>
                </a:effectLst>
                <a:latin typeface="Calibri" pitchFamily="34" charset="0"/>
              </a:rPr>
              <a:t>The Corps Is Formed</a:t>
            </a:r>
            <a:endParaRPr lang="en-US" sz="54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xit" presetSubtype="0" fill="hold" nodeType="withEffect">
                                  <p:stCondLst>
                                    <p:cond delay="50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26"/>
                                        </p:tgtEl>
                                      </p:cBhvr>
                                    </p:animEffect>
                                    <p:set>
                                      <p:cBhvr>
                                        <p:cTn id="13" dur="1" fill="hold">
                                          <p:stCondLst>
                                            <p:cond delay="999"/>
                                          </p:stCondLst>
                                        </p:cTn>
                                        <p:tgtEl>
                                          <p:spTgt spid="26"/>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2000"/>
                                        <p:tgtEl>
                                          <p:spTgt spid="7"/>
                                        </p:tgtEl>
                                      </p:cBhvr>
                                    </p:animEffect>
                                  </p:childTnLst>
                                </p:cTn>
                              </p:par>
                              <p:par>
                                <p:cTn id="27" presetID="10" presetClass="exit" presetSubtype="0" fill="hold" grpId="0" nodeType="withEffect">
                                  <p:stCondLst>
                                    <p:cond delay="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1" grpId="0" animBg="1"/>
      <p:bldP spid="7" grpId="0" animBg="1"/>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3" descr="3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spTree>
  </p:cSld>
  <p:clrMapOvr>
    <a:masterClrMapping/>
  </p:clrMapOvr>
  <p:transition advTm="1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4" descr="3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330 Ma </a:t>
            </a:r>
          </a:p>
        </p:txBody>
      </p:sp>
    </p:spTree>
  </p:cSld>
  <p:clrMapOvr>
    <a:masterClrMapping/>
  </p:clrMapOvr>
  <p:transition advTm="1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
        <p:nvSpPr>
          <p:cNvPr id="12" name="Oval 11"/>
          <p:cNvSpPr/>
          <p:nvPr/>
        </p:nvSpPr>
        <p:spPr bwMode="auto">
          <a:xfrm>
            <a:off x="-14989" y="5171606"/>
            <a:ext cx="1386590"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2504090" y="1728951"/>
            <a:ext cx="1245475" cy="1573925"/>
          </a:xfrm>
          <a:custGeom>
            <a:avLst/>
            <a:gdLst>
              <a:gd name="connsiteX0" fmla="*/ 712076 w 1245475"/>
              <a:gd name="connsiteY0" fmla="*/ 21021 h 1573925"/>
              <a:gd name="connsiteX1" fmla="*/ 822434 w 1245475"/>
              <a:gd name="connsiteY1" fmla="*/ 336332 h 1573925"/>
              <a:gd name="connsiteX2" fmla="*/ 917027 w 1245475"/>
              <a:gd name="connsiteY2" fmla="*/ 336332 h 1573925"/>
              <a:gd name="connsiteX3" fmla="*/ 932793 w 1245475"/>
              <a:gd name="connsiteY3" fmla="*/ 446690 h 1573925"/>
              <a:gd name="connsiteX4" fmla="*/ 1027386 w 1245475"/>
              <a:gd name="connsiteY4" fmla="*/ 651642 h 1573925"/>
              <a:gd name="connsiteX5" fmla="*/ 775138 w 1245475"/>
              <a:gd name="connsiteY5" fmla="*/ 746235 h 1573925"/>
              <a:gd name="connsiteX6" fmla="*/ 759372 w 1245475"/>
              <a:gd name="connsiteY6" fmla="*/ 888125 h 1573925"/>
              <a:gd name="connsiteX7" fmla="*/ 885496 w 1245475"/>
              <a:gd name="connsiteY7" fmla="*/ 935421 h 1573925"/>
              <a:gd name="connsiteX8" fmla="*/ 901262 w 1245475"/>
              <a:gd name="connsiteY8" fmla="*/ 856594 h 1573925"/>
              <a:gd name="connsiteX9" fmla="*/ 964324 w 1245475"/>
              <a:gd name="connsiteY9" fmla="*/ 872359 h 1573925"/>
              <a:gd name="connsiteX10" fmla="*/ 1106213 w 1245475"/>
              <a:gd name="connsiteY10" fmla="*/ 1061546 h 1573925"/>
              <a:gd name="connsiteX11" fmla="*/ 1216572 w 1245475"/>
              <a:gd name="connsiteY11" fmla="*/ 1234966 h 1573925"/>
              <a:gd name="connsiteX12" fmla="*/ 1216572 w 1245475"/>
              <a:gd name="connsiteY12" fmla="*/ 1298028 h 1573925"/>
              <a:gd name="connsiteX13" fmla="*/ 1043151 w 1245475"/>
              <a:gd name="connsiteY13" fmla="*/ 1361090 h 1573925"/>
              <a:gd name="connsiteX14" fmla="*/ 806669 w 1245475"/>
              <a:gd name="connsiteY14" fmla="*/ 1487215 h 1573925"/>
              <a:gd name="connsiteX15" fmla="*/ 601717 w 1245475"/>
              <a:gd name="connsiteY15" fmla="*/ 1566042 h 1573925"/>
              <a:gd name="connsiteX16" fmla="*/ 412531 w 1245475"/>
              <a:gd name="connsiteY16" fmla="*/ 1534511 h 1573925"/>
              <a:gd name="connsiteX17" fmla="*/ 396765 w 1245475"/>
              <a:gd name="connsiteY17" fmla="*/ 1502980 h 1573925"/>
              <a:gd name="connsiteX18" fmla="*/ 160282 w 1245475"/>
              <a:gd name="connsiteY18" fmla="*/ 1424152 h 1573925"/>
              <a:gd name="connsiteX19" fmla="*/ 18393 w 1245475"/>
              <a:gd name="connsiteY19" fmla="*/ 1140373 h 1573925"/>
              <a:gd name="connsiteX20" fmla="*/ 49924 w 1245475"/>
              <a:gd name="connsiteY20" fmla="*/ 951187 h 1573925"/>
              <a:gd name="connsiteX21" fmla="*/ 144517 w 1245475"/>
              <a:gd name="connsiteY21" fmla="*/ 840828 h 1573925"/>
              <a:gd name="connsiteX22" fmla="*/ 223344 w 1245475"/>
              <a:gd name="connsiteY22" fmla="*/ 698939 h 1573925"/>
              <a:gd name="connsiteX23" fmla="*/ 381000 w 1245475"/>
              <a:gd name="connsiteY23" fmla="*/ 446690 h 1573925"/>
              <a:gd name="connsiteX24" fmla="*/ 538655 w 1245475"/>
              <a:gd name="connsiteY24" fmla="*/ 210208 h 1573925"/>
              <a:gd name="connsiteX25" fmla="*/ 712076 w 1245475"/>
              <a:gd name="connsiteY25" fmla="*/ 21021 h 157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5475" h="1573925">
                <a:moveTo>
                  <a:pt x="712076" y="21021"/>
                </a:moveTo>
                <a:cubicBezTo>
                  <a:pt x="759372" y="42042"/>
                  <a:pt x="788275" y="283780"/>
                  <a:pt x="822434" y="336332"/>
                </a:cubicBezTo>
                <a:cubicBezTo>
                  <a:pt x="856593" y="388884"/>
                  <a:pt x="898634" y="317939"/>
                  <a:pt x="917027" y="336332"/>
                </a:cubicBezTo>
                <a:cubicBezTo>
                  <a:pt x="935420" y="354725"/>
                  <a:pt x="914400" y="394138"/>
                  <a:pt x="932793" y="446690"/>
                </a:cubicBezTo>
                <a:cubicBezTo>
                  <a:pt x="951186" y="499242"/>
                  <a:pt x="1053662" y="601718"/>
                  <a:pt x="1027386" y="651642"/>
                </a:cubicBezTo>
                <a:cubicBezTo>
                  <a:pt x="1001110" y="701566"/>
                  <a:pt x="819807" y="706821"/>
                  <a:pt x="775138" y="746235"/>
                </a:cubicBezTo>
                <a:cubicBezTo>
                  <a:pt x="730469" y="785649"/>
                  <a:pt x="740979" y="856594"/>
                  <a:pt x="759372" y="888125"/>
                </a:cubicBezTo>
                <a:cubicBezTo>
                  <a:pt x="777765" y="919656"/>
                  <a:pt x="861848" y="940676"/>
                  <a:pt x="885496" y="935421"/>
                </a:cubicBezTo>
                <a:cubicBezTo>
                  <a:pt x="909144" y="930166"/>
                  <a:pt x="888124" y="867104"/>
                  <a:pt x="901262" y="856594"/>
                </a:cubicBezTo>
                <a:cubicBezTo>
                  <a:pt x="914400" y="846084"/>
                  <a:pt x="930166" y="838200"/>
                  <a:pt x="964324" y="872359"/>
                </a:cubicBezTo>
                <a:cubicBezTo>
                  <a:pt x="998482" y="906518"/>
                  <a:pt x="1064172" y="1001112"/>
                  <a:pt x="1106213" y="1061546"/>
                </a:cubicBezTo>
                <a:cubicBezTo>
                  <a:pt x="1148254" y="1121981"/>
                  <a:pt x="1198179" y="1195552"/>
                  <a:pt x="1216572" y="1234966"/>
                </a:cubicBezTo>
                <a:cubicBezTo>
                  <a:pt x="1234965" y="1274380"/>
                  <a:pt x="1245475" y="1277007"/>
                  <a:pt x="1216572" y="1298028"/>
                </a:cubicBezTo>
                <a:cubicBezTo>
                  <a:pt x="1187669" y="1319049"/>
                  <a:pt x="1111468" y="1329559"/>
                  <a:pt x="1043151" y="1361090"/>
                </a:cubicBezTo>
                <a:cubicBezTo>
                  <a:pt x="974834" y="1392621"/>
                  <a:pt x="880241" y="1453056"/>
                  <a:pt x="806669" y="1487215"/>
                </a:cubicBezTo>
                <a:cubicBezTo>
                  <a:pt x="733097" y="1521374"/>
                  <a:pt x="667406" y="1558159"/>
                  <a:pt x="601717" y="1566042"/>
                </a:cubicBezTo>
                <a:cubicBezTo>
                  <a:pt x="536028" y="1573925"/>
                  <a:pt x="446690" y="1545021"/>
                  <a:pt x="412531" y="1534511"/>
                </a:cubicBezTo>
                <a:cubicBezTo>
                  <a:pt x="378372" y="1524001"/>
                  <a:pt x="438806" y="1521373"/>
                  <a:pt x="396765" y="1502980"/>
                </a:cubicBezTo>
                <a:cubicBezTo>
                  <a:pt x="354724" y="1484587"/>
                  <a:pt x="223344" y="1484586"/>
                  <a:pt x="160282" y="1424152"/>
                </a:cubicBezTo>
                <a:cubicBezTo>
                  <a:pt x="97220" y="1363718"/>
                  <a:pt x="36786" y="1219201"/>
                  <a:pt x="18393" y="1140373"/>
                </a:cubicBezTo>
                <a:cubicBezTo>
                  <a:pt x="0" y="1061546"/>
                  <a:pt x="28903" y="1001111"/>
                  <a:pt x="49924" y="951187"/>
                </a:cubicBezTo>
                <a:cubicBezTo>
                  <a:pt x="70945" y="901263"/>
                  <a:pt x="115614" y="882869"/>
                  <a:pt x="144517" y="840828"/>
                </a:cubicBezTo>
                <a:cubicBezTo>
                  <a:pt x="173420" y="798787"/>
                  <a:pt x="183930" y="764629"/>
                  <a:pt x="223344" y="698939"/>
                </a:cubicBezTo>
                <a:cubicBezTo>
                  <a:pt x="262758" y="633249"/>
                  <a:pt x="328448" y="528145"/>
                  <a:pt x="381000" y="446690"/>
                </a:cubicBezTo>
                <a:cubicBezTo>
                  <a:pt x="433552" y="365235"/>
                  <a:pt x="483476" y="278525"/>
                  <a:pt x="538655" y="210208"/>
                </a:cubicBezTo>
                <a:cubicBezTo>
                  <a:pt x="593834" y="141891"/>
                  <a:pt x="664780" y="0"/>
                  <a:pt x="712076" y="21021"/>
                </a:cubicBezTo>
                <a:close/>
              </a:path>
            </a:pathLst>
          </a:custGeom>
          <a:solidFill>
            <a:srgbClr val="FFFF0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a:p>
            <a:pPr algn="ctr"/>
            <a:endParaRPr lang="en-US" sz="2400" dirty="0" smtClean="0">
              <a:solidFill>
                <a:schemeClr val="tx1"/>
              </a:solidFill>
            </a:endParaRPr>
          </a:p>
          <a:p>
            <a:pPr algn="ctr"/>
            <a:r>
              <a:rPr lang="en-US" sz="2800" dirty="0" smtClean="0">
                <a:solidFill>
                  <a:schemeClr val="tx1"/>
                </a:solidFill>
              </a:rPr>
              <a:t>N.A. </a:t>
            </a:r>
            <a:endParaRPr lang="en-US" sz="2800" dirty="0">
              <a:solidFill>
                <a:schemeClr val="tx1"/>
              </a:solidFill>
            </a:endParaRPr>
          </a:p>
        </p:txBody>
      </p:sp>
      <p:sp>
        <p:nvSpPr>
          <p:cNvPr id="15" name="Freeform 14"/>
          <p:cNvSpPr/>
          <p:nvPr/>
        </p:nvSpPr>
        <p:spPr>
          <a:xfrm>
            <a:off x="3200400" y="3352800"/>
            <a:ext cx="1600200" cy="1558158"/>
          </a:xfrm>
          <a:custGeom>
            <a:avLst/>
            <a:gdLst>
              <a:gd name="connsiteX0" fmla="*/ 0 w 1642241"/>
              <a:gd name="connsiteY0" fmla="*/ 1416269 h 1634358"/>
              <a:gd name="connsiteX1" fmla="*/ 409903 w 1642241"/>
              <a:gd name="connsiteY1" fmla="*/ 1274379 h 1634358"/>
              <a:gd name="connsiteX2" fmla="*/ 551793 w 1642241"/>
              <a:gd name="connsiteY2" fmla="*/ 1179786 h 1634358"/>
              <a:gd name="connsiteX3" fmla="*/ 646386 w 1642241"/>
              <a:gd name="connsiteY3" fmla="*/ 1022131 h 1634358"/>
              <a:gd name="connsiteX4" fmla="*/ 677917 w 1642241"/>
              <a:gd name="connsiteY4" fmla="*/ 880241 h 1634358"/>
              <a:gd name="connsiteX5" fmla="*/ 693683 w 1642241"/>
              <a:gd name="connsiteY5" fmla="*/ 785648 h 1634358"/>
              <a:gd name="connsiteX6" fmla="*/ 378372 w 1642241"/>
              <a:gd name="connsiteY6" fmla="*/ 659524 h 1634358"/>
              <a:gd name="connsiteX7" fmla="*/ 268014 w 1642241"/>
              <a:gd name="connsiteY7" fmla="*/ 533400 h 1634358"/>
              <a:gd name="connsiteX8" fmla="*/ 252248 w 1642241"/>
              <a:gd name="connsiteY8" fmla="*/ 233855 h 1634358"/>
              <a:gd name="connsiteX9" fmla="*/ 378372 w 1642241"/>
              <a:gd name="connsiteY9" fmla="*/ 28903 h 1634358"/>
              <a:gd name="connsiteX10" fmla="*/ 804041 w 1642241"/>
              <a:gd name="connsiteY10" fmla="*/ 60434 h 1634358"/>
              <a:gd name="connsiteX11" fmla="*/ 1024759 w 1642241"/>
              <a:gd name="connsiteY11" fmla="*/ 202324 h 1634358"/>
              <a:gd name="connsiteX12" fmla="*/ 1166648 w 1642241"/>
              <a:gd name="connsiteY12" fmla="*/ 359979 h 1634358"/>
              <a:gd name="connsiteX13" fmla="*/ 1292772 w 1642241"/>
              <a:gd name="connsiteY13" fmla="*/ 375745 h 1634358"/>
              <a:gd name="connsiteX14" fmla="*/ 1497724 w 1642241"/>
              <a:gd name="connsiteY14" fmla="*/ 486103 h 1634358"/>
              <a:gd name="connsiteX15" fmla="*/ 1592317 w 1642241"/>
              <a:gd name="connsiteY15" fmla="*/ 754117 h 1634358"/>
              <a:gd name="connsiteX16" fmla="*/ 1623848 w 1642241"/>
              <a:gd name="connsiteY16" fmla="*/ 974834 h 1634358"/>
              <a:gd name="connsiteX17" fmla="*/ 1481959 w 1642241"/>
              <a:gd name="connsiteY17" fmla="*/ 1274379 h 1634358"/>
              <a:gd name="connsiteX18" fmla="*/ 1355834 w 1642241"/>
              <a:gd name="connsiteY18" fmla="*/ 1542393 h 1634358"/>
              <a:gd name="connsiteX19" fmla="*/ 1072055 w 1642241"/>
              <a:gd name="connsiteY19" fmla="*/ 1621220 h 1634358"/>
              <a:gd name="connsiteX20" fmla="*/ 804041 w 1642241"/>
              <a:gd name="connsiteY20" fmla="*/ 1605455 h 1634358"/>
              <a:gd name="connsiteX21" fmla="*/ 409903 w 1642241"/>
              <a:gd name="connsiteY21" fmla="*/ 1605455 h 1634358"/>
              <a:gd name="connsiteX22" fmla="*/ 0 w 1642241"/>
              <a:gd name="connsiteY22" fmla="*/ 1416269 h 163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2241" h="1634358">
                <a:moveTo>
                  <a:pt x="0" y="1416269"/>
                </a:moveTo>
                <a:cubicBezTo>
                  <a:pt x="0" y="1361090"/>
                  <a:pt x="317938" y="1313793"/>
                  <a:pt x="409903" y="1274379"/>
                </a:cubicBezTo>
                <a:cubicBezTo>
                  <a:pt x="501868" y="1234965"/>
                  <a:pt x="512379" y="1221827"/>
                  <a:pt x="551793" y="1179786"/>
                </a:cubicBezTo>
                <a:cubicBezTo>
                  <a:pt x="591207" y="1137745"/>
                  <a:pt x="625365" y="1072055"/>
                  <a:pt x="646386" y="1022131"/>
                </a:cubicBezTo>
                <a:cubicBezTo>
                  <a:pt x="667407" y="972207"/>
                  <a:pt x="670034" y="919655"/>
                  <a:pt x="677917" y="880241"/>
                </a:cubicBezTo>
                <a:cubicBezTo>
                  <a:pt x="685800" y="840827"/>
                  <a:pt x="743607" y="822434"/>
                  <a:pt x="693683" y="785648"/>
                </a:cubicBezTo>
                <a:cubicBezTo>
                  <a:pt x="643759" y="748862"/>
                  <a:pt x="449317" y="701565"/>
                  <a:pt x="378372" y="659524"/>
                </a:cubicBezTo>
                <a:cubicBezTo>
                  <a:pt x="307427" y="617483"/>
                  <a:pt x="289035" y="604345"/>
                  <a:pt x="268014" y="533400"/>
                </a:cubicBezTo>
                <a:cubicBezTo>
                  <a:pt x="246993" y="462455"/>
                  <a:pt x="233855" y="317938"/>
                  <a:pt x="252248" y="233855"/>
                </a:cubicBezTo>
                <a:cubicBezTo>
                  <a:pt x="270641" y="149772"/>
                  <a:pt x="286407" y="57807"/>
                  <a:pt x="378372" y="28903"/>
                </a:cubicBezTo>
                <a:cubicBezTo>
                  <a:pt x="470338" y="0"/>
                  <a:pt x="696310" y="31531"/>
                  <a:pt x="804041" y="60434"/>
                </a:cubicBezTo>
                <a:cubicBezTo>
                  <a:pt x="911772" y="89338"/>
                  <a:pt x="964325" y="152400"/>
                  <a:pt x="1024759" y="202324"/>
                </a:cubicBezTo>
                <a:cubicBezTo>
                  <a:pt x="1085193" y="252248"/>
                  <a:pt x="1121979" y="331076"/>
                  <a:pt x="1166648" y="359979"/>
                </a:cubicBezTo>
                <a:cubicBezTo>
                  <a:pt x="1211317" y="388882"/>
                  <a:pt x="1237593" y="354724"/>
                  <a:pt x="1292772" y="375745"/>
                </a:cubicBezTo>
                <a:cubicBezTo>
                  <a:pt x="1347951" y="396766"/>
                  <a:pt x="1447800" y="423041"/>
                  <a:pt x="1497724" y="486103"/>
                </a:cubicBezTo>
                <a:cubicBezTo>
                  <a:pt x="1547648" y="549165"/>
                  <a:pt x="1571296" y="672662"/>
                  <a:pt x="1592317" y="754117"/>
                </a:cubicBezTo>
                <a:cubicBezTo>
                  <a:pt x="1613338" y="835572"/>
                  <a:pt x="1642241" y="888124"/>
                  <a:pt x="1623848" y="974834"/>
                </a:cubicBezTo>
                <a:cubicBezTo>
                  <a:pt x="1605455" y="1061544"/>
                  <a:pt x="1481959" y="1274379"/>
                  <a:pt x="1481959" y="1274379"/>
                </a:cubicBezTo>
                <a:cubicBezTo>
                  <a:pt x="1437290" y="1368972"/>
                  <a:pt x="1424151" y="1484586"/>
                  <a:pt x="1355834" y="1542393"/>
                </a:cubicBezTo>
                <a:cubicBezTo>
                  <a:pt x="1287517" y="1600200"/>
                  <a:pt x="1164020" y="1610710"/>
                  <a:pt x="1072055" y="1621220"/>
                </a:cubicBezTo>
                <a:cubicBezTo>
                  <a:pt x="980090" y="1631730"/>
                  <a:pt x="914400" y="1608082"/>
                  <a:pt x="804041" y="1605455"/>
                </a:cubicBezTo>
                <a:cubicBezTo>
                  <a:pt x="693682" y="1602828"/>
                  <a:pt x="538655" y="1634358"/>
                  <a:pt x="409903" y="1605455"/>
                </a:cubicBezTo>
                <a:cubicBezTo>
                  <a:pt x="281151" y="1576552"/>
                  <a:pt x="0" y="1471448"/>
                  <a:pt x="0" y="1416269"/>
                </a:cubicBezTo>
                <a:close/>
              </a:path>
            </a:pathLst>
          </a:custGeom>
          <a:solidFill>
            <a:schemeClr val="accent2">
              <a:lumMod val="60000"/>
              <a:lumOff val="40000"/>
              <a:alpha val="6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p>
          <a:p>
            <a:pPr algn="ctr"/>
            <a:r>
              <a:rPr lang="en-US" sz="2800" dirty="0" smtClean="0">
                <a:solidFill>
                  <a:schemeClr val="tx1"/>
                </a:solidFill>
              </a:rPr>
              <a:t>       Africa</a:t>
            </a:r>
            <a:endParaRPr lang="en-US" sz="2800" dirty="0">
              <a:solidFill>
                <a:schemeClr val="tx1"/>
              </a:solidFill>
            </a:endParaRPr>
          </a:p>
        </p:txBody>
      </p:sp>
      <p:sp>
        <p:nvSpPr>
          <p:cNvPr id="16" name="Freeform 15"/>
          <p:cNvSpPr/>
          <p:nvPr/>
        </p:nvSpPr>
        <p:spPr>
          <a:xfrm>
            <a:off x="3200400" y="3255579"/>
            <a:ext cx="386255" cy="281152"/>
          </a:xfrm>
          <a:custGeom>
            <a:avLst/>
            <a:gdLst>
              <a:gd name="connsiteX0" fmla="*/ 0 w 386255"/>
              <a:gd name="connsiteY0" fmla="*/ 39414 h 281152"/>
              <a:gd name="connsiteX1" fmla="*/ 331076 w 386255"/>
              <a:gd name="connsiteY1" fmla="*/ 7883 h 281152"/>
              <a:gd name="connsiteX2" fmla="*/ 331076 w 386255"/>
              <a:gd name="connsiteY2" fmla="*/ 86711 h 281152"/>
              <a:gd name="connsiteX3" fmla="*/ 189186 w 386255"/>
              <a:gd name="connsiteY3" fmla="*/ 165538 h 281152"/>
              <a:gd name="connsiteX4" fmla="*/ 189186 w 386255"/>
              <a:gd name="connsiteY4" fmla="*/ 244366 h 281152"/>
              <a:gd name="connsiteX5" fmla="*/ 141890 w 386255"/>
              <a:gd name="connsiteY5" fmla="*/ 275897 h 281152"/>
              <a:gd name="connsiteX6" fmla="*/ 63062 w 386255"/>
              <a:gd name="connsiteY6" fmla="*/ 212835 h 281152"/>
              <a:gd name="connsiteX7" fmla="*/ 47297 w 386255"/>
              <a:gd name="connsiteY7" fmla="*/ 118242 h 281152"/>
              <a:gd name="connsiteX8" fmla="*/ 0 w 386255"/>
              <a:gd name="connsiteY8" fmla="*/ 39414 h 2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55" h="281152">
                <a:moveTo>
                  <a:pt x="0" y="39414"/>
                </a:moveTo>
                <a:cubicBezTo>
                  <a:pt x="137948" y="19707"/>
                  <a:pt x="275897" y="0"/>
                  <a:pt x="331076" y="7883"/>
                </a:cubicBezTo>
                <a:cubicBezTo>
                  <a:pt x="386255" y="15766"/>
                  <a:pt x="354724" y="60435"/>
                  <a:pt x="331076" y="86711"/>
                </a:cubicBezTo>
                <a:cubicBezTo>
                  <a:pt x="307428" y="112987"/>
                  <a:pt x="212834" y="139262"/>
                  <a:pt x="189186" y="165538"/>
                </a:cubicBezTo>
                <a:cubicBezTo>
                  <a:pt x="165538" y="191814"/>
                  <a:pt x="197069" y="225973"/>
                  <a:pt x="189186" y="244366"/>
                </a:cubicBezTo>
                <a:cubicBezTo>
                  <a:pt x="181303" y="262759"/>
                  <a:pt x="162911" y="281152"/>
                  <a:pt x="141890" y="275897"/>
                </a:cubicBezTo>
                <a:cubicBezTo>
                  <a:pt x="120869" y="270642"/>
                  <a:pt x="78827" y="239111"/>
                  <a:pt x="63062" y="212835"/>
                </a:cubicBezTo>
                <a:cubicBezTo>
                  <a:pt x="47297" y="186559"/>
                  <a:pt x="47297" y="118242"/>
                  <a:pt x="47297" y="118242"/>
                </a:cubicBezTo>
                <a:lnTo>
                  <a:pt x="0" y="39414"/>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505210" y="2345806"/>
            <a:ext cx="3703463" cy="930786"/>
            <a:chOff x="3505210" y="2345806"/>
            <a:chExt cx="3703463" cy="930786"/>
          </a:xfrm>
        </p:grpSpPr>
        <p:sp>
          <p:nvSpPr>
            <p:cNvPr id="14" name="TextBox 13"/>
            <p:cNvSpPr txBox="1"/>
            <p:nvPr/>
          </p:nvSpPr>
          <p:spPr>
            <a:xfrm rot="20682473">
              <a:off x="4684584" y="2345806"/>
              <a:ext cx="2524089" cy="523220"/>
            </a:xfrm>
            <a:prstGeom prst="rect">
              <a:avLst/>
            </a:prstGeom>
            <a:solidFill>
              <a:schemeClr val="bg1">
                <a:alpha val="74000"/>
              </a:schemeClr>
            </a:solidFill>
            <a:ln w="38100">
              <a:solidFill>
                <a:schemeClr val="tx1"/>
              </a:solidFill>
            </a:ln>
          </p:spPr>
          <p:txBody>
            <a:bodyPr wrap="none" rtlCol="0">
              <a:spAutoFit/>
            </a:bodyPr>
            <a:lstStyle/>
            <a:p>
              <a:r>
                <a:rPr lang="en-US" sz="2800" dirty="0" smtClean="0"/>
                <a:t>micro-continent</a:t>
              </a:r>
              <a:endParaRPr lang="en-US" sz="2800" dirty="0"/>
            </a:p>
          </p:txBody>
        </p:sp>
        <p:cxnSp>
          <p:nvCxnSpPr>
            <p:cNvPr id="28" name="Straight Arrow Connector 27"/>
            <p:cNvCxnSpPr>
              <a:stCxn id="14" idx="1"/>
            </p:cNvCxnSpPr>
            <p:nvPr/>
          </p:nvCxnSpPr>
          <p:spPr>
            <a:xfrm rot="10800000" flipV="1">
              <a:off x="3505210" y="2940267"/>
              <a:ext cx="1224058" cy="336325"/>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 calcmode="lin" valueType="num">
                                      <p:cBhvr>
                                        <p:cTn id="24"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right)">
                                      <p:cBhvr>
                                        <p:cTn id="3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220663" y="625475"/>
            <a:ext cx="8702675" cy="5605463"/>
            <a:chOff x="220663" y="625475"/>
            <a:chExt cx="8702675" cy="5605463"/>
          </a:xfrm>
        </p:grpSpPr>
        <p:pic>
          <p:nvPicPr>
            <p:cNvPr id="93186"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
        <p:nvSpPr>
          <p:cNvPr id="12" name="Oval 11"/>
          <p:cNvSpPr/>
          <p:nvPr/>
        </p:nvSpPr>
        <p:spPr bwMode="auto">
          <a:xfrm>
            <a:off x="-14989" y="5171606"/>
            <a:ext cx="1386590"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0" y="51054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504090" y="1728951"/>
            <a:ext cx="1245475" cy="1573925"/>
          </a:xfrm>
          <a:custGeom>
            <a:avLst/>
            <a:gdLst>
              <a:gd name="connsiteX0" fmla="*/ 712076 w 1245475"/>
              <a:gd name="connsiteY0" fmla="*/ 21021 h 1573925"/>
              <a:gd name="connsiteX1" fmla="*/ 822434 w 1245475"/>
              <a:gd name="connsiteY1" fmla="*/ 336332 h 1573925"/>
              <a:gd name="connsiteX2" fmla="*/ 917027 w 1245475"/>
              <a:gd name="connsiteY2" fmla="*/ 336332 h 1573925"/>
              <a:gd name="connsiteX3" fmla="*/ 932793 w 1245475"/>
              <a:gd name="connsiteY3" fmla="*/ 446690 h 1573925"/>
              <a:gd name="connsiteX4" fmla="*/ 1027386 w 1245475"/>
              <a:gd name="connsiteY4" fmla="*/ 651642 h 1573925"/>
              <a:gd name="connsiteX5" fmla="*/ 775138 w 1245475"/>
              <a:gd name="connsiteY5" fmla="*/ 746235 h 1573925"/>
              <a:gd name="connsiteX6" fmla="*/ 759372 w 1245475"/>
              <a:gd name="connsiteY6" fmla="*/ 888125 h 1573925"/>
              <a:gd name="connsiteX7" fmla="*/ 885496 w 1245475"/>
              <a:gd name="connsiteY7" fmla="*/ 935421 h 1573925"/>
              <a:gd name="connsiteX8" fmla="*/ 901262 w 1245475"/>
              <a:gd name="connsiteY8" fmla="*/ 856594 h 1573925"/>
              <a:gd name="connsiteX9" fmla="*/ 964324 w 1245475"/>
              <a:gd name="connsiteY9" fmla="*/ 872359 h 1573925"/>
              <a:gd name="connsiteX10" fmla="*/ 1106213 w 1245475"/>
              <a:gd name="connsiteY10" fmla="*/ 1061546 h 1573925"/>
              <a:gd name="connsiteX11" fmla="*/ 1216572 w 1245475"/>
              <a:gd name="connsiteY11" fmla="*/ 1234966 h 1573925"/>
              <a:gd name="connsiteX12" fmla="*/ 1216572 w 1245475"/>
              <a:gd name="connsiteY12" fmla="*/ 1298028 h 1573925"/>
              <a:gd name="connsiteX13" fmla="*/ 1043151 w 1245475"/>
              <a:gd name="connsiteY13" fmla="*/ 1361090 h 1573925"/>
              <a:gd name="connsiteX14" fmla="*/ 806669 w 1245475"/>
              <a:gd name="connsiteY14" fmla="*/ 1487215 h 1573925"/>
              <a:gd name="connsiteX15" fmla="*/ 601717 w 1245475"/>
              <a:gd name="connsiteY15" fmla="*/ 1566042 h 1573925"/>
              <a:gd name="connsiteX16" fmla="*/ 412531 w 1245475"/>
              <a:gd name="connsiteY16" fmla="*/ 1534511 h 1573925"/>
              <a:gd name="connsiteX17" fmla="*/ 396765 w 1245475"/>
              <a:gd name="connsiteY17" fmla="*/ 1502980 h 1573925"/>
              <a:gd name="connsiteX18" fmla="*/ 160282 w 1245475"/>
              <a:gd name="connsiteY18" fmla="*/ 1424152 h 1573925"/>
              <a:gd name="connsiteX19" fmla="*/ 18393 w 1245475"/>
              <a:gd name="connsiteY19" fmla="*/ 1140373 h 1573925"/>
              <a:gd name="connsiteX20" fmla="*/ 49924 w 1245475"/>
              <a:gd name="connsiteY20" fmla="*/ 951187 h 1573925"/>
              <a:gd name="connsiteX21" fmla="*/ 144517 w 1245475"/>
              <a:gd name="connsiteY21" fmla="*/ 840828 h 1573925"/>
              <a:gd name="connsiteX22" fmla="*/ 223344 w 1245475"/>
              <a:gd name="connsiteY22" fmla="*/ 698939 h 1573925"/>
              <a:gd name="connsiteX23" fmla="*/ 381000 w 1245475"/>
              <a:gd name="connsiteY23" fmla="*/ 446690 h 1573925"/>
              <a:gd name="connsiteX24" fmla="*/ 538655 w 1245475"/>
              <a:gd name="connsiteY24" fmla="*/ 210208 h 1573925"/>
              <a:gd name="connsiteX25" fmla="*/ 712076 w 1245475"/>
              <a:gd name="connsiteY25" fmla="*/ 21021 h 157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5475" h="1573925">
                <a:moveTo>
                  <a:pt x="712076" y="21021"/>
                </a:moveTo>
                <a:cubicBezTo>
                  <a:pt x="759372" y="42042"/>
                  <a:pt x="788275" y="283780"/>
                  <a:pt x="822434" y="336332"/>
                </a:cubicBezTo>
                <a:cubicBezTo>
                  <a:pt x="856593" y="388884"/>
                  <a:pt x="898634" y="317939"/>
                  <a:pt x="917027" y="336332"/>
                </a:cubicBezTo>
                <a:cubicBezTo>
                  <a:pt x="935420" y="354725"/>
                  <a:pt x="914400" y="394138"/>
                  <a:pt x="932793" y="446690"/>
                </a:cubicBezTo>
                <a:cubicBezTo>
                  <a:pt x="951186" y="499242"/>
                  <a:pt x="1053662" y="601718"/>
                  <a:pt x="1027386" y="651642"/>
                </a:cubicBezTo>
                <a:cubicBezTo>
                  <a:pt x="1001110" y="701566"/>
                  <a:pt x="819807" y="706821"/>
                  <a:pt x="775138" y="746235"/>
                </a:cubicBezTo>
                <a:cubicBezTo>
                  <a:pt x="730469" y="785649"/>
                  <a:pt x="740979" y="856594"/>
                  <a:pt x="759372" y="888125"/>
                </a:cubicBezTo>
                <a:cubicBezTo>
                  <a:pt x="777765" y="919656"/>
                  <a:pt x="861848" y="940676"/>
                  <a:pt x="885496" y="935421"/>
                </a:cubicBezTo>
                <a:cubicBezTo>
                  <a:pt x="909144" y="930166"/>
                  <a:pt x="888124" y="867104"/>
                  <a:pt x="901262" y="856594"/>
                </a:cubicBezTo>
                <a:cubicBezTo>
                  <a:pt x="914400" y="846084"/>
                  <a:pt x="930166" y="838200"/>
                  <a:pt x="964324" y="872359"/>
                </a:cubicBezTo>
                <a:cubicBezTo>
                  <a:pt x="998482" y="906518"/>
                  <a:pt x="1064172" y="1001112"/>
                  <a:pt x="1106213" y="1061546"/>
                </a:cubicBezTo>
                <a:cubicBezTo>
                  <a:pt x="1148254" y="1121981"/>
                  <a:pt x="1198179" y="1195552"/>
                  <a:pt x="1216572" y="1234966"/>
                </a:cubicBezTo>
                <a:cubicBezTo>
                  <a:pt x="1234965" y="1274380"/>
                  <a:pt x="1245475" y="1277007"/>
                  <a:pt x="1216572" y="1298028"/>
                </a:cubicBezTo>
                <a:cubicBezTo>
                  <a:pt x="1187669" y="1319049"/>
                  <a:pt x="1111468" y="1329559"/>
                  <a:pt x="1043151" y="1361090"/>
                </a:cubicBezTo>
                <a:cubicBezTo>
                  <a:pt x="974834" y="1392621"/>
                  <a:pt x="880241" y="1453056"/>
                  <a:pt x="806669" y="1487215"/>
                </a:cubicBezTo>
                <a:cubicBezTo>
                  <a:pt x="733097" y="1521374"/>
                  <a:pt x="667406" y="1558159"/>
                  <a:pt x="601717" y="1566042"/>
                </a:cubicBezTo>
                <a:cubicBezTo>
                  <a:pt x="536028" y="1573925"/>
                  <a:pt x="446690" y="1545021"/>
                  <a:pt x="412531" y="1534511"/>
                </a:cubicBezTo>
                <a:cubicBezTo>
                  <a:pt x="378372" y="1524001"/>
                  <a:pt x="438806" y="1521373"/>
                  <a:pt x="396765" y="1502980"/>
                </a:cubicBezTo>
                <a:cubicBezTo>
                  <a:pt x="354724" y="1484587"/>
                  <a:pt x="223344" y="1484586"/>
                  <a:pt x="160282" y="1424152"/>
                </a:cubicBezTo>
                <a:cubicBezTo>
                  <a:pt x="97220" y="1363718"/>
                  <a:pt x="36786" y="1219201"/>
                  <a:pt x="18393" y="1140373"/>
                </a:cubicBezTo>
                <a:cubicBezTo>
                  <a:pt x="0" y="1061546"/>
                  <a:pt x="28903" y="1001111"/>
                  <a:pt x="49924" y="951187"/>
                </a:cubicBezTo>
                <a:cubicBezTo>
                  <a:pt x="70945" y="901263"/>
                  <a:pt x="115614" y="882869"/>
                  <a:pt x="144517" y="840828"/>
                </a:cubicBezTo>
                <a:cubicBezTo>
                  <a:pt x="173420" y="798787"/>
                  <a:pt x="183930" y="764629"/>
                  <a:pt x="223344" y="698939"/>
                </a:cubicBezTo>
                <a:cubicBezTo>
                  <a:pt x="262758" y="633249"/>
                  <a:pt x="328448" y="528145"/>
                  <a:pt x="381000" y="446690"/>
                </a:cubicBezTo>
                <a:cubicBezTo>
                  <a:pt x="433552" y="365235"/>
                  <a:pt x="483476" y="278525"/>
                  <a:pt x="538655" y="210208"/>
                </a:cubicBezTo>
                <a:cubicBezTo>
                  <a:pt x="593834" y="141891"/>
                  <a:pt x="664780" y="0"/>
                  <a:pt x="712076" y="21021"/>
                </a:cubicBezTo>
                <a:close/>
              </a:path>
            </a:pathLst>
          </a:custGeom>
          <a:solidFill>
            <a:srgbClr val="FFFF0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a:p>
            <a:pPr algn="ctr"/>
            <a:endParaRPr lang="en-US" sz="2400" dirty="0" smtClean="0">
              <a:solidFill>
                <a:schemeClr val="tx1"/>
              </a:solidFill>
            </a:endParaRPr>
          </a:p>
          <a:p>
            <a:pPr algn="ctr"/>
            <a:r>
              <a:rPr lang="en-US" sz="2800" dirty="0" smtClean="0">
                <a:solidFill>
                  <a:schemeClr val="tx1"/>
                </a:solidFill>
              </a:rPr>
              <a:t>N.A. </a:t>
            </a:r>
            <a:endParaRPr lang="en-US" sz="2800" dirty="0">
              <a:solidFill>
                <a:schemeClr val="tx1"/>
              </a:solidFill>
            </a:endParaRPr>
          </a:p>
        </p:txBody>
      </p:sp>
      <p:sp>
        <p:nvSpPr>
          <p:cNvPr id="15" name="Freeform 14"/>
          <p:cNvSpPr/>
          <p:nvPr/>
        </p:nvSpPr>
        <p:spPr>
          <a:xfrm>
            <a:off x="3200400" y="3352800"/>
            <a:ext cx="1600200" cy="1558158"/>
          </a:xfrm>
          <a:custGeom>
            <a:avLst/>
            <a:gdLst>
              <a:gd name="connsiteX0" fmla="*/ 0 w 1642241"/>
              <a:gd name="connsiteY0" fmla="*/ 1416269 h 1634358"/>
              <a:gd name="connsiteX1" fmla="*/ 409903 w 1642241"/>
              <a:gd name="connsiteY1" fmla="*/ 1274379 h 1634358"/>
              <a:gd name="connsiteX2" fmla="*/ 551793 w 1642241"/>
              <a:gd name="connsiteY2" fmla="*/ 1179786 h 1634358"/>
              <a:gd name="connsiteX3" fmla="*/ 646386 w 1642241"/>
              <a:gd name="connsiteY3" fmla="*/ 1022131 h 1634358"/>
              <a:gd name="connsiteX4" fmla="*/ 677917 w 1642241"/>
              <a:gd name="connsiteY4" fmla="*/ 880241 h 1634358"/>
              <a:gd name="connsiteX5" fmla="*/ 693683 w 1642241"/>
              <a:gd name="connsiteY5" fmla="*/ 785648 h 1634358"/>
              <a:gd name="connsiteX6" fmla="*/ 378372 w 1642241"/>
              <a:gd name="connsiteY6" fmla="*/ 659524 h 1634358"/>
              <a:gd name="connsiteX7" fmla="*/ 268014 w 1642241"/>
              <a:gd name="connsiteY7" fmla="*/ 533400 h 1634358"/>
              <a:gd name="connsiteX8" fmla="*/ 252248 w 1642241"/>
              <a:gd name="connsiteY8" fmla="*/ 233855 h 1634358"/>
              <a:gd name="connsiteX9" fmla="*/ 378372 w 1642241"/>
              <a:gd name="connsiteY9" fmla="*/ 28903 h 1634358"/>
              <a:gd name="connsiteX10" fmla="*/ 804041 w 1642241"/>
              <a:gd name="connsiteY10" fmla="*/ 60434 h 1634358"/>
              <a:gd name="connsiteX11" fmla="*/ 1024759 w 1642241"/>
              <a:gd name="connsiteY11" fmla="*/ 202324 h 1634358"/>
              <a:gd name="connsiteX12" fmla="*/ 1166648 w 1642241"/>
              <a:gd name="connsiteY12" fmla="*/ 359979 h 1634358"/>
              <a:gd name="connsiteX13" fmla="*/ 1292772 w 1642241"/>
              <a:gd name="connsiteY13" fmla="*/ 375745 h 1634358"/>
              <a:gd name="connsiteX14" fmla="*/ 1497724 w 1642241"/>
              <a:gd name="connsiteY14" fmla="*/ 486103 h 1634358"/>
              <a:gd name="connsiteX15" fmla="*/ 1592317 w 1642241"/>
              <a:gd name="connsiteY15" fmla="*/ 754117 h 1634358"/>
              <a:gd name="connsiteX16" fmla="*/ 1623848 w 1642241"/>
              <a:gd name="connsiteY16" fmla="*/ 974834 h 1634358"/>
              <a:gd name="connsiteX17" fmla="*/ 1481959 w 1642241"/>
              <a:gd name="connsiteY17" fmla="*/ 1274379 h 1634358"/>
              <a:gd name="connsiteX18" fmla="*/ 1355834 w 1642241"/>
              <a:gd name="connsiteY18" fmla="*/ 1542393 h 1634358"/>
              <a:gd name="connsiteX19" fmla="*/ 1072055 w 1642241"/>
              <a:gd name="connsiteY19" fmla="*/ 1621220 h 1634358"/>
              <a:gd name="connsiteX20" fmla="*/ 804041 w 1642241"/>
              <a:gd name="connsiteY20" fmla="*/ 1605455 h 1634358"/>
              <a:gd name="connsiteX21" fmla="*/ 409903 w 1642241"/>
              <a:gd name="connsiteY21" fmla="*/ 1605455 h 1634358"/>
              <a:gd name="connsiteX22" fmla="*/ 0 w 1642241"/>
              <a:gd name="connsiteY22" fmla="*/ 1416269 h 163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2241" h="1634358">
                <a:moveTo>
                  <a:pt x="0" y="1416269"/>
                </a:moveTo>
                <a:cubicBezTo>
                  <a:pt x="0" y="1361090"/>
                  <a:pt x="317938" y="1313793"/>
                  <a:pt x="409903" y="1274379"/>
                </a:cubicBezTo>
                <a:cubicBezTo>
                  <a:pt x="501868" y="1234965"/>
                  <a:pt x="512379" y="1221827"/>
                  <a:pt x="551793" y="1179786"/>
                </a:cubicBezTo>
                <a:cubicBezTo>
                  <a:pt x="591207" y="1137745"/>
                  <a:pt x="625365" y="1072055"/>
                  <a:pt x="646386" y="1022131"/>
                </a:cubicBezTo>
                <a:cubicBezTo>
                  <a:pt x="667407" y="972207"/>
                  <a:pt x="670034" y="919655"/>
                  <a:pt x="677917" y="880241"/>
                </a:cubicBezTo>
                <a:cubicBezTo>
                  <a:pt x="685800" y="840827"/>
                  <a:pt x="743607" y="822434"/>
                  <a:pt x="693683" y="785648"/>
                </a:cubicBezTo>
                <a:cubicBezTo>
                  <a:pt x="643759" y="748862"/>
                  <a:pt x="449317" y="701565"/>
                  <a:pt x="378372" y="659524"/>
                </a:cubicBezTo>
                <a:cubicBezTo>
                  <a:pt x="307427" y="617483"/>
                  <a:pt x="289035" y="604345"/>
                  <a:pt x="268014" y="533400"/>
                </a:cubicBezTo>
                <a:cubicBezTo>
                  <a:pt x="246993" y="462455"/>
                  <a:pt x="233855" y="317938"/>
                  <a:pt x="252248" y="233855"/>
                </a:cubicBezTo>
                <a:cubicBezTo>
                  <a:pt x="270641" y="149772"/>
                  <a:pt x="286407" y="57807"/>
                  <a:pt x="378372" y="28903"/>
                </a:cubicBezTo>
                <a:cubicBezTo>
                  <a:pt x="470338" y="0"/>
                  <a:pt x="696310" y="31531"/>
                  <a:pt x="804041" y="60434"/>
                </a:cubicBezTo>
                <a:cubicBezTo>
                  <a:pt x="911772" y="89338"/>
                  <a:pt x="964325" y="152400"/>
                  <a:pt x="1024759" y="202324"/>
                </a:cubicBezTo>
                <a:cubicBezTo>
                  <a:pt x="1085193" y="252248"/>
                  <a:pt x="1121979" y="331076"/>
                  <a:pt x="1166648" y="359979"/>
                </a:cubicBezTo>
                <a:cubicBezTo>
                  <a:pt x="1211317" y="388882"/>
                  <a:pt x="1237593" y="354724"/>
                  <a:pt x="1292772" y="375745"/>
                </a:cubicBezTo>
                <a:cubicBezTo>
                  <a:pt x="1347951" y="396766"/>
                  <a:pt x="1447800" y="423041"/>
                  <a:pt x="1497724" y="486103"/>
                </a:cubicBezTo>
                <a:cubicBezTo>
                  <a:pt x="1547648" y="549165"/>
                  <a:pt x="1571296" y="672662"/>
                  <a:pt x="1592317" y="754117"/>
                </a:cubicBezTo>
                <a:cubicBezTo>
                  <a:pt x="1613338" y="835572"/>
                  <a:pt x="1642241" y="888124"/>
                  <a:pt x="1623848" y="974834"/>
                </a:cubicBezTo>
                <a:cubicBezTo>
                  <a:pt x="1605455" y="1061544"/>
                  <a:pt x="1481959" y="1274379"/>
                  <a:pt x="1481959" y="1274379"/>
                </a:cubicBezTo>
                <a:cubicBezTo>
                  <a:pt x="1437290" y="1368972"/>
                  <a:pt x="1424151" y="1484586"/>
                  <a:pt x="1355834" y="1542393"/>
                </a:cubicBezTo>
                <a:cubicBezTo>
                  <a:pt x="1287517" y="1600200"/>
                  <a:pt x="1164020" y="1610710"/>
                  <a:pt x="1072055" y="1621220"/>
                </a:cubicBezTo>
                <a:cubicBezTo>
                  <a:pt x="980090" y="1631730"/>
                  <a:pt x="914400" y="1608082"/>
                  <a:pt x="804041" y="1605455"/>
                </a:cubicBezTo>
                <a:cubicBezTo>
                  <a:pt x="693682" y="1602828"/>
                  <a:pt x="538655" y="1634358"/>
                  <a:pt x="409903" y="1605455"/>
                </a:cubicBezTo>
                <a:cubicBezTo>
                  <a:pt x="281151" y="1576552"/>
                  <a:pt x="0" y="1471448"/>
                  <a:pt x="0" y="1416269"/>
                </a:cubicBezTo>
                <a:close/>
              </a:path>
            </a:pathLst>
          </a:custGeom>
          <a:solidFill>
            <a:schemeClr val="accent2">
              <a:lumMod val="60000"/>
              <a:lumOff val="40000"/>
              <a:alpha val="6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p>
          <a:p>
            <a:pPr algn="ctr"/>
            <a:r>
              <a:rPr lang="en-US" sz="2800" dirty="0" smtClean="0">
                <a:solidFill>
                  <a:schemeClr val="tx1"/>
                </a:solidFill>
              </a:rPr>
              <a:t>       Africa</a:t>
            </a:r>
            <a:endParaRPr lang="en-US" sz="2800" dirty="0">
              <a:solidFill>
                <a:schemeClr val="tx1"/>
              </a:solidFill>
            </a:endParaRPr>
          </a:p>
        </p:txBody>
      </p:sp>
      <p:sp>
        <p:nvSpPr>
          <p:cNvPr id="16" name="Freeform 15"/>
          <p:cNvSpPr/>
          <p:nvPr/>
        </p:nvSpPr>
        <p:spPr>
          <a:xfrm>
            <a:off x="3200400" y="3255579"/>
            <a:ext cx="386255" cy="281152"/>
          </a:xfrm>
          <a:custGeom>
            <a:avLst/>
            <a:gdLst>
              <a:gd name="connsiteX0" fmla="*/ 0 w 386255"/>
              <a:gd name="connsiteY0" fmla="*/ 39414 h 281152"/>
              <a:gd name="connsiteX1" fmla="*/ 331076 w 386255"/>
              <a:gd name="connsiteY1" fmla="*/ 7883 h 281152"/>
              <a:gd name="connsiteX2" fmla="*/ 331076 w 386255"/>
              <a:gd name="connsiteY2" fmla="*/ 86711 h 281152"/>
              <a:gd name="connsiteX3" fmla="*/ 189186 w 386255"/>
              <a:gd name="connsiteY3" fmla="*/ 165538 h 281152"/>
              <a:gd name="connsiteX4" fmla="*/ 189186 w 386255"/>
              <a:gd name="connsiteY4" fmla="*/ 244366 h 281152"/>
              <a:gd name="connsiteX5" fmla="*/ 141890 w 386255"/>
              <a:gd name="connsiteY5" fmla="*/ 275897 h 281152"/>
              <a:gd name="connsiteX6" fmla="*/ 63062 w 386255"/>
              <a:gd name="connsiteY6" fmla="*/ 212835 h 281152"/>
              <a:gd name="connsiteX7" fmla="*/ 47297 w 386255"/>
              <a:gd name="connsiteY7" fmla="*/ 118242 h 281152"/>
              <a:gd name="connsiteX8" fmla="*/ 0 w 386255"/>
              <a:gd name="connsiteY8" fmla="*/ 39414 h 2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55" h="281152">
                <a:moveTo>
                  <a:pt x="0" y="39414"/>
                </a:moveTo>
                <a:cubicBezTo>
                  <a:pt x="137948" y="19707"/>
                  <a:pt x="275897" y="0"/>
                  <a:pt x="331076" y="7883"/>
                </a:cubicBezTo>
                <a:cubicBezTo>
                  <a:pt x="386255" y="15766"/>
                  <a:pt x="354724" y="60435"/>
                  <a:pt x="331076" y="86711"/>
                </a:cubicBezTo>
                <a:cubicBezTo>
                  <a:pt x="307428" y="112987"/>
                  <a:pt x="212834" y="139262"/>
                  <a:pt x="189186" y="165538"/>
                </a:cubicBezTo>
                <a:cubicBezTo>
                  <a:pt x="165538" y="191814"/>
                  <a:pt x="197069" y="225973"/>
                  <a:pt x="189186" y="244366"/>
                </a:cubicBezTo>
                <a:cubicBezTo>
                  <a:pt x="181303" y="262759"/>
                  <a:pt x="162911" y="281152"/>
                  <a:pt x="141890" y="275897"/>
                </a:cubicBezTo>
                <a:cubicBezTo>
                  <a:pt x="120869" y="270642"/>
                  <a:pt x="78827" y="239111"/>
                  <a:pt x="63062" y="212835"/>
                </a:cubicBezTo>
                <a:cubicBezTo>
                  <a:pt x="47297" y="186559"/>
                  <a:pt x="47297" y="118242"/>
                  <a:pt x="47297" y="118242"/>
                </a:cubicBezTo>
                <a:lnTo>
                  <a:pt x="0" y="39414"/>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a:srcRect l="12572" r="17581" b="7692"/>
          <a:stretch>
            <a:fillRect/>
          </a:stretch>
        </p:blipFill>
        <p:spPr bwMode="auto">
          <a:xfrm>
            <a:off x="2743200" y="2819400"/>
            <a:ext cx="1371600" cy="1143000"/>
          </a:xfrm>
          <a:prstGeom prst="rect">
            <a:avLst/>
          </a:prstGeom>
          <a:noFill/>
          <a:ln w="50800">
            <a:solidFill>
              <a:schemeClr val="tx1"/>
            </a:solidFill>
            <a:miter lim="800000"/>
            <a:headEnd/>
            <a:tailEnd/>
          </a:ln>
          <a:effectLst/>
        </p:spPr>
      </p:pic>
      <p:grpSp>
        <p:nvGrpSpPr>
          <p:cNvPr id="38" name="Group 37"/>
          <p:cNvGrpSpPr/>
          <p:nvPr/>
        </p:nvGrpSpPr>
        <p:grpSpPr>
          <a:xfrm>
            <a:off x="-109728" y="3405351"/>
            <a:ext cx="9375227" cy="3452649"/>
            <a:chOff x="-105103" y="3405351"/>
            <a:chExt cx="9375227" cy="3452649"/>
          </a:xfrm>
        </p:grpSpPr>
        <p:grpSp>
          <p:nvGrpSpPr>
            <p:cNvPr id="17" name="Group 16"/>
            <p:cNvGrpSpPr/>
            <p:nvPr/>
          </p:nvGrpSpPr>
          <p:grpSpPr>
            <a:xfrm>
              <a:off x="-105103" y="3405351"/>
              <a:ext cx="9375227" cy="3452649"/>
              <a:chOff x="-105103" y="3405351"/>
              <a:chExt cx="9375227" cy="3452649"/>
            </a:xfrm>
          </p:grpSpPr>
          <p:pic>
            <p:nvPicPr>
              <p:cNvPr id="18" name="Picture 2" descr="https://upload.wikimedia.org/wikipedia/commons/thumb/9/96/Appalachian_orogeny.jpg/310px-Appalachian_orogeny.jpg"/>
              <p:cNvPicPr>
                <a:picLocks noChangeAspect="1" noChangeArrowheads="1"/>
              </p:cNvPicPr>
              <p:nvPr/>
            </p:nvPicPr>
            <p:blipFill>
              <a:blip r:embed="rId4"/>
              <a:srcRect l="17712" t="86390" r="3264" b="888"/>
              <a:stretch>
                <a:fillRect/>
              </a:stretch>
            </p:blipFill>
            <p:spPr bwMode="auto">
              <a:xfrm>
                <a:off x="0" y="3505200"/>
                <a:ext cx="9144000" cy="3352800"/>
              </a:xfrm>
              <a:prstGeom prst="rect">
                <a:avLst/>
              </a:prstGeom>
              <a:noFill/>
            </p:spPr>
          </p:pic>
          <p:sp useBgFill="1">
            <p:nvSpPr>
              <p:cNvPr id="19" name="Freeform 18"/>
              <p:cNvSpPr/>
              <p:nvPr/>
            </p:nvSpPr>
            <p:spPr>
              <a:xfrm>
                <a:off x="-105103" y="3405351"/>
                <a:ext cx="9375227" cy="1166649"/>
              </a:xfrm>
              <a:custGeom>
                <a:avLst/>
                <a:gdLst>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144517 w 9461938"/>
                  <a:gd name="connsiteY0" fmla="*/ 1008994 h 1166649"/>
                  <a:gd name="connsiteX1" fmla="*/ 1106214 w 9461938"/>
                  <a:gd name="connsiteY1" fmla="*/ 1008994 h 1166649"/>
                  <a:gd name="connsiteX2" fmla="*/ 1342697 w 9461938"/>
                  <a:gd name="connsiteY2" fmla="*/ 961697 h 1166649"/>
                  <a:gd name="connsiteX3" fmla="*/ 1547648 w 9461938"/>
                  <a:gd name="connsiteY3" fmla="*/ 898635 h 1166649"/>
                  <a:gd name="connsiteX4" fmla="*/ 1658007 w 9461938"/>
                  <a:gd name="connsiteY4" fmla="*/ 977463 h 1166649"/>
                  <a:gd name="connsiteX5" fmla="*/ 1862959 w 9461938"/>
                  <a:gd name="connsiteY5" fmla="*/ 914401 h 1166649"/>
                  <a:gd name="connsiteX6" fmla="*/ 2036380 w 9461938"/>
                  <a:gd name="connsiteY6" fmla="*/ 788277 h 1166649"/>
                  <a:gd name="connsiteX7" fmla="*/ 2304393 w 9461938"/>
                  <a:gd name="connsiteY7" fmla="*/ 819808 h 1166649"/>
                  <a:gd name="connsiteX8" fmla="*/ 2540876 w 9461938"/>
                  <a:gd name="connsiteY8" fmla="*/ 835573 h 1166649"/>
                  <a:gd name="connsiteX9" fmla="*/ 2730062 w 9461938"/>
                  <a:gd name="connsiteY9" fmla="*/ 914401 h 1166649"/>
                  <a:gd name="connsiteX10" fmla="*/ 2793124 w 9461938"/>
                  <a:gd name="connsiteY10" fmla="*/ 1024759 h 1166649"/>
                  <a:gd name="connsiteX11" fmla="*/ 3360683 w 9461938"/>
                  <a:gd name="connsiteY11" fmla="*/ 1024759 h 1166649"/>
                  <a:gd name="connsiteX12" fmla="*/ 6561083 w 9461938"/>
                  <a:gd name="connsiteY12" fmla="*/ 1056290 h 1166649"/>
                  <a:gd name="connsiteX13" fmla="*/ 6624145 w 9461938"/>
                  <a:gd name="connsiteY13" fmla="*/ 1024759 h 1166649"/>
                  <a:gd name="connsiteX14" fmla="*/ 6923690 w 9461938"/>
                  <a:gd name="connsiteY14" fmla="*/ 819808 h 1166649"/>
                  <a:gd name="connsiteX15" fmla="*/ 6986752 w 9461938"/>
                  <a:gd name="connsiteY15" fmla="*/ 725215 h 1166649"/>
                  <a:gd name="connsiteX16" fmla="*/ 7018283 w 9461938"/>
                  <a:gd name="connsiteY16" fmla="*/ 614856 h 1166649"/>
                  <a:gd name="connsiteX17" fmla="*/ 6970986 w 9461938"/>
                  <a:gd name="connsiteY17" fmla="*/ 394139 h 1166649"/>
                  <a:gd name="connsiteX18" fmla="*/ 7207469 w 9461938"/>
                  <a:gd name="connsiteY18" fmla="*/ 331077 h 1166649"/>
                  <a:gd name="connsiteX19" fmla="*/ 7317828 w 9461938"/>
                  <a:gd name="connsiteY19" fmla="*/ 236483 h 1166649"/>
                  <a:gd name="connsiteX20" fmla="*/ 7648904 w 9461938"/>
                  <a:gd name="connsiteY20" fmla="*/ 236483 h 1166649"/>
                  <a:gd name="connsiteX21" fmla="*/ 7743497 w 9461938"/>
                  <a:gd name="connsiteY21" fmla="*/ 409904 h 1166649"/>
                  <a:gd name="connsiteX22" fmla="*/ 7775028 w 9461938"/>
                  <a:gd name="connsiteY22" fmla="*/ 599090 h 1166649"/>
                  <a:gd name="connsiteX23" fmla="*/ 7617373 w 9461938"/>
                  <a:gd name="connsiteY23" fmla="*/ 583325 h 1166649"/>
                  <a:gd name="connsiteX24" fmla="*/ 7507014 w 9461938"/>
                  <a:gd name="connsiteY24" fmla="*/ 583325 h 1166649"/>
                  <a:gd name="connsiteX25" fmla="*/ 7507014 w 9461938"/>
                  <a:gd name="connsiteY25" fmla="*/ 756746 h 1166649"/>
                  <a:gd name="connsiteX26" fmla="*/ 7286297 w 9461938"/>
                  <a:gd name="connsiteY26" fmla="*/ 693683 h 1166649"/>
                  <a:gd name="connsiteX27" fmla="*/ 7428186 w 9461938"/>
                  <a:gd name="connsiteY27" fmla="*/ 930166 h 1166649"/>
                  <a:gd name="connsiteX28" fmla="*/ 7522780 w 9461938"/>
                  <a:gd name="connsiteY28" fmla="*/ 1024759 h 1166649"/>
                  <a:gd name="connsiteX29" fmla="*/ 8484476 w 9461938"/>
                  <a:gd name="connsiteY29" fmla="*/ 1024759 h 1166649"/>
                  <a:gd name="connsiteX30" fmla="*/ 9320048 w 9461938"/>
                  <a:gd name="connsiteY30" fmla="*/ 1024759 h 1166649"/>
                  <a:gd name="connsiteX31" fmla="*/ 9335814 w 9461938"/>
                  <a:gd name="connsiteY31" fmla="*/ 945932 h 1166649"/>
                  <a:gd name="connsiteX32" fmla="*/ 9335814 w 9461938"/>
                  <a:gd name="connsiteY32" fmla="*/ 141890 h 1166649"/>
                  <a:gd name="connsiteX33" fmla="*/ 8862848 w 9461938"/>
                  <a:gd name="connsiteY33" fmla="*/ 94594 h 1166649"/>
                  <a:gd name="connsiteX34" fmla="*/ 617483 w 9461938"/>
                  <a:gd name="connsiteY34" fmla="*/ 63063 h 1166649"/>
                  <a:gd name="connsiteX35" fmla="*/ 239111 w 9461938"/>
                  <a:gd name="connsiteY35" fmla="*/ 63063 h 1166649"/>
                  <a:gd name="connsiteX36" fmla="*/ 144517 w 9461938"/>
                  <a:gd name="connsiteY36" fmla="*/ 1008994 h 1166649"/>
                  <a:gd name="connsiteX0" fmla="*/ 57806 w 9375227"/>
                  <a:gd name="connsiteY0" fmla="*/ 1008994 h 1166649"/>
                  <a:gd name="connsiteX1" fmla="*/ 1019503 w 9375227"/>
                  <a:gd name="connsiteY1" fmla="*/ 1008994 h 1166649"/>
                  <a:gd name="connsiteX2" fmla="*/ 1255986 w 9375227"/>
                  <a:gd name="connsiteY2" fmla="*/ 961697 h 1166649"/>
                  <a:gd name="connsiteX3" fmla="*/ 1460937 w 9375227"/>
                  <a:gd name="connsiteY3" fmla="*/ 898635 h 1166649"/>
                  <a:gd name="connsiteX4" fmla="*/ 1571296 w 9375227"/>
                  <a:gd name="connsiteY4" fmla="*/ 977463 h 1166649"/>
                  <a:gd name="connsiteX5" fmla="*/ 1776248 w 9375227"/>
                  <a:gd name="connsiteY5" fmla="*/ 914401 h 1166649"/>
                  <a:gd name="connsiteX6" fmla="*/ 1949669 w 9375227"/>
                  <a:gd name="connsiteY6" fmla="*/ 788277 h 1166649"/>
                  <a:gd name="connsiteX7" fmla="*/ 2217682 w 9375227"/>
                  <a:gd name="connsiteY7" fmla="*/ 819808 h 1166649"/>
                  <a:gd name="connsiteX8" fmla="*/ 2454165 w 9375227"/>
                  <a:gd name="connsiteY8" fmla="*/ 835573 h 1166649"/>
                  <a:gd name="connsiteX9" fmla="*/ 2643351 w 9375227"/>
                  <a:gd name="connsiteY9" fmla="*/ 914401 h 1166649"/>
                  <a:gd name="connsiteX10" fmla="*/ 2706413 w 9375227"/>
                  <a:gd name="connsiteY10" fmla="*/ 1024759 h 1166649"/>
                  <a:gd name="connsiteX11" fmla="*/ 3273972 w 9375227"/>
                  <a:gd name="connsiteY11" fmla="*/ 1024759 h 1166649"/>
                  <a:gd name="connsiteX12" fmla="*/ 6474372 w 9375227"/>
                  <a:gd name="connsiteY12" fmla="*/ 1056290 h 1166649"/>
                  <a:gd name="connsiteX13" fmla="*/ 6537434 w 9375227"/>
                  <a:gd name="connsiteY13" fmla="*/ 1024759 h 1166649"/>
                  <a:gd name="connsiteX14" fmla="*/ 6836979 w 9375227"/>
                  <a:gd name="connsiteY14" fmla="*/ 819808 h 1166649"/>
                  <a:gd name="connsiteX15" fmla="*/ 6900041 w 9375227"/>
                  <a:gd name="connsiteY15" fmla="*/ 725215 h 1166649"/>
                  <a:gd name="connsiteX16" fmla="*/ 6931572 w 9375227"/>
                  <a:gd name="connsiteY16" fmla="*/ 614856 h 1166649"/>
                  <a:gd name="connsiteX17" fmla="*/ 6884275 w 9375227"/>
                  <a:gd name="connsiteY17" fmla="*/ 394139 h 1166649"/>
                  <a:gd name="connsiteX18" fmla="*/ 7120758 w 9375227"/>
                  <a:gd name="connsiteY18" fmla="*/ 331077 h 1166649"/>
                  <a:gd name="connsiteX19" fmla="*/ 7231117 w 9375227"/>
                  <a:gd name="connsiteY19" fmla="*/ 236483 h 1166649"/>
                  <a:gd name="connsiteX20" fmla="*/ 7562193 w 9375227"/>
                  <a:gd name="connsiteY20" fmla="*/ 236483 h 1166649"/>
                  <a:gd name="connsiteX21" fmla="*/ 7656786 w 9375227"/>
                  <a:gd name="connsiteY21" fmla="*/ 409904 h 1166649"/>
                  <a:gd name="connsiteX22" fmla="*/ 7688317 w 9375227"/>
                  <a:gd name="connsiteY22" fmla="*/ 599090 h 1166649"/>
                  <a:gd name="connsiteX23" fmla="*/ 7530662 w 9375227"/>
                  <a:gd name="connsiteY23" fmla="*/ 583325 h 1166649"/>
                  <a:gd name="connsiteX24" fmla="*/ 7420303 w 9375227"/>
                  <a:gd name="connsiteY24" fmla="*/ 583325 h 1166649"/>
                  <a:gd name="connsiteX25" fmla="*/ 7420303 w 9375227"/>
                  <a:gd name="connsiteY25" fmla="*/ 756746 h 1166649"/>
                  <a:gd name="connsiteX26" fmla="*/ 7199586 w 9375227"/>
                  <a:gd name="connsiteY26" fmla="*/ 693683 h 1166649"/>
                  <a:gd name="connsiteX27" fmla="*/ 7341475 w 9375227"/>
                  <a:gd name="connsiteY27" fmla="*/ 930166 h 1166649"/>
                  <a:gd name="connsiteX28" fmla="*/ 7436069 w 9375227"/>
                  <a:gd name="connsiteY28" fmla="*/ 1024759 h 1166649"/>
                  <a:gd name="connsiteX29" fmla="*/ 8397765 w 9375227"/>
                  <a:gd name="connsiteY29" fmla="*/ 1024759 h 1166649"/>
                  <a:gd name="connsiteX30" fmla="*/ 9233337 w 9375227"/>
                  <a:gd name="connsiteY30" fmla="*/ 1024759 h 1166649"/>
                  <a:gd name="connsiteX31" fmla="*/ 9249103 w 9375227"/>
                  <a:gd name="connsiteY31" fmla="*/ 945932 h 1166649"/>
                  <a:gd name="connsiteX32" fmla="*/ 9249103 w 9375227"/>
                  <a:gd name="connsiteY32" fmla="*/ 141890 h 1166649"/>
                  <a:gd name="connsiteX33" fmla="*/ 8776137 w 9375227"/>
                  <a:gd name="connsiteY33" fmla="*/ 94594 h 1166649"/>
                  <a:gd name="connsiteX34" fmla="*/ 530772 w 9375227"/>
                  <a:gd name="connsiteY34" fmla="*/ 63063 h 1166649"/>
                  <a:gd name="connsiteX35" fmla="*/ 152400 w 9375227"/>
                  <a:gd name="connsiteY35" fmla="*/ 63063 h 1166649"/>
                  <a:gd name="connsiteX36" fmla="*/ 57806 w 9375227"/>
                  <a:gd name="connsiteY36" fmla="*/ 1008994 h 11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75227" h="1166649">
                    <a:moveTo>
                      <a:pt x="57806" y="1008994"/>
                    </a:moveTo>
                    <a:cubicBezTo>
                      <a:pt x="202323" y="1166649"/>
                      <a:pt x="819806" y="1016877"/>
                      <a:pt x="1019503" y="1008994"/>
                    </a:cubicBezTo>
                    <a:cubicBezTo>
                      <a:pt x="1219200" y="1001111"/>
                      <a:pt x="1182414" y="980090"/>
                      <a:pt x="1255986" y="961697"/>
                    </a:cubicBezTo>
                    <a:cubicBezTo>
                      <a:pt x="1329558" y="943304"/>
                      <a:pt x="1408385" y="896007"/>
                      <a:pt x="1460937" y="898635"/>
                    </a:cubicBezTo>
                    <a:cubicBezTo>
                      <a:pt x="1513489" y="901263"/>
                      <a:pt x="1518744" y="974835"/>
                      <a:pt x="1571296" y="977463"/>
                    </a:cubicBezTo>
                    <a:cubicBezTo>
                      <a:pt x="1623848" y="980091"/>
                      <a:pt x="1713186" y="945932"/>
                      <a:pt x="1776248" y="914401"/>
                    </a:cubicBezTo>
                    <a:cubicBezTo>
                      <a:pt x="1839310" y="882870"/>
                      <a:pt x="1876097" y="804042"/>
                      <a:pt x="1949669" y="788277"/>
                    </a:cubicBezTo>
                    <a:cubicBezTo>
                      <a:pt x="2023241" y="772512"/>
                      <a:pt x="2133599" y="811925"/>
                      <a:pt x="2217682" y="819808"/>
                    </a:cubicBezTo>
                    <a:cubicBezTo>
                      <a:pt x="2301765" y="827691"/>
                      <a:pt x="2383220" y="819808"/>
                      <a:pt x="2454165" y="835573"/>
                    </a:cubicBezTo>
                    <a:cubicBezTo>
                      <a:pt x="2525110" y="851338"/>
                      <a:pt x="2601310" y="882870"/>
                      <a:pt x="2643351" y="914401"/>
                    </a:cubicBezTo>
                    <a:cubicBezTo>
                      <a:pt x="2685392" y="945932"/>
                      <a:pt x="2601310" y="1006366"/>
                      <a:pt x="2706413" y="1024759"/>
                    </a:cubicBezTo>
                    <a:cubicBezTo>
                      <a:pt x="2811517" y="1043152"/>
                      <a:pt x="3273972" y="1024759"/>
                      <a:pt x="3273972" y="1024759"/>
                    </a:cubicBezTo>
                    <a:lnTo>
                      <a:pt x="6474372" y="1056290"/>
                    </a:lnTo>
                    <a:cubicBezTo>
                      <a:pt x="7018282" y="1056290"/>
                      <a:pt x="6477000" y="1064173"/>
                      <a:pt x="6537434" y="1024759"/>
                    </a:cubicBezTo>
                    <a:cubicBezTo>
                      <a:pt x="6597868" y="985345"/>
                      <a:pt x="6776545" y="869732"/>
                      <a:pt x="6836979" y="819808"/>
                    </a:cubicBezTo>
                    <a:cubicBezTo>
                      <a:pt x="6897413" y="769884"/>
                      <a:pt x="6884276" y="759374"/>
                      <a:pt x="6900041" y="725215"/>
                    </a:cubicBezTo>
                    <a:cubicBezTo>
                      <a:pt x="6915806" y="691056"/>
                      <a:pt x="6934200" y="670035"/>
                      <a:pt x="6931572" y="614856"/>
                    </a:cubicBezTo>
                    <a:cubicBezTo>
                      <a:pt x="6928944" y="559677"/>
                      <a:pt x="6852744" y="441435"/>
                      <a:pt x="6884275" y="394139"/>
                    </a:cubicBezTo>
                    <a:cubicBezTo>
                      <a:pt x="6915806" y="346843"/>
                      <a:pt x="7062951" y="357353"/>
                      <a:pt x="7120758" y="331077"/>
                    </a:cubicBezTo>
                    <a:cubicBezTo>
                      <a:pt x="7178565" y="304801"/>
                      <a:pt x="7157545" y="252249"/>
                      <a:pt x="7231117" y="236483"/>
                    </a:cubicBezTo>
                    <a:cubicBezTo>
                      <a:pt x="7304689" y="220717"/>
                      <a:pt x="7491248" y="207580"/>
                      <a:pt x="7562193" y="236483"/>
                    </a:cubicBezTo>
                    <a:cubicBezTo>
                      <a:pt x="7633138" y="265386"/>
                      <a:pt x="7635765" y="349470"/>
                      <a:pt x="7656786" y="409904"/>
                    </a:cubicBezTo>
                    <a:cubicBezTo>
                      <a:pt x="7677807" y="470338"/>
                      <a:pt x="7709338" y="570187"/>
                      <a:pt x="7688317" y="599090"/>
                    </a:cubicBezTo>
                    <a:cubicBezTo>
                      <a:pt x="7667296" y="627993"/>
                      <a:pt x="7575331" y="585953"/>
                      <a:pt x="7530662" y="583325"/>
                    </a:cubicBezTo>
                    <a:cubicBezTo>
                      <a:pt x="7485993" y="580697"/>
                      <a:pt x="7438696" y="554422"/>
                      <a:pt x="7420303" y="583325"/>
                    </a:cubicBezTo>
                    <a:cubicBezTo>
                      <a:pt x="7401910" y="612228"/>
                      <a:pt x="7457089" y="738353"/>
                      <a:pt x="7420303" y="756746"/>
                    </a:cubicBezTo>
                    <a:cubicBezTo>
                      <a:pt x="7383517" y="775139"/>
                      <a:pt x="7212724" y="664780"/>
                      <a:pt x="7199586" y="693683"/>
                    </a:cubicBezTo>
                    <a:cubicBezTo>
                      <a:pt x="7186448" y="722586"/>
                      <a:pt x="7302061" y="874987"/>
                      <a:pt x="7341475" y="930166"/>
                    </a:cubicBezTo>
                    <a:cubicBezTo>
                      <a:pt x="7380889" y="985345"/>
                      <a:pt x="7260021" y="1008994"/>
                      <a:pt x="7436069" y="1024759"/>
                    </a:cubicBezTo>
                    <a:cubicBezTo>
                      <a:pt x="7612117" y="1040524"/>
                      <a:pt x="8397765" y="1024759"/>
                      <a:pt x="8397765" y="1024759"/>
                    </a:cubicBezTo>
                    <a:cubicBezTo>
                      <a:pt x="8697310" y="1024759"/>
                      <a:pt x="9091447" y="1037897"/>
                      <a:pt x="9233337" y="1024759"/>
                    </a:cubicBezTo>
                    <a:cubicBezTo>
                      <a:pt x="9375227" y="1011621"/>
                      <a:pt x="9246475" y="1093077"/>
                      <a:pt x="9249103" y="945932"/>
                    </a:cubicBezTo>
                    <a:cubicBezTo>
                      <a:pt x="9251731" y="798787"/>
                      <a:pt x="9327931" y="283780"/>
                      <a:pt x="9249103" y="141890"/>
                    </a:cubicBezTo>
                    <a:cubicBezTo>
                      <a:pt x="9170275" y="0"/>
                      <a:pt x="8776137" y="94594"/>
                      <a:pt x="8776137" y="94594"/>
                    </a:cubicBezTo>
                    <a:lnTo>
                      <a:pt x="530772" y="63063"/>
                    </a:lnTo>
                    <a:lnTo>
                      <a:pt x="152400" y="63063"/>
                    </a:lnTo>
                    <a:cubicBezTo>
                      <a:pt x="0" y="614856"/>
                      <a:pt x="126123" y="383629"/>
                      <a:pt x="57806" y="100899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2" descr="https://upload.wikimedia.org/wikipedia/commons/thumb/9/96/Appalachian_orogeny.jpg/310px-Appalachian_orogeny.jpg"/>
            <p:cNvPicPr>
              <a:picLocks noChangeAspect="1" noChangeArrowheads="1"/>
            </p:cNvPicPr>
            <p:nvPr/>
          </p:nvPicPr>
          <p:blipFill>
            <a:blip r:embed="rId4"/>
            <a:srcRect l="32858" t="89644" r="61105" b="8778"/>
            <a:stretch>
              <a:fillRect/>
            </a:stretch>
          </p:blipFill>
          <p:spPr bwMode="auto">
            <a:xfrm>
              <a:off x="1752600" y="4800600"/>
              <a:ext cx="1066800" cy="609600"/>
            </a:xfrm>
            <a:prstGeom prst="rect">
              <a:avLst/>
            </a:prstGeom>
            <a:noFill/>
          </p:spPr>
        </p:pic>
        <p:pic>
          <p:nvPicPr>
            <p:cNvPr id="37" name="Picture 2" descr="https://upload.wikimedia.org/wikipedia/commons/thumb/9/96/Appalachian_orogeny.jpg/310px-Appalachian_orogeny.jpg"/>
            <p:cNvPicPr>
              <a:picLocks noChangeAspect="1" noChangeArrowheads="1"/>
            </p:cNvPicPr>
            <p:nvPr/>
          </p:nvPicPr>
          <p:blipFill>
            <a:blip r:embed="rId4"/>
            <a:srcRect l="32858" t="89644" r="61105" b="8803"/>
            <a:stretch>
              <a:fillRect/>
            </a:stretch>
          </p:blipFill>
          <p:spPr bwMode="auto">
            <a:xfrm>
              <a:off x="1828800" y="5181600"/>
              <a:ext cx="1066800" cy="609600"/>
            </a:xfrm>
            <a:prstGeom prst="rect">
              <a:avLst/>
            </a:prstGeom>
            <a:noFill/>
          </p:spPr>
        </p:pic>
      </p:grpSp>
      <p:cxnSp>
        <p:nvCxnSpPr>
          <p:cNvPr id="22" name="Straight Arrow Connector 21"/>
          <p:cNvCxnSpPr/>
          <p:nvPr/>
        </p:nvCxnSpPr>
        <p:spPr>
          <a:xfrm>
            <a:off x="3657600" y="1065212"/>
            <a:ext cx="914400" cy="1588"/>
          </a:xfrm>
          <a:prstGeom prst="straightConnector1">
            <a:avLst/>
          </a:prstGeom>
          <a:ln w="76200">
            <a:solidFill>
              <a:srgbClr val="FF0000"/>
            </a:solidFill>
            <a:headEnd type="oval"/>
            <a:tailEnd type="ova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rot="21089461">
            <a:off x="-105300" y="5529003"/>
            <a:ext cx="3733800" cy="914400"/>
            <a:chOff x="381000" y="3429000"/>
            <a:chExt cx="3733800" cy="914400"/>
          </a:xfrm>
        </p:grpSpPr>
        <p:sp>
          <p:nvSpPr>
            <p:cNvPr id="24" name="Right Arrow 23"/>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p:cNvSpPr txBox="1"/>
            <p:nvPr/>
          </p:nvSpPr>
          <p:spPr>
            <a:xfrm>
              <a:off x="685800" y="3657600"/>
              <a:ext cx="2938177" cy="461665"/>
            </a:xfrm>
            <a:prstGeom prst="rect">
              <a:avLst/>
            </a:prstGeom>
            <a:noFill/>
          </p:spPr>
          <p:txBody>
            <a:bodyPr wrap="none" rtlCol="0">
              <a:spAutoFit/>
            </a:bodyPr>
            <a:lstStyle/>
            <a:p>
              <a:r>
                <a:rPr lang="en-US" sz="2400" b="1" dirty="0" smtClean="0">
                  <a:solidFill>
                    <a:schemeClr val="bg1"/>
                  </a:solidFill>
                </a:rPr>
                <a:t>North American Plate</a:t>
              </a:r>
              <a:endParaRPr lang="en-US" sz="2400" b="1" dirty="0">
                <a:solidFill>
                  <a:schemeClr val="bg1"/>
                </a:solidFill>
              </a:endParaRPr>
            </a:p>
          </p:txBody>
        </p:sp>
      </p:grpSp>
      <p:sp>
        <p:nvSpPr>
          <p:cNvPr id="30" name="Arc 29"/>
          <p:cNvSpPr/>
          <p:nvPr/>
        </p:nvSpPr>
        <p:spPr>
          <a:xfrm rot="20608823">
            <a:off x="344924" y="5734321"/>
            <a:ext cx="6851030" cy="3420653"/>
          </a:xfrm>
          <a:prstGeom prst="arc">
            <a:avLst>
              <a:gd name="adj1" fmla="val 16200000"/>
              <a:gd name="adj2" fmla="val 535417"/>
            </a:avLst>
          </a:prstGeom>
          <a:ln w="381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p:cNvCxnSpPr/>
          <p:nvPr/>
        </p:nvCxnSpPr>
        <p:spPr>
          <a:xfrm>
            <a:off x="6477000" y="5181600"/>
            <a:ext cx="3352800" cy="1588"/>
          </a:xfrm>
          <a:prstGeom prst="line">
            <a:avLst/>
          </a:prstGeom>
          <a:ln w="444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3505210" y="2345806"/>
            <a:ext cx="3703463" cy="930786"/>
            <a:chOff x="3505210" y="2345806"/>
            <a:chExt cx="3703463" cy="930786"/>
          </a:xfrm>
        </p:grpSpPr>
        <p:sp>
          <p:nvSpPr>
            <p:cNvPr id="40" name="TextBox 39"/>
            <p:cNvSpPr txBox="1"/>
            <p:nvPr/>
          </p:nvSpPr>
          <p:spPr>
            <a:xfrm rot="20682473">
              <a:off x="4684584" y="2345806"/>
              <a:ext cx="2524089" cy="523220"/>
            </a:xfrm>
            <a:prstGeom prst="rect">
              <a:avLst/>
            </a:prstGeom>
            <a:solidFill>
              <a:schemeClr val="bg1">
                <a:alpha val="74000"/>
              </a:schemeClr>
            </a:solidFill>
            <a:ln w="38100">
              <a:solidFill>
                <a:schemeClr val="tx1"/>
              </a:solidFill>
            </a:ln>
          </p:spPr>
          <p:txBody>
            <a:bodyPr wrap="none" rtlCol="0">
              <a:spAutoFit/>
            </a:bodyPr>
            <a:lstStyle/>
            <a:p>
              <a:r>
                <a:rPr lang="en-US" sz="2800" dirty="0" smtClean="0"/>
                <a:t>micro-continent</a:t>
              </a:r>
              <a:endParaRPr lang="en-US" sz="2800" dirty="0"/>
            </a:p>
          </p:txBody>
        </p:sp>
        <p:cxnSp>
          <p:nvCxnSpPr>
            <p:cNvPr id="41" name="Straight Arrow Connector 40"/>
            <p:cNvCxnSpPr>
              <a:stCxn id="40" idx="1"/>
            </p:cNvCxnSpPr>
            <p:nvPr/>
          </p:nvCxnSpPr>
          <p:spPr>
            <a:xfrm rot="10800000" flipV="1">
              <a:off x="3505210" y="2940267"/>
              <a:ext cx="1224058" cy="336325"/>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flipH="1">
            <a:off x="7162800" y="4724400"/>
            <a:ext cx="2073306" cy="914400"/>
            <a:chOff x="207416" y="3429000"/>
            <a:chExt cx="3907384" cy="914400"/>
          </a:xfrm>
        </p:grpSpPr>
        <p:sp>
          <p:nvSpPr>
            <p:cNvPr id="28" name="Right Arrow 27"/>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207416" y="3657600"/>
              <a:ext cx="3416561" cy="461665"/>
            </a:xfrm>
            <a:prstGeom prst="rect">
              <a:avLst/>
            </a:prstGeom>
            <a:noFill/>
          </p:spPr>
          <p:txBody>
            <a:bodyPr wrap="none" rtlCol="0">
              <a:spAutoFit/>
            </a:bodyPr>
            <a:lstStyle/>
            <a:p>
              <a:r>
                <a:rPr lang="en-US" sz="2400" b="1" dirty="0" smtClean="0">
                  <a:solidFill>
                    <a:schemeClr val="bg1"/>
                  </a:solidFill>
                </a:rPr>
                <a:t>African Plate</a:t>
              </a:r>
              <a:endParaRPr lang="en-US" sz="2400" b="1" dirty="0">
                <a:solidFill>
                  <a:schemeClr val="bg1"/>
                </a:solidFill>
              </a:endParaRPr>
            </a:p>
          </p:txBody>
        </p:sp>
      </p:grpSp>
      <p:cxnSp>
        <p:nvCxnSpPr>
          <p:cNvPr id="44" name="Curved Connector 43"/>
          <p:cNvCxnSpPr/>
          <p:nvPr/>
        </p:nvCxnSpPr>
        <p:spPr>
          <a:xfrm rot="5400000" flipH="1" flipV="1">
            <a:off x="647700" y="2095500"/>
            <a:ext cx="3505200" cy="2209800"/>
          </a:xfrm>
          <a:prstGeom prst="curvedConnector3">
            <a:avLst>
              <a:gd name="adj1" fmla="val 50000"/>
            </a:avLst>
          </a:prstGeom>
          <a:ln w="1016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0800000">
            <a:off x="5257800" y="1524000"/>
            <a:ext cx="3886200" cy="2819400"/>
          </a:xfrm>
          <a:prstGeom prst="curvedConnector3">
            <a:avLst>
              <a:gd name="adj1" fmla="val 50000"/>
            </a:avLst>
          </a:prstGeom>
          <a:ln w="1016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4000500" y="1943100"/>
            <a:ext cx="3124200" cy="2133600"/>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0" y="0"/>
            <a:ext cx="9144000" cy="646331"/>
          </a:xfrm>
          <a:prstGeom prst="rect">
            <a:avLst/>
          </a:prstGeom>
          <a:noFill/>
          <a:ln w="38100">
            <a:noFill/>
          </a:ln>
        </p:spPr>
        <p:txBody>
          <a:bodyPr wrap="square" rtlCol="0">
            <a:spAutoFit/>
          </a:bodyPr>
          <a:lstStyle/>
          <a:p>
            <a:pPr algn="ctr"/>
            <a:r>
              <a:rPr lang="en-US" sz="3600" b="1" dirty="0" smtClean="0">
                <a:latin typeface="Tempus Sans ITC" pitchFamily="82" charset="0"/>
              </a:rPr>
              <a:t>What happens to the micro-continent?</a:t>
            </a:r>
            <a:endParaRPr lang="en-US" sz="3600" b="1" dirty="0">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9"/>
                                        </p:tgtEl>
                                      </p:cBhvr>
                                    </p:animEffect>
                                    <p:set>
                                      <p:cBhvr>
                                        <p:cTn id="12" dur="1" fill="hold">
                                          <p:stCondLst>
                                            <p:cond delay="999"/>
                                          </p:stCondLst>
                                        </p:cTn>
                                        <p:tgtEl>
                                          <p:spTgt spid="3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childTnLst>
                                </p:cTn>
                              </p:par>
                            </p:childTnLst>
                          </p:cTn>
                        </p:par>
                        <p:par>
                          <p:cTn id="16" fill="hold">
                            <p:stCondLst>
                              <p:cond delay="1000"/>
                            </p:stCondLst>
                            <p:childTnLst>
                              <p:par>
                                <p:cTn id="17" presetID="6" presetClass="emph" presetSubtype="0" fill="hold" nodeType="afterEffect">
                                  <p:stCondLst>
                                    <p:cond delay="0"/>
                                  </p:stCondLst>
                                  <p:childTnLst>
                                    <p:animScale>
                                      <p:cBhvr>
                                        <p:cTn id="18" dur="1000" fill="hold"/>
                                        <p:tgtEl>
                                          <p:spTgt spid="14"/>
                                        </p:tgtEl>
                                      </p:cBhvr>
                                      <p:by x="200000" y="200000"/>
                                    </p:animScale>
                                  </p:childTnLst>
                                </p:cTn>
                              </p:par>
                              <p:par>
                                <p:cTn id="19" presetID="8" presetClass="emph" presetSubtype="0" fill="hold" nodeType="withEffect">
                                  <p:stCondLst>
                                    <p:cond delay="0"/>
                                  </p:stCondLst>
                                  <p:childTnLst>
                                    <p:animRot by="-2700000">
                                      <p:cBhvr>
                                        <p:cTn id="20" dur="1000" fill="hold"/>
                                        <p:tgtEl>
                                          <p:spTgt spid="14"/>
                                        </p:tgtEl>
                                        <p:attrNameLst>
                                          <p:attrName>r</p:attrName>
                                        </p:attrNameLst>
                                      </p:cBhvr>
                                    </p:animRot>
                                  </p:childTnLst>
                                </p:cTn>
                              </p:par>
                              <p:par>
                                <p:cTn id="21" presetID="64" presetClass="path" presetSubtype="0" accel="50000" decel="50000" fill="hold" nodeType="withEffect">
                                  <p:stCondLst>
                                    <p:cond delay="0"/>
                                  </p:stCondLst>
                                  <p:childTnLst>
                                    <p:animMotion origin="layout" path="M 5.55112E-17 -4.44444E-6 L 0.11667 -0.32777 " pathEditMode="relative" rAng="0" ptsTypes="AA">
                                      <p:cBhvr>
                                        <p:cTn id="22" dur="1000" fill="hold"/>
                                        <p:tgtEl>
                                          <p:spTgt spid="14"/>
                                        </p:tgtEl>
                                        <p:attrNameLst>
                                          <p:attrName>ppt_x</p:attrName>
                                          <p:attrName>ppt_y</p:attrName>
                                        </p:attrNameLst>
                                      </p:cBhvr>
                                      <p:rCtr x="58" y="-164"/>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childTnLst>
                                </p:cTn>
                              </p:par>
                              <p:par>
                                <p:cTn id="33" presetID="10" presetClass="exit" presetSubtype="0" fill="hold" grpId="0" nodeType="withEffect">
                                  <p:stCondLst>
                                    <p:cond delay="0"/>
                                  </p:stCondLst>
                                  <p:childTnLst>
                                    <p:animEffect transition="out" filter="fade">
                                      <p:cBhvr>
                                        <p:cTn id="34" dur="1000"/>
                                        <p:tgtEl>
                                          <p:spTgt spid="15"/>
                                        </p:tgtEl>
                                      </p:cBhvr>
                                    </p:animEffect>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10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up)">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up)">
                                      <p:cBhvr>
                                        <p:cTn id="59" dur="10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44"/>
                                        </p:tgtEl>
                                      </p:cBhvr>
                                    </p:animEffect>
                                    <p:set>
                                      <p:cBhvr>
                                        <p:cTn id="64" dur="1" fill="hold">
                                          <p:stCondLst>
                                            <p:cond delay="999"/>
                                          </p:stCondLst>
                                        </p:cTn>
                                        <p:tgtEl>
                                          <p:spTgt spid="4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47"/>
                                        </p:tgtEl>
                                      </p:cBhvr>
                                    </p:animEffect>
                                    <p:set>
                                      <p:cBhvr>
                                        <p:cTn id="67" dur="1" fill="hold">
                                          <p:stCondLst>
                                            <p:cond delay="999"/>
                                          </p:stCondLst>
                                        </p:cTn>
                                        <p:tgtEl>
                                          <p:spTgt spid="4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54"/>
                                        </p:tgtEl>
                                      </p:cBhvr>
                                    </p:animEffect>
                                    <p:set>
                                      <p:cBhvr>
                                        <p:cTn id="70" dur="1" fill="hold">
                                          <p:stCondLst>
                                            <p:cond delay="999"/>
                                          </p:stCondLst>
                                        </p:cTn>
                                        <p:tgtEl>
                                          <p:spTgt spid="54"/>
                                        </p:tgtEl>
                                        <p:attrNameLst>
                                          <p:attrName>style.visibility</p:attrName>
                                        </p:attrNameLst>
                                      </p:cBhvr>
                                      <p:to>
                                        <p:strVal val="hidden"/>
                                      </p:to>
                                    </p:se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10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7" presetClass="entr" presetSubtype="2"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ppt_x</p:attrName>
                                        </p:attrNameLst>
                                      </p:cBhvr>
                                      <p:tavLst>
                                        <p:tav tm="0">
                                          <p:val>
                                            <p:strVal val="#ppt_x+#ppt_w/2"/>
                                          </p:val>
                                        </p:tav>
                                        <p:tav tm="100000">
                                          <p:val>
                                            <p:strVal val="#ppt_x"/>
                                          </p:val>
                                        </p:tav>
                                      </p:tavLst>
                                    </p:anim>
                                    <p:anim calcmode="lin" valueType="num">
                                      <p:cBhvr>
                                        <p:cTn id="80" dur="1000" fill="hold"/>
                                        <p:tgtEl>
                                          <p:spTgt spid="27"/>
                                        </p:tgtEl>
                                        <p:attrNameLst>
                                          <p:attrName>ppt_y</p:attrName>
                                        </p:attrNameLst>
                                      </p:cBhvr>
                                      <p:tavLst>
                                        <p:tav tm="0">
                                          <p:val>
                                            <p:strVal val="#ppt_y"/>
                                          </p:val>
                                        </p:tav>
                                        <p:tav tm="100000">
                                          <p:val>
                                            <p:strVal val="#ppt_y"/>
                                          </p:val>
                                        </p:tav>
                                      </p:tavLst>
                                    </p:anim>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1000"/>
                                        <p:tgtEl>
                                          <p:spTgt spid="30"/>
                                        </p:tgtEl>
                                      </p:cBhvr>
                                    </p:animEffect>
                                  </p:childTnLst>
                                </p:cTn>
                              </p:par>
                              <p:par>
                                <p:cTn id="88" presetID="35" presetClass="path" presetSubtype="0" fill="hold" nodeType="withEffect">
                                  <p:stCondLst>
                                    <p:cond delay="0"/>
                                  </p:stCondLst>
                                  <p:childTnLst>
                                    <p:animMotion origin="layout" path="M 0 0  L -0.25 0  E" pathEditMode="relative" ptsTypes="">
                                      <p:cBhvr>
                                        <p:cTn id="89" dur="1000" fill="hold"/>
                                        <p:tgtEl>
                                          <p:spTgt spid="27"/>
                                        </p:tgtEl>
                                        <p:attrNameLst>
                                          <p:attrName>ppt_x</p:attrName>
                                          <p:attrName>ppt_y</p:attrName>
                                        </p:attrNameLst>
                                      </p:cBhvr>
                                    </p:animMotion>
                                  </p:childTnLst>
                                </p:cTn>
                              </p:par>
                              <p:par>
                                <p:cTn id="90" presetID="22" presetClass="entr" presetSubtype="2"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right)">
                                      <p:cBhvr>
                                        <p:cTn id="92" dur="10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22"/>
                                        </p:tgtEl>
                                      </p:cBhvr>
                                    </p:animEffect>
                                    <p:set>
                                      <p:cBhvr>
                                        <p:cTn id="100" dur="1" fill="hold">
                                          <p:stCondLst>
                                            <p:cond delay="999"/>
                                          </p:stCondLst>
                                        </p:cTn>
                                        <p:tgtEl>
                                          <p:spTgt spid="22"/>
                                        </p:tgtEl>
                                        <p:attrNameLst>
                                          <p:attrName>style.visibility</p:attrName>
                                        </p:attrNameLst>
                                      </p:cBhvr>
                                      <p:to>
                                        <p:strVal val="hidden"/>
                                      </p:to>
                                    </p:set>
                                  </p:childTnLst>
                                </p:cTn>
                              </p:par>
                            </p:childTnLst>
                          </p:cTn>
                        </p:par>
                        <p:par>
                          <p:cTn id="101" fill="hold">
                            <p:stCondLst>
                              <p:cond delay="1000"/>
                            </p:stCondLst>
                            <p:childTnLst>
                              <p:par>
                                <p:cTn id="102" presetID="53" presetClass="entr" presetSubtype="0" fill="hold" grpId="0" nodeType="after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p:cTn id="104" dur="1000" fill="hold"/>
                                        <p:tgtEl>
                                          <p:spTgt spid="56"/>
                                        </p:tgtEl>
                                        <p:attrNameLst>
                                          <p:attrName>ppt_w</p:attrName>
                                        </p:attrNameLst>
                                      </p:cBhvr>
                                      <p:tavLst>
                                        <p:tav tm="0">
                                          <p:val>
                                            <p:fltVal val="0"/>
                                          </p:val>
                                        </p:tav>
                                        <p:tav tm="100000">
                                          <p:val>
                                            <p:strVal val="#ppt_w"/>
                                          </p:val>
                                        </p:tav>
                                      </p:tavLst>
                                    </p:anim>
                                    <p:anim calcmode="lin" valueType="num">
                                      <p:cBhvr>
                                        <p:cTn id="105" dur="1000" fill="hold"/>
                                        <p:tgtEl>
                                          <p:spTgt spid="56"/>
                                        </p:tgtEl>
                                        <p:attrNameLst>
                                          <p:attrName>ppt_h</p:attrName>
                                        </p:attrNameLst>
                                      </p:cBhvr>
                                      <p:tavLst>
                                        <p:tav tm="0">
                                          <p:val>
                                            <p:fltVal val="0"/>
                                          </p:val>
                                        </p:tav>
                                        <p:tav tm="100000">
                                          <p:val>
                                            <p:strVal val="#ppt_h"/>
                                          </p:val>
                                        </p:tav>
                                      </p:tavLst>
                                    </p:anim>
                                    <p:animEffect transition="in" filter="fade">
                                      <p:cBhvr>
                                        <p:cTn id="106"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16" grpId="0" animBg="1"/>
      <p:bldP spid="30" grpId="0" animBg="1"/>
      <p:bldP spid="5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p:cNvGrpSpPr/>
          <p:nvPr/>
        </p:nvGrpSpPr>
        <p:grpSpPr>
          <a:xfrm>
            <a:off x="-199696" y="3276600"/>
            <a:ext cx="9343696" cy="3581400"/>
            <a:chOff x="-199696" y="3189890"/>
            <a:chExt cx="9343696" cy="3668110"/>
          </a:xfrm>
        </p:grpSpPr>
        <p:pic>
          <p:nvPicPr>
            <p:cNvPr id="22" name="Picture 2" descr="https://upload.wikimedia.org/wikipedia/commons/thumb/9/96/Appalachian_orogeny.jpg/310px-Appalachian_orogeny.jpg"/>
            <p:cNvPicPr>
              <a:picLocks noChangeAspect="1" noChangeArrowheads="1"/>
            </p:cNvPicPr>
            <p:nvPr/>
          </p:nvPicPr>
          <p:blipFill>
            <a:blip r:embed="rId2"/>
            <a:srcRect l="16350" t="65088" r="3946" b="21302"/>
            <a:stretch>
              <a:fillRect/>
            </a:stretch>
          </p:blipFill>
          <p:spPr bwMode="auto">
            <a:xfrm>
              <a:off x="0" y="3424025"/>
              <a:ext cx="9144000" cy="3433975"/>
            </a:xfrm>
            <a:prstGeom prst="rect">
              <a:avLst/>
            </a:prstGeom>
            <a:noFill/>
          </p:spPr>
        </p:pic>
        <p:sp>
          <p:nvSpPr>
            <p:cNvPr id="23" name="Freeform 22"/>
            <p:cNvSpPr/>
            <p:nvPr/>
          </p:nvSpPr>
          <p:spPr>
            <a:xfrm>
              <a:off x="-199696" y="3189890"/>
              <a:ext cx="9341068" cy="1203434"/>
            </a:xfrm>
            <a:custGeom>
              <a:avLst/>
              <a:gdLst>
                <a:gd name="connsiteX0" fmla="*/ 199696 w 9341068"/>
                <a:gd name="connsiteY0" fmla="*/ 1051034 h 1203434"/>
                <a:gd name="connsiteX1" fmla="*/ 1397875 w 9341068"/>
                <a:gd name="connsiteY1" fmla="*/ 1066800 h 1203434"/>
                <a:gd name="connsiteX2" fmla="*/ 1870841 w 9341068"/>
                <a:gd name="connsiteY2" fmla="*/ 1082565 h 1203434"/>
                <a:gd name="connsiteX3" fmla="*/ 2123089 w 9341068"/>
                <a:gd name="connsiteY3" fmla="*/ 940676 h 1203434"/>
                <a:gd name="connsiteX4" fmla="*/ 2391103 w 9341068"/>
                <a:gd name="connsiteY4" fmla="*/ 987972 h 1203434"/>
                <a:gd name="connsiteX5" fmla="*/ 2643351 w 9341068"/>
                <a:gd name="connsiteY5" fmla="*/ 956441 h 1203434"/>
                <a:gd name="connsiteX6" fmla="*/ 2801006 w 9341068"/>
                <a:gd name="connsiteY6" fmla="*/ 909144 h 1203434"/>
                <a:gd name="connsiteX7" fmla="*/ 3100551 w 9341068"/>
                <a:gd name="connsiteY7" fmla="*/ 956441 h 1203434"/>
                <a:gd name="connsiteX8" fmla="*/ 3337034 w 9341068"/>
                <a:gd name="connsiteY8" fmla="*/ 1035269 h 1203434"/>
                <a:gd name="connsiteX9" fmla="*/ 3384330 w 9341068"/>
                <a:gd name="connsiteY9" fmla="*/ 956441 h 1203434"/>
                <a:gd name="connsiteX10" fmla="*/ 3605048 w 9341068"/>
                <a:gd name="connsiteY10" fmla="*/ 861848 h 1203434"/>
                <a:gd name="connsiteX11" fmla="*/ 3825765 w 9341068"/>
                <a:gd name="connsiteY11" fmla="*/ 798786 h 1203434"/>
                <a:gd name="connsiteX12" fmla="*/ 3920358 w 9341068"/>
                <a:gd name="connsiteY12" fmla="*/ 672662 h 1203434"/>
                <a:gd name="connsiteX13" fmla="*/ 3873062 w 9341068"/>
                <a:gd name="connsiteY13" fmla="*/ 656896 h 1203434"/>
                <a:gd name="connsiteX14" fmla="*/ 3683875 w 9341068"/>
                <a:gd name="connsiteY14" fmla="*/ 672662 h 1203434"/>
                <a:gd name="connsiteX15" fmla="*/ 3589282 w 9341068"/>
                <a:gd name="connsiteY15" fmla="*/ 593834 h 1203434"/>
                <a:gd name="connsiteX16" fmla="*/ 3683875 w 9341068"/>
                <a:gd name="connsiteY16" fmla="*/ 357351 h 1203434"/>
                <a:gd name="connsiteX17" fmla="*/ 3778468 w 9341068"/>
                <a:gd name="connsiteY17" fmla="*/ 246993 h 1203434"/>
                <a:gd name="connsiteX18" fmla="*/ 3825765 w 9341068"/>
                <a:gd name="connsiteY18" fmla="*/ 215462 h 1203434"/>
                <a:gd name="connsiteX19" fmla="*/ 3920358 w 9341068"/>
                <a:gd name="connsiteY19" fmla="*/ 215462 h 1203434"/>
                <a:gd name="connsiteX20" fmla="*/ 4156841 w 9341068"/>
                <a:gd name="connsiteY20" fmla="*/ 199696 h 1203434"/>
                <a:gd name="connsiteX21" fmla="*/ 4251434 w 9341068"/>
                <a:gd name="connsiteY21" fmla="*/ 294289 h 1203434"/>
                <a:gd name="connsiteX22" fmla="*/ 4361793 w 9341068"/>
                <a:gd name="connsiteY22" fmla="*/ 404648 h 1203434"/>
                <a:gd name="connsiteX23" fmla="*/ 4440620 w 9341068"/>
                <a:gd name="connsiteY23" fmla="*/ 404648 h 1203434"/>
                <a:gd name="connsiteX24" fmla="*/ 4440620 w 9341068"/>
                <a:gd name="connsiteY24" fmla="*/ 515007 h 1203434"/>
                <a:gd name="connsiteX25" fmla="*/ 4456386 w 9341068"/>
                <a:gd name="connsiteY25" fmla="*/ 641131 h 1203434"/>
                <a:gd name="connsiteX26" fmla="*/ 4409089 w 9341068"/>
                <a:gd name="connsiteY26" fmla="*/ 735724 h 1203434"/>
                <a:gd name="connsiteX27" fmla="*/ 4282965 w 9341068"/>
                <a:gd name="connsiteY27" fmla="*/ 735724 h 1203434"/>
                <a:gd name="connsiteX28" fmla="*/ 4377558 w 9341068"/>
                <a:gd name="connsiteY28" fmla="*/ 893379 h 1203434"/>
                <a:gd name="connsiteX29" fmla="*/ 4503682 w 9341068"/>
                <a:gd name="connsiteY29" fmla="*/ 1019503 h 1203434"/>
                <a:gd name="connsiteX30" fmla="*/ 5055475 w 9341068"/>
                <a:gd name="connsiteY30" fmla="*/ 1051034 h 1203434"/>
                <a:gd name="connsiteX31" fmla="*/ 6269420 w 9341068"/>
                <a:gd name="connsiteY31" fmla="*/ 1066800 h 1203434"/>
                <a:gd name="connsiteX32" fmla="*/ 7199586 w 9341068"/>
                <a:gd name="connsiteY32" fmla="*/ 1066800 h 1203434"/>
                <a:gd name="connsiteX33" fmla="*/ 8098220 w 9341068"/>
                <a:gd name="connsiteY33" fmla="*/ 1082565 h 1203434"/>
                <a:gd name="connsiteX34" fmla="*/ 8508124 w 9341068"/>
                <a:gd name="connsiteY34" fmla="*/ 1066800 h 1203434"/>
                <a:gd name="connsiteX35" fmla="*/ 8744606 w 9341068"/>
                <a:gd name="connsiteY35" fmla="*/ 1035269 h 1203434"/>
                <a:gd name="connsiteX36" fmla="*/ 8807668 w 9341068"/>
                <a:gd name="connsiteY36" fmla="*/ 940676 h 1203434"/>
                <a:gd name="connsiteX37" fmla="*/ 8823434 w 9341068"/>
                <a:gd name="connsiteY37" fmla="*/ 704193 h 1203434"/>
                <a:gd name="connsiteX38" fmla="*/ 9012620 w 9341068"/>
                <a:gd name="connsiteY38" fmla="*/ 546538 h 1203434"/>
                <a:gd name="connsiteX39" fmla="*/ 9201806 w 9341068"/>
                <a:gd name="connsiteY39" fmla="*/ 436179 h 1203434"/>
                <a:gd name="connsiteX40" fmla="*/ 9312165 w 9341068"/>
                <a:gd name="connsiteY40" fmla="*/ 436179 h 1203434"/>
                <a:gd name="connsiteX41" fmla="*/ 9327930 w 9341068"/>
                <a:gd name="connsiteY41" fmla="*/ 152400 h 1203434"/>
                <a:gd name="connsiteX42" fmla="*/ 9233337 w 9341068"/>
                <a:gd name="connsiteY42" fmla="*/ 183931 h 1203434"/>
                <a:gd name="connsiteX43" fmla="*/ 5150068 w 9341068"/>
                <a:gd name="connsiteY43" fmla="*/ 120869 h 1203434"/>
                <a:gd name="connsiteX44" fmla="*/ 1287517 w 9341068"/>
                <a:gd name="connsiteY44" fmla="*/ 136634 h 1203434"/>
                <a:gd name="connsiteX45" fmla="*/ 515006 w 9341068"/>
                <a:gd name="connsiteY45" fmla="*/ 136634 h 1203434"/>
                <a:gd name="connsiteX46" fmla="*/ 199696 w 9341068"/>
                <a:gd name="connsiteY46" fmla="*/ 152400 h 1203434"/>
                <a:gd name="connsiteX47" fmla="*/ 199696 w 9341068"/>
                <a:gd name="connsiteY47" fmla="*/ 1051034 h 12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41068" h="1203434">
                  <a:moveTo>
                    <a:pt x="199696" y="1051034"/>
                  </a:moveTo>
                  <a:cubicBezTo>
                    <a:pt x="399392" y="1203434"/>
                    <a:pt x="1119351" y="1061545"/>
                    <a:pt x="1397875" y="1066800"/>
                  </a:cubicBezTo>
                  <a:cubicBezTo>
                    <a:pt x="1676399" y="1072055"/>
                    <a:pt x="1749972" y="1103586"/>
                    <a:pt x="1870841" y="1082565"/>
                  </a:cubicBezTo>
                  <a:cubicBezTo>
                    <a:pt x="1991710" y="1061544"/>
                    <a:pt x="2036379" y="956441"/>
                    <a:pt x="2123089" y="940676"/>
                  </a:cubicBezTo>
                  <a:cubicBezTo>
                    <a:pt x="2209799" y="924911"/>
                    <a:pt x="2304393" y="985345"/>
                    <a:pt x="2391103" y="987972"/>
                  </a:cubicBezTo>
                  <a:cubicBezTo>
                    <a:pt x="2477813" y="990599"/>
                    <a:pt x="2575034" y="969579"/>
                    <a:pt x="2643351" y="956441"/>
                  </a:cubicBezTo>
                  <a:cubicBezTo>
                    <a:pt x="2711668" y="943303"/>
                    <a:pt x="2724806" y="909144"/>
                    <a:pt x="2801006" y="909144"/>
                  </a:cubicBezTo>
                  <a:cubicBezTo>
                    <a:pt x="2877206" y="909144"/>
                    <a:pt x="3011213" y="935420"/>
                    <a:pt x="3100551" y="956441"/>
                  </a:cubicBezTo>
                  <a:cubicBezTo>
                    <a:pt x="3189889" y="977462"/>
                    <a:pt x="3289738" y="1035269"/>
                    <a:pt x="3337034" y="1035269"/>
                  </a:cubicBezTo>
                  <a:cubicBezTo>
                    <a:pt x="3384330" y="1035269"/>
                    <a:pt x="3339661" y="985344"/>
                    <a:pt x="3384330" y="956441"/>
                  </a:cubicBezTo>
                  <a:cubicBezTo>
                    <a:pt x="3428999" y="927538"/>
                    <a:pt x="3531475" y="888124"/>
                    <a:pt x="3605048" y="861848"/>
                  </a:cubicBezTo>
                  <a:cubicBezTo>
                    <a:pt x="3678621" y="835572"/>
                    <a:pt x="3773213" y="830317"/>
                    <a:pt x="3825765" y="798786"/>
                  </a:cubicBezTo>
                  <a:cubicBezTo>
                    <a:pt x="3878317" y="767255"/>
                    <a:pt x="3912475" y="696310"/>
                    <a:pt x="3920358" y="672662"/>
                  </a:cubicBezTo>
                  <a:cubicBezTo>
                    <a:pt x="3928241" y="649014"/>
                    <a:pt x="3912476" y="656896"/>
                    <a:pt x="3873062" y="656896"/>
                  </a:cubicBezTo>
                  <a:cubicBezTo>
                    <a:pt x="3833648" y="656896"/>
                    <a:pt x="3731172" y="683172"/>
                    <a:pt x="3683875" y="672662"/>
                  </a:cubicBezTo>
                  <a:cubicBezTo>
                    <a:pt x="3636578" y="662152"/>
                    <a:pt x="3589282" y="646386"/>
                    <a:pt x="3589282" y="593834"/>
                  </a:cubicBezTo>
                  <a:cubicBezTo>
                    <a:pt x="3589282" y="541282"/>
                    <a:pt x="3652344" y="415158"/>
                    <a:pt x="3683875" y="357351"/>
                  </a:cubicBezTo>
                  <a:cubicBezTo>
                    <a:pt x="3715406" y="299544"/>
                    <a:pt x="3754820" y="270641"/>
                    <a:pt x="3778468" y="246993"/>
                  </a:cubicBezTo>
                  <a:cubicBezTo>
                    <a:pt x="3802116" y="223345"/>
                    <a:pt x="3802117" y="220717"/>
                    <a:pt x="3825765" y="215462"/>
                  </a:cubicBezTo>
                  <a:cubicBezTo>
                    <a:pt x="3849413" y="210207"/>
                    <a:pt x="3865179" y="218090"/>
                    <a:pt x="3920358" y="215462"/>
                  </a:cubicBezTo>
                  <a:cubicBezTo>
                    <a:pt x="3975537" y="212834"/>
                    <a:pt x="4101662" y="186558"/>
                    <a:pt x="4156841" y="199696"/>
                  </a:cubicBezTo>
                  <a:cubicBezTo>
                    <a:pt x="4212020" y="212834"/>
                    <a:pt x="4251434" y="294289"/>
                    <a:pt x="4251434" y="294289"/>
                  </a:cubicBezTo>
                  <a:cubicBezTo>
                    <a:pt x="4285593" y="328448"/>
                    <a:pt x="4330262" y="386255"/>
                    <a:pt x="4361793" y="404648"/>
                  </a:cubicBezTo>
                  <a:cubicBezTo>
                    <a:pt x="4393324" y="423041"/>
                    <a:pt x="4427482" y="386255"/>
                    <a:pt x="4440620" y="404648"/>
                  </a:cubicBezTo>
                  <a:cubicBezTo>
                    <a:pt x="4453758" y="423041"/>
                    <a:pt x="4437992" y="475593"/>
                    <a:pt x="4440620" y="515007"/>
                  </a:cubicBezTo>
                  <a:cubicBezTo>
                    <a:pt x="4443248" y="554421"/>
                    <a:pt x="4461641" y="604345"/>
                    <a:pt x="4456386" y="641131"/>
                  </a:cubicBezTo>
                  <a:cubicBezTo>
                    <a:pt x="4451131" y="677917"/>
                    <a:pt x="4437993" y="719959"/>
                    <a:pt x="4409089" y="735724"/>
                  </a:cubicBezTo>
                  <a:cubicBezTo>
                    <a:pt x="4380186" y="751490"/>
                    <a:pt x="4288220" y="709448"/>
                    <a:pt x="4282965" y="735724"/>
                  </a:cubicBezTo>
                  <a:cubicBezTo>
                    <a:pt x="4277710" y="762000"/>
                    <a:pt x="4340772" y="846083"/>
                    <a:pt x="4377558" y="893379"/>
                  </a:cubicBezTo>
                  <a:cubicBezTo>
                    <a:pt x="4414344" y="940676"/>
                    <a:pt x="4390696" y="993227"/>
                    <a:pt x="4503682" y="1019503"/>
                  </a:cubicBezTo>
                  <a:cubicBezTo>
                    <a:pt x="4616668" y="1045779"/>
                    <a:pt x="4761185" y="1043151"/>
                    <a:pt x="5055475" y="1051034"/>
                  </a:cubicBezTo>
                  <a:cubicBezTo>
                    <a:pt x="5349765" y="1058917"/>
                    <a:pt x="6269420" y="1066800"/>
                    <a:pt x="6269420" y="1066800"/>
                  </a:cubicBezTo>
                  <a:lnTo>
                    <a:pt x="7199586" y="1066800"/>
                  </a:lnTo>
                  <a:lnTo>
                    <a:pt x="8098220" y="1082565"/>
                  </a:lnTo>
                  <a:cubicBezTo>
                    <a:pt x="8316310" y="1082565"/>
                    <a:pt x="8400393" y="1074683"/>
                    <a:pt x="8508124" y="1066800"/>
                  </a:cubicBezTo>
                  <a:cubicBezTo>
                    <a:pt x="8615855" y="1058917"/>
                    <a:pt x="8694682" y="1056290"/>
                    <a:pt x="8744606" y="1035269"/>
                  </a:cubicBezTo>
                  <a:cubicBezTo>
                    <a:pt x="8794530" y="1014248"/>
                    <a:pt x="8794530" y="995855"/>
                    <a:pt x="8807668" y="940676"/>
                  </a:cubicBezTo>
                  <a:cubicBezTo>
                    <a:pt x="8820806" y="885497"/>
                    <a:pt x="8789275" y="769883"/>
                    <a:pt x="8823434" y="704193"/>
                  </a:cubicBezTo>
                  <a:cubicBezTo>
                    <a:pt x="8857593" y="638503"/>
                    <a:pt x="8949558" y="591207"/>
                    <a:pt x="9012620" y="546538"/>
                  </a:cubicBezTo>
                  <a:cubicBezTo>
                    <a:pt x="9075682" y="501869"/>
                    <a:pt x="9151882" y="454572"/>
                    <a:pt x="9201806" y="436179"/>
                  </a:cubicBezTo>
                  <a:cubicBezTo>
                    <a:pt x="9251730" y="417786"/>
                    <a:pt x="9291144" y="483475"/>
                    <a:pt x="9312165" y="436179"/>
                  </a:cubicBezTo>
                  <a:cubicBezTo>
                    <a:pt x="9333186" y="388883"/>
                    <a:pt x="9341068" y="194441"/>
                    <a:pt x="9327930" y="152400"/>
                  </a:cubicBezTo>
                  <a:cubicBezTo>
                    <a:pt x="9314792" y="110359"/>
                    <a:pt x="9233337" y="183931"/>
                    <a:pt x="9233337" y="183931"/>
                  </a:cubicBezTo>
                  <a:lnTo>
                    <a:pt x="5150068" y="120869"/>
                  </a:lnTo>
                  <a:lnTo>
                    <a:pt x="1287517" y="136634"/>
                  </a:lnTo>
                  <a:lnTo>
                    <a:pt x="515006" y="136634"/>
                  </a:lnTo>
                  <a:cubicBezTo>
                    <a:pt x="333703" y="139262"/>
                    <a:pt x="254875" y="0"/>
                    <a:pt x="199696" y="152400"/>
                  </a:cubicBezTo>
                  <a:cubicBezTo>
                    <a:pt x="144517" y="304800"/>
                    <a:pt x="0" y="898634"/>
                    <a:pt x="199696" y="105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09728" y="3405351"/>
            <a:ext cx="9375227" cy="3452649"/>
            <a:chOff x="-105103" y="3405351"/>
            <a:chExt cx="9375227" cy="3452649"/>
          </a:xfrm>
        </p:grpSpPr>
        <p:grpSp>
          <p:nvGrpSpPr>
            <p:cNvPr id="5" name="Group 16"/>
            <p:cNvGrpSpPr/>
            <p:nvPr/>
          </p:nvGrpSpPr>
          <p:grpSpPr>
            <a:xfrm>
              <a:off x="-105103" y="3405351"/>
              <a:ext cx="9375227" cy="3452649"/>
              <a:chOff x="-105103" y="3405351"/>
              <a:chExt cx="9375227" cy="3452649"/>
            </a:xfrm>
          </p:grpSpPr>
          <p:pic>
            <p:nvPicPr>
              <p:cNvPr id="8" name="Picture 2" descr="https://upload.wikimedia.org/wikipedia/commons/thumb/9/96/Appalachian_orogeny.jpg/310px-Appalachian_orogeny.jpg"/>
              <p:cNvPicPr>
                <a:picLocks noChangeAspect="1" noChangeArrowheads="1"/>
              </p:cNvPicPr>
              <p:nvPr/>
            </p:nvPicPr>
            <p:blipFill>
              <a:blip r:embed="rId2"/>
              <a:srcRect l="17712" t="86390" r="3264" b="888"/>
              <a:stretch>
                <a:fillRect/>
              </a:stretch>
            </p:blipFill>
            <p:spPr bwMode="auto">
              <a:xfrm>
                <a:off x="0" y="3505200"/>
                <a:ext cx="9144000" cy="3352800"/>
              </a:xfrm>
              <a:prstGeom prst="rect">
                <a:avLst/>
              </a:prstGeom>
              <a:noFill/>
            </p:spPr>
          </p:pic>
          <p:sp useBgFill="1">
            <p:nvSpPr>
              <p:cNvPr id="9" name="Freeform 8"/>
              <p:cNvSpPr/>
              <p:nvPr/>
            </p:nvSpPr>
            <p:spPr>
              <a:xfrm>
                <a:off x="-105103" y="3405351"/>
                <a:ext cx="9375227" cy="1166649"/>
              </a:xfrm>
              <a:custGeom>
                <a:avLst/>
                <a:gdLst>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144517 w 9461938"/>
                  <a:gd name="connsiteY0" fmla="*/ 1008994 h 1166649"/>
                  <a:gd name="connsiteX1" fmla="*/ 1106214 w 9461938"/>
                  <a:gd name="connsiteY1" fmla="*/ 1008994 h 1166649"/>
                  <a:gd name="connsiteX2" fmla="*/ 1342697 w 9461938"/>
                  <a:gd name="connsiteY2" fmla="*/ 961697 h 1166649"/>
                  <a:gd name="connsiteX3" fmla="*/ 1547648 w 9461938"/>
                  <a:gd name="connsiteY3" fmla="*/ 898635 h 1166649"/>
                  <a:gd name="connsiteX4" fmla="*/ 1658007 w 9461938"/>
                  <a:gd name="connsiteY4" fmla="*/ 977463 h 1166649"/>
                  <a:gd name="connsiteX5" fmla="*/ 1862959 w 9461938"/>
                  <a:gd name="connsiteY5" fmla="*/ 914401 h 1166649"/>
                  <a:gd name="connsiteX6" fmla="*/ 2036380 w 9461938"/>
                  <a:gd name="connsiteY6" fmla="*/ 788277 h 1166649"/>
                  <a:gd name="connsiteX7" fmla="*/ 2304393 w 9461938"/>
                  <a:gd name="connsiteY7" fmla="*/ 819808 h 1166649"/>
                  <a:gd name="connsiteX8" fmla="*/ 2540876 w 9461938"/>
                  <a:gd name="connsiteY8" fmla="*/ 835573 h 1166649"/>
                  <a:gd name="connsiteX9" fmla="*/ 2730062 w 9461938"/>
                  <a:gd name="connsiteY9" fmla="*/ 914401 h 1166649"/>
                  <a:gd name="connsiteX10" fmla="*/ 2793124 w 9461938"/>
                  <a:gd name="connsiteY10" fmla="*/ 1024759 h 1166649"/>
                  <a:gd name="connsiteX11" fmla="*/ 3360683 w 9461938"/>
                  <a:gd name="connsiteY11" fmla="*/ 1024759 h 1166649"/>
                  <a:gd name="connsiteX12" fmla="*/ 6561083 w 9461938"/>
                  <a:gd name="connsiteY12" fmla="*/ 1056290 h 1166649"/>
                  <a:gd name="connsiteX13" fmla="*/ 6624145 w 9461938"/>
                  <a:gd name="connsiteY13" fmla="*/ 1024759 h 1166649"/>
                  <a:gd name="connsiteX14" fmla="*/ 6923690 w 9461938"/>
                  <a:gd name="connsiteY14" fmla="*/ 819808 h 1166649"/>
                  <a:gd name="connsiteX15" fmla="*/ 6986752 w 9461938"/>
                  <a:gd name="connsiteY15" fmla="*/ 725215 h 1166649"/>
                  <a:gd name="connsiteX16" fmla="*/ 7018283 w 9461938"/>
                  <a:gd name="connsiteY16" fmla="*/ 614856 h 1166649"/>
                  <a:gd name="connsiteX17" fmla="*/ 6970986 w 9461938"/>
                  <a:gd name="connsiteY17" fmla="*/ 394139 h 1166649"/>
                  <a:gd name="connsiteX18" fmla="*/ 7207469 w 9461938"/>
                  <a:gd name="connsiteY18" fmla="*/ 331077 h 1166649"/>
                  <a:gd name="connsiteX19" fmla="*/ 7317828 w 9461938"/>
                  <a:gd name="connsiteY19" fmla="*/ 236483 h 1166649"/>
                  <a:gd name="connsiteX20" fmla="*/ 7648904 w 9461938"/>
                  <a:gd name="connsiteY20" fmla="*/ 236483 h 1166649"/>
                  <a:gd name="connsiteX21" fmla="*/ 7743497 w 9461938"/>
                  <a:gd name="connsiteY21" fmla="*/ 409904 h 1166649"/>
                  <a:gd name="connsiteX22" fmla="*/ 7775028 w 9461938"/>
                  <a:gd name="connsiteY22" fmla="*/ 599090 h 1166649"/>
                  <a:gd name="connsiteX23" fmla="*/ 7617373 w 9461938"/>
                  <a:gd name="connsiteY23" fmla="*/ 583325 h 1166649"/>
                  <a:gd name="connsiteX24" fmla="*/ 7507014 w 9461938"/>
                  <a:gd name="connsiteY24" fmla="*/ 583325 h 1166649"/>
                  <a:gd name="connsiteX25" fmla="*/ 7507014 w 9461938"/>
                  <a:gd name="connsiteY25" fmla="*/ 756746 h 1166649"/>
                  <a:gd name="connsiteX26" fmla="*/ 7286297 w 9461938"/>
                  <a:gd name="connsiteY26" fmla="*/ 693683 h 1166649"/>
                  <a:gd name="connsiteX27" fmla="*/ 7428186 w 9461938"/>
                  <a:gd name="connsiteY27" fmla="*/ 930166 h 1166649"/>
                  <a:gd name="connsiteX28" fmla="*/ 7522780 w 9461938"/>
                  <a:gd name="connsiteY28" fmla="*/ 1024759 h 1166649"/>
                  <a:gd name="connsiteX29" fmla="*/ 8484476 w 9461938"/>
                  <a:gd name="connsiteY29" fmla="*/ 1024759 h 1166649"/>
                  <a:gd name="connsiteX30" fmla="*/ 9320048 w 9461938"/>
                  <a:gd name="connsiteY30" fmla="*/ 1024759 h 1166649"/>
                  <a:gd name="connsiteX31" fmla="*/ 9335814 w 9461938"/>
                  <a:gd name="connsiteY31" fmla="*/ 945932 h 1166649"/>
                  <a:gd name="connsiteX32" fmla="*/ 9335814 w 9461938"/>
                  <a:gd name="connsiteY32" fmla="*/ 141890 h 1166649"/>
                  <a:gd name="connsiteX33" fmla="*/ 8862848 w 9461938"/>
                  <a:gd name="connsiteY33" fmla="*/ 94594 h 1166649"/>
                  <a:gd name="connsiteX34" fmla="*/ 617483 w 9461938"/>
                  <a:gd name="connsiteY34" fmla="*/ 63063 h 1166649"/>
                  <a:gd name="connsiteX35" fmla="*/ 239111 w 9461938"/>
                  <a:gd name="connsiteY35" fmla="*/ 63063 h 1166649"/>
                  <a:gd name="connsiteX36" fmla="*/ 144517 w 9461938"/>
                  <a:gd name="connsiteY36" fmla="*/ 1008994 h 1166649"/>
                  <a:gd name="connsiteX0" fmla="*/ 57806 w 9375227"/>
                  <a:gd name="connsiteY0" fmla="*/ 1008994 h 1166649"/>
                  <a:gd name="connsiteX1" fmla="*/ 1019503 w 9375227"/>
                  <a:gd name="connsiteY1" fmla="*/ 1008994 h 1166649"/>
                  <a:gd name="connsiteX2" fmla="*/ 1255986 w 9375227"/>
                  <a:gd name="connsiteY2" fmla="*/ 961697 h 1166649"/>
                  <a:gd name="connsiteX3" fmla="*/ 1460937 w 9375227"/>
                  <a:gd name="connsiteY3" fmla="*/ 898635 h 1166649"/>
                  <a:gd name="connsiteX4" fmla="*/ 1571296 w 9375227"/>
                  <a:gd name="connsiteY4" fmla="*/ 977463 h 1166649"/>
                  <a:gd name="connsiteX5" fmla="*/ 1776248 w 9375227"/>
                  <a:gd name="connsiteY5" fmla="*/ 914401 h 1166649"/>
                  <a:gd name="connsiteX6" fmla="*/ 1949669 w 9375227"/>
                  <a:gd name="connsiteY6" fmla="*/ 788277 h 1166649"/>
                  <a:gd name="connsiteX7" fmla="*/ 2217682 w 9375227"/>
                  <a:gd name="connsiteY7" fmla="*/ 819808 h 1166649"/>
                  <a:gd name="connsiteX8" fmla="*/ 2454165 w 9375227"/>
                  <a:gd name="connsiteY8" fmla="*/ 835573 h 1166649"/>
                  <a:gd name="connsiteX9" fmla="*/ 2643351 w 9375227"/>
                  <a:gd name="connsiteY9" fmla="*/ 914401 h 1166649"/>
                  <a:gd name="connsiteX10" fmla="*/ 2706413 w 9375227"/>
                  <a:gd name="connsiteY10" fmla="*/ 1024759 h 1166649"/>
                  <a:gd name="connsiteX11" fmla="*/ 3273972 w 9375227"/>
                  <a:gd name="connsiteY11" fmla="*/ 1024759 h 1166649"/>
                  <a:gd name="connsiteX12" fmla="*/ 6474372 w 9375227"/>
                  <a:gd name="connsiteY12" fmla="*/ 1056290 h 1166649"/>
                  <a:gd name="connsiteX13" fmla="*/ 6537434 w 9375227"/>
                  <a:gd name="connsiteY13" fmla="*/ 1024759 h 1166649"/>
                  <a:gd name="connsiteX14" fmla="*/ 6836979 w 9375227"/>
                  <a:gd name="connsiteY14" fmla="*/ 819808 h 1166649"/>
                  <a:gd name="connsiteX15" fmla="*/ 6900041 w 9375227"/>
                  <a:gd name="connsiteY15" fmla="*/ 725215 h 1166649"/>
                  <a:gd name="connsiteX16" fmla="*/ 6931572 w 9375227"/>
                  <a:gd name="connsiteY16" fmla="*/ 614856 h 1166649"/>
                  <a:gd name="connsiteX17" fmla="*/ 6884275 w 9375227"/>
                  <a:gd name="connsiteY17" fmla="*/ 394139 h 1166649"/>
                  <a:gd name="connsiteX18" fmla="*/ 7120758 w 9375227"/>
                  <a:gd name="connsiteY18" fmla="*/ 331077 h 1166649"/>
                  <a:gd name="connsiteX19" fmla="*/ 7231117 w 9375227"/>
                  <a:gd name="connsiteY19" fmla="*/ 236483 h 1166649"/>
                  <a:gd name="connsiteX20" fmla="*/ 7562193 w 9375227"/>
                  <a:gd name="connsiteY20" fmla="*/ 236483 h 1166649"/>
                  <a:gd name="connsiteX21" fmla="*/ 7656786 w 9375227"/>
                  <a:gd name="connsiteY21" fmla="*/ 409904 h 1166649"/>
                  <a:gd name="connsiteX22" fmla="*/ 7688317 w 9375227"/>
                  <a:gd name="connsiteY22" fmla="*/ 599090 h 1166649"/>
                  <a:gd name="connsiteX23" fmla="*/ 7530662 w 9375227"/>
                  <a:gd name="connsiteY23" fmla="*/ 583325 h 1166649"/>
                  <a:gd name="connsiteX24" fmla="*/ 7420303 w 9375227"/>
                  <a:gd name="connsiteY24" fmla="*/ 583325 h 1166649"/>
                  <a:gd name="connsiteX25" fmla="*/ 7420303 w 9375227"/>
                  <a:gd name="connsiteY25" fmla="*/ 756746 h 1166649"/>
                  <a:gd name="connsiteX26" fmla="*/ 7199586 w 9375227"/>
                  <a:gd name="connsiteY26" fmla="*/ 693683 h 1166649"/>
                  <a:gd name="connsiteX27" fmla="*/ 7341475 w 9375227"/>
                  <a:gd name="connsiteY27" fmla="*/ 930166 h 1166649"/>
                  <a:gd name="connsiteX28" fmla="*/ 7436069 w 9375227"/>
                  <a:gd name="connsiteY28" fmla="*/ 1024759 h 1166649"/>
                  <a:gd name="connsiteX29" fmla="*/ 8397765 w 9375227"/>
                  <a:gd name="connsiteY29" fmla="*/ 1024759 h 1166649"/>
                  <a:gd name="connsiteX30" fmla="*/ 9233337 w 9375227"/>
                  <a:gd name="connsiteY30" fmla="*/ 1024759 h 1166649"/>
                  <a:gd name="connsiteX31" fmla="*/ 9249103 w 9375227"/>
                  <a:gd name="connsiteY31" fmla="*/ 945932 h 1166649"/>
                  <a:gd name="connsiteX32" fmla="*/ 9249103 w 9375227"/>
                  <a:gd name="connsiteY32" fmla="*/ 141890 h 1166649"/>
                  <a:gd name="connsiteX33" fmla="*/ 8776137 w 9375227"/>
                  <a:gd name="connsiteY33" fmla="*/ 94594 h 1166649"/>
                  <a:gd name="connsiteX34" fmla="*/ 530772 w 9375227"/>
                  <a:gd name="connsiteY34" fmla="*/ 63063 h 1166649"/>
                  <a:gd name="connsiteX35" fmla="*/ 152400 w 9375227"/>
                  <a:gd name="connsiteY35" fmla="*/ 63063 h 1166649"/>
                  <a:gd name="connsiteX36" fmla="*/ 57806 w 9375227"/>
                  <a:gd name="connsiteY36" fmla="*/ 1008994 h 11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75227" h="1166649">
                    <a:moveTo>
                      <a:pt x="57806" y="1008994"/>
                    </a:moveTo>
                    <a:cubicBezTo>
                      <a:pt x="202323" y="1166649"/>
                      <a:pt x="819806" y="1016877"/>
                      <a:pt x="1019503" y="1008994"/>
                    </a:cubicBezTo>
                    <a:cubicBezTo>
                      <a:pt x="1219200" y="1001111"/>
                      <a:pt x="1182414" y="980090"/>
                      <a:pt x="1255986" y="961697"/>
                    </a:cubicBezTo>
                    <a:cubicBezTo>
                      <a:pt x="1329558" y="943304"/>
                      <a:pt x="1408385" y="896007"/>
                      <a:pt x="1460937" y="898635"/>
                    </a:cubicBezTo>
                    <a:cubicBezTo>
                      <a:pt x="1513489" y="901263"/>
                      <a:pt x="1518744" y="974835"/>
                      <a:pt x="1571296" y="977463"/>
                    </a:cubicBezTo>
                    <a:cubicBezTo>
                      <a:pt x="1623848" y="980091"/>
                      <a:pt x="1713186" y="945932"/>
                      <a:pt x="1776248" y="914401"/>
                    </a:cubicBezTo>
                    <a:cubicBezTo>
                      <a:pt x="1839310" y="882870"/>
                      <a:pt x="1876097" y="804042"/>
                      <a:pt x="1949669" y="788277"/>
                    </a:cubicBezTo>
                    <a:cubicBezTo>
                      <a:pt x="2023241" y="772512"/>
                      <a:pt x="2133599" y="811925"/>
                      <a:pt x="2217682" y="819808"/>
                    </a:cubicBezTo>
                    <a:cubicBezTo>
                      <a:pt x="2301765" y="827691"/>
                      <a:pt x="2383220" y="819808"/>
                      <a:pt x="2454165" y="835573"/>
                    </a:cubicBezTo>
                    <a:cubicBezTo>
                      <a:pt x="2525110" y="851338"/>
                      <a:pt x="2601310" y="882870"/>
                      <a:pt x="2643351" y="914401"/>
                    </a:cubicBezTo>
                    <a:cubicBezTo>
                      <a:pt x="2685392" y="945932"/>
                      <a:pt x="2601310" y="1006366"/>
                      <a:pt x="2706413" y="1024759"/>
                    </a:cubicBezTo>
                    <a:cubicBezTo>
                      <a:pt x="2811517" y="1043152"/>
                      <a:pt x="3273972" y="1024759"/>
                      <a:pt x="3273972" y="1024759"/>
                    </a:cubicBezTo>
                    <a:lnTo>
                      <a:pt x="6474372" y="1056290"/>
                    </a:lnTo>
                    <a:cubicBezTo>
                      <a:pt x="7018282" y="1056290"/>
                      <a:pt x="6477000" y="1064173"/>
                      <a:pt x="6537434" y="1024759"/>
                    </a:cubicBezTo>
                    <a:cubicBezTo>
                      <a:pt x="6597868" y="985345"/>
                      <a:pt x="6776545" y="869732"/>
                      <a:pt x="6836979" y="819808"/>
                    </a:cubicBezTo>
                    <a:cubicBezTo>
                      <a:pt x="6897413" y="769884"/>
                      <a:pt x="6884276" y="759374"/>
                      <a:pt x="6900041" y="725215"/>
                    </a:cubicBezTo>
                    <a:cubicBezTo>
                      <a:pt x="6915806" y="691056"/>
                      <a:pt x="6934200" y="670035"/>
                      <a:pt x="6931572" y="614856"/>
                    </a:cubicBezTo>
                    <a:cubicBezTo>
                      <a:pt x="6928944" y="559677"/>
                      <a:pt x="6852744" y="441435"/>
                      <a:pt x="6884275" y="394139"/>
                    </a:cubicBezTo>
                    <a:cubicBezTo>
                      <a:pt x="6915806" y="346843"/>
                      <a:pt x="7062951" y="357353"/>
                      <a:pt x="7120758" y="331077"/>
                    </a:cubicBezTo>
                    <a:cubicBezTo>
                      <a:pt x="7178565" y="304801"/>
                      <a:pt x="7157545" y="252249"/>
                      <a:pt x="7231117" y="236483"/>
                    </a:cubicBezTo>
                    <a:cubicBezTo>
                      <a:pt x="7304689" y="220717"/>
                      <a:pt x="7491248" y="207580"/>
                      <a:pt x="7562193" y="236483"/>
                    </a:cubicBezTo>
                    <a:cubicBezTo>
                      <a:pt x="7633138" y="265386"/>
                      <a:pt x="7635765" y="349470"/>
                      <a:pt x="7656786" y="409904"/>
                    </a:cubicBezTo>
                    <a:cubicBezTo>
                      <a:pt x="7677807" y="470338"/>
                      <a:pt x="7709338" y="570187"/>
                      <a:pt x="7688317" y="599090"/>
                    </a:cubicBezTo>
                    <a:cubicBezTo>
                      <a:pt x="7667296" y="627993"/>
                      <a:pt x="7575331" y="585953"/>
                      <a:pt x="7530662" y="583325"/>
                    </a:cubicBezTo>
                    <a:cubicBezTo>
                      <a:pt x="7485993" y="580697"/>
                      <a:pt x="7438696" y="554422"/>
                      <a:pt x="7420303" y="583325"/>
                    </a:cubicBezTo>
                    <a:cubicBezTo>
                      <a:pt x="7401910" y="612228"/>
                      <a:pt x="7457089" y="738353"/>
                      <a:pt x="7420303" y="756746"/>
                    </a:cubicBezTo>
                    <a:cubicBezTo>
                      <a:pt x="7383517" y="775139"/>
                      <a:pt x="7212724" y="664780"/>
                      <a:pt x="7199586" y="693683"/>
                    </a:cubicBezTo>
                    <a:cubicBezTo>
                      <a:pt x="7186448" y="722586"/>
                      <a:pt x="7302061" y="874987"/>
                      <a:pt x="7341475" y="930166"/>
                    </a:cubicBezTo>
                    <a:cubicBezTo>
                      <a:pt x="7380889" y="985345"/>
                      <a:pt x="7260021" y="1008994"/>
                      <a:pt x="7436069" y="1024759"/>
                    </a:cubicBezTo>
                    <a:cubicBezTo>
                      <a:pt x="7612117" y="1040524"/>
                      <a:pt x="8397765" y="1024759"/>
                      <a:pt x="8397765" y="1024759"/>
                    </a:cubicBezTo>
                    <a:cubicBezTo>
                      <a:pt x="8697310" y="1024759"/>
                      <a:pt x="9091447" y="1037897"/>
                      <a:pt x="9233337" y="1024759"/>
                    </a:cubicBezTo>
                    <a:cubicBezTo>
                      <a:pt x="9375227" y="1011621"/>
                      <a:pt x="9246475" y="1093077"/>
                      <a:pt x="9249103" y="945932"/>
                    </a:cubicBezTo>
                    <a:cubicBezTo>
                      <a:pt x="9251731" y="798787"/>
                      <a:pt x="9327931" y="283780"/>
                      <a:pt x="9249103" y="141890"/>
                    </a:cubicBezTo>
                    <a:cubicBezTo>
                      <a:pt x="9170275" y="0"/>
                      <a:pt x="8776137" y="94594"/>
                      <a:pt x="8776137" y="94594"/>
                    </a:cubicBezTo>
                    <a:lnTo>
                      <a:pt x="530772" y="63063"/>
                    </a:lnTo>
                    <a:lnTo>
                      <a:pt x="152400" y="63063"/>
                    </a:lnTo>
                    <a:cubicBezTo>
                      <a:pt x="0" y="614856"/>
                      <a:pt x="126123" y="383629"/>
                      <a:pt x="57806" y="100899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https://upload.wikimedia.org/wikipedia/commons/thumb/9/96/Appalachian_orogeny.jpg/310px-Appalachian_orogeny.jpg"/>
            <p:cNvPicPr>
              <a:picLocks noChangeAspect="1" noChangeArrowheads="1"/>
            </p:cNvPicPr>
            <p:nvPr/>
          </p:nvPicPr>
          <p:blipFill>
            <a:blip r:embed="rId2"/>
            <a:srcRect l="32858" t="89644" r="61105" b="8778"/>
            <a:stretch>
              <a:fillRect/>
            </a:stretch>
          </p:blipFill>
          <p:spPr bwMode="auto">
            <a:xfrm>
              <a:off x="1752600" y="4800600"/>
              <a:ext cx="1066800" cy="609600"/>
            </a:xfrm>
            <a:prstGeom prst="rect">
              <a:avLst/>
            </a:prstGeom>
            <a:noFill/>
          </p:spPr>
        </p:pic>
        <p:pic>
          <p:nvPicPr>
            <p:cNvPr id="7" name="Picture 2" descr="https://upload.wikimedia.org/wikipedia/commons/thumb/9/96/Appalachian_orogeny.jpg/310px-Appalachian_orogeny.jpg"/>
            <p:cNvPicPr>
              <a:picLocks noChangeAspect="1" noChangeArrowheads="1"/>
            </p:cNvPicPr>
            <p:nvPr/>
          </p:nvPicPr>
          <p:blipFill>
            <a:blip r:embed="rId2"/>
            <a:srcRect l="32858" t="89644" r="61105" b="8803"/>
            <a:stretch>
              <a:fillRect/>
            </a:stretch>
          </p:blipFill>
          <p:spPr bwMode="auto">
            <a:xfrm>
              <a:off x="1828800" y="5181600"/>
              <a:ext cx="1066800" cy="609600"/>
            </a:xfrm>
            <a:prstGeom prst="rect">
              <a:avLst/>
            </a:prstGeom>
            <a:noFill/>
          </p:spPr>
        </p:pic>
      </p:grpSp>
      <p:grpSp>
        <p:nvGrpSpPr>
          <p:cNvPr id="19" name="Group 18"/>
          <p:cNvGrpSpPr/>
          <p:nvPr/>
        </p:nvGrpSpPr>
        <p:grpSpPr>
          <a:xfrm>
            <a:off x="-105300" y="4724400"/>
            <a:ext cx="9935100" cy="4430574"/>
            <a:chOff x="-105300" y="4724400"/>
            <a:chExt cx="9935100" cy="4430574"/>
          </a:xfrm>
        </p:grpSpPr>
        <p:grpSp>
          <p:nvGrpSpPr>
            <p:cNvPr id="10" name="Group 9"/>
            <p:cNvGrpSpPr/>
            <p:nvPr/>
          </p:nvGrpSpPr>
          <p:grpSpPr>
            <a:xfrm rot="21089461">
              <a:off x="-105300" y="5529003"/>
              <a:ext cx="3733800" cy="914400"/>
              <a:chOff x="381000" y="3429000"/>
              <a:chExt cx="3733800" cy="914400"/>
            </a:xfrm>
          </p:grpSpPr>
          <p:sp>
            <p:nvSpPr>
              <p:cNvPr id="11" name="Right Arrow 10"/>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685800" y="3657600"/>
                <a:ext cx="2938177" cy="461665"/>
              </a:xfrm>
              <a:prstGeom prst="rect">
                <a:avLst/>
              </a:prstGeom>
              <a:noFill/>
            </p:spPr>
            <p:txBody>
              <a:bodyPr wrap="none" rtlCol="0">
                <a:spAutoFit/>
              </a:bodyPr>
              <a:lstStyle/>
              <a:p>
                <a:r>
                  <a:rPr lang="en-US" sz="2400" b="1" dirty="0" smtClean="0">
                    <a:solidFill>
                      <a:schemeClr val="bg1"/>
                    </a:solidFill>
                  </a:rPr>
                  <a:t>North American Plate</a:t>
                </a:r>
                <a:endParaRPr lang="en-US" sz="2400" b="1" dirty="0">
                  <a:solidFill>
                    <a:schemeClr val="bg1"/>
                  </a:solidFill>
                </a:endParaRPr>
              </a:p>
            </p:txBody>
          </p:sp>
        </p:grpSp>
        <p:sp>
          <p:nvSpPr>
            <p:cNvPr id="13" name="Arc 12"/>
            <p:cNvSpPr/>
            <p:nvPr/>
          </p:nvSpPr>
          <p:spPr>
            <a:xfrm rot="20608823">
              <a:off x="344924" y="5734321"/>
              <a:ext cx="6851030" cy="3420653"/>
            </a:xfrm>
            <a:prstGeom prst="arc">
              <a:avLst>
                <a:gd name="adj1" fmla="val 16200000"/>
                <a:gd name="adj2" fmla="val 535417"/>
              </a:avLst>
            </a:prstGeom>
            <a:ln w="381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p:cNvCxnSpPr/>
            <p:nvPr/>
          </p:nvCxnSpPr>
          <p:spPr>
            <a:xfrm>
              <a:off x="6477000" y="5181600"/>
              <a:ext cx="3352800" cy="1588"/>
            </a:xfrm>
            <a:prstGeom prst="line">
              <a:avLst/>
            </a:prstGeom>
            <a:ln w="444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flipH="1">
              <a:off x="4876800" y="4724400"/>
              <a:ext cx="2073306" cy="914400"/>
              <a:chOff x="207416" y="3429000"/>
              <a:chExt cx="3907384" cy="914400"/>
            </a:xfrm>
          </p:grpSpPr>
          <p:sp>
            <p:nvSpPr>
              <p:cNvPr id="16" name="Right Arrow 15"/>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7416" y="3657600"/>
                <a:ext cx="3416561" cy="461665"/>
              </a:xfrm>
              <a:prstGeom prst="rect">
                <a:avLst/>
              </a:prstGeom>
              <a:noFill/>
            </p:spPr>
            <p:txBody>
              <a:bodyPr wrap="none" rtlCol="0">
                <a:spAutoFit/>
              </a:bodyPr>
              <a:lstStyle/>
              <a:p>
                <a:r>
                  <a:rPr lang="en-US" sz="2400" b="1" dirty="0" smtClean="0">
                    <a:solidFill>
                      <a:schemeClr val="bg1"/>
                    </a:solidFill>
                  </a:rPr>
                  <a:t>African Plate</a:t>
                </a:r>
                <a:endParaRPr lang="en-US" sz="2400" b="1" dirty="0">
                  <a:solidFill>
                    <a:schemeClr val="bg1"/>
                  </a:solidFill>
                </a:endParaRPr>
              </a:p>
            </p:txBody>
          </p:sp>
        </p:grpSp>
      </p:grpSp>
      <p:sp>
        <p:nvSpPr>
          <p:cNvPr id="18" name="TextBox 17"/>
          <p:cNvSpPr txBox="1"/>
          <p:nvPr/>
        </p:nvSpPr>
        <p:spPr>
          <a:xfrm>
            <a:off x="0" y="0"/>
            <a:ext cx="9144000" cy="646331"/>
          </a:xfrm>
          <a:prstGeom prst="rect">
            <a:avLst/>
          </a:prstGeom>
          <a:noFill/>
          <a:ln w="38100">
            <a:noFill/>
          </a:ln>
        </p:spPr>
        <p:txBody>
          <a:bodyPr wrap="square" rtlCol="0">
            <a:spAutoFit/>
          </a:bodyPr>
          <a:lstStyle/>
          <a:p>
            <a:pPr algn="ctr"/>
            <a:r>
              <a:rPr lang="en-US" sz="3600" b="1" dirty="0" smtClean="0">
                <a:latin typeface="Tempus Sans ITC" pitchFamily="82" charset="0"/>
              </a:rPr>
              <a:t>What happens to the micro-continent?</a:t>
            </a:r>
            <a:endParaRPr lang="en-US" sz="3600" b="1" dirty="0">
              <a:latin typeface="Tempus Sans ITC" pitchFamily="82" charset="0"/>
            </a:endParaRPr>
          </a:p>
        </p:txBody>
      </p:sp>
      <p:grpSp>
        <p:nvGrpSpPr>
          <p:cNvPr id="24" name="Group 23"/>
          <p:cNvGrpSpPr/>
          <p:nvPr/>
        </p:nvGrpSpPr>
        <p:grpSpPr>
          <a:xfrm>
            <a:off x="76200" y="1828800"/>
            <a:ext cx="2971800" cy="2282952"/>
            <a:chOff x="304800" y="1828800"/>
            <a:chExt cx="2971800" cy="2282952"/>
          </a:xfrm>
        </p:grpSpPr>
        <p:grpSp>
          <p:nvGrpSpPr>
            <p:cNvPr id="25" name="Group 37"/>
            <p:cNvGrpSpPr/>
            <p:nvPr/>
          </p:nvGrpSpPr>
          <p:grpSpPr>
            <a:xfrm>
              <a:off x="381000" y="1828800"/>
              <a:ext cx="2895600" cy="1600202"/>
              <a:chOff x="381000" y="2286000"/>
              <a:chExt cx="2895600" cy="1600202"/>
            </a:xfrm>
          </p:grpSpPr>
          <p:sp>
            <p:nvSpPr>
              <p:cNvPr id="27" name="TextBox 26"/>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North America</a:t>
                </a:r>
                <a:endParaRPr lang="en-US" sz="2800" dirty="0"/>
              </a:p>
            </p:txBody>
          </p:sp>
          <p:cxnSp>
            <p:nvCxnSpPr>
              <p:cNvPr id="28" name="Straight Arrow Connector 27"/>
              <p:cNvCxnSpPr/>
              <p:nvPr/>
            </p:nvCxnSpPr>
            <p:spPr>
              <a:xfrm rot="5400000">
                <a:off x="1067593"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6" name="Right Bracket 25"/>
            <p:cNvSpPr/>
            <p:nvPr/>
          </p:nvSpPr>
          <p:spPr>
            <a:xfrm rot="16200000">
              <a:off x="1373124" y="2360676"/>
              <a:ext cx="682752" cy="2819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28"/>
          <p:cNvGrpSpPr/>
          <p:nvPr/>
        </p:nvGrpSpPr>
        <p:grpSpPr>
          <a:xfrm>
            <a:off x="2438400" y="2448580"/>
            <a:ext cx="2895600" cy="1663172"/>
            <a:chOff x="0" y="2448580"/>
            <a:chExt cx="2895600" cy="1663172"/>
          </a:xfrm>
        </p:grpSpPr>
        <p:grpSp>
          <p:nvGrpSpPr>
            <p:cNvPr id="30" name="Group 37"/>
            <p:cNvGrpSpPr/>
            <p:nvPr/>
          </p:nvGrpSpPr>
          <p:grpSpPr>
            <a:xfrm>
              <a:off x="0" y="2448580"/>
              <a:ext cx="2895600" cy="981216"/>
              <a:chOff x="0" y="2905780"/>
              <a:chExt cx="2895600" cy="981216"/>
            </a:xfrm>
          </p:grpSpPr>
          <p:sp>
            <p:nvSpPr>
              <p:cNvPr id="32" name="TextBox 31"/>
              <p:cNvSpPr txBox="1"/>
              <p:nvPr/>
            </p:nvSpPr>
            <p:spPr>
              <a:xfrm>
                <a:off x="0" y="290578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micro-continent</a:t>
                </a:r>
                <a:endParaRPr lang="en-US" sz="2800" dirty="0"/>
              </a:p>
            </p:txBody>
          </p:sp>
          <p:cxnSp>
            <p:nvCxnSpPr>
              <p:cNvPr id="33" name="Straight Arrow Connector 32"/>
              <p:cNvCxnSpPr/>
              <p:nvPr/>
            </p:nvCxnSpPr>
            <p:spPr>
              <a:xfrm rot="5400000">
                <a:off x="913604" y="3657601"/>
                <a:ext cx="4572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1" name="Right Bracket 30"/>
            <p:cNvSpPr/>
            <p:nvPr/>
          </p:nvSpPr>
          <p:spPr>
            <a:xfrm rot="16200000">
              <a:off x="725424" y="2779776"/>
              <a:ext cx="682752" cy="19812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6248400" y="1828800"/>
            <a:ext cx="2895600" cy="2282952"/>
            <a:chOff x="381000" y="1828800"/>
            <a:chExt cx="2895600" cy="2282952"/>
          </a:xfrm>
        </p:grpSpPr>
        <p:grpSp>
          <p:nvGrpSpPr>
            <p:cNvPr id="35" name="Group 37"/>
            <p:cNvGrpSpPr/>
            <p:nvPr/>
          </p:nvGrpSpPr>
          <p:grpSpPr>
            <a:xfrm>
              <a:off x="381000" y="1828800"/>
              <a:ext cx="2895600" cy="1600202"/>
              <a:chOff x="381000" y="2286000"/>
              <a:chExt cx="2895600" cy="1600202"/>
            </a:xfrm>
          </p:grpSpPr>
          <p:sp>
            <p:nvSpPr>
              <p:cNvPr id="37" name="TextBox 36"/>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African Continent</a:t>
                </a:r>
                <a:endParaRPr lang="en-US" sz="2800" dirty="0"/>
              </a:p>
            </p:txBody>
          </p:sp>
          <p:cxnSp>
            <p:nvCxnSpPr>
              <p:cNvPr id="38" name="Straight Arrow Connector 37"/>
              <p:cNvCxnSpPr/>
              <p:nvPr/>
            </p:nvCxnSpPr>
            <p:spPr>
              <a:xfrm rot="5400000">
                <a:off x="2361405"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6" name="Right Bracket 35"/>
            <p:cNvSpPr/>
            <p:nvPr/>
          </p:nvSpPr>
          <p:spPr>
            <a:xfrm rot="16200000">
              <a:off x="2401824" y="3313176"/>
              <a:ext cx="682752" cy="914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55" presetClass="exit" presetSubtype="0" fill="hold" nodeType="withEffect">
                                  <p:stCondLst>
                                    <p:cond delay="500"/>
                                  </p:stCondLst>
                                  <p:childTnLst>
                                    <p:anim calcmode="lin" valueType="num">
                                      <p:cBhvr>
                                        <p:cTn id="10" dur="1000"/>
                                        <p:tgtEl>
                                          <p:spTgt spid="19"/>
                                        </p:tgtEl>
                                        <p:attrNameLst>
                                          <p:attrName>ppt_w</p:attrName>
                                        </p:attrNameLst>
                                      </p:cBhvr>
                                      <p:tavLst>
                                        <p:tav tm="0">
                                          <p:val>
                                            <p:strVal val="ppt_w"/>
                                          </p:val>
                                        </p:tav>
                                        <p:tav tm="100000">
                                          <p:val>
                                            <p:strVal val="ppt_w*0.70"/>
                                          </p:val>
                                        </p:tav>
                                      </p:tavLst>
                                    </p:anim>
                                    <p:anim calcmode="lin" valueType="num">
                                      <p:cBhvr>
                                        <p:cTn id="11" dur="1000"/>
                                        <p:tgtEl>
                                          <p:spTgt spid="19"/>
                                        </p:tgtEl>
                                        <p:attrNameLst>
                                          <p:attrName>ppt_h</p:attrName>
                                        </p:attrNameLst>
                                      </p:cBhvr>
                                      <p:tavLst>
                                        <p:tav tm="0">
                                          <p:val>
                                            <p:strVal val="ppt_h"/>
                                          </p:val>
                                        </p:tav>
                                        <p:tav tm="100000">
                                          <p:val>
                                            <p:strVal val="ppt_h"/>
                                          </p:val>
                                        </p:tav>
                                      </p:tavLst>
                                    </p:anim>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55" presetClass="exit" presetSubtype="0" fill="hold" nodeType="withEffect">
                                  <p:stCondLst>
                                    <p:cond delay="500"/>
                                  </p:stCondLst>
                                  <p:childTnLst>
                                    <p:anim calcmode="lin" valueType="num">
                                      <p:cBhvr>
                                        <p:cTn id="15" dur="1000"/>
                                        <p:tgtEl>
                                          <p:spTgt spid="4"/>
                                        </p:tgtEl>
                                        <p:attrNameLst>
                                          <p:attrName>ppt_w</p:attrName>
                                        </p:attrNameLst>
                                      </p:cBhvr>
                                      <p:tavLst>
                                        <p:tav tm="0">
                                          <p:val>
                                            <p:strVal val="ppt_w"/>
                                          </p:val>
                                        </p:tav>
                                        <p:tav tm="100000">
                                          <p:val>
                                            <p:strVal val="ppt_w*0.70"/>
                                          </p:val>
                                        </p:tav>
                                      </p:tavLst>
                                    </p:anim>
                                    <p:anim calcmode="lin" valueType="num">
                                      <p:cBhvr>
                                        <p:cTn id="16" dur="1000"/>
                                        <p:tgtEl>
                                          <p:spTgt spid="4"/>
                                        </p:tgtEl>
                                        <p:attrNameLst>
                                          <p:attrName>ppt_h</p:attrName>
                                        </p:attrNameLst>
                                      </p:cBhvr>
                                      <p:tavLst>
                                        <p:tav tm="0">
                                          <p:val>
                                            <p:strVal val="ppt_h"/>
                                          </p:val>
                                        </p:tav>
                                        <p:tav tm="100000">
                                          <p:val>
                                            <p:strVal val="ppt_h"/>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TextBox 47"/>
          <p:cNvSpPr txBox="1"/>
          <p:nvPr/>
        </p:nvSpPr>
        <p:spPr>
          <a:xfrm>
            <a:off x="0" y="0"/>
            <a:ext cx="9144000" cy="646331"/>
          </a:xfrm>
          <a:prstGeom prst="rect">
            <a:avLst/>
          </a:prstGeom>
          <a:solidFill>
            <a:schemeClr val="bg1"/>
          </a:solidFill>
          <a:ln w="38100">
            <a:noFill/>
          </a:ln>
        </p:spPr>
        <p:txBody>
          <a:bodyPr wrap="square" rtlCol="0">
            <a:spAutoFit/>
          </a:bodyPr>
          <a:lstStyle/>
          <a:p>
            <a:pPr algn="ctr"/>
            <a:r>
              <a:rPr lang="en-US" sz="3600" b="1" dirty="0" smtClean="0">
                <a:latin typeface="Tempus Sans ITC" pitchFamily="82" charset="0"/>
              </a:rPr>
              <a:t>What happens to Africa?</a:t>
            </a:r>
            <a:endParaRPr lang="en-US" sz="3600" b="1" dirty="0">
              <a:latin typeface="Tempus Sans ITC" pitchFamily="82" charset="0"/>
            </a:endParaRPr>
          </a:p>
        </p:txBody>
      </p:sp>
      <p:pic>
        <p:nvPicPr>
          <p:cNvPr id="44" name="Picture 2" descr="https://upload.wikimedia.org/wikipedia/commons/thumb/9/96/Appalachian_orogeny.jpg/310px-Appalachian_orogeny.jpg"/>
          <p:cNvPicPr>
            <a:picLocks noChangeAspect="1" noChangeArrowheads="1"/>
          </p:cNvPicPr>
          <p:nvPr/>
        </p:nvPicPr>
        <p:blipFill>
          <a:blip r:embed="rId2"/>
          <a:srcRect l="17712" t="43742" r="1902" b="42900"/>
          <a:stretch>
            <a:fillRect/>
          </a:stretch>
        </p:blipFill>
        <p:spPr bwMode="auto">
          <a:xfrm>
            <a:off x="0" y="3581400"/>
            <a:ext cx="9144000" cy="3276600"/>
          </a:xfrm>
          <a:prstGeom prst="rect">
            <a:avLst/>
          </a:prstGeom>
          <a:noFill/>
        </p:spPr>
      </p:pic>
      <p:grpSp>
        <p:nvGrpSpPr>
          <p:cNvPr id="3" name="Group 10"/>
          <p:cNvGrpSpPr/>
          <p:nvPr/>
        </p:nvGrpSpPr>
        <p:grpSpPr>
          <a:xfrm>
            <a:off x="-199696" y="3276600"/>
            <a:ext cx="9343696" cy="3581400"/>
            <a:chOff x="-199696" y="3189890"/>
            <a:chExt cx="9343696" cy="3668110"/>
          </a:xfrm>
        </p:grpSpPr>
        <p:pic>
          <p:nvPicPr>
            <p:cNvPr id="2" name="Picture 2" descr="https://upload.wikimedia.org/wikipedia/commons/thumb/9/96/Appalachian_orogeny.jpg/310px-Appalachian_orogeny.jpg"/>
            <p:cNvPicPr>
              <a:picLocks noChangeAspect="1" noChangeArrowheads="1"/>
            </p:cNvPicPr>
            <p:nvPr/>
          </p:nvPicPr>
          <p:blipFill>
            <a:blip r:embed="rId2"/>
            <a:srcRect l="16350" t="65088" r="3946" b="21302"/>
            <a:stretch>
              <a:fillRect/>
            </a:stretch>
          </p:blipFill>
          <p:spPr bwMode="auto">
            <a:xfrm>
              <a:off x="0" y="3424025"/>
              <a:ext cx="9144000" cy="3433975"/>
            </a:xfrm>
            <a:prstGeom prst="rect">
              <a:avLst/>
            </a:prstGeom>
            <a:noFill/>
          </p:spPr>
        </p:pic>
        <p:sp>
          <p:nvSpPr>
            <p:cNvPr id="4" name="Freeform 3"/>
            <p:cNvSpPr/>
            <p:nvPr/>
          </p:nvSpPr>
          <p:spPr>
            <a:xfrm>
              <a:off x="-199696" y="3189890"/>
              <a:ext cx="9341068" cy="1203434"/>
            </a:xfrm>
            <a:custGeom>
              <a:avLst/>
              <a:gdLst>
                <a:gd name="connsiteX0" fmla="*/ 199696 w 9341068"/>
                <a:gd name="connsiteY0" fmla="*/ 1051034 h 1203434"/>
                <a:gd name="connsiteX1" fmla="*/ 1397875 w 9341068"/>
                <a:gd name="connsiteY1" fmla="*/ 1066800 h 1203434"/>
                <a:gd name="connsiteX2" fmla="*/ 1870841 w 9341068"/>
                <a:gd name="connsiteY2" fmla="*/ 1082565 h 1203434"/>
                <a:gd name="connsiteX3" fmla="*/ 2123089 w 9341068"/>
                <a:gd name="connsiteY3" fmla="*/ 940676 h 1203434"/>
                <a:gd name="connsiteX4" fmla="*/ 2391103 w 9341068"/>
                <a:gd name="connsiteY4" fmla="*/ 987972 h 1203434"/>
                <a:gd name="connsiteX5" fmla="*/ 2643351 w 9341068"/>
                <a:gd name="connsiteY5" fmla="*/ 956441 h 1203434"/>
                <a:gd name="connsiteX6" fmla="*/ 2801006 w 9341068"/>
                <a:gd name="connsiteY6" fmla="*/ 909144 h 1203434"/>
                <a:gd name="connsiteX7" fmla="*/ 3100551 w 9341068"/>
                <a:gd name="connsiteY7" fmla="*/ 956441 h 1203434"/>
                <a:gd name="connsiteX8" fmla="*/ 3337034 w 9341068"/>
                <a:gd name="connsiteY8" fmla="*/ 1035269 h 1203434"/>
                <a:gd name="connsiteX9" fmla="*/ 3384330 w 9341068"/>
                <a:gd name="connsiteY9" fmla="*/ 956441 h 1203434"/>
                <a:gd name="connsiteX10" fmla="*/ 3605048 w 9341068"/>
                <a:gd name="connsiteY10" fmla="*/ 861848 h 1203434"/>
                <a:gd name="connsiteX11" fmla="*/ 3825765 w 9341068"/>
                <a:gd name="connsiteY11" fmla="*/ 798786 h 1203434"/>
                <a:gd name="connsiteX12" fmla="*/ 3920358 w 9341068"/>
                <a:gd name="connsiteY12" fmla="*/ 672662 h 1203434"/>
                <a:gd name="connsiteX13" fmla="*/ 3873062 w 9341068"/>
                <a:gd name="connsiteY13" fmla="*/ 656896 h 1203434"/>
                <a:gd name="connsiteX14" fmla="*/ 3683875 w 9341068"/>
                <a:gd name="connsiteY14" fmla="*/ 672662 h 1203434"/>
                <a:gd name="connsiteX15" fmla="*/ 3589282 w 9341068"/>
                <a:gd name="connsiteY15" fmla="*/ 593834 h 1203434"/>
                <a:gd name="connsiteX16" fmla="*/ 3683875 w 9341068"/>
                <a:gd name="connsiteY16" fmla="*/ 357351 h 1203434"/>
                <a:gd name="connsiteX17" fmla="*/ 3778468 w 9341068"/>
                <a:gd name="connsiteY17" fmla="*/ 246993 h 1203434"/>
                <a:gd name="connsiteX18" fmla="*/ 3825765 w 9341068"/>
                <a:gd name="connsiteY18" fmla="*/ 215462 h 1203434"/>
                <a:gd name="connsiteX19" fmla="*/ 3920358 w 9341068"/>
                <a:gd name="connsiteY19" fmla="*/ 215462 h 1203434"/>
                <a:gd name="connsiteX20" fmla="*/ 4156841 w 9341068"/>
                <a:gd name="connsiteY20" fmla="*/ 199696 h 1203434"/>
                <a:gd name="connsiteX21" fmla="*/ 4251434 w 9341068"/>
                <a:gd name="connsiteY21" fmla="*/ 294289 h 1203434"/>
                <a:gd name="connsiteX22" fmla="*/ 4361793 w 9341068"/>
                <a:gd name="connsiteY22" fmla="*/ 404648 h 1203434"/>
                <a:gd name="connsiteX23" fmla="*/ 4440620 w 9341068"/>
                <a:gd name="connsiteY23" fmla="*/ 404648 h 1203434"/>
                <a:gd name="connsiteX24" fmla="*/ 4440620 w 9341068"/>
                <a:gd name="connsiteY24" fmla="*/ 515007 h 1203434"/>
                <a:gd name="connsiteX25" fmla="*/ 4456386 w 9341068"/>
                <a:gd name="connsiteY25" fmla="*/ 641131 h 1203434"/>
                <a:gd name="connsiteX26" fmla="*/ 4409089 w 9341068"/>
                <a:gd name="connsiteY26" fmla="*/ 735724 h 1203434"/>
                <a:gd name="connsiteX27" fmla="*/ 4282965 w 9341068"/>
                <a:gd name="connsiteY27" fmla="*/ 735724 h 1203434"/>
                <a:gd name="connsiteX28" fmla="*/ 4377558 w 9341068"/>
                <a:gd name="connsiteY28" fmla="*/ 893379 h 1203434"/>
                <a:gd name="connsiteX29" fmla="*/ 4503682 w 9341068"/>
                <a:gd name="connsiteY29" fmla="*/ 1019503 h 1203434"/>
                <a:gd name="connsiteX30" fmla="*/ 5055475 w 9341068"/>
                <a:gd name="connsiteY30" fmla="*/ 1051034 h 1203434"/>
                <a:gd name="connsiteX31" fmla="*/ 6269420 w 9341068"/>
                <a:gd name="connsiteY31" fmla="*/ 1066800 h 1203434"/>
                <a:gd name="connsiteX32" fmla="*/ 7199586 w 9341068"/>
                <a:gd name="connsiteY32" fmla="*/ 1066800 h 1203434"/>
                <a:gd name="connsiteX33" fmla="*/ 8098220 w 9341068"/>
                <a:gd name="connsiteY33" fmla="*/ 1082565 h 1203434"/>
                <a:gd name="connsiteX34" fmla="*/ 8508124 w 9341068"/>
                <a:gd name="connsiteY34" fmla="*/ 1066800 h 1203434"/>
                <a:gd name="connsiteX35" fmla="*/ 8744606 w 9341068"/>
                <a:gd name="connsiteY35" fmla="*/ 1035269 h 1203434"/>
                <a:gd name="connsiteX36" fmla="*/ 8807668 w 9341068"/>
                <a:gd name="connsiteY36" fmla="*/ 940676 h 1203434"/>
                <a:gd name="connsiteX37" fmla="*/ 8823434 w 9341068"/>
                <a:gd name="connsiteY37" fmla="*/ 704193 h 1203434"/>
                <a:gd name="connsiteX38" fmla="*/ 9012620 w 9341068"/>
                <a:gd name="connsiteY38" fmla="*/ 546538 h 1203434"/>
                <a:gd name="connsiteX39" fmla="*/ 9201806 w 9341068"/>
                <a:gd name="connsiteY39" fmla="*/ 436179 h 1203434"/>
                <a:gd name="connsiteX40" fmla="*/ 9312165 w 9341068"/>
                <a:gd name="connsiteY40" fmla="*/ 436179 h 1203434"/>
                <a:gd name="connsiteX41" fmla="*/ 9327930 w 9341068"/>
                <a:gd name="connsiteY41" fmla="*/ 152400 h 1203434"/>
                <a:gd name="connsiteX42" fmla="*/ 9233337 w 9341068"/>
                <a:gd name="connsiteY42" fmla="*/ 183931 h 1203434"/>
                <a:gd name="connsiteX43" fmla="*/ 5150068 w 9341068"/>
                <a:gd name="connsiteY43" fmla="*/ 120869 h 1203434"/>
                <a:gd name="connsiteX44" fmla="*/ 1287517 w 9341068"/>
                <a:gd name="connsiteY44" fmla="*/ 136634 h 1203434"/>
                <a:gd name="connsiteX45" fmla="*/ 515006 w 9341068"/>
                <a:gd name="connsiteY45" fmla="*/ 136634 h 1203434"/>
                <a:gd name="connsiteX46" fmla="*/ 199696 w 9341068"/>
                <a:gd name="connsiteY46" fmla="*/ 152400 h 1203434"/>
                <a:gd name="connsiteX47" fmla="*/ 199696 w 9341068"/>
                <a:gd name="connsiteY47" fmla="*/ 1051034 h 12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41068" h="1203434">
                  <a:moveTo>
                    <a:pt x="199696" y="1051034"/>
                  </a:moveTo>
                  <a:cubicBezTo>
                    <a:pt x="399392" y="1203434"/>
                    <a:pt x="1119351" y="1061545"/>
                    <a:pt x="1397875" y="1066800"/>
                  </a:cubicBezTo>
                  <a:cubicBezTo>
                    <a:pt x="1676399" y="1072055"/>
                    <a:pt x="1749972" y="1103586"/>
                    <a:pt x="1870841" y="1082565"/>
                  </a:cubicBezTo>
                  <a:cubicBezTo>
                    <a:pt x="1991710" y="1061544"/>
                    <a:pt x="2036379" y="956441"/>
                    <a:pt x="2123089" y="940676"/>
                  </a:cubicBezTo>
                  <a:cubicBezTo>
                    <a:pt x="2209799" y="924911"/>
                    <a:pt x="2304393" y="985345"/>
                    <a:pt x="2391103" y="987972"/>
                  </a:cubicBezTo>
                  <a:cubicBezTo>
                    <a:pt x="2477813" y="990599"/>
                    <a:pt x="2575034" y="969579"/>
                    <a:pt x="2643351" y="956441"/>
                  </a:cubicBezTo>
                  <a:cubicBezTo>
                    <a:pt x="2711668" y="943303"/>
                    <a:pt x="2724806" y="909144"/>
                    <a:pt x="2801006" y="909144"/>
                  </a:cubicBezTo>
                  <a:cubicBezTo>
                    <a:pt x="2877206" y="909144"/>
                    <a:pt x="3011213" y="935420"/>
                    <a:pt x="3100551" y="956441"/>
                  </a:cubicBezTo>
                  <a:cubicBezTo>
                    <a:pt x="3189889" y="977462"/>
                    <a:pt x="3289738" y="1035269"/>
                    <a:pt x="3337034" y="1035269"/>
                  </a:cubicBezTo>
                  <a:cubicBezTo>
                    <a:pt x="3384330" y="1035269"/>
                    <a:pt x="3339661" y="985344"/>
                    <a:pt x="3384330" y="956441"/>
                  </a:cubicBezTo>
                  <a:cubicBezTo>
                    <a:pt x="3428999" y="927538"/>
                    <a:pt x="3531475" y="888124"/>
                    <a:pt x="3605048" y="861848"/>
                  </a:cubicBezTo>
                  <a:cubicBezTo>
                    <a:pt x="3678621" y="835572"/>
                    <a:pt x="3773213" y="830317"/>
                    <a:pt x="3825765" y="798786"/>
                  </a:cubicBezTo>
                  <a:cubicBezTo>
                    <a:pt x="3878317" y="767255"/>
                    <a:pt x="3912475" y="696310"/>
                    <a:pt x="3920358" y="672662"/>
                  </a:cubicBezTo>
                  <a:cubicBezTo>
                    <a:pt x="3928241" y="649014"/>
                    <a:pt x="3912476" y="656896"/>
                    <a:pt x="3873062" y="656896"/>
                  </a:cubicBezTo>
                  <a:cubicBezTo>
                    <a:pt x="3833648" y="656896"/>
                    <a:pt x="3731172" y="683172"/>
                    <a:pt x="3683875" y="672662"/>
                  </a:cubicBezTo>
                  <a:cubicBezTo>
                    <a:pt x="3636578" y="662152"/>
                    <a:pt x="3589282" y="646386"/>
                    <a:pt x="3589282" y="593834"/>
                  </a:cubicBezTo>
                  <a:cubicBezTo>
                    <a:pt x="3589282" y="541282"/>
                    <a:pt x="3652344" y="415158"/>
                    <a:pt x="3683875" y="357351"/>
                  </a:cubicBezTo>
                  <a:cubicBezTo>
                    <a:pt x="3715406" y="299544"/>
                    <a:pt x="3754820" y="270641"/>
                    <a:pt x="3778468" y="246993"/>
                  </a:cubicBezTo>
                  <a:cubicBezTo>
                    <a:pt x="3802116" y="223345"/>
                    <a:pt x="3802117" y="220717"/>
                    <a:pt x="3825765" y="215462"/>
                  </a:cubicBezTo>
                  <a:cubicBezTo>
                    <a:pt x="3849413" y="210207"/>
                    <a:pt x="3865179" y="218090"/>
                    <a:pt x="3920358" y="215462"/>
                  </a:cubicBezTo>
                  <a:cubicBezTo>
                    <a:pt x="3975537" y="212834"/>
                    <a:pt x="4101662" y="186558"/>
                    <a:pt x="4156841" y="199696"/>
                  </a:cubicBezTo>
                  <a:cubicBezTo>
                    <a:pt x="4212020" y="212834"/>
                    <a:pt x="4251434" y="294289"/>
                    <a:pt x="4251434" y="294289"/>
                  </a:cubicBezTo>
                  <a:cubicBezTo>
                    <a:pt x="4285593" y="328448"/>
                    <a:pt x="4330262" y="386255"/>
                    <a:pt x="4361793" y="404648"/>
                  </a:cubicBezTo>
                  <a:cubicBezTo>
                    <a:pt x="4393324" y="423041"/>
                    <a:pt x="4427482" y="386255"/>
                    <a:pt x="4440620" y="404648"/>
                  </a:cubicBezTo>
                  <a:cubicBezTo>
                    <a:pt x="4453758" y="423041"/>
                    <a:pt x="4437992" y="475593"/>
                    <a:pt x="4440620" y="515007"/>
                  </a:cubicBezTo>
                  <a:cubicBezTo>
                    <a:pt x="4443248" y="554421"/>
                    <a:pt x="4461641" y="604345"/>
                    <a:pt x="4456386" y="641131"/>
                  </a:cubicBezTo>
                  <a:cubicBezTo>
                    <a:pt x="4451131" y="677917"/>
                    <a:pt x="4437993" y="719959"/>
                    <a:pt x="4409089" y="735724"/>
                  </a:cubicBezTo>
                  <a:cubicBezTo>
                    <a:pt x="4380186" y="751490"/>
                    <a:pt x="4288220" y="709448"/>
                    <a:pt x="4282965" y="735724"/>
                  </a:cubicBezTo>
                  <a:cubicBezTo>
                    <a:pt x="4277710" y="762000"/>
                    <a:pt x="4340772" y="846083"/>
                    <a:pt x="4377558" y="893379"/>
                  </a:cubicBezTo>
                  <a:cubicBezTo>
                    <a:pt x="4414344" y="940676"/>
                    <a:pt x="4390696" y="993227"/>
                    <a:pt x="4503682" y="1019503"/>
                  </a:cubicBezTo>
                  <a:cubicBezTo>
                    <a:pt x="4616668" y="1045779"/>
                    <a:pt x="4761185" y="1043151"/>
                    <a:pt x="5055475" y="1051034"/>
                  </a:cubicBezTo>
                  <a:cubicBezTo>
                    <a:pt x="5349765" y="1058917"/>
                    <a:pt x="6269420" y="1066800"/>
                    <a:pt x="6269420" y="1066800"/>
                  </a:cubicBezTo>
                  <a:lnTo>
                    <a:pt x="7199586" y="1066800"/>
                  </a:lnTo>
                  <a:lnTo>
                    <a:pt x="8098220" y="1082565"/>
                  </a:lnTo>
                  <a:cubicBezTo>
                    <a:pt x="8316310" y="1082565"/>
                    <a:pt x="8400393" y="1074683"/>
                    <a:pt x="8508124" y="1066800"/>
                  </a:cubicBezTo>
                  <a:cubicBezTo>
                    <a:pt x="8615855" y="1058917"/>
                    <a:pt x="8694682" y="1056290"/>
                    <a:pt x="8744606" y="1035269"/>
                  </a:cubicBezTo>
                  <a:cubicBezTo>
                    <a:pt x="8794530" y="1014248"/>
                    <a:pt x="8794530" y="995855"/>
                    <a:pt x="8807668" y="940676"/>
                  </a:cubicBezTo>
                  <a:cubicBezTo>
                    <a:pt x="8820806" y="885497"/>
                    <a:pt x="8789275" y="769883"/>
                    <a:pt x="8823434" y="704193"/>
                  </a:cubicBezTo>
                  <a:cubicBezTo>
                    <a:pt x="8857593" y="638503"/>
                    <a:pt x="8949558" y="591207"/>
                    <a:pt x="9012620" y="546538"/>
                  </a:cubicBezTo>
                  <a:cubicBezTo>
                    <a:pt x="9075682" y="501869"/>
                    <a:pt x="9151882" y="454572"/>
                    <a:pt x="9201806" y="436179"/>
                  </a:cubicBezTo>
                  <a:cubicBezTo>
                    <a:pt x="9251730" y="417786"/>
                    <a:pt x="9291144" y="483475"/>
                    <a:pt x="9312165" y="436179"/>
                  </a:cubicBezTo>
                  <a:cubicBezTo>
                    <a:pt x="9333186" y="388883"/>
                    <a:pt x="9341068" y="194441"/>
                    <a:pt x="9327930" y="152400"/>
                  </a:cubicBezTo>
                  <a:cubicBezTo>
                    <a:pt x="9314792" y="110359"/>
                    <a:pt x="9233337" y="183931"/>
                    <a:pt x="9233337" y="183931"/>
                  </a:cubicBezTo>
                  <a:lnTo>
                    <a:pt x="5150068" y="120869"/>
                  </a:lnTo>
                  <a:lnTo>
                    <a:pt x="1287517" y="136634"/>
                  </a:lnTo>
                  <a:lnTo>
                    <a:pt x="515006" y="136634"/>
                  </a:lnTo>
                  <a:cubicBezTo>
                    <a:pt x="333703" y="139262"/>
                    <a:pt x="254875" y="0"/>
                    <a:pt x="199696" y="152400"/>
                  </a:cubicBezTo>
                  <a:cubicBezTo>
                    <a:pt x="144517" y="304800"/>
                    <a:pt x="0" y="898634"/>
                    <a:pt x="199696" y="105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7"/>
          <p:cNvGrpSpPr/>
          <p:nvPr/>
        </p:nvGrpSpPr>
        <p:grpSpPr>
          <a:xfrm>
            <a:off x="152400" y="1828800"/>
            <a:ext cx="2895600" cy="1600202"/>
            <a:chOff x="381000" y="2286000"/>
            <a:chExt cx="2895600" cy="1600202"/>
          </a:xfrm>
        </p:grpSpPr>
        <p:sp>
          <p:nvSpPr>
            <p:cNvPr id="25" name="TextBox 24"/>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North America</a:t>
              </a:r>
              <a:endParaRPr lang="en-US" sz="2800" dirty="0"/>
            </a:p>
          </p:txBody>
        </p:sp>
        <p:cxnSp>
          <p:nvCxnSpPr>
            <p:cNvPr id="35" name="Straight Arrow Connector 34"/>
            <p:cNvCxnSpPr/>
            <p:nvPr/>
          </p:nvCxnSpPr>
          <p:spPr>
            <a:xfrm rot="5400000">
              <a:off x="1067593"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0" name="Right Bracket 39"/>
          <p:cNvSpPr/>
          <p:nvPr/>
        </p:nvSpPr>
        <p:spPr>
          <a:xfrm rot="16200000">
            <a:off x="1144524" y="2360676"/>
            <a:ext cx="682752" cy="2819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42"/>
          <p:cNvGrpSpPr/>
          <p:nvPr/>
        </p:nvGrpSpPr>
        <p:grpSpPr>
          <a:xfrm>
            <a:off x="2438400" y="2448580"/>
            <a:ext cx="2895600" cy="1663172"/>
            <a:chOff x="0" y="2448580"/>
            <a:chExt cx="2895600" cy="1663172"/>
          </a:xfrm>
        </p:grpSpPr>
        <p:grpSp>
          <p:nvGrpSpPr>
            <p:cNvPr id="10" name="Group 37"/>
            <p:cNvGrpSpPr/>
            <p:nvPr/>
          </p:nvGrpSpPr>
          <p:grpSpPr>
            <a:xfrm>
              <a:off x="0" y="2448580"/>
              <a:ext cx="2895600" cy="981216"/>
              <a:chOff x="0" y="2905780"/>
              <a:chExt cx="2895600" cy="981216"/>
            </a:xfrm>
          </p:grpSpPr>
          <p:sp>
            <p:nvSpPr>
              <p:cNvPr id="46" name="TextBox 45"/>
              <p:cNvSpPr txBox="1"/>
              <p:nvPr/>
            </p:nvSpPr>
            <p:spPr>
              <a:xfrm>
                <a:off x="0" y="290578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micro-continent</a:t>
                </a:r>
                <a:endParaRPr lang="en-US" sz="2800" dirty="0"/>
              </a:p>
            </p:txBody>
          </p:sp>
          <p:cxnSp>
            <p:nvCxnSpPr>
              <p:cNvPr id="47" name="Straight Arrow Connector 46"/>
              <p:cNvCxnSpPr/>
              <p:nvPr/>
            </p:nvCxnSpPr>
            <p:spPr>
              <a:xfrm rot="5400000">
                <a:off x="913604" y="3657601"/>
                <a:ext cx="4572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5" name="Right Bracket 44"/>
            <p:cNvSpPr/>
            <p:nvPr/>
          </p:nvSpPr>
          <p:spPr>
            <a:xfrm rot="16200000">
              <a:off x="725424" y="2779776"/>
              <a:ext cx="682752" cy="19812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47"/>
          <p:cNvGrpSpPr/>
          <p:nvPr/>
        </p:nvGrpSpPr>
        <p:grpSpPr>
          <a:xfrm>
            <a:off x="6248400" y="1828800"/>
            <a:ext cx="2895600" cy="2282952"/>
            <a:chOff x="381000" y="1828800"/>
            <a:chExt cx="2895600" cy="2282952"/>
          </a:xfrm>
        </p:grpSpPr>
        <p:grpSp>
          <p:nvGrpSpPr>
            <p:cNvPr id="12" name="Group 37"/>
            <p:cNvGrpSpPr/>
            <p:nvPr/>
          </p:nvGrpSpPr>
          <p:grpSpPr>
            <a:xfrm>
              <a:off x="381000" y="1828800"/>
              <a:ext cx="2895600" cy="1600202"/>
              <a:chOff x="381000" y="2286000"/>
              <a:chExt cx="2895600" cy="1600202"/>
            </a:xfrm>
          </p:grpSpPr>
          <p:sp>
            <p:nvSpPr>
              <p:cNvPr id="51" name="TextBox 50"/>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African Continent</a:t>
                </a:r>
                <a:endParaRPr lang="en-US" sz="2800" dirty="0"/>
              </a:p>
            </p:txBody>
          </p:sp>
          <p:cxnSp>
            <p:nvCxnSpPr>
              <p:cNvPr id="52" name="Straight Arrow Connector 51"/>
              <p:cNvCxnSpPr/>
              <p:nvPr/>
            </p:nvCxnSpPr>
            <p:spPr>
              <a:xfrm rot="5400000">
                <a:off x="2361405"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50" name="Right Bracket 49"/>
            <p:cNvSpPr/>
            <p:nvPr/>
          </p:nvSpPr>
          <p:spPr>
            <a:xfrm rot="16200000">
              <a:off x="2401824" y="3313176"/>
              <a:ext cx="682752" cy="914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ight Bracket 35"/>
          <p:cNvSpPr/>
          <p:nvPr/>
        </p:nvSpPr>
        <p:spPr>
          <a:xfrm rot="16200000">
            <a:off x="1944624" y="1560576"/>
            <a:ext cx="682752" cy="44196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0" y="0"/>
            <a:ext cx="9144000" cy="646331"/>
          </a:xfrm>
          <a:prstGeom prst="rect">
            <a:avLst/>
          </a:prstGeom>
          <a:noFill/>
          <a:ln w="38100">
            <a:noFill/>
          </a:ln>
        </p:spPr>
        <p:txBody>
          <a:bodyPr wrap="square" rtlCol="0">
            <a:spAutoFit/>
          </a:bodyPr>
          <a:lstStyle/>
          <a:p>
            <a:pPr algn="ctr"/>
            <a:r>
              <a:rPr lang="en-US" sz="3600" b="1" dirty="0" smtClean="0">
                <a:latin typeface="Tempus Sans ITC" pitchFamily="82" charset="0"/>
              </a:rPr>
              <a:t>What happens to the micro-continent?</a:t>
            </a:r>
            <a:endParaRPr lang="en-US" sz="3600" b="1" dirty="0">
              <a:latin typeface="Tempus Sans ITC" pitchFamily="82" charset="0"/>
            </a:endParaRPr>
          </a:p>
        </p:txBody>
      </p:sp>
      <p:sp>
        <p:nvSpPr>
          <p:cNvPr id="38" name="TextBox 37"/>
          <p:cNvSpPr txBox="1"/>
          <p:nvPr/>
        </p:nvSpPr>
        <p:spPr>
          <a:xfrm>
            <a:off x="0" y="572869"/>
            <a:ext cx="9144000" cy="646331"/>
          </a:xfrm>
          <a:prstGeom prst="rect">
            <a:avLst/>
          </a:prstGeom>
          <a:noFill/>
          <a:ln w="38100">
            <a:noFill/>
          </a:ln>
        </p:spPr>
        <p:txBody>
          <a:bodyPr wrap="square" rtlCol="0">
            <a:spAutoFit/>
          </a:bodyPr>
          <a:lstStyle/>
          <a:p>
            <a:pPr algn="ctr"/>
            <a:r>
              <a:rPr lang="en-US" sz="3600" b="1" dirty="0" smtClean="0">
                <a:solidFill>
                  <a:srgbClr val="A50021"/>
                </a:solidFill>
                <a:latin typeface="Tempus Sans ITC" pitchFamily="82" charset="0"/>
              </a:rPr>
              <a:t>It is welded onto North America!</a:t>
            </a:r>
            <a:endParaRPr lang="en-US" sz="3600" b="1" dirty="0">
              <a:solidFill>
                <a:srgbClr val="A50021"/>
              </a:solidFill>
              <a:latin typeface="Tempus Sans ITC" pitchFamily="82" charset="0"/>
            </a:endParaRPr>
          </a:p>
        </p:txBody>
      </p:sp>
      <p:sp>
        <p:nvSpPr>
          <p:cNvPr id="39" name="Arc 38"/>
          <p:cNvSpPr/>
          <p:nvPr/>
        </p:nvSpPr>
        <p:spPr>
          <a:xfrm rot="20740944">
            <a:off x="1613910" y="5436636"/>
            <a:ext cx="7030819" cy="2842727"/>
          </a:xfrm>
          <a:prstGeom prst="arc">
            <a:avLst>
              <a:gd name="adj1" fmla="val 13155847"/>
              <a:gd name="adj2" fmla="val 475840"/>
            </a:avLst>
          </a:prstGeom>
          <a:ln w="381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7467600" y="4800600"/>
            <a:ext cx="1676400" cy="1588"/>
          </a:xfrm>
          <a:prstGeom prst="line">
            <a:avLst/>
          </a:prstGeom>
          <a:ln w="571500">
            <a:solidFill>
              <a:schemeClr val="tx1"/>
            </a:solidFill>
            <a:headEnd type="triangle" w="sm" len="s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1000" tmFilter="0, 0; .2, .5; .8, .5; 1, 0"/>
                                        <p:tgtEl>
                                          <p:spTgt spid="37"/>
                                        </p:tgtEl>
                                      </p:cBhvr>
                                    </p:animEffect>
                                    <p:animScale>
                                      <p:cBhvr>
                                        <p:cTn id="7" dur="500" autoRev="1" fill="hold"/>
                                        <p:tgtEl>
                                          <p:spTgt spid="37"/>
                                        </p:tgtEl>
                                      </p:cBhvr>
                                      <p:by x="105000" y="105000"/>
                                    </p:animScale>
                                  </p:childTnLst>
                                </p:cTn>
                              </p:par>
                            </p:childTnLst>
                          </p:cTn>
                        </p:par>
                        <p:par>
                          <p:cTn id="8" fill="hold">
                            <p:stCondLst>
                              <p:cond delay="1500"/>
                            </p:stCondLst>
                            <p:childTnLst>
                              <p:par>
                                <p:cTn id="9" presetID="53"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Effect transition="in" filter="fade">
                                      <p:cBhvr>
                                        <p:cTn id="13" dur="1000"/>
                                        <p:tgtEl>
                                          <p:spTgt spid="38"/>
                                        </p:tgtEl>
                                      </p:cBhvr>
                                    </p:animEffect>
                                  </p:childTnLst>
                                </p:cTn>
                              </p:par>
                            </p:childTnLst>
                          </p:cTn>
                        </p:par>
                        <p:par>
                          <p:cTn id="14" fill="hold">
                            <p:stCondLst>
                              <p:cond delay="2500"/>
                            </p:stCondLst>
                            <p:childTnLst>
                              <p:par>
                                <p:cTn id="15" presetID="49" presetClass="exit" presetSubtype="0" accel="100000" fill="hold" nodeType="afterEffect">
                                  <p:stCondLst>
                                    <p:cond delay="0"/>
                                  </p:stCondLst>
                                  <p:childTnLst>
                                    <p:anim calcmode="lin" valueType="num">
                                      <p:cBhvr>
                                        <p:cTn id="16" dur="1000"/>
                                        <p:tgtEl>
                                          <p:spTgt spid="9"/>
                                        </p:tgtEl>
                                        <p:attrNameLst>
                                          <p:attrName>ppt_w</p:attrName>
                                        </p:attrNameLst>
                                      </p:cBhvr>
                                      <p:tavLst>
                                        <p:tav tm="0">
                                          <p:val>
                                            <p:strVal val="ppt_w"/>
                                          </p:val>
                                        </p:tav>
                                        <p:tav tm="100000">
                                          <p:val>
                                            <p:fltVal val="0"/>
                                          </p:val>
                                        </p:tav>
                                      </p:tavLst>
                                    </p:anim>
                                    <p:anim calcmode="lin" valueType="num">
                                      <p:cBhvr>
                                        <p:cTn id="17" dur="1000"/>
                                        <p:tgtEl>
                                          <p:spTgt spid="9"/>
                                        </p:tgtEl>
                                        <p:attrNameLst>
                                          <p:attrName>ppt_h</p:attrName>
                                        </p:attrNameLst>
                                      </p:cBhvr>
                                      <p:tavLst>
                                        <p:tav tm="0">
                                          <p:val>
                                            <p:strVal val="ppt_h"/>
                                          </p:val>
                                        </p:tav>
                                        <p:tav tm="100000">
                                          <p:val>
                                            <p:fltVal val="0"/>
                                          </p:val>
                                        </p:tav>
                                      </p:tavLst>
                                    </p:anim>
                                    <p:anim calcmode="lin" valueType="num">
                                      <p:cBhvr>
                                        <p:cTn id="18" dur="1000"/>
                                        <p:tgtEl>
                                          <p:spTgt spid="9"/>
                                        </p:tgtEl>
                                        <p:attrNameLst>
                                          <p:attrName>style.rotation</p:attrName>
                                        </p:attrNameLst>
                                      </p:cBhvr>
                                      <p:tavLst>
                                        <p:tav tm="0">
                                          <p:val>
                                            <p:fltVal val="0"/>
                                          </p:val>
                                        </p:tav>
                                        <p:tav tm="100000">
                                          <p:val>
                                            <p:fltVal val="360"/>
                                          </p:val>
                                        </p:tav>
                                      </p:tavLst>
                                    </p:anim>
                                    <p:animEffect transition="out" filter="fade">
                                      <p:cBhvr>
                                        <p:cTn id="19" dur="1000"/>
                                        <p:tgtEl>
                                          <p:spTgt spid="9"/>
                                        </p:tgtEl>
                                      </p:cBhvr>
                                    </p:animEffect>
                                    <p:set>
                                      <p:cBhvr>
                                        <p:cTn id="20" dur="1" fill="hold">
                                          <p:stCondLst>
                                            <p:cond delay="999"/>
                                          </p:stCondLst>
                                        </p:cTn>
                                        <p:tgtEl>
                                          <p:spTgt spid="9"/>
                                        </p:tgtEl>
                                        <p:attrNameLst>
                                          <p:attrName>style.visibility</p:attrName>
                                        </p:attrNameLst>
                                      </p:cBhvr>
                                      <p:to>
                                        <p:strVal val="hidden"/>
                                      </p:to>
                                    </p:set>
                                  </p:childTnLst>
                                </p:cTn>
                              </p:par>
                              <p:par>
                                <p:cTn id="21" presetID="35" presetClass="path" presetSubtype="0" accel="50000" decel="50000" fill="hold" nodeType="withEffect">
                                  <p:stCondLst>
                                    <p:cond delay="0"/>
                                  </p:stCondLst>
                                  <p:childTnLst>
                                    <p:animMotion origin="layout" path="M 5.55112E-17 -7.40741E-7 L -0.24167 -0.15602 " pathEditMode="relative" rAng="0" ptsTypes="AA">
                                      <p:cBhvr>
                                        <p:cTn id="22" dur="1000" fill="hold"/>
                                        <p:tgtEl>
                                          <p:spTgt spid="9"/>
                                        </p:tgtEl>
                                        <p:attrNameLst>
                                          <p:attrName>ppt_x</p:attrName>
                                          <p:attrName>ppt_y</p:attrName>
                                        </p:attrNameLst>
                                      </p:cBhvr>
                                      <p:rCtr x="-121" y="-78"/>
                                    </p:animMotion>
                                  </p:childTnLst>
                                </p:cTn>
                              </p:par>
                              <p:par>
                                <p:cTn id="23" presetID="22" presetClass="entr" presetSubtype="8"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1000"/>
                                        <p:tgtEl>
                                          <p:spTgt spid="36"/>
                                        </p:tgtEl>
                                      </p:cBhvr>
                                    </p:animEffect>
                                  </p:childTnLst>
                                </p:cTn>
                              </p:par>
                              <p:par>
                                <p:cTn id="26" presetID="50" presetClass="exit" presetSubtype="0" accel="100000" fill="hold" grpId="0" nodeType="withEffect">
                                  <p:stCondLst>
                                    <p:cond delay="0"/>
                                  </p:stCondLst>
                                  <p:childTnLst>
                                    <p:anim calcmode="lin" valueType="num">
                                      <p:cBhvr>
                                        <p:cTn id="27" dur="1000"/>
                                        <p:tgtEl>
                                          <p:spTgt spid="40"/>
                                        </p:tgtEl>
                                        <p:attrNameLst>
                                          <p:attrName>ppt_w</p:attrName>
                                        </p:attrNameLst>
                                      </p:cBhvr>
                                      <p:tavLst>
                                        <p:tav tm="0">
                                          <p:val>
                                            <p:strVal val="ppt_w"/>
                                          </p:val>
                                        </p:tav>
                                        <p:tav tm="100000">
                                          <p:val>
                                            <p:strVal val="ppt_w+.3"/>
                                          </p:val>
                                        </p:tav>
                                      </p:tavLst>
                                    </p:anim>
                                    <p:anim calcmode="lin" valueType="num">
                                      <p:cBhvr>
                                        <p:cTn id="28" dur="1000"/>
                                        <p:tgtEl>
                                          <p:spTgt spid="40"/>
                                        </p:tgtEl>
                                        <p:attrNameLst>
                                          <p:attrName>ppt_h</p:attrName>
                                        </p:attrNameLst>
                                      </p:cBhvr>
                                      <p:tavLst>
                                        <p:tav tm="0">
                                          <p:val>
                                            <p:strVal val="ppt_h"/>
                                          </p:val>
                                        </p:tav>
                                        <p:tav tm="100000">
                                          <p:val>
                                            <p:strVal val="ppt_h"/>
                                          </p:val>
                                        </p:tav>
                                      </p:tavLst>
                                    </p:anim>
                                    <p:animEffect transition="out" filter="fade">
                                      <p:cBhvr>
                                        <p:cTn id="29" dur="1000"/>
                                        <p:tgtEl>
                                          <p:spTgt spid="40"/>
                                        </p:tgtEl>
                                      </p:cBhvr>
                                    </p:animEffect>
                                    <p:set>
                                      <p:cBhvr>
                                        <p:cTn id="30" dur="1" fill="hold">
                                          <p:stCondLst>
                                            <p:cond delay="999"/>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36"/>
                                        </p:tgtEl>
                                      </p:cBhvr>
                                    </p:animEffect>
                                    <p:set>
                                      <p:cBhvr>
                                        <p:cTn id="38" dur="1" fill="hold">
                                          <p:stCondLst>
                                            <p:cond delay="1999"/>
                                          </p:stCondLst>
                                        </p:cTn>
                                        <p:tgtEl>
                                          <p:spTgt spid="3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11"/>
                                        </p:tgtEl>
                                      </p:cBhvr>
                                    </p:animEffect>
                                    <p:set>
                                      <p:cBhvr>
                                        <p:cTn id="41" dur="1" fill="hold">
                                          <p:stCondLst>
                                            <p:cond delay="1999"/>
                                          </p:stCondLst>
                                        </p:cTn>
                                        <p:tgtEl>
                                          <p:spTgt spid="11"/>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1000"/>
                                        <p:tgtEl>
                                          <p:spTgt spid="37"/>
                                        </p:tgtEl>
                                      </p:cBhvr>
                                    </p:animEffect>
                                    <p:set>
                                      <p:cBhvr>
                                        <p:cTn id="44" dur="1" fill="hold">
                                          <p:stCondLst>
                                            <p:cond delay="999"/>
                                          </p:stCondLst>
                                        </p:cTn>
                                        <p:tgtEl>
                                          <p:spTgt spid="3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38"/>
                                        </p:tgtEl>
                                      </p:cBhvr>
                                    </p:animEffect>
                                    <p:set>
                                      <p:cBhvr>
                                        <p:cTn id="47" dur="1" fill="hold">
                                          <p:stCondLst>
                                            <p:cond delay="999"/>
                                          </p:stCondLst>
                                        </p:cTn>
                                        <p:tgtEl>
                                          <p:spTgt spid="38"/>
                                        </p:tgtEl>
                                        <p:attrNameLst>
                                          <p:attrName>style.visibility</p:attrName>
                                        </p:attrNameLst>
                                      </p:cBhvr>
                                      <p:to>
                                        <p:strVal val="hidden"/>
                                      </p:to>
                                    </p:set>
                                  </p:childTnLst>
                                </p:cTn>
                              </p:par>
                            </p:childTnLst>
                          </p:cTn>
                        </p:par>
                        <p:par>
                          <p:cTn id="48" fill="hold">
                            <p:stCondLst>
                              <p:cond delay="2000"/>
                            </p:stCondLst>
                            <p:childTnLst>
                              <p:par>
                                <p:cTn id="49" presetID="53"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1000" fill="hold"/>
                                        <p:tgtEl>
                                          <p:spTgt spid="48"/>
                                        </p:tgtEl>
                                        <p:attrNameLst>
                                          <p:attrName>ppt_w</p:attrName>
                                        </p:attrNameLst>
                                      </p:cBhvr>
                                      <p:tavLst>
                                        <p:tav tm="0">
                                          <p:val>
                                            <p:fltVal val="0"/>
                                          </p:val>
                                        </p:tav>
                                        <p:tav tm="100000">
                                          <p:val>
                                            <p:strVal val="#ppt_w"/>
                                          </p:val>
                                        </p:tav>
                                      </p:tavLst>
                                    </p:anim>
                                    <p:anim calcmode="lin" valueType="num">
                                      <p:cBhvr>
                                        <p:cTn id="52" dur="1000" fill="hold"/>
                                        <p:tgtEl>
                                          <p:spTgt spid="48"/>
                                        </p:tgtEl>
                                        <p:attrNameLst>
                                          <p:attrName>ppt_h</p:attrName>
                                        </p:attrNameLst>
                                      </p:cBhvr>
                                      <p:tavLst>
                                        <p:tav tm="0">
                                          <p:val>
                                            <p:fltVal val="0"/>
                                          </p:val>
                                        </p:tav>
                                        <p:tav tm="100000">
                                          <p:val>
                                            <p:strVal val="#ppt_h"/>
                                          </p:val>
                                        </p:tav>
                                      </p:tavLst>
                                    </p:anim>
                                    <p:animEffect transition="in" filter="fade">
                                      <p:cBhvr>
                                        <p:cTn id="53" dur="10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1000"/>
                                        <p:tgtEl>
                                          <p:spTgt spid="39"/>
                                        </p:tgtEl>
                                      </p:cBhvr>
                                    </p:animEffect>
                                  </p:childTnLst>
                                </p:cTn>
                              </p:par>
                              <p:par>
                                <p:cTn id="59" presetID="22" presetClass="entr" presetSubtype="2"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right)">
                                      <p:cBhvr>
                                        <p:cTn id="61" dur="1000"/>
                                        <p:tgtEl>
                                          <p:spTgt spid="41"/>
                                        </p:tgtEl>
                                      </p:cBhvr>
                                    </p:animEffect>
                                  </p:childTnLst>
                                </p:cTn>
                              </p:par>
                            </p:childTnLst>
                          </p:cTn>
                        </p:par>
                        <p:par>
                          <p:cTn id="62" fill="hold">
                            <p:stCondLst>
                              <p:cond delay="1000"/>
                            </p:stCondLst>
                            <p:childTnLst>
                              <p:par>
                                <p:cTn id="63" presetID="55" presetClass="exit" presetSubtype="0" fill="hold" nodeType="afterEffect">
                                  <p:stCondLst>
                                    <p:cond delay="0"/>
                                  </p:stCondLst>
                                  <p:childTnLst>
                                    <p:anim calcmode="lin" valueType="num">
                                      <p:cBhvr>
                                        <p:cTn id="64" dur="1000"/>
                                        <p:tgtEl>
                                          <p:spTgt spid="3"/>
                                        </p:tgtEl>
                                        <p:attrNameLst>
                                          <p:attrName>ppt_w</p:attrName>
                                        </p:attrNameLst>
                                      </p:cBhvr>
                                      <p:tavLst>
                                        <p:tav tm="0">
                                          <p:val>
                                            <p:strVal val="ppt_w"/>
                                          </p:val>
                                        </p:tav>
                                        <p:tav tm="100000">
                                          <p:val>
                                            <p:strVal val="ppt_w*0.70"/>
                                          </p:val>
                                        </p:tav>
                                      </p:tavLst>
                                    </p:anim>
                                    <p:anim calcmode="lin" valueType="num">
                                      <p:cBhvr>
                                        <p:cTn id="65" dur="1000"/>
                                        <p:tgtEl>
                                          <p:spTgt spid="3"/>
                                        </p:tgtEl>
                                        <p:attrNameLst>
                                          <p:attrName>ppt_h</p:attrName>
                                        </p:attrNameLst>
                                      </p:cBhvr>
                                      <p:tavLst>
                                        <p:tav tm="0">
                                          <p:val>
                                            <p:strVal val="ppt_h"/>
                                          </p:val>
                                        </p:tav>
                                        <p:tav tm="100000">
                                          <p:val>
                                            <p:strVal val="ppt_h"/>
                                          </p:val>
                                        </p:tav>
                                      </p:tavLst>
                                    </p:anim>
                                    <p:animEffect transition="out" filter="fade">
                                      <p:cBhvr>
                                        <p:cTn id="66" dur="1000"/>
                                        <p:tgtEl>
                                          <p:spTgt spid="3"/>
                                        </p:tgtEl>
                                      </p:cBhvr>
                                    </p:animEffect>
                                    <p:set>
                                      <p:cBhvr>
                                        <p:cTn id="67" dur="1" fill="hold">
                                          <p:stCondLst>
                                            <p:cond delay="999"/>
                                          </p:stCondLst>
                                        </p:cTn>
                                        <p:tgtEl>
                                          <p:spTgt spid="3"/>
                                        </p:tgtEl>
                                        <p:attrNameLst>
                                          <p:attrName>style.visibility</p:attrName>
                                        </p:attrNameLst>
                                      </p:cBhvr>
                                      <p:to>
                                        <p:strVal val="hidden"/>
                                      </p:to>
                                    </p:set>
                                  </p:childTnLst>
                                </p:cTn>
                              </p:par>
                              <p:par>
                                <p:cTn id="68" presetID="55" presetClass="exit" presetSubtype="0" fill="hold" nodeType="withEffect">
                                  <p:stCondLst>
                                    <p:cond delay="0"/>
                                  </p:stCondLst>
                                  <p:childTnLst>
                                    <p:anim calcmode="lin" valueType="num">
                                      <p:cBhvr>
                                        <p:cTn id="69" dur="1000"/>
                                        <p:tgtEl>
                                          <p:spTgt spid="41"/>
                                        </p:tgtEl>
                                        <p:attrNameLst>
                                          <p:attrName>ppt_w</p:attrName>
                                        </p:attrNameLst>
                                      </p:cBhvr>
                                      <p:tavLst>
                                        <p:tav tm="0">
                                          <p:val>
                                            <p:strVal val="ppt_w"/>
                                          </p:val>
                                        </p:tav>
                                        <p:tav tm="100000">
                                          <p:val>
                                            <p:strVal val="ppt_w*0.70"/>
                                          </p:val>
                                        </p:tav>
                                      </p:tavLst>
                                    </p:anim>
                                    <p:anim calcmode="lin" valueType="num">
                                      <p:cBhvr>
                                        <p:cTn id="70" dur="1000"/>
                                        <p:tgtEl>
                                          <p:spTgt spid="41"/>
                                        </p:tgtEl>
                                        <p:attrNameLst>
                                          <p:attrName>ppt_h</p:attrName>
                                        </p:attrNameLst>
                                      </p:cBhvr>
                                      <p:tavLst>
                                        <p:tav tm="0">
                                          <p:val>
                                            <p:strVal val="ppt_h"/>
                                          </p:val>
                                        </p:tav>
                                        <p:tav tm="100000">
                                          <p:val>
                                            <p:strVal val="ppt_h"/>
                                          </p:val>
                                        </p:tav>
                                      </p:tavLst>
                                    </p:anim>
                                    <p:animEffect transition="out" filter="fade">
                                      <p:cBhvr>
                                        <p:cTn id="71" dur="1000"/>
                                        <p:tgtEl>
                                          <p:spTgt spid="41"/>
                                        </p:tgtEl>
                                      </p:cBhvr>
                                    </p:animEffect>
                                    <p:set>
                                      <p:cBhvr>
                                        <p:cTn id="72" dur="1" fill="hold">
                                          <p:stCondLst>
                                            <p:cond delay="999"/>
                                          </p:stCondLst>
                                        </p:cTn>
                                        <p:tgtEl>
                                          <p:spTgt spid="41"/>
                                        </p:tgtEl>
                                        <p:attrNameLst>
                                          <p:attrName>style.visibility</p:attrName>
                                        </p:attrNameLst>
                                      </p:cBhvr>
                                      <p:to>
                                        <p:strVal val="hidden"/>
                                      </p:to>
                                    </p:set>
                                  </p:childTnLst>
                                </p:cTn>
                              </p:par>
                              <p:par>
                                <p:cTn id="73" presetID="55" presetClass="exit" presetSubtype="0" fill="hold" grpId="1" nodeType="withEffect">
                                  <p:stCondLst>
                                    <p:cond delay="0"/>
                                  </p:stCondLst>
                                  <p:childTnLst>
                                    <p:anim calcmode="lin" valueType="num">
                                      <p:cBhvr>
                                        <p:cTn id="74" dur="1000"/>
                                        <p:tgtEl>
                                          <p:spTgt spid="39"/>
                                        </p:tgtEl>
                                        <p:attrNameLst>
                                          <p:attrName>ppt_w</p:attrName>
                                        </p:attrNameLst>
                                      </p:cBhvr>
                                      <p:tavLst>
                                        <p:tav tm="0">
                                          <p:val>
                                            <p:strVal val="ppt_w"/>
                                          </p:val>
                                        </p:tav>
                                        <p:tav tm="100000">
                                          <p:val>
                                            <p:strVal val="ppt_w*0.70"/>
                                          </p:val>
                                        </p:tav>
                                      </p:tavLst>
                                    </p:anim>
                                    <p:anim calcmode="lin" valueType="num">
                                      <p:cBhvr>
                                        <p:cTn id="75" dur="1000"/>
                                        <p:tgtEl>
                                          <p:spTgt spid="39"/>
                                        </p:tgtEl>
                                        <p:attrNameLst>
                                          <p:attrName>ppt_h</p:attrName>
                                        </p:attrNameLst>
                                      </p:cBhvr>
                                      <p:tavLst>
                                        <p:tav tm="0">
                                          <p:val>
                                            <p:strVal val="ppt_h"/>
                                          </p:val>
                                        </p:tav>
                                        <p:tav tm="100000">
                                          <p:val>
                                            <p:strVal val="ppt_h"/>
                                          </p:val>
                                        </p:tav>
                                      </p:tavLst>
                                    </p:anim>
                                    <p:animEffect transition="out" filter="fade">
                                      <p:cBhvr>
                                        <p:cTn id="76" dur="1000"/>
                                        <p:tgtEl>
                                          <p:spTgt spid="39"/>
                                        </p:tgtEl>
                                      </p:cBhvr>
                                    </p:animEffect>
                                    <p:set>
                                      <p:cBhvr>
                                        <p:cTn id="77"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0" grpId="0" animBg="1"/>
      <p:bldP spid="36" grpId="0" animBg="1"/>
      <p:bldP spid="36" grpId="1" animBg="1"/>
      <p:bldP spid="37" grpId="0"/>
      <p:bldP spid="37" grpId="2"/>
      <p:bldP spid="38" grpId="0"/>
      <p:bldP spid="38" grpId="1"/>
      <p:bldP spid="39" grpId="0" animBg="1"/>
      <p:bldP spid="39"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p:nvGrpSpPr>
        <p:grpSpPr>
          <a:xfrm>
            <a:off x="32482" y="625475"/>
            <a:ext cx="8916646" cy="6232525"/>
            <a:chOff x="32482" y="625475"/>
            <a:chExt cx="8916646" cy="6232525"/>
          </a:xfrm>
        </p:grpSpPr>
        <p:grpSp>
          <p:nvGrpSpPr>
            <p:cNvPr id="15" name="Group 17"/>
            <p:cNvGrpSpPr/>
            <p:nvPr/>
          </p:nvGrpSpPr>
          <p:grpSpPr>
            <a:xfrm>
              <a:off x="32482" y="625475"/>
              <a:ext cx="8916646" cy="6232525"/>
              <a:chOff x="32482" y="625475"/>
              <a:chExt cx="8916646" cy="6232525"/>
            </a:xfrm>
          </p:grpSpPr>
          <p:pic>
            <p:nvPicPr>
              <p:cNvPr id="17"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grpSp>
            <p:nvGrpSpPr>
              <p:cNvPr id="18" name="Group 17"/>
              <p:cNvGrpSpPr/>
              <p:nvPr/>
            </p:nvGrpSpPr>
            <p:grpSpPr>
              <a:xfrm>
                <a:off x="32482" y="5336498"/>
                <a:ext cx="8916646" cy="1521502"/>
                <a:chOff x="32482" y="5336498"/>
                <a:chExt cx="8916646" cy="1521502"/>
              </a:xfrm>
            </p:grpSpPr>
            <p:sp useBgFill="1">
              <p:nvSpPr>
                <p:cNvPr id="20" name="Rectangle 19"/>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TextBox 18"/>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cxnSp>
          <p:nvCxnSpPr>
            <p:cNvPr id="16" name="Straight Connector 1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0" y="572869"/>
            <a:ext cx="9144000" cy="646331"/>
          </a:xfrm>
          <a:prstGeom prst="rect">
            <a:avLst/>
          </a:prstGeom>
          <a:noFill/>
          <a:ln w="38100">
            <a:noFill/>
          </a:ln>
        </p:spPr>
        <p:txBody>
          <a:bodyPr wrap="square" rtlCol="0">
            <a:spAutoFit/>
          </a:bodyPr>
          <a:lstStyle/>
          <a:p>
            <a:pPr algn="ctr"/>
            <a:r>
              <a:rPr lang="en-US" sz="3600" b="1" dirty="0" smtClean="0">
                <a:solidFill>
                  <a:srgbClr val="A50021"/>
                </a:solidFill>
                <a:latin typeface="Tempus Sans ITC" pitchFamily="82" charset="0"/>
              </a:rPr>
              <a:t>Africa collides with North America!</a:t>
            </a:r>
            <a:endParaRPr lang="en-US" sz="3600" b="1" dirty="0">
              <a:solidFill>
                <a:srgbClr val="A50021"/>
              </a:solidFill>
              <a:latin typeface="Tempus Sans ITC" pitchFamily="82" charset="0"/>
            </a:endParaRPr>
          </a:p>
        </p:txBody>
      </p:sp>
      <p:sp>
        <p:nvSpPr>
          <p:cNvPr id="7" name="TextBox 6"/>
          <p:cNvSpPr txBox="1"/>
          <p:nvPr/>
        </p:nvSpPr>
        <p:spPr>
          <a:xfrm>
            <a:off x="0" y="1145738"/>
            <a:ext cx="9144000" cy="646331"/>
          </a:xfrm>
          <a:prstGeom prst="rect">
            <a:avLst/>
          </a:prstGeom>
          <a:noFill/>
          <a:ln w="38100">
            <a:noFill/>
          </a:ln>
        </p:spPr>
        <p:txBody>
          <a:bodyPr wrap="square" rtlCol="0">
            <a:spAutoFit/>
          </a:bodyPr>
          <a:lstStyle/>
          <a:p>
            <a:r>
              <a:rPr lang="en-US" sz="3600" dirty="0" smtClean="0"/>
              <a:t>   	 - forming the Supercontinent PANGEA</a:t>
            </a:r>
            <a:endParaRPr lang="en-US" sz="3600" dirty="0"/>
          </a:p>
        </p:txBody>
      </p:sp>
      <p:sp>
        <p:nvSpPr>
          <p:cNvPr id="8" name="TextBox 7"/>
          <p:cNvSpPr txBox="1"/>
          <p:nvPr/>
        </p:nvSpPr>
        <p:spPr>
          <a:xfrm>
            <a:off x="0" y="1752600"/>
            <a:ext cx="9144000" cy="646331"/>
          </a:xfrm>
          <a:prstGeom prst="rect">
            <a:avLst/>
          </a:prstGeom>
          <a:noFill/>
          <a:ln w="38100">
            <a:noFill/>
          </a:ln>
        </p:spPr>
        <p:txBody>
          <a:bodyPr wrap="square" rtlCol="0">
            <a:spAutoFit/>
          </a:bodyPr>
          <a:lstStyle/>
          <a:p>
            <a:r>
              <a:rPr lang="en-US" sz="3600" dirty="0" smtClean="0"/>
              <a:t>   	 - ‘crumpling’ the land into mountains          </a:t>
            </a:r>
            <a:endParaRPr lang="en-US" sz="3600" dirty="0"/>
          </a:p>
        </p:txBody>
      </p:sp>
      <p:pic>
        <p:nvPicPr>
          <p:cNvPr id="2" name="Picture 2" descr="https://upload.wikimedia.org/wikipedia/commons/thumb/9/96/Appalachian_orogeny.jpg/310px-Appalachian_orogeny.jpg"/>
          <p:cNvPicPr>
            <a:picLocks noChangeAspect="1" noChangeArrowheads="1"/>
          </p:cNvPicPr>
          <p:nvPr/>
        </p:nvPicPr>
        <p:blipFill>
          <a:blip r:embed="rId3"/>
          <a:srcRect l="17712" t="43742" r="1902" b="42900"/>
          <a:stretch>
            <a:fillRect/>
          </a:stretch>
        </p:blipFill>
        <p:spPr bwMode="auto">
          <a:xfrm>
            <a:off x="0" y="3581400"/>
            <a:ext cx="9144000" cy="3276600"/>
          </a:xfrm>
          <a:prstGeom prst="rect">
            <a:avLst/>
          </a:prstGeom>
          <a:noFill/>
        </p:spPr>
      </p:pic>
      <p:grpSp>
        <p:nvGrpSpPr>
          <p:cNvPr id="9" name="Group 8"/>
          <p:cNvGrpSpPr/>
          <p:nvPr/>
        </p:nvGrpSpPr>
        <p:grpSpPr>
          <a:xfrm>
            <a:off x="0" y="2971800"/>
            <a:ext cx="9144000" cy="3886200"/>
            <a:chOff x="0" y="2971800"/>
            <a:chExt cx="9144000" cy="3886200"/>
          </a:xfrm>
        </p:grpSpPr>
        <p:pic>
          <p:nvPicPr>
            <p:cNvPr id="10" name="Picture 2" descr="https://upload.wikimedia.org/wikipedia/commons/thumb/9/96/Appalachian_orogeny.jpg/310px-Appalachian_orogeny.jpg"/>
            <p:cNvPicPr>
              <a:picLocks noChangeAspect="1" noChangeArrowheads="1"/>
            </p:cNvPicPr>
            <p:nvPr/>
          </p:nvPicPr>
          <p:blipFill>
            <a:blip r:embed="rId3"/>
            <a:srcRect l="17712" t="23077" r="1902" b="62426"/>
            <a:stretch>
              <a:fillRect/>
            </a:stretch>
          </p:blipFill>
          <p:spPr bwMode="auto">
            <a:xfrm>
              <a:off x="0" y="3124200"/>
              <a:ext cx="9144000" cy="3733800"/>
            </a:xfrm>
            <a:prstGeom prst="rect">
              <a:avLst/>
            </a:prstGeom>
            <a:noFill/>
          </p:spPr>
        </p:pic>
        <p:sp>
          <p:nvSpPr>
            <p:cNvPr id="11" name="Rectangle 10"/>
            <p:cNvSpPr/>
            <p:nvPr/>
          </p:nvSpPr>
          <p:spPr>
            <a:xfrm>
              <a:off x="0" y="29718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34000" y="2971800"/>
              <a:ext cx="3810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0" y="0"/>
            <a:ext cx="9144000" cy="646331"/>
          </a:xfrm>
          <a:prstGeom prst="rect">
            <a:avLst/>
          </a:prstGeom>
          <a:solidFill>
            <a:schemeClr val="bg1"/>
          </a:solidFill>
          <a:ln w="38100">
            <a:noFill/>
          </a:ln>
        </p:spPr>
        <p:txBody>
          <a:bodyPr wrap="square" rtlCol="0">
            <a:spAutoFit/>
          </a:bodyPr>
          <a:lstStyle/>
          <a:p>
            <a:pPr algn="ctr"/>
            <a:r>
              <a:rPr lang="en-US" sz="3600" b="1" dirty="0" smtClean="0">
                <a:latin typeface="Tempus Sans ITC" pitchFamily="82" charset="0"/>
              </a:rPr>
              <a:t>What happens to Africa?</a:t>
            </a:r>
            <a:endParaRPr lang="en-US" sz="3600" b="1" dirty="0">
              <a:latin typeface="Tempus Sans ITC" pitchFamily="82" charset="0"/>
            </a:endParaRPr>
          </a:p>
        </p:txBody>
      </p:sp>
      <p:sp useBgFill="1">
        <p:nvSpPr>
          <p:cNvPr id="13" name="TextBox 12"/>
          <p:cNvSpPr txBox="1"/>
          <p:nvPr/>
        </p:nvSpPr>
        <p:spPr>
          <a:xfrm>
            <a:off x="0" y="0"/>
            <a:ext cx="9144000" cy="2862322"/>
          </a:xfrm>
          <a:prstGeom prst="rect">
            <a:avLst/>
          </a:prstGeom>
          <a:ln w="38100">
            <a:noFill/>
          </a:ln>
        </p:spPr>
        <p:txBody>
          <a:bodyPr wrap="square" rtlCol="0">
            <a:spAutoFit/>
          </a:bodyPr>
          <a:lstStyle/>
          <a:p>
            <a:pPr algn="ctr"/>
            <a:r>
              <a:rPr lang="en-US" sz="3600" b="1" dirty="0" smtClean="0">
                <a:solidFill>
                  <a:srgbClr val="A50021"/>
                </a:solidFill>
                <a:latin typeface="Tempus Sans ITC" pitchFamily="82" charset="0"/>
              </a:rPr>
              <a:t>These are the Appalachian Mountains</a:t>
            </a:r>
          </a:p>
          <a:p>
            <a:pPr algn="ctr"/>
            <a:r>
              <a:rPr lang="en-US" sz="3600" b="1" dirty="0" smtClean="0">
                <a:solidFill>
                  <a:srgbClr val="A50021"/>
                </a:solidFill>
                <a:latin typeface="Tempus Sans ITC" pitchFamily="82" charset="0"/>
              </a:rPr>
              <a:t>290 million years ago</a:t>
            </a:r>
          </a:p>
          <a:p>
            <a:pPr algn="ctr"/>
            <a:r>
              <a:rPr lang="en-US" sz="3600" b="1" dirty="0" smtClean="0">
                <a:solidFill>
                  <a:srgbClr val="A50021"/>
                </a:solidFill>
                <a:latin typeface="Tempus Sans ITC" pitchFamily="82" charset="0"/>
              </a:rPr>
              <a:t>elevations as high as today’s Rocky </a:t>
            </a:r>
            <a:r>
              <a:rPr lang="en-US" sz="3600" b="1" dirty="0" err="1" smtClean="0">
                <a:solidFill>
                  <a:srgbClr val="A50021"/>
                </a:solidFill>
                <a:latin typeface="Tempus Sans ITC" pitchFamily="82" charset="0"/>
              </a:rPr>
              <a:t>Mts</a:t>
            </a:r>
            <a:endParaRPr lang="en-US" sz="3600" b="1" dirty="0" smtClean="0">
              <a:solidFill>
                <a:srgbClr val="A50021"/>
              </a:solidFill>
              <a:latin typeface="Tempus Sans ITC" pitchFamily="82" charset="0"/>
            </a:endParaRPr>
          </a:p>
          <a:p>
            <a:pPr algn="ctr"/>
            <a:endParaRPr lang="en-US" sz="3600" b="1" dirty="0" smtClean="0">
              <a:solidFill>
                <a:srgbClr val="A50021"/>
              </a:solidFill>
              <a:latin typeface="Tempus Sans ITC" pitchFamily="82" charset="0"/>
            </a:endParaRPr>
          </a:p>
          <a:p>
            <a:pPr algn="ctr"/>
            <a:r>
              <a:rPr lang="en-US" sz="3600" b="1" dirty="0" smtClean="0">
                <a:solidFill>
                  <a:srgbClr val="A50021"/>
                </a:solidFill>
                <a:latin typeface="Tempus Sans ITC" pitchFamily="82" charset="0"/>
              </a:rPr>
              <a:t>. . . so weathering and erosion begin!</a:t>
            </a:r>
            <a:endParaRPr lang="en-US" sz="3600" b="1" dirty="0">
              <a:solidFill>
                <a:srgbClr val="A50021"/>
              </a:solidFill>
              <a:latin typeface="Tempus Sans ITC" pitchFamily="82" charset="0"/>
            </a:endParaRPr>
          </a:p>
        </p:txBody>
      </p:sp>
      <p:sp>
        <p:nvSpPr>
          <p:cNvPr id="23" name="Freeform 22"/>
          <p:cNvSpPr/>
          <p:nvPr/>
        </p:nvSpPr>
        <p:spPr>
          <a:xfrm>
            <a:off x="755650" y="3127375"/>
            <a:ext cx="5886450" cy="706967"/>
          </a:xfrm>
          <a:custGeom>
            <a:avLst/>
            <a:gdLst>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492250 w 5886450"/>
              <a:gd name="connsiteY10" fmla="*/ 606425 h 708025"/>
              <a:gd name="connsiteX11" fmla="*/ 482600 w 5886450"/>
              <a:gd name="connsiteY11" fmla="*/ 568325 h 708025"/>
              <a:gd name="connsiteX12" fmla="*/ 44450 w 5886450"/>
              <a:gd name="connsiteY12" fmla="*/ 549275 h 708025"/>
              <a:gd name="connsiteX13" fmla="*/ 749300 w 5886450"/>
              <a:gd name="connsiteY13"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263650 w 5886450"/>
              <a:gd name="connsiteY10" fmla="*/ 606425 h 708025"/>
              <a:gd name="connsiteX11" fmla="*/ 482600 w 5886450"/>
              <a:gd name="connsiteY11" fmla="*/ 568325 h 708025"/>
              <a:gd name="connsiteX12" fmla="*/ 44450 w 5886450"/>
              <a:gd name="connsiteY12" fmla="*/ 549275 h 708025"/>
              <a:gd name="connsiteX13" fmla="*/ 749300 w 5886450"/>
              <a:gd name="connsiteY13"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663700 w 5886450"/>
              <a:gd name="connsiteY10" fmla="*/ 587375 h 708025"/>
              <a:gd name="connsiteX11" fmla="*/ 1263650 w 5886450"/>
              <a:gd name="connsiteY11" fmla="*/ 606425 h 708025"/>
              <a:gd name="connsiteX12" fmla="*/ 482600 w 5886450"/>
              <a:gd name="connsiteY12" fmla="*/ 568325 h 708025"/>
              <a:gd name="connsiteX13" fmla="*/ 44450 w 5886450"/>
              <a:gd name="connsiteY13" fmla="*/ 549275 h 708025"/>
              <a:gd name="connsiteX14" fmla="*/ 749300 w 5886450"/>
              <a:gd name="connsiteY14"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663700 w 5886450"/>
              <a:gd name="connsiteY10" fmla="*/ 587375 h 708025"/>
              <a:gd name="connsiteX11" fmla="*/ 1263650 w 5886450"/>
              <a:gd name="connsiteY11" fmla="*/ 606425 h 708025"/>
              <a:gd name="connsiteX12" fmla="*/ 482600 w 5886450"/>
              <a:gd name="connsiteY12" fmla="*/ 568325 h 708025"/>
              <a:gd name="connsiteX13" fmla="*/ 44450 w 5886450"/>
              <a:gd name="connsiteY13" fmla="*/ 549275 h 708025"/>
              <a:gd name="connsiteX14" fmla="*/ 749300 w 5886450"/>
              <a:gd name="connsiteY14"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2559050 w 5886450"/>
              <a:gd name="connsiteY10" fmla="*/ 377825 h 708025"/>
              <a:gd name="connsiteX11" fmla="*/ 1663700 w 5886450"/>
              <a:gd name="connsiteY11" fmla="*/ 587375 h 708025"/>
              <a:gd name="connsiteX12" fmla="*/ 1263650 w 5886450"/>
              <a:gd name="connsiteY12" fmla="*/ 606425 h 708025"/>
              <a:gd name="connsiteX13" fmla="*/ 482600 w 5886450"/>
              <a:gd name="connsiteY13" fmla="*/ 568325 h 708025"/>
              <a:gd name="connsiteX14" fmla="*/ 44450 w 5886450"/>
              <a:gd name="connsiteY14" fmla="*/ 549275 h 708025"/>
              <a:gd name="connsiteX15" fmla="*/ 749300 w 5886450"/>
              <a:gd name="connsiteY15"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2559050 w 5886450"/>
              <a:gd name="connsiteY10" fmla="*/ 377825 h 708025"/>
              <a:gd name="connsiteX11" fmla="*/ 1663700 w 5886450"/>
              <a:gd name="connsiteY11" fmla="*/ 587375 h 708025"/>
              <a:gd name="connsiteX12" fmla="*/ 1263650 w 5886450"/>
              <a:gd name="connsiteY12" fmla="*/ 606425 h 708025"/>
              <a:gd name="connsiteX13" fmla="*/ 482600 w 5886450"/>
              <a:gd name="connsiteY13" fmla="*/ 568325 h 708025"/>
              <a:gd name="connsiteX14" fmla="*/ 44450 w 5886450"/>
              <a:gd name="connsiteY14" fmla="*/ 549275 h 708025"/>
              <a:gd name="connsiteX15" fmla="*/ 749300 w 5886450"/>
              <a:gd name="connsiteY15" fmla="*/ 168275 h 708025"/>
              <a:gd name="connsiteX0" fmla="*/ 749300 w 5886450"/>
              <a:gd name="connsiteY0" fmla="*/ 168275 h 732367"/>
              <a:gd name="connsiteX1" fmla="*/ 1987550 w 5886450"/>
              <a:gd name="connsiteY1" fmla="*/ 53975 h 732367"/>
              <a:gd name="connsiteX2" fmla="*/ 2654300 w 5886450"/>
              <a:gd name="connsiteY2" fmla="*/ 15875 h 732367"/>
              <a:gd name="connsiteX3" fmla="*/ 3873500 w 5886450"/>
              <a:gd name="connsiteY3" fmla="*/ 92075 h 732367"/>
              <a:gd name="connsiteX4" fmla="*/ 5568950 w 5886450"/>
              <a:gd name="connsiteY4" fmla="*/ 568325 h 732367"/>
              <a:gd name="connsiteX5" fmla="*/ 5778500 w 5886450"/>
              <a:gd name="connsiteY5" fmla="*/ 644525 h 732367"/>
              <a:gd name="connsiteX6" fmla="*/ 5073650 w 5886450"/>
              <a:gd name="connsiteY6" fmla="*/ 625475 h 732367"/>
              <a:gd name="connsiteX7" fmla="*/ 3816350 w 5886450"/>
              <a:gd name="connsiteY7" fmla="*/ 701675 h 732367"/>
              <a:gd name="connsiteX8" fmla="*/ 3956050 w 5886450"/>
              <a:gd name="connsiteY8" fmla="*/ 441325 h 732367"/>
              <a:gd name="connsiteX9" fmla="*/ 2940050 w 5886450"/>
              <a:gd name="connsiteY9" fmla="*/ 663575 h 732367"/>
              <a:gd name="connsiteX10" fmla="*/ 2006600 w 5886450"/>
              <a:gd name="connsiteY10" fmla="*/ 606425 h 732367"/>
              <a:gd name="connsiteX11" fmla="*/ 2559050 w 5886450"/>
              <a:gd name="connsiteY11" fmla="*/ 377825 h 732367"/>
              <a:gd name="connsiteX12" fmla="*/ 1663700 w 5886450"/>
              <a:gd name="connsiteY12" fmla="*/ 587375 h 732367"/>
              <a:gd name="connsiteX13" fmla="*/ 1263650 w 5886450"/>
              <a:gd name="connsiteY13" fmla="*/ 606425 h 732367"/>
              <a:gd name="connsiteX14" fmla="*/ 482600 w 5886450"/>
              <a:gd name="connsiteY14" fmla="*/ 568325 h 732367"/>
              <a:gd name="connsiteX15" fmla="*/ 44450 w 5886450"/>
              <a:gd name="connsiteY15" fmla="*/ 549275 h 732367"/>
              <a:gd name="connsiteX16" fmla="*/ 749300 w 5886450"/>
              <a:gd name="connsiteY16" fmla="*/ 168275 h 7323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956050 w 5975350"/>
              <a:gd name="connsiteY8" fmla="*/ 441325 h 706967"/>
              <a:gd name="connsiteX9" fmla="*/ 2940050 w 5975350"/>
              <a:gd name="connsiteY9" fmla="*/ 663575 h 706967"/>
              <a:gd name="connsiteX10" fmla="*/ 2006600 w 5975350"/>
              <a:gd name="connsiteY10" fmla="*/ 606425 h 706967"/>
              <a:gd name="connsiteX11" fmla="*/ 2559050 w 5975350"/>
              <a:gd name="connsiteY11" fmla="*/ 377825 h 706967"/>
              <a:gd name="connsiteX12" fmla="*/ 1663700 w 5975350"/>
              <a:gd name="connsiteY12" fmla="*/ 587375 h 706967"/>
              <a:gd name="connsiteX13" fmla="*/ 1263650 w 5975350"/>
              <a:gd name="connsiteY13" fmla="*/ 606425 h 706967"/>
              <a:gd name="connsiteX14" fmla="*/ 482600 w 5975350"/>
              <a:gd name="connsiteY14" fmla="*/ 568325 h 706967"/>
              <a:gd name="connsiteX15" fmla="*/ 44450 w 5975350"/>
              <a:gd name="connsiteY15" fmla="*/ 549275 h 706967"/>
              <a:gd name="connsiteX16" fmla="*/ 749300 w 5975350"/>
              <a:gd name="connsiteY16" fmla="*/ 168275 h 7069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956050 w 5975350"/>
              <a:gd name="connsiteY8" fmla="*/ 441325 h 706967"/>
              <a:gd name="connsiteX9" fmla="*/ 3397250 w 5975350"/>
              <a:gd name="connsiteY9" fmla="*/ 593725 h 706967"/>
              <a:gd name="connsiteX10" fmla="*/ 2940050 w 5975350"/>
              <a:gd name="connsiteY10" fmla="*/ 663575 h 706967"/>
              <a:gd name="connsiteX11" fmla="*/ 2006600 w 5975350"/>
              <a:gd name="connsiteY11" fmla="*/ 606425 h 706967"/>
              <a:gd name="connsiteX12" fmla="*/ 2559050 w 5975350"/>
              <a:gd name="connsiteY12" fmla="*/ 377825 h 706967"/>
              <a:gd name="connsiteX13" fmla="*/ 1663700 w 5975350"/>
              <a:gd name="connsiteY13" fmla="*/ 587375 h 706967"/>
              <a:gd name="connsiteX14" fmla="*/ 1263650 w 5975350"/>
              <a:gd name="connsiteY14" fmla="*/ 606425 h 706967"/>
              <a:gd name="connsiteX15" fmla="*/ 482600 w 5975350"/>
              <a:gd name="connsiteY15" fmla="*/ 568325 h 706967"/>
              <a:gd name="connsiteX16" fmla="*/ 44450 w 5975350"/>
              <a:gd name="connsiteY16" fmla="*/ 549275 h 706967"/>
              <a:gd name="connsiteX17" fmla="*/ 749300 w 5975350"/>
              <a:gd name="connsiteY17" fmla="*/ 168275 h 7069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956050 w 5975350"/>
              <a:gd name="connsiteY8" fmla="*/ 441325 h 706967"/>
              <a:gd name="connsiteX9" fmla="*/ 3397250 w 5975350"/>
              <a:gd name="connsiteY9" fmla="*/ 441325 h 706967"/>
              <a:gd name="connsiteX10" fmla="*/ 2940050 w 5975350"/>
              <a:gd name="connsiteY10" fmla="*/ 663575 h 706967"/>
              <a:gd name="connsiteX11" fmla="*/ 2006600 w 5975350"/>
              <a:gd name="connsiteY11" fmla="*/ 606425 h 706967"/>
              <a:gd name="connsiteX12" fmla="*/ 2559050 w 5975350"/>
              <a:gd name="connsiteY12" fmla="*/ 377825 h 706967"/>
              <a:gd name="connsiteX13" fmla="*/ 1663700 w 5975350"/>
              <a:gd name="connsiteY13" fmla="*/ 587375 h 706967"/>
              <a:gd name="connsiteX14" fmla="*/ 1263650 w 5975350"/>
              <a:gd name="connsiteY14" fmla="*/ 606425 h 706967"/>
              <a:gd name="connsiteX15" fmla="*/ 482600 w 5975350"/>
              <a:gd name="connsiteY15" fmla="*/ 568325 h 706967"/>
              <a:gd name="connsiteX16" fmla="*/ 44450 w 5975350"/>
              <a:gd name="connsiteY16" fmla="*/ 549275 h 706967"/>
              <a:gd name="connsiteX17" fmla="*/ 749300 w 5975350"/>
              <a:gd name="connsiteY17" fmla="*/ 168275 h 7069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727450 w 5975350"/>
              <a:gd name="connsiteY8" fmla="*/ 441325 h 706967"/>
              <a:gd name="connsiteX9" fmla="*/ 3397250 w 5975350"/>
              <a:gd name="connsiteY9" fmla="*/ 441325 h 706967"/>
              <a:gd name="connsiteX10" fmla="*/ 2940050 w 5975350"/>
              <a:gd name="connsiteY10" fmla="*/ 663575 h 706967"/>
              <a:gd name="connsiteX11" fmla="*/ 2006600 w 5975350"/>
              <a:gd name="connsiteY11" fmla="*/ 606425 h 706967"/>
              <a:gd name="connsiteX12" fmla="*/ 2559050 w 5975350"/>
              <a:gd name="connsiteY12" fmla="*/ 377825 h 706967"/>
              <a:gd name="connsiteX13" fmla="*/ 1663700 w 5975350"/>
              <a:gd name="connsiteY13" fmla="*/ 587375 h 706967"/>
              <a:gd name="connsiteX14" fmla="*/ 1263650 w 5975350"/>
              <a:gd name="connsiteY14" fmla="*/ 606425 h 706967"/>
              <a:gd name="connsiteX15" fmla="*/ 482600 w 5975350"/>
              <a:gd name="connsiteY15" fmla="*/ 568325 h 706967"/>
              <a:gd name="connsiteX16" fmla="*/ 44450 w 5975350"/>
              <a:gd name="connsiteY16" fmla="*/ 549275 h 706967"/>
              <a:gd name="connsiteX17" fmla="*/ 749300 w 5975350"/>
              <a:gd name="connsiteY17" fmla="*/ 168275 h 706967"/>
              <a:gd name="connsiteX0" fmla="*/ 749300 w 5886450"/>
              <a:gd name="connsiteY0" fmla="*/ 168275 h 706967"/>
              <a:gd name="connsiteX1" fmla="*/ 1987550 w 5886450"/>
              <a:gd name="connsiteY1" fmla="*/ 53975 h 706967"/>
              <a:gd name="connsiteX2" fmla="*/ 2654300 w 5886450"/>
              <a:gd name="connsiteY2" fmla="*/ 15875 h 706967"/>
              <a:gd name="connsiteX3" fmla="*/ 3873500 w 5886450"/>
              <a:gd name="connsiteY3" fmla="*/ 92075 h 706967"/>
              <a:gd name="connsiteX4" fmla="*/ 5568950 w 5886450"/>
              <a:gd name="connsiteY4" fmla="*/ 568325 h 706967"/>
              <a:gd name="connsiteX5" fmla="*/ 5778500 w 5886450"/>
              <a:gd name="connsiteY5" fmla="*/ 644525 h 706967"/>
              <a:gd name="connsiteX6" fmla="*/ 4921250 w 5886450"/>
              <a:gd name="connsiteY6" fmla="*/ 504825 h 706967"/>
              <a:gd name="connsiteX7" fmla="*/ 4387850 w 5886450"/>
              <a:gd name="connsiteY7" fmla="*/ 473075 h 706967"/>
              <a:gd name="connsiteX8" fmla="*/ 3816350 w 5886450"/>
              <a:gd name="connsiteY8" fmla="*/ 701675 h 706967"/>
              <a:gd name="connsiteX9" fmla="*/ 3727450 w 5886450"/>
              <a:gd name="connsiteY9" fmla="*/ 441325 h 706967"/>
              <a:gd name="connsiteX10" fmla="*/ 3397250 w 5886450"/>
              <a:gd name="connsiteY10" fmla="*/ 441325 h 706967"/>
              <a:gd name="connsiteX11" fmla="*/ 2940050 w 5886450"/>
              <a:gd name="connsiteY11" fmla="*/ 663575 h 706967"/>
              <a:gd name="connsiteX12" fmla="*/ 2006600 w 5886450"/>
              <a:gd name="connsiteY12" fmla="*/ 606425 h 706967"/>
              <a:gd name="connsiteX13" fmla="*/ 2559050 w 5886450"/>
              <a:gd name="connsiteY13" fmla="*/ 377825 h 706967"/>
              <a:gd name="connsiteX14" fmla="*/ 1663700 w 5886450"/>
              <a:gd name="connsiteY14" fmla="*/ 587375 h 706967"/>
              <a:gd name="connsiteX15" fmla="*/ 1263650 w 5886450"/>
              <a:gd name="connsiteY15" fmla="*/ 606425 h 706967"/>
              <a:gd name="connsiteX16" fmla="*/ 482600 w 5886450"/>
              <a:gd name="connsiteY16" fmla="*/ 568325 h 706967"/>
              <a:gd name="connsiteX17" fmla="*/ 44450 w 5886450"/>
              <a:gd name="connsiteY17" fmla="*/ 549275 h 706967"/>
              <a:gd name="connsiteX18" fmla="*/ 749300 w 5886450"/>
              <a:gd name="connsiteY18" fmla="*/ 168275 h 706967"/>
              <a:gd name="connsiteX0" fmla="*/ 749300 w 5886450"/>
              <a:gd name="connsiteY0" fmla="*/ 168275 h 706967"/>
              <a:gd name="connsiteX1" fmla="*/ 1987550 w 5886450"/>
              <a:gd name="connsiteY1" fmla="*/ 53975 h 706967"/>
              <a:gd name="connsiteX2" fmla="*/ 2654300 w 5886450"/>
              <a:gd name="connsiteY2" fmla="*/ 15875 h 706967"/>
              <a:gd name="connsiteX3" fmla="*/ 3873500 w 5886450"/>
              <a:gd name="connsiteY3" fmla="*/ 92075 h 706967"/>
              <a:gd name="connsiteX4" fmla="*/ 5568950 w 5886450"/>
              <a:gd name="connsiteY4" fmla="*/ 568325 h 706967"/>
              <a:gd name="connsiteX5" fmla="*/ 5778500 w 5886450"/>
              <a:gd name="connsiteY5" fmla="*/ 644525 h 706967"/>
              <a:gd name="connsiteX6" fmla="*/ 4921250 w 5886450"/>
              <a:gd name="connsiteY6" fmla="*/ 657225 h 706967"/>
              <a:gd name="connsiteX7" fmla="*/ 4387850 w 5886450"/>
              <a:gd name="connsiteY7" fmla="*/ 473075 h 706967"/>
              <a:gd name="connsiteX8" fmla="*/ 3816350 w 5886450"/>
              <a:gd name="connsiteY8" fmla="*/ 701675 h 706967"/>
              <a:gd name="connsiteX9" fmla="*/ 3727450 w 5886450"/>
              <a:gd name="connsiteY9" fmla="*/ 441325 h 706967"/>
              <a:gd name="connsiteX10" fmla="*/ 3397250 w 5886450"/>
              <a:gd name="connsiteY10" fmla="*/ 441325 h 706967"/>
              <a:gd name="connsiteX11" fmla="*/ 2940050 w 5886450"/>
              <a:gd name="connsiteY11" fmla="*/ 663575 h 706967"/>
              <a:gd name="connsiteX12" fmla="*/ 2006600 w 5886450"/>
              <a:gd name="connsiteY12" fmla="*/ 606425 h 706967"/>
              <a:gd name="connsiteX13" fmla="*/ 2559050 w 5886450"/>
              <a:gd name="connsiteY13" fmla="*/ 377825 h 706967"/>
              <a:gd name="connsiteX14" fmla="*/ 1663700 w 5886450"/>
              <a:gd name="connsiteY14" fmla="*/ 587375 h 706967"/>
              <a:gd name="connsiteX15" fmla="*/ 1263650 w 5886450"/>
              <a:gd name="connsiteY15" fmla="*/ 606425 h 706967"/>
              <a:gd name="connsiteX16" fmla="*/ 482600 w 5886450"/>
              <a:gd name="connsiteY16" fmla="*/ 568325 h 706967"/>
              <a:gd name="connsiteX17" fmla="*/ 44450 w 5886450"/>
              <a:gd name="connsiteY17" fmla="*/ 549275 h 706967"/>
              <a:gd name="connsiteX18" fmla="*/ 749300 w 5886450"/>
              <a:gd name="connsiteY18" fmla="*/ 168275 h 7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86450" h="706967">
                <a:moveTo>
                  <a:pt x="749300" y="168275"/>
                </a:moveTo>
                <a:cubicBezTo>
                  <a:pt x="1073150" y="85725"/>
                  <a:pt x="1670050" y="79375"/>
                  <a:pt x="1987550" y="53975"/>
                </a:cubicBezTo>
                <a:cubicBezTo>
                  <a:pt x="2305050" y="28575"/>
                  <a:pt x="2339975" y="9525"/>
                  <a:pt x="2654300" y="15875"/>
                </a:cubicBezTo>
                <a:cubicBezTo>
                  <a:pt x="2968625" y="22225"/>
                  <a:pt x="3387725" y="0"/>
                  <a:pt x="3873500" y="92075"/>
                </a:cubicBezTo>
                <a:cubicBezTo>
                  <a:pt x="4359275" y="184150"/>
                  <a:pt x="5251450" y="476250"/>
                  <a:pt x="5568950" y="568325"/>
                </a:cubicBezTo>
                <a:cubicBezTo>
                  <a:pt x="5886450" y="660400"/>
                  <a:pt x="5886450" y="629708"/>
                  <a:pt x="5778500" y="644525"/>
                </a:cubicBezTo>
                <a:cubicBezTo>
                  <a:pt x="5670550" y="659342"/>
                  <a:pt x="5153025" y="685800"/>
                  <a:pt x="4921250" y="657225"/>
                </a:cubicBezTo>
                <a:cubicBezTo>
                  <a:pt x="4689475" y="628650"/>
                  <a:pt x="4572000" y="465667"/>
                  <a:pt x="4387850" y="473075"/>
                </a:cubicBezTo>
                <a:cubicBezTo>
                  <a:pt x="4203700" y="480483"/>
                  <a:pt x="3926417" y="706967"/>
                  <a:pt x="3816350" y="701675"/>
                </a:cubicBezTo>
                <a:cubicBezTo>
                  <a:pt x="3706283" y="696383"/>
                  <a:pt x="3797300" y="484717"/>
                  <a:pt x="3727450" y="441325"/>
                </a:cubicBezTo>
                <a:cubicBezTo>
                  <a:pt x="3657600" y="397933"/>
                  <a:pt x="3528483" y="404283"/>
                  <a:pt x="3397250" y="441325"/>
                </a:cubicBezTo>
                <a:cubicBezTo>
                  <a:pt x="3266017" y="478367"/>
                  <a:pt x="3171825" y="661458"/>
                  <a:pt x="2940050" y="663575"/>
                </a:cubicBezTo>
                <a:lnTo>
                  <a:pt x="2006600" y="606425"/>
                </a:lnTo>
                <a:cubicBezTo>
                  <a:pt x="1841500" y="596900"/>
                  <a:pt x="2616200" y="381000"/>
                  <a:pt x="2559050" y="377825"/>
                </a:cubicBezTo>
                <a:cubicBezTo>
                  <a:pt x="1930400" y="349250"/>
                  <a:pt x="1778000" y="587375"/>
                  <a:pt x="1663700" y="587375"/>
                </a:cubicBezTo>
                <a:cubicBezTo>
                  <a:pt x="1539875" y="587375"/>
                  <a:pt x="1460500" y="609600"/>
                  <a:pt x="1263650" y="606425"/>
                </a:cubicBezTo>
                <a:cubicBezTo>
                  <a:pt x="1066800" y="603250"/>
                  <a:pt x="482600" y="568325"/>
                  <a:pt x="482600" y="568325"/>
                </a:cubicBezTo>
                <a:cubicBezTo>
                  <a:pt x="241300" y="558800"/>
                  <a:pt x="0" y="612775"/>
                  <a:pt x="44450" y="549275"/>
                </a:cubicBezTo>
                <a:cubicBezTo>
                  <a:pt x="88900" y="485775"/>
                  <a:pt x="425450" y="250825"/>
                  <a:pt x="749300" y="1682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55" presetClass="exit" presetSubtype="0" fill="hold" nodeType="withEffect">
                                  <p:stCondLst>
                                    <p:cond delay="500"/>
                                  </p:stCondLst>
                                  <p:childTnLst>
                                    <p:anim calcmode="lin" valueType="num">
                                      <p:cBhvr>
                                        <p:cTn id="26" dur="1000"/>
                                        <p:tgtEl>
                                          <p:spTgt spid="2"/>
                                        </p:tgtEl>
                                        <p:attrNameLst>
                                          <p:attrName>ppt_w</p:attrName>
                                        </p:attrNameLst>
                                      </p:cBhvr>
                                      <p:tavLst>
                                        <p:tav tm="0">
                                          <p:val>
                                            <p:strVal val="ppt_w"/>
                                          </p:val>
                                        </p:tav>
                                        <p:tav tm="100000">
                                          <p:val>
                                            <p:strVal val="ppt_w*0.70"/>
                                          </p:val>
                                        </p:tav>
                                      </p:tavLst>
                                    </p:anim>
                                    <p:anim calcmode="lin" valueType="num">
                                      <p:cBhvr>
                                        <p:cTn id="27" dur="1000"/>
                                        <p:tgtEl>
                                          <p:spTgt spid="2"/>
                                        </p:tgtEl>
                                        <p:attrNameLst>
                                          <p:attrName>ppt_h</p:attrName>
                                        </p:attrNameLst>
                                      </p:cBhvr>
                                      <p:tavLst>
                                        <p:tav tm="0">
                                          <p:val>
                                            <p:strVal val="ppt_h"/>
                                          </p:val>
                                        </p:tav>
                                        <p:tav tm="100000">
                                          <p:val>
                                            <p:strVal val="ppt_h"/>
                                          </p:val>
                                        </p:tav>
                                      </p:tavLst>
                                    </p:anim>
                                    <p:animEffect transition="out" filter="fade">
                                      <p:cBhvr>
                                        <p:cTn id="28" dur="1000"/>
                                        <p:tgtEl>
                                          <p:spTgt spid="2"/>
                                        </p:tgtEl>
                                      </p:cBhvr>
                                    </p:animEffect>
                                    <p:set>
                                      <p:cBhvr>
                                        <p:cTn id="29" dur="1" fill="hold">
                                          <p:stCondLst>
                                            <p:cond delay="9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3">
                                            <p:bg/>
                                          </p:spTgt>
                                        </p:tgtEl>
                                        <p:attrNameLst>
                                          <p:attrName>style.visibility</p:attrName>
                                        </p:attrNameLst>
                                      </p:cBhvr>
                                      <p:to>
                                        <p:strVal val="visible"/>
                                      </p:to>
                                    </p:set>
                                    <p:animEffect transition="in" filter="fade">
                                      <p:cBhvr>
                                        <p:cTn id="47" dur="2000"/>
                                        <p:tgtEl>
                                          <p:spTgt spid="13">
                                            <p:bg/>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fade">
                                      <p:cBhvr>
                                        <p:cTn id="50" dur="1000"/>
                                        <p:tgtEl>
                                          <p:spTgt spid="13">
                                            <p:txEl>
                                              <p:pRg st="0" end="0"/>
                                            </p:txEl>
                                          </p:spTgt>
                                        </p:tgtEl>
                                      </p:cBhvr>
                                    </p:animEffect>
                                  </p:childTnLst>
                                </p:cTn>
                              </p:par>
                            </p:childTnLst>
                          </p:cTn>
                        </p:par>
                        <p:par>
                          <p:cTn id="51" fill="hold">
                            <p:stCondLst>
                              <p:cond delay="3000"/>
                            </p:stCondLst>
                            <p:childTnLst>
                              <p:par>
                                <p:cTn id="52" presetID="22" presetClass="entr" presetSubtype="8" fill="hold" nodeType="afterEffect">
                                  <p:stCondLst>
                                    <p:cond delay="0"/>
                                  </p:stCondLst>
                                  <p:childTnLst>
                                    <p:set>
                                      <p:cBhvr>
                                        <p:cTn id="53" dur="1" fill="hold">
                                          <p:stCondLst>
                                            <p:cond delay="0"/>
                                          </p:stCondLst>
                                        </p:cTn>
                                        <p:tgtEl>
                                          <p:spTgt spid="13">
                                            <p:txEl>
                                              <p:pRg st="1" end="1"/>
                                            </p:txEl>
                                          </p:spTgt>
                                        </p:tgtEl>
                                        <p:attrNameLst>
                                          <p:attrName>style.visibility</p:attrName>
                                        </p:attrNameLst>
                                      </p:cBhvr>
                                      <p:to>
                                        <p:strVal val="visible"/>
                                      </p:to>
                                    </p:set>
                                    <p:animEffect transition="in" filter="wipe(left)">
                                      <p:cBhvr>
                                        <p:cTn id="54" dur="1000"/>
                                        <p:tgtEl>
                                          <p:spTgt spid="13">
                                            <p:txEl>
                                              <p:pRg st="1" end="1"/>
                                            </p:txEl>
                                          </p:spTgt>
                                        </p:tgtEl>
                                      </p:cBhvr>
                                    </p:animEffect>
                                  </p:childTnLst>
                                </p:cTn>
                              </p:par>
                            </p:childTnLst>
                          </p:cTn>
                        </p:par>
                        <p:par>
                          <p:cTn id="55" fill="hold">
                            <p:stCondLst>
                              <p:cond delay="4000"/>
                            </p:stCondLst>
                            <p:childTnLst>
                              <p:par>
                                <p:cTn id="56" presetID="22" presetClass="entr" presetSubtype="8" fill="hold" nodeType="afterEffect">
                                  <p:stCondLst>
                                    <p:cond delay="0"/>
                                  </p:stCondLst>
                                  <p:childTnLst>
                                    <p:set>
                                      <p:cBhvr>
                                        <p:cTn id="57" dur="1" fill="hold">
                                          <p:stCondLst>
                                            <p:cond delay="0"/>
                                          </p:stCondLst>
                                        </p:cTn>
                                        <p:tgtEl>
                                          <p:spTgt spid="13">
                                            <p:txEl>
                                              <p:pRg st="2" end="2"/>
                                            </p:txEl>
                                          </p:spTgt>
                                        </p:tgtEl>
                                        <p:attrNameLst>
                                          <p:attrName>style.visibility</p:attrName>
                                        </p:attrNameLst>
                                      </p:cBhvr>
                                      <p:to>
                                        <p:strVal val="visible"/>
                                      </p:to>
                                    </p:set>
                                    <p:animEffect transition="in" filter="wipe(left)">
                                      <p:cBhvr>
                                        <p:cTn id="58" dur="1000"/>
                                        <p:tgtEl>
                                          <p:spTgt spid="13">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3">
                                            <p:txEl>
                                              <p:pRg st="4" end="4"/>
                                            </p:txEl>
                                          </p:spTgt>
                                        </p:tgtEl>
                                        <p:attrNameLst>
                                          <p:attrName>style.visibility</p:attrName>
                                        </p:attrNameLst>
                                      </p:cBhvr>
                                      <p:to>
                                        <p:strVal val="visible"/>
                                      </p:to>
                                    </p:set>
                                    <p:animEffect transition="in" filter="dissolve">
                                      <p:cBhvr>
                                        <p:cTn id="63" dur="1000"/>
                                        <p:tgtEl>
                                          <p:spTgt spid="13">
                                            <p:txEl>
                                              <p:pRg st="4" end="4"/>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dissolve">
                                      <p:cBhvr>
                                        <p:cTn id="66" dur="2000"/>
                                        <p:tgtEl>
                                          <p:spTgt spid="23"/>
                                        </p:tgtEl>
                                      </p:cBhvr>
                                    </p:animEffect>
                                  </p:childTnLst>
                                </p:cTn>
                              </p:par>
                            </p:childTnLst>
                          </p:cTn>
                        </p:par>
                        <p:par>
                          <p:cTn id="67" fill="hold">
                            <p:stCondLst>
                              <p:cond delay="2000"/>
                            </p:stCondLst>
                            <p:childTnLst>
                              <p:par>
                                <p:cTn id="68" presetID="42" presetClass="exit" presetSubtype="0" fill="hold" nodeType="afterEffect">
                                  <p:stCondLst>
                                    <p:cond delay="0"/>
                                  </p:stCondLst>
                                  <p:childTnLst>
                                    <p:animEffect transition="out" filter="fade">
                                      <p:cBhvr>
                                        <p:cTn id="69" dur="2000"/>
                                        <p:tgtEl>
                                          <p:spTgt spid="9"/>
                                        </p:tgtEl>
                                      </p:cBhvr>
                                    </p:animEffect>
                                    <p:anim calcmode="lin" valueType="num">
                                      <p:cBhvr>
                                        <p:cTn id="70" dur="2000"/>
                                        <p:tgtEl>
                                          <p:spTgt spid="9"/>
                                        </p:tgtEl>
                                        <p:attrNameLst>
                                          <p:attrName>ppt_x</p:attrName>
                                        </p:attrNameLst>
                                      </p:cBhvr>
                                      <p:tavLst>
                                        <p:tav tm="0">
                                          <p:val>
                                            <p:strVal val="ppt_x"/>
                                          </p:val>
                                        </p:tav>
                                        <p:tav tm="100000">
                                          <p:val>
                                            <p:strVal val="ppt_x"/>
                                          </p:val>
                                        </p:tav>
                                      </p:tavLst>
                                    </p:anim>
                                    <p:anim calcmode="lin" valueType="num">
                                      <p:cBhvr>
                                        <p:cTn id="71" dur="2000"/>
                                        <p:tgtEl>
                                          <p:spTgt spid="9"/>
                                        </p:tgtEl>
                                        <p:attrNameLst>
                                          <p:attrName>ppt_y</p:attrName>
                                        </p:attrNameLst>
                                      </p:cBhvr>
                                      <p:tavLst>
                                        <p:tav tm="0">
                                          <p:val>
                                            <p:strVal val="ppt_y"/>
                                          </p:val>
                                        </p:tav>
                                        <p:tav tm="100000">
                                          <p:val>
                                            <p:strVal val="ppt_y+.1"/>
                                          </p:val>
                                        </p:tav>
                                      </p:tavLst>
                                    </p:anim>
                                    <p:set>
                                      <p:cBhvr>
                                        <p:cTn id="72" dur="1" fill="hold">
                                          <p:stCondLst>
                                            <p:cond delay="19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3">
                                            <p:txEl>
                                              <p:pRg st="0" end="0"/>
                                            </p:txEl>
                                          </p:spTgt>
                                        </p:tgtEl>
                                      </p:cBhvr>
                                    </p:animEffect>
                                    <p:set>
                                      <p:cBhvr>
                                        <p:cTn id="75" dur="1" fill="hold">
                                          <p:stCondLst>
                                            <p:cond delay="999"/>
                                          </p:stCondLst>
                                        </p:cTn>
                                        <p:tgtEl>
                                          <p:spTgt spid="13">
                                            <p:txEl>
                                              <p:pRg st="0" end="0"/>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3">
                                            <p:txEl>
                                              <p:pRg st="1" end="1"/>
                                            </p:txEl>
                                          </p:spTgt>
                                        </p:tgtEl>
                                      </p:cBhvr>
                                    </p:animEffect>
                                    <p:set>
                                      <p:cBhvr>
                                        <p:cTn id="78" dur="1" fill="hold">
                                          <p:stCondLst>
                                            <p:cond delay="999"/>
                                          </p:stCondLst>
                                        </p:cTn>
                                        <p:tgtEl>
                                          <p:spTgt spid="13">
                                            <p:txEl>
                                              <p:pRg st="1" end="1"/>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3">
                                            <p:txEl>
                                              <p:pRg st="2" end="2"/>
                                            </p:txEl>
                                          </p:spTgt>
                                        </p:tgtEl>
                                      </p:cBhvr>
                                    </p:animEffect>
                                    <p:set>
                                      <p:cBhvr>
                                        <p:cTn id="81" dur="1" fill="hold">
                                          <p:stCondLst>
                                            <p:cond delay="999"/>
                                          </p:stCondLst>
                                        </p:cTn>
                                        <p:tgtEl>
                                          <p:spTgt spid="13">
                                            <p:txEl>
                                              <p:pRg st="2" end="2"/>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3">
                                            <p:txEl>
                                              <p:pRg st="4" end="4"/>
                                            </p:txEl>
                                          </p:spTgt>
                                        </p:tgtEl>
                                      </p:cBhvr>
                                    </p:animEffect>
                                    <p:set>
                                      <p:cBhvr>
                                        <p:cTn id="84" dur="1" fill="hold">
                                          <p:stCondLst>
                                            <p:cond delay="999"/>
                                          </p:stCondLst>
                                        </p:cTn>
                                        <p:tgtEl>
                                          <p:spTgt spid="13">
                                            <p:txEl>
                                              <p:pRg st="4" end="4"/>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3">
                                            <p:bg/>
                                          </p:spTgt>
                                        </p:tgtEl>
                                      </p:cBhvr>
                                    </p:animEffect>
                                    <p:set>
                                      <p:cBhvr>
                                        <p:cTn id="87" dur="1" fill="hold">
                                          <p:stCondLst>
                                            <p:cond delay="999"/>
                                          </p:stCondLst>
                                        </p:cTn>
                                        <p:tgtEl>
                                          <p:spTgt spid="13">
                                            <p:bg/>
                                          </p:spTgt>
                                        </p:tgtEl>
                                        <p:attrNameLst>
                                          <p:attrName>style.visibility</p:attrName>
                                        </p:attrNameLst>
                                      </p:cBhvr>
                                      <p:to>
                                        <p:strVal val="hidden"/>
                                      </p:to>
                                    </p:set>
                                  </p:childTnLst>
                                </p:cTn>
                              </p:par>
                              <p:par>
                                <p:cTn id="88" presetID="10" presetClass="entr" presetSubtype="0" fill="hold" nodeType="withEffect">
                                  <p:stCondLst>
                                    <p:cond delay="50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1000"/>
                                        <p:tgtEl>
                                          <p:spTgt spid="14"/>
                                        </p:tgtEl>
                                      </p:cBhvr>
                                    </p:animEffect>
                                  </p:childTnLst>
                                </p:cTn>
                              </p:par>
                              <p:par>
                                <p:cTn id="91" presetID="10" presetClass="exit" presetSubtype="0" fill="hold" grpId="1" nodeType="withEffect">
                                  <p:stCondLst>
                                    <p:cond delay="500"/>
                                  </p:stCondLst>
                                  <p:childTnLst>
                                    <p:animEffect transition="out" filter="fade">
                                      <p:cBhvr>
                                        <p:cTn id="92" dur="1000"/>
                                        <p:tgtEl>
                                          <p:spTgt spid="23"/>
                                        </p:tgtEl>
                                      </p:cBhvr>
                                    </p:animEffect>
                                    <p:set>
                                      <p:cBhvr>
                                        <p:cTn id="93"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5" grpId="0" animBg="1"/>
      <p:bldP spid="13" grpId="0" uiExpand="1" build="allAtOnce" animBg="1"/>
      <p:bldP spid="13" grpId="1" build="allAtOnce" animBg="1"/>
      <p:bldP spid="23" grpId="0" animBg="1"/>
      <p:bldP spid="23" grpId="1"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2"/>
          <p:cNvSpPr>
            <a:spLocks noChangeArrowheads="1"/>
          </p:cNvSpPr>
          <p:nvPr/>
        </p:nvSpPr>
        <p:spPr bwMode="auto">
          <a:xfrm>
            <a:off x="0" y="0"/>
            <a:ext cx="9144000" cy="724813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500" dirty="0" smtClean="0">
                <a:cs typeface="Arial" charset="0"/>
                <a:hlinkClick r:id="rId2"/>
              </a:rPr>
              <a:t>https://en.wikipedia.org/wiki/Geology_of_the_Appalachians</a:t>
            </a:r>
          </a:p>
          <a:p>
            <a:r>
              <a:rPr lang="fr-FR" sz="1500" dirty="0" smtClean="0">
                <a:cs typeface="Arial" charset="0"/>
                <a:hlinkClick r:id="rId2"/>
              </a:rPr>
              <a:t>https://en.wikipedia.org/wiki/Appalachian_Mountains</a:t>
            </a:r>
            <a:endParaRPr lang="fr-FR" sz="1500" dirty="0" smtClean="0">
              <a:cs typeface="Arial" charset="0"/>
            </a:endParaRPr>
          </a:p>
          <a:p>
            <a:endParaRPr lang="fr-FR" sz="1500" dirty="0" smtClean="0">
              <a:cs typeface="Arial" charset="0"/>
            </a:endParaRPr>
          </a:p>
          <a:p>
            <a:r>
              <a:rPr lang="en-US" sz="1500" dirty="0" smtClean="0"/>
              <a:t>The </a:t>
            </a:r>
            <a:r>
              <a:rPr lang="en-US" sz="1500" b="1" dirty="0" smtClean="0"/>
              <a:t>Appalachian Mountains </a:t>
            </a:r>
            <a:r>
              <a:rPr lang="en-US" sz="1500" dirty="0" smtClean="0"/>
              <a:t>are a system of mountains in eastern North America.  The </a:t>
            </a:r>
            <a:r>
              <a:rPr lang="en-US" sz="1500" b="1" dirty="0" smtClean="0"/>
              <a:t>Appalachians first formed roughly 480 million years ago </a:t>
            </a:r>
            <a:r>
              <a:rPr lang="en-US" sz="1500" dirty="0" smtClean="0"/>
              <a:t>during the Ordovician Period. It once reached elevations similar to those of the Alps and the Rocky Mountains before naturally occurring erosion.</a:t>
            </a:r>
            <a:r>
              <a:rPr lang="en-US" sz="1500" baseline="30000" dirty="0" smtClean="0"/>
              <a:t> </a:t>
            </a:r>
            <a:r>
              <a:rPr lang="en-US" sz="1500" dirty="0" smtClean="0"/>
              <a:t> The Appalachian chain is a barrier to east-west travel, as it forms a series of alternating ridgelines and valleys oriented in opposition to most roads running east or west.</a:t>
            </a:r>
            <a:endParaRPr lang="fr-FR" sz="1500" dirty="0" smtClean="0">
              <a:cs typeface="Arial" charset="0"/>
            </a:endParaRPr>
          </a:p>
          <a:p>
            <a:r>
              <a:rPr lang="en-US" sz="1500" dirty="0" smtClean="0"/>
              <a:t>A look at rocks exposed in today's Appalachian mountains reveals elongated belts of folded and thrust faulted marine sedimentary rocks, volcanic rocks and slivers of ancient ocean floor, which provides strong </a:t>
            </a:r>
            <a:r>
              <a:rPr lang="en-US" sz="1500" b="1" dirty="0" smtClean="0"/>
              <a:t>evidence that these rocks were deformed during plate collision</a:t>
            </a:r>
            <a:r>
              <a:rPr lang="en-US" sz="1500" dirty="0" smtClean="0"/>
              <a:t>. The birth of the Appalachian ranges, some 480 Ma, marks the first of several mountain-building plate collisions that culminated in the construction of the supercontinent Pangaea with the Appalachians near the center. Because North America and Africa were connected, the Appalachians formed part of the same mountain chain as the Little Atlas in Morocco. This mountain range, known as the Central </a:t>
            </a:r>
            <a:r>
              <a:rPr lang="en-US" sz="1500" dirty="0" err="1" smtClean="0"/>
              <a:t>Pangean</a:t>
            </a:r>
            <a:r>
              <a:rPr lang="en-US" sz="1500" dirty="0" smtClean="0"/>
              <a:t> Mountains, extended into Scotland, from the North America/Europe collision (See Caledonian </a:t>
            </a:r>
            <a:r>
              <a:rPr lang="en-US" sz="1500" dirty="0" err="1" smtClean="0"/>
              <a:t>orogeny</a:t>
            </a:r>
            <a:r>
              <a:rPr lang="en-US" sz="1500" dirty="0" smtClean="0"/>
              <a:t>).</a:t>
            </a:r>
          </a:p>
          <a:p>
            <a:r>
              <a:rPr lang="en-US" sz="1500" dirty="0" smtClean="0"/>
              <a:t>During the middle Ordovician Period (about 496–440 Ma), a change in plate motions set the stage for the first Paleozoic mountain-building event (Taconic </a:t>
            </a:r>
            <a:r>
              <a:rPr lang="en-US" sz="1500" dirty="0" err="1" smtClean="0"/>
              <a:t>orogeny</a:t>
            </a:r>
            <a:r>
              <a:rPr lang="en-US" sz="1500" dirty="0" smtClean="0"/>
              <a:t>) in North America.  The once-quiet Appalachian passive margin changed to a very active plate boundary when a neighboring oceanic plate, the </a:t>
            </a:r>
            <a:r>
              <a:rPr lang="en-US" sz="1500" dirty="0" err="1" smtClean="0"/>
              <a:t>Iapetus</a:t>
            </a:r>
            <a:r>
              <a:rPr lang="en-US" sz="1500" dirty="0" smtClean="0"/>
              <a:t>, collided with and began sinking beneath the North American </a:t>
            </a:r>
            <a:r>
              <a:rPr lang="en-US" sz="1500" dirty="0" err="1" smtClean="0"/>
              <a:t>craton</a:t>
            </a:r>
            <a:r>
              <a:rPr lang="en-US" sz="1500" dirty="0" smtClean="0"/>
              <a:t>. With the birth of this new </a:t>
            </a:r>
            <a:r>
              <a:rPr lang="en-US" sz="1500" dirty="0" err="1" smtClean="0"/>
              <a:t>subduction</a:t>
            </a:r>
            <a:r>
              <a:rPr lang="en-US" sz="1500" dirty="0" smtClean="0"/>
              <a:t> zone, the early Appalachians were born. Along the continental margin, volcanoes grew, coincident with the initiation of </a:t>
            </a:r>
            <a:r>
              <a:rPr lang="en-US" sz="1500" dirty="0" err="1" smtClean="0"/>
              <a:t>subduction</a:t>
            </a:r>
            <a:r>
              <a:rPr lang="en-US" sz="1500" dirty="0" smtClean="0"/>
              <a:t>. Thrust faulting uplifted and warped older sedimentary rock laid down on the passive margin. As mountains rose, erosion began to wear them down. Streams carried rock debris down slope to be deposited in nearby lowlands. The Taconic </a:t>
            </a:r>
            <a:r>
              <a:rPr lang="en-US" sz="1500" dirty="0" err="1" smtClean="0"/>
              <a:t>Orogeny</a:t>
            </a:r>
            <a:r>
              <a:rPr lang="en-US" sz="1500" dirty="0" smtClean="0"/>
              <a:t> was just the first of a series of mountain building plate collisions that contributed to the formation of the Appalachians, culminating in the collision of North America and Africa (see Appalachian </a:t>
            </a:r>
            <a:r>
              <a:rPr lang="en-US" sz="1500" dirty="0" err="1" smtClean="0"/>
              <a:t>orogeny</a:t>
            </a:r>
            <a:r>
              <a:rPr lang="en-US" sz="1500" dirty="0" smtClean="0"/>
              <a:t>).</a:t>
            </a:r>
          </a:p>
          <a:p>
            <a:r>
              <a:rPr lang="en-US" sz="1500" dirty="0" smtClean="0"/>
              <a:t>By the end of the Mesozoic era, the Appalachian Mountains had been eroded to an almost flat plain.</a:t>
            </a:r>
            <a:r>
              <a:rPr lang="en-US" sz="1500" baseline="30000" dirty="0" smtClean="0"/>
              <a:t> </a:t>
            </a:r>
            <a:r>
              <a:rPr lang="en-US" sz="1500" dirty="0" smtClean="0"/>
              <a:t> It was not until the region was uplifted during the Cenozoic Era that the distinctive topography of the present formed.</a:t>
            </a:r>
            <a:r>
              <a:rPr lang="en-US" sz="1500" baseline="30000" dirty="0" smtClean="0"/>
              <a:t> </a:t>
            </a:r>
            <a:r>
              <a:rPr lang="en-US" sz="1500" dirty="0" smtClean="0"/>
              <a:t>Uplift rejuvenated the streams, which rapidly responded by cutting downward into the ancient bedrock. Some streams flowed along weak layers that define the folds and faults created many millions of years earlier. Other streams </a:t>
            </a:r>
            <a:r>
              <a:rPr lang="en-US" sz="1500" dirty="0" err="1" smtClean="0"/>
              <a:t>downcut</a:t>
            </a:r>
            <a:r>
              <a:rPr lang="en-US" sz="1500" dirty="0" smtClean="0"/>
              <a:t> so rapidly that they cut right across the resistant folded rocks of the mountain core, carving canyons across rock layers and geologic structures.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6858000"/>
          </a:xfrm>
          <a:prstGeom prst="rect">
            <a:avLst/>
          </a:prstGeom>
        </p:spPr>
        <p:txBody>
          <a:bodyPr wrap="square">
            <a:spAutoFit/>
          </a:bodyPr>
          <a:lstStyle/>
          <a:p>
            <a:r>
              <a:rPr lang="en-US" sz="1200" dirty="0" smtClean="0">
                <a:hlinkClick r:id="rId3"/>
              </a:rPr>
              <a:t>https://en.wikipedia.org/wiki/Alleghanian_orogeny</a:t>
            </a:r>
            <a:endParaRPr lang="en-US" sz="1200" dirty="0" smtClean="0"/>
          </a:p>
          <a:p>
            <a:endParaRPr lang="en-US" sz="1200" dirty="0" smtClean="0"/>
          </a:p>
          <a:p>
            <a:r>
              <a:rPr lang="en-US" sz="1200" dirty="0" smtClean="0"/>
              <a:t>The </a:t>
            </a:r>
            <a:r>
              <a:rPr lang="en-US" sz="1200" b="1" dirty="0" err="1" smtClean="0"/>
              <a:t>Alleghanian</a:t>
            </a:r>
            <a:r>
              <a:rPr lang="en-US" sz="1200" b="1" dirty="0" smtClean="0"/>
              <a:t> </a:t>
            </a:r>
            <a:r>
              <a:rPr lang="en-US" sz="1200" b="1" dirty="0" err="1" smtClean="0"/>
              <a:t>orogeny</a:t>
            </a:r>
            <a:r>
              <a:rPr lang="en-US" sz="1200" dirty="0" smtClean="0"/>
              <a:t> or </a:t>
            </a:r>
            <a:r>
              <a:rPr lang="en-US" sz="1200" b="1" dirty="0" smtClean="0"/>
              <a:t>Appalachian </a:t>
            </a:r>
            <a:r>
              <a:rPr lang="en-US" sz="1200" b="1" dirty="0" err="1" smtClean="0"/>
              <a:t>orogeny</a:t>
            </a:r>
            <a:r>
              <a:rPr lang="en-US" sz="1200" dirty="0" smtClean="0"/>
              <a:t> is one of the geological mountain-forming events that formed the Appalachian Mountains and Allegheny Mountains. The term and spelling </a:t>
            </a:r>
            <a:r>
              <a:rPr lang="en-US" sz="1200" b="1" dirty="0" smtClean="0"/>
              <a:t>Alleghany </a:t>
            </a:r>
            <a:r>
              <a:rPr lang="en-US" sz="1200" b="1" dirty="0" err="1" smtClean="0"/>
              <a:t>orogeny</a:t>
            </a:r>
            <a:r>
              <a:rPr lang="en-US" sz="1200" dirty="0" smtClean="0"/>
              <a:t> was originally proposed by H.P. Woodward in 1957.</a:t>
            </a:r>
          </a:p>
          <a:p>
            <a:r>
              <a:rPr lang="en-US" sz="1200" dirty="0" smtClean="0"/>
              <a:t>The </a:t>
            </a:r>
            <a:r>
              <a:rPr lang="en-US" sz="1200" dirty="0" err="1" smtClean="0"/>
              <a:t>Alleghanian</a:t>
            </a:r>
            <a:r>
              <a:rPr lang="en-US" sz="1200" dirty="0" smtClean="0"/>
              <a:t> </a:t>
            </a:r>
            <a:r>
              <a:rPr lang="en-US" sz="1200" dirty="0" err="1" smtClean="0"/>
              <a:t>orogeny</a:t>
            </a:r>
            <a:r>
              <a:rPr lang="en-US" sz="1200" dirty="0" smtClean="0"/>
              <a:t> occurred approximately 325 million to 260 million years ago over at least five deformation events in the Carboniferous to Permian period. The </a:t>
            </a:r>
            <a:r>
              <a:rPr lang="en-US" sz="1200" dirty="0" err="1" smtClean="0"/>
              <a:t>orogeny</a:t>
            </a:r>
            <a:r>
              <a:rPr lang="en-US" sz="1200" dirty="0" smtClean="0"/>
              <a:t> was caused by Africa colliding with North America. At the time, these continents did not exist in their current forms: North America was part of the </a:t>
            </a:r>
            <a:r>
              <a:rPr lang="en-US" sz="1200" dirty="0" err="1" smtClean="0"/>
              <a:t>Euramerica</a:t>
            </a:r>
            <a:r>
              <a:rPr lang="en-US" sz="1200" dirty="0" smtClean="0"/>
              <a:t> super-continent, while Africa was part of </a:t>
            </a:r>
            <a:r>
              <a:rPr lang="en-US" sz="1200" dirty="0" err="1" smtClean="0"/>
              <a:t>Gondwana</a:t>
            </a:r>
            <a:r>
              <a:rPr lang="en-US" sz="1200" dirty="0" smtClean="0"/>
              <a:t>. This collision formed the super-continent Pangaea, which contained all major continental land masses. The collision provoked the </a:t>
            </a:r>
            <a:r>
              <a:rPr lang="en-US" sz="1200" dirty="0" err="1" smtClean="0"/>
              <a:t>orogeny</a:t>
            </a:r>
            <a:r>
              <a:rPr lang="en-US" sz="1200" dirty="0" smtClean="0"/>
              <a:t>: it exerted massive stress on what is today the Eastern Seaboard of North America, forming a wide and high mountain chain. Evidence for the </a:t>
            </a:r>
            <a:r>
              <a:rPr lang="en-US" sz="1200" dirty="0" err="1" smtClean="0"/>
              <a:t>Alleghanian</a:t>
            </a:r>
            <a:r>
              <a:rPr lang="en-US" sz="1200" dirty="0" smtClean="0"/>
              <a:t> </a:t>
            </a:r>
            <a:r>
              <a:rPr lang="en-US" sz="1200" dirty="0" err="1" smtClean="0"/>
              <a:t>orogeny</a:t>
            </a:r>
            <a:r>
              <a:rPr lang="en-US" sz="1200" dirty="0" smtClean="0"/>
              <a:t> stretches for many hundreds of miles on the surface from Alabama to New Jersey and can be traced further subsurface to the southwest. In the north, the </a:t>
            </a:r>
            <a:r>
              <a:rPr lang="en-US" sz="1200" dirty="0" err="1" smtClean="0"/>
              <a:t>Alleghanian</a:t>
            </a:r>
            <a:r>
              <a:rPr lang="en-US" sz="1200" dirty="0" smtClean="0"/>
              <a:t> deformation extends northeast to Newfoundland. Subsequent erosion wore down the mountain chain and spread sediments both to the east and to the west.</a:t>
            </a:r>
          </a:p>
          <a:p>
            <a:r>
              <a:rPr lang="en-US" sz="1200" dirty="0" smtClean="0"/>
              <a:t>The immense region involved in the continental collision, the vast temporal length of the </a:t>
            </a:r>
            <a:r>
              <a:rPr lang="en-US" sz="1200" dirty="0" err="1" smtClean="0"/>
              <a:t>orogeny</a:t>
            </a:r>
            <a:r>
              <a:rPr lang="en-US" sz="1200" dirty="0" smtClean="0"/>
              <a:t> and the thickness of the pile of sediments and igneous rocks known to have been involved are evidence that at the peak of the mountain-building process, the Appalachians likely once reached elevations similar to those of the Alps and the Rocky Mountains before they were eroded.</a:t>
            </a:r>
          </a:p>
          <a:p>
            <a:r>
              <a:rPr lang="en-US" sz="1200" dirty="0" smtClean="0"/>
              <a:t>As the continents collided, the rock material trapped in-between was crushed and forced upward. With nowhere to go, rocks along the eastern margin of the North American continent were shoved far inland (the same occurred in the opposite direction along the margin of the African continent, forming the Atlas Mountains of Morocco and the western Sahara).</a:t>
            </a:r>
            <a:r>
              <a:rPr lang="en-US" sz="1200" baseline="30000" dirty="0" smtClean="0"/>
              <a:t> </a:t>
            </a:r>
            <a:r>
              <a:rPr lang="en-US" sz="1200" dirty="0" smtClean="0"/>
              <a:t> Close to the boundary between the colliding plates, tectonic stresses contributed to the metamorphism of the rock (i.e. the transformation of igneous and sedimentary rock into metamorphic rock).</a:t>
            </a:r>
          </a:p>
          <a:p>
            <a:r>
              <a:rPr lang="en-US" sz="1200" dirty="0" smtClean="0"/>
              <a:t>The sedimentary rock in the eastern Appalachian Basin region was squeezed into great folds that ran perpendicular to the direction of forces. The greatest amount of deformation associated with the </a:t>
            </a:r>
            <a:r>
              <a:rPr lang="en-US" sz="1200" dirty="0" err="1" smtClean="0"/>
              <a:t>Alleghanian</a:t>
            </a:r>
            <a:r>
              <a:rPr lang="en-US" sz="1200" dirty="0" smtClean="0"/>
              <a:t> </a:t>
            </a:r>
            <a:r>
              <a:rPr lang="en-US" sz="1200" dirty="0" err="1" smtClean="0"/>
              <a:t>orogeny</a:t>
            </a:r>
            <a:r>
              <a:rPr lang="en-US" sz="1200" dirty="0" smtClean="0"/>
              <a:t> occurred in the Southern Appalachians (North Carolina, Tennessee, Virginia, and West Virginia). In that region, a series of great faults developed in addition to the folds. As the two continents collided, large belts of rock bounded by thrust faults piled one on top of another, shortening the crust along the eastern edge of North America in the North Carolina and Tennessee region by as much as 200 miles (320 km). The relative amount of deformation gradually diminishes as one travels northward. The fold belt extends northward through Pennsylvania and gradually fades in the vicinity of the New York border. The </a:t>
            </a:r>
            <a:r>
              <a:rPr lang="en-US" sz="1200" dirty="0" err="1" smtClean="0"/>
              <a:t>Kittatinny</a:t>
            </a:r>
            <a:r>
              <a:rPr lang="en-US" sz="1200" dirty="0" smtClean="0"/>
              <a:t> Mountains in northwestern New Jersey mark the Northeastern-most extension of the high ridges of the Valley and Ridge Province. The influence of </a:t>
            </a:r>
            <a:r>
              <a:rPr lang="en-US" sz="1200" dirty="0" err="1" smtClean="0"/>
              <a:t>Alleghanian</a:t>
            </a:r>
            <a:r>
              <a:rPr lang="en-US" sz="1200" dirty="0" smtClean="0"/>
              <a:t> deformation on the regions east of the Valley and Ridge Province must have been even more intense; however, there is little evidence preserved. Rocks of Mississippian, Pennsylvanian, and Permian age are missing along the Eastern Seaboard.</a:t>
            </a:r>
          </a:p>
          <a:p>
            <a:r>
              <a:rPr lang="en-US" sz="1200" dirty="0" smtClean="0"/>
              <a:t>The mountains formed by the </a:t>
            </a:r>
            <a:r>
              <a:rPr lang="en-US" sz="1200" dirty="0" err="1" smtClean="0"/>
              <a:t>Alleghanian</a:t>
            </a:r>
            <a:r>
              <a:rPr lang="en-US" sz="1200" dirty="0" smtClean="0"/>
              <a:t> </a:t>
            </a:r>
            <a:r>
              <a:rPr lang="en-US" sz="1200" dirty="0" err="1" smtClean="0"/>
              <a:t>orogeny</a:t>
            </a:r>
            <a:r>
              <a:rPr lang="en-US" sz="1200" dirty="0" smtClean="0"/>
              <a:t> were once rugged and high,</a:t>
            </a:r>
            <a:r>
              <a:rPr lang="en-US" sz="1200" baseline="30000" dirty="0" smtClean="0"/>
              <a:t> </a:t>
            </a:r>
            <a:r>
              <a:rPr lang="en-US" sz="1200" dirty="0" smtClean="0"/>
              <a:t>but in our time are now eroded into only a small remnant: the heavily-eroded hills of the Piedmont. Sediments that were carried eastward formed the coastal plain and part of the continental shelf. Thus, the coastal plain and Piedmont are largely the byproducts of erosion that took place from 150+ million years ago to the present.</a:t>
            </a:r>
          </a:p>
          <a:p>
            <a:r>
              <a:rPr lang="en-US" sz="1200" dirty="0" smtClean="0"/>
              <a:t>Sediments that were carried westward formed the Allegheny and Cumberland Plateau, which in some areas are popularly called mountains, but are actually simply uplifted and eroded plateaus.</a:t>
            </a:r>
          </a:p>
          <a:p>
            <a:r>
              <a:rPr lang="en-US" sz="1200" dirty="0" smtClean="0"/>
              <a:t>A portion of the </a:t>
            </a:r>
            <a:r>
              <a:rPr lang="en-US" sz="1200" dirty="0" err="1" smtClean="0"/>
              <a:t>Alleghanian</a:t>
            </a:r>
            <a:r>
              <a:rPr lang="en-US" sz="1200" dirty="0" smtClean="0"/>
              <a:t> mountain system departed with Africa when Pangaea broke up and the Atlantic Ocean began to form. Today, this forms the Anti-Atlas mountains of Morocco. The Anti-Atlas have been geologically uplifted in relatively recent times, and are today much more rugged than their </a:t>
            </a:r>
            <a:r>
              <a:rPr lang="en-US" sz="1200" dirty="0" err="1" smtClean="0"/>
              <a:t>Alleghanian</a:t>
            </a:r>
            <a:r>
              <a:rPr lang="en-US" sz="1200" dirty="0" smtClean="0"/>
              <a:t> relatives.</a:t>
            </a:r>
          </a:p>
          <a:p>
            <a:endParaRPr lang="en-US" sz="1200" dirty="0" smtClean="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2"/>
          <p:cNvSpPr>
            <a:spLocks noChangeArrowheads="1"/>
          </p:cNvSpPr>
          <p:nvPr/>
        </p:nvSpPr>
        <p:spPr bwMode="auto">
          <a:xfrm>
            <a:off x="0" y="0"/>
            <a:ext cx="9144000" cy="677108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400" b="1" dirty="0" smtClean="0">
                <a:solidFill>
                  <a:srgbClr val="252525"/>
                </a:solidFill>
                <a:latin typeface="Arial" charset="0"/>
                <a:cs typeface="Arial" charset="0"/>
                <a:hlinkClick r:id="rId3"/>
              </a:rPr>
              <a:t>https://en.wikipedia.org/wiki/Pangaea</a:t>
            </a:r>
            <a:endParaRPr lang="en-US" sz="1400" b="1" dirty="0" smtClean="0">
              <a:solidFill>
                <a:srgbClr val="252525"/>
              </a:solidFill>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effectLst/>
                <a:latin typeface="Arial" charset="0"/>
                <a:cs typeface="Arial" charset="0"/>
              </a:rPr>
              <a:t>Pangea</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was a supercontinent that existed during the late Paleozoic and early Mesozoic</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eras</a:t>
            </a:r>
            <a:r>
              <a:rPr lang="en-US" sz="1400" baseline="0" dirty="0" smtClean="0">
                <a:latin typeface="Arial" charset="0"/>
                <a:cs typeface="Arial" charset="0"/>
              </a:rPr>
              <a:t>.</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It assembled from earlier continental units approximately 300 million years ago, and it began to break apart about 175 million years ago.</a:t>
            </a:r>
            <a:r>
              <a:rPr lang="en-US" sz="1400" baseline="300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In contrast to the present Earth</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and its distribution of continental mass, much of Pangaea was in the southern hemisphere</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and surrounded by a </a:t>
            </a:r>
            <a:r>
              <a:rPr kumimoji="0" lang="en-US" sz="1400" b="0" i="0" u="none" strike="noStrike" cap="none" normalizeH="0" baseline="0" dirty="0" err="1" smtClean="0">
                <a:ln>
                  <a:noFill/>
                </a:ln>
                <a:effectLst/>
                <a:latin typeface="Arial" charset="0"/>
                <a:cs typeface="Arial" charset="0"/>
              </a:rPr>
              <a:t>superocean</a:t>
            </a:r>
            <a:r>
              <a:rPr kumimoji="0" lang="en-US" sz="1400" b="0" i="0" u="none" strike="noStrike" cap="none" normalizeH="0" baseline="0" dirty="0" smtClean="0">
                <a:ln>
                  <a:noFill/>
                </a:ln>
                <a:effectLst/>
                <a:latin typeface="Arial" charset="0"/>
                <a:cs typeface="Arial" charset="0"/>
              </a:rPr>
              <a:t>, </a:t>
            </a:r>
            <a:r>
              <a:rPr kumimoji="0" lang="en-US" sz="1400" b="0" i="0" u="none" strike="noStrike" cap="none" normalizeH="0" baseline="0" dirty="0" err="1" smtClean="0">
                <a:ln>
                  <a:noFill/>
                </a:ln>
                <a:effectLst/>
                <a:latin typeface="Arial" charset="0"/>
                <a:cs typeface="Arial" charset="0"/>
              </a:rPr>
              <a:t>Panthalassa</a:t>
            </a:r>
            <a:r>
              <a:rPr kumimoji="0" lang="en-US" sz="1400" b="0" i="0" u="none" strike="noStrike" cap="none" normalizeH="0" baseline="0" dirty="0" smtClean="0">
                <a:ln>
                  <a:noFill/>
                </a:ln>
                <a:effectLst/>
                <a:latin typeface="Arial" charset="0"/>
                <a:cs typeface="Arial" charset="0"/>
              </a:rPr>
              <a:t>. Pangaea was the last supercontinent to have existed and the first to be reconstructed by geologists. </a:t>
            </a:r>
          </a:p>
          <a:p>
            <a:r>
              <a:rPr lang="en-US" sz="1400" dirty="0" smtClean="0"/>
              <a:t>Fossil evidence for Pangaea includes the presence of similar and identical species on continents that are now great distances apart. For example, fossils of the </a:t>
            </a:r>
            <a:r>
              <a:rPr lang="en-US" sz="1400" dirty="0" err="1" smtClean="0"/>
              <a:t>therapsid</a:t>
            </a:r>
            <a:r>
              <a:rPr lang="en-US" sz="1400" dirty="0" smtClean="0"/>
              <a:t> </a:t>
            </a:r>
            <a:r>
              <a:rPr lang="en-US" sz="1400" i="1" dirty="0" err="1" smtClean="0"/>
              <a:t>Lystrosaurus</a:t>
            </a:r>
            <a:r>
              <a:rPr lang="en-US" sz="1400" i="1" dirty="0" smtClean="0"/>
              <a:t> </a:t>
            </a:r>
            <a:r>
              <a:rPr lang="en-US" sz="1400" dirty="0" smtClean="0"/>
              <a:t>have been found in South Africa, India and Antarctica, alongside members of the </a:t>
            </a:r>
            <a:r>
              <a:rPr lang="en-US" sz="1400" i="1" dirty="0" smtClean="0"/>
              <a:t>Glossopteris</a:t>
            </a:r>
            <a:r>
              <a:rPr lang="en-US" sz="1400" dirty="0" smtClean="0"/>
              <a:t> flora, whose distribution would have ranged from the polar circle to the equator if the continents had been in their present position; similarly, the freshwater reptile </a:t>
            </a:r>
            <a:r>
              <a:rPr lang="en-US" sz="1400" i="1" dirty="0" err="1" smtClean="0"/>
              <a:t>Mesosaurus</a:t>
            </a:r>
            <a:r>
              <a:rPr lang="en-US" sz="1400" i="1" dirty="0" smtClean="0"/>
              <a:t> </a:t>
            </a:r>
            <a:r>
              <a:rPr lang="en-US" sz="1400" dirty="0" smtClean="0"/>
              <a:t>has been found in only localized regions of the coasts of Brazil and West Africa.</a:t>
            </a:r>
          </a:p>
          <a:p>
            <a:r>
              <a:rPr lang="en-US" sz="1400" dirty="0" smtClean="0"/>
              <a:t>Additional evidence for Pangaea is found in the geology of adjacent continents, including matching geological trends between the eastern coast of South America and the western coast of Africa. The polar ice cap of the Carboniferous Period covered the southern end of Pangaea. Glacial deposits, specifically till, of the same age and structure are found on many separate continents which would have been together in the continent of Pangaea.</a:t>
            </a:r>
          </a:p>
          <a:p>
            <a:r>
              <a:rPr lang="en-US" sz="1400" dirty="0" err="1" smtClean="0"/>
              <a:t>Paleomagnetic</a:t>
            </a:r>
            <a:r>
              <a:rPr lang="en-US" sz="1400" dirty="0" smtClean="0"/>
              <a:t> study of apparent polar wandering paths also support the theory of a supercontinent. Geologists can determine the movement of continental plates by examining the orientation of magnetic minerals in rocks; when rocks are formed, they take on the magnetic properties of the Earth and indicate in which direction the poles lie relative to the rock. Since the magnetic poles drift about the rotational pole with a period of only a few thousand years, measurements from numerous lavas spanning several thousand years are averaged to give an apparent mean polar position. Samples of sedimentary rock and intrusive igneous rock   have magnetic orientations that are typically an average of the "secular variation" in the orientation of magnetic north because their </a:t>
            </a:r>
            <a:r>
              <a:rPr lang="en-US" sz="1400" dirty="0" err="1" smtClean="0"/>
              <a:t>remanent</a:t>
            </a:r>
            <a:r>
              <a:rPr lang="en-US" sz="1400" dirty="0" smtClean="0"/>
              <a:t> magnetizations are not acquired instantaneously. Magnetic differences between sample groups whose age varies by millions of years is due to a combination of true polar wander and the drifting of continents. The true polar wander component is identical for all samples, and can be removed, leaving geologists with the portion of this motion that shows continental drift and can be used to help reconstruct earlier continental positions.</a:t>
            </a:r>
          </a:p>
          <a:p>
            <a:r>
              <a:rPr lang="en-US" sz="1400" dirty="0" smtClean="0"/>
              <a:t>The continuity of mountain chains provides further evidence for Pangaea. One example of this is the Appalachian Mountains chain which extends from the southeastern United States to the </a:t>
            </a:r>
            <a:r>
              <a:rPr lang="en-US" sz="1400" dirty="0" err="1" smtClean="0"/>
              <a:t>Caledonides</a:t>
            </a:r>
            <a:r>
              <a:rPr lang="en-US" sz="1400" dirty="0" smtClean="0"/>
              <a:t> of Ireland, Britain, Greenland, and Scandinavia.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79157"/>
            <a:ext cx="9144000" cy="6174143"/>
            <a:chOff x="0" y="879157"/>
            <a:chExt cx="9144000" cy="6174143"/>
          </a:xfrm>
        </p:grpSpPr>
        <p:pic>
          <p:nvPicPr>
            <p:cNvPr id="4"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5" name="TextBox 4"/>
            <p:cNvSpPr txBox="1"/>
            <p:nvPr/>
          </p:nvSpPr>
          <p:spPr>
            <a:xfrm>
              <a:off x="0" y="879157"/>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grpSp>
        <p:nvGrpSpPr>
          <p:cNvPr id="11" name="Group 16"/>
          <p:cNvGrpSpPr/>
          <p:nvPr/>
        </p:nvGrpSpPr>
        <p:grpSpPr>
          <a:xfrm>
            <a:off x="0" y="914400"/>
            <a:ext cx="9220200" cy="6248400"/>
            <a:chOff x="0" y="777240"/>
            <a:chExt cx="9220200" cy="6248400"/>
          </a:xfrm>
        </p:grpSpPr>
        <p:grpSp>
          <p:nvGrpSpPr>
            <p:cNvPr id="12" name="Group 22"/>
            <p:cNvGrpSpPr/>
            <p:nvPr/>
          </p:nvGrpSpPr>
          <p:grpSpPr>
            <a:xfrm>
              <a:off x="0" y="1143000"/>
              <a:ext cx="9220200" cy="5882640"/>
              <a:chOff x="0" y="1295400"/>
              <a:chExt cx="9220200" cy="5882640"/>
            </a:xfrm>
          </p:grpSpPr>
          <p:pic>
            <p:nvPicPr>
              <p:cNvPr id="1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15" name="Rectangle 1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0" y="777240"/>
              <a:ext cx="9144000" cy="492443"/>
            </a:xfrm>
            <a:prstGeom prst="rect">
              <a:avLst/>
            </a:prstGeom>
            <a:solidFill>
              <a:schemeClr val="bg1"/>
            </a:solidFill>
          </p:spPr>
          <p:txBody>
            <a:bodyPr wrap="square" rtlCol="0">
              <a:spAutoFit/>
            </a:bodyPr>
            <a:lstStyle/>
            <a:p>
              <a:pPr algn="ctr"/>
              <a:r>
                <a:rPr lang="en-US" sz="2600" b="1" dirty="0" smtClean="0">
                  <a:cs typeface="Arial" pitchFamily="34" charset="0"/>
                </a:rPr>
                <a:t>MAJOR RIVERS OF USA</a:t>
              </a:r>
              <a:endParaRPr lang="en-US" sz="2600" b="1" dirty="0">
                <a:cs typeface="Arial" pitchFamily="34" charset="0"/>
              </a:endParaRPr>
            </a:p>
          </p:txBody>
        </p:sp>
      </p:grpSp>
      <p:sp>
        <p:nvSpPr>
          <p:cNvPr id="28" name="TextBox 27"/>
          <p:cNvSpPr txBox="1"/>
          <p:nvPr/>
        </p:nvSpPr>
        <p:spPr>
          <a:xfrm>
            <a:off x="0" y="914400"/>
            <a:ext cx="9144000" cy="553998"/>
          </a:xfrm>
          <a:prstGeom prst="rect">
            <a:avLst/>
          </a:prstGeom>
          <a:solidFill>
            <a:schemeClr val="bg1"/>
          </a:solidFill>
        </p:spPr>
        <p:txBody>
          <a:bodyPr wrap="square" rtlCol="0">
            <a:spAutoFit/>
          </a:bodyPr>
          <a:lstStyle/>
          <a:p>
            <a:r>
              <a:rPr lang="en-US" sz="3000" dirty="0" smtClean="0">
                <a:latin typeface="Comic Sans MS" pitchFamily="66" charset="0"/>
              </a:rPr>
              <a:t> across the APPALACHIANS &amp; down the OHIO</a:t>
            </a:r>
            <a:endParaRPr lang="en-US" sz="3000" dirty="0">
              <a:latin typeface="Comic Sans MS" pitchFamily="66" charset="0"/>
            </a:endParaRPr>
          </a:p>
        </p:txBody>
      </p:sp>
      <p:grpSp>
        <p:nvGrpSpPr>
          <p:cNvPr id="6" name="Group 22"/>
          <p:cNvGrpSpPr/>
          <p:nvPr/>
        </p:nvGrpSpPr>
        <p:grpSpPr>
          <a:xfrm>
            <a:off x="5919107" y="1002892"/>
            <a:ext cx="2963636" cy="4344715"/>
            <a:chOff x="5919107" y="1002892"/>
            <a:chExt cx="2963636" cy="4344715"/>
          </a:xfrm>
        </p:grpSpPr>
        <p:sp>
          <p:nvSpPr>
            <p:cNvPr id="7" name="Freeform 6"/>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10" name="TextBox 3"/>
          <p:cNvSpPr txBox="1">
            <a:spLocks noChangeArrowheads="1"/>
          </p:cNvSpPr>
          <p:nvPr/>
        </p:nvSpPr>
        <p:spPr bwMode="auto">
          <a:xfrm>
            <a:off x="2971800" y="0"/>
            <a:ext cx="6172200" cy="923330"/>
          </a:xfrm>
          <a:prstGeom prst="rect">
            <a:avLst/>
          </a:prstGeom>
          <a:noFill/>
          <a:ln w="9525">
            <a:noFill/>
            <a:miter lim="800000"/>
            <a:headEnd/>
            <a:tailEnd/>
          </a:ln>
        </p:spPr>
        <p:txBody>
          <a:bodyPr wrap="square">
            <a:spAutoFit/>
          </a:bodyPr>
          <a:lstStyle/>
          <a:p>
            <a:pPr algn="ctr">
              <a:defRPr/>
            </a:pPr>
            <a:r>
              <a:rPr lang="en-US" sz="5400" b="1" dirty="0" smtClean="0">
                <a:solidFill>
                  <a:srgbClr val="FF0000"/>
                </a:solidFill>
                <a:effectLst>
                  <a:outerShdw dist="50800" dir="5400000" algn="ctr" rotWithShape="0">
                    <a:schemeClr val="tx1"/>
                  </a:outerShdw>
                </a:effectLst>
                <a:latin typeface="Calibri" pitchFamily="34" charset="0"/>
              </a:rPr>
              <a:t>The Corps Is Formed</a:t>
            </a:r>
            <a:endParaRPr lang="en-US" sz="5400" b="1" dirty="0">
              <a:solidFill>
                <a:srgbClr val="FF0000"/>
              </a:solidFill>
              <a:effectLst>
                <a:outerShdw dist="50800" dir="5400000" algn="ctr" rotWithShape="0">
                  <a:schemeClr val="tx1"/>
                </a:outerShdw>
              </a:effectLst>
              <a:latin typeface="Calibri" pitchFamily="34" charset="0"/>
            </a:endParaRPr>
          </a:p>
        </p:txBody>
      </p:sp>
      <p:sp useBgFill="1">
        <p:nvSpPr>
          <p:cNvPr id="2"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2" name="Freeform 21"/>
          <p:cNvSpPr/>
          <p:nvPr/>
        </p:nvSpPr>
        <p:spPr>
          <a:xfrm>
            <a:off x="7184572" y="3303814"/>
            <a:ext cx="892629" cy="7347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959429 w 1959429"/>
              <a:gd name="connsiteY0" fmla="*/ 0 h 996043"/>
              <a:gd name="connsiteX1" fmla="*/ 1649186 w 1959429"/>
              <a:gd name="connsiteY1" fmla="*/ 653143 h 996043"/>
              <a:gd name="connsiteX2" fmla="*/ 1763486 w 1959429"/>
              <a:gd name="connsiteY2" fmla="*/ 489857 h 996043"/>
              <a:gd name="connsiteX3" fmla="*/ 1600200 w 1959429"/>
              <a:gd name="connsiteY3" fmla="*/ 391886 h 996043"/>
              <a:gd name="connsiteX4" fmla="*/ 1143000 w 1959429"/>
              <a:gd name="connsiteY4" fmla="*/ 195943 h 996043"/>
              <a:gd name="connsiteX5" fmla="*/ 1143000 w 1959429"/>
              <a:gd name="connsiteY5" fmla="*/ 277586 h 996043"/>
              <a:gd name="connsiteX6" fmla="*/ 1143000 w 1959429"/>
              <a:gd name="connsiteY6" fmla="*/ 457200 h 996043"/>
              <a:gd name="connsiteX7" fmla="*/ 1028700 w 1959429"/>
              <a:gd name="connsiteY7" fmla="*/ 800100 h 996043"/>
              <a:gd name="connsiteX8" fmla="*/ 767443 w 1959429"/>
              <a:gd name="connsiteY8" fmla="*/ 718457 h 996043"/>
              <a:gd name="connsiteX9" fmla="*/ 522515 w 1959429"/>
              <a:gd name="connsiteY9" fmla="*/ 653143 h 996043"/>
              <a:gd name="connsiteX10" fmla="*/ 440872 w 1959429"/>
              <a:gd name="connsiteY10" fmla="*/ 816429 h 996043"/>
              <a:gd name="connsiteX11" fmla="*/ 261258 w 1959429"/>
              <a:gd name="connsiteY11" fmla="*/ 898072 h 996043"/>
              <a:gd name="connsiteX12" fmla="*/ 97972 w 1959429"/>
              <a:gd name="connsiteY12" fmla="*/ 914400 h 996043"/>
              <a:gd name="connsiteX13" fmla="*/ 0 w 1959429"/>
              <a:gd name="connsiteY13" fmla="*/ 996043 h 996043"/>
              <a:gd name="connsiteX0" fmla="*/ 1861457 w 1861457"/>
              <a:gd name="connsiteY0" fmla="*/ 0 h 914401"/>
              <a:gd name="connsiteX1" fmla="*/ 1551214 w 1861457"/>
              <a:gd name="connsiteY1" fmla="*/ 653143 h 914401"/>
              <a:gd name="connsiteX2" fmla="*/ 1665514 w 1861457"/>
              <a:gd name="connsiteY2" fmla="*/ 489857 h 914401"/>
              <a:gd name="connsiteX3" fmla="*/ 1502228 w 1861457"/>
              <a:gd name="connsiteY3" fmla="*/ 391886 h 914401"/>
              <a:gd name="connsiteX4" fmla="*/ 1045028 w 1861457"/>
              <a:gd name="connsiteY4" fmla="*/ 195943 h 914401"/>
              <a:gd name="connsiteX5" fmla="*/ 1045028 w 1861457"/>
              <a:gd name="connsiteY5" fmla="*/ 277586 h 914401"/>
              <a:gd name="connsiteX6" fmla="*/ 1045028 w 1861457"/>
              <a:gd name="connsiteY6" fmla="*/ 457200 h 914401"/>
              <a:gd name="connsiteX7" fmla="*/ 930728 w 1861457"/>
              <a:gd name="connsiteY7" fmla="*/ 800100 h 914401"/>
              <a:gd name="connsiteX8" fmla="*/ 669471 w 1861457"/>
              <a:gd name="connsiteY8" fmla="*/ 718457 h 914401"/>
              <a:gd name="connsiteX9" fmla="*/ 424543 w 1861457"/>
              <a:gd name="connsiteY9" fmla="*/ 653143 h 914401"/>
              <a:gd name="connsiteX10" fmla="*/ 342900 w 1861457"/>
              <a:gd name="connsiteY10" fmla="*/ 816429 h 914401"/>
              <a:gd name="connsiteX11" fmla="*/ 163286 w 1861457"/>
              <a:gd name="connsiteY11" fmla="*/ 898072 h 914401"/>
              <a:gd name="connsiteX12" fmla="*/ 0 w 1861457"/>
              <a:gd name="connsiteY12" fmla="*/ 914400 h 914401"/>
              <a:gd name="connsiteX0" fmla="*/ 1698171 w 1698171"/>
              <a:gd name="connsiteY0" fmla="*/ 0 h 898072"/>
              <a:gd name="connsiteX1" fmla="*/ 1387928 w 1698171"/>
              <a:gd name="connsiteY1" fmla="*/ 653143 h 898072"/>
              <a:gd name="connsiteX2" fmla="*/ 1502228 w 1698171"/>
              <a:gd name="connsiteY2" fmla="*/ 489857 h 898072"/>
              <a:gd name="connsiteX3" fmla="*/ 1338942 w 1698171"/>
              <a:gd name="connsiteY3" fmla="*/ 391886 h 898072"/>
              <a:gd name="connsiteX4" fmla="*/ 881742 w 1698171"/>
              <a:gd name="connsiteY4" fmla="*/ 195943 h 898072"/>
              <a:gd name="connsiteX5" fmla="*/ 881742 w 1698171"/>
              <a:gd name="connsiteY5" fmla="*/ 277586 h 898072"/>
              <a:gd name="connsiteX6" fmla="*/ 881742 w 1698171"/>
              <a:gd name="connsiteY6" fmla="*/ 457200 h 898072"/>
              <a:gd name="connsiteX7" fmla="*/ 767442 w 1698171"/>
              <a:gd name="connsiteY7" fmla="*/ 800100 h 898072"/>
              <a:gd name="connsiteX8" fmla="*/ 506185 w 1698171"/>
              <a:gd name="connsiteY8" fmla="*/ 718457 h 898072"/>
              <a:gd name="connsiteX9" fmla="*/ 261257 w 1698171"/>
              <a:gd name="connsiteY9" fmla="*/ 653143 h 898072"/>
              <a:gd name="connsiteX10" fmla="*/ 179614 w 1698171"/>
              <a:gd name="connsiteY10" fmla="*/ 816429 h 898072"/>
              <a:gd name="connsiteX11" fmla="*/ 0 w 1698171"/>
              <a:gd name="connsiteY11" fmla="*/ 898072 h 898072"/>
              <a:gd name="connsiteX0" fmla="*/ 1518557 w 1518557"/>
              <a:gd name="connsiteY0" fmla="*/ 0 h 843643"/>
              <a:gd name="connsiteX1" fmla="*/ 1208314 w 1518557"/>
              <a:gd name="connsiteY1" fmla="*/ 653143 h 843643"/>
              <a:gd name="connsiteX2" fmla="*/ 1322614 w 1518557"/>
              <a:gd name="connsiteY2" fmla="*/ 489857 h 843643"/>
              <a:gd name="connsiteX3" fmla="*/ 1159328 w 1518557"/>
              <a:gd name="connsiteY3" fmla="*/ 391886 h 843643"/>
              <a:gd name="connsiteX4" fmla="*/ 702128 w 1518557"/>
              <a:gd name="connsiteY4" fmla="*/ 195943 h 843643"/>
              <a:gd name="connsiteX5" fmla="*/ 702128 w 1518557"/>
              <a:gd name="connsiteY5" fmla="*/ 277586 h 843643"/>
              <a:gd name="connsiteX6" fmla="*/ 702128 w 1518557"/>
              <a:gd name="connsiteY6" fmla="*/ 457200 h 843643"/>
              <a:gd name="connsiteX7" fmla="*/ 587828 w 1518557"/>
              <a:gd name="connsiteY7" fmla="*/ 800100 h 843643"/>
              <a:gd name="connsiteX8" fmla="*/ 326571 w 1518557"/>
              <a:gd name="connsiteY8" fmla="*/ 718457 h 843643"/>
              <a:gd name="connsiteX9" fmla="*/ 81643 w 1518557"/>
              <a:gd name="connsiteY9" fmla="*/ 653143 h 843643"/>
              <a:gd name="connsiteX10" fmla="*/ 0 w 1518557"/>
              <a:gd name="connsiteY10" fmla="*/ 816429 h 843643"/>
              <a:gd name="connsiteX0" fmla="*/ 1436914 w 1436914"/>
              <a:gd name="connsiteY0" fmla="*/ 0 h 843643"/>
              <a:gd name="connsiteX1" fmla="*/ 1126671 w 1436914"/>
              <a:gd name="connsiteY1" fmla="*/ 653143 h 843643"/>
              <a:gd name="connsiteX2" fmla="*/ 1240971 w 1436914"/>
              <a:gd name="connsiteY2" fmla="*/ 489857 h 843643"/>
              <a:gd name="connsiteX3" fmla="*/ 1077685 w 1436914"/>
              <a:gd name="connsiteY3" fmla="*/ 391886 h 843643"/>
              <a:gd name="connsiteX4" fmla="*/ 620485 w 1436914"/>
              <a:gd name="connsiteY4" fmla="*/ 195943 h 843643"/>
              <a:gd name="connsiteX5" fmla="*/ 620485 w 1436914"/>
              <a:gd name="connsiteY5" fmla="*/ 277586 h 843643"/>
              <a:gd name="connsiteX6" fmla="*/ 620485 w 1436914"/>
              <a:gd name="connsiteY6" fmla="*/ 457200 h 843643"/>
              <a:gd name="connsiteX7" fmla="*/ 506185 w 1436914"/>
              <a:gd name="connsiteY7" fmla="*/ 800100 h 843643"/>
              <a:gd name="connsiteX8" fmla="*/ 244928 w 1436914"/>
              <a:gd name="connsiteY8" fmla="*/ 718457 h 843643"/>
              <a:gd name="connsiteX9" fmla="*/ 0 w 1436914"/>
              <a:gd name="connsiteY9" fmla="*/ 653143 h 843643"/>
              <a:gd name="connsiteX0" fmla="*/ 1191986 w 1191986"/>
              <a:gd name="connsiteY0" fmla="*/ 0 h 843643"/>
              <a:gd name="connsiteX1" fmla="*/ 881743 w 1191986"/>
              <a:gd name="connsiteY1" fmla="*/ 653143 h 843643"/>
              <a:gd name="connsiteX2" fmla="*/ 996043 w 1191986"/>
              <a:gd name="connsiteY2" fmla="*/ 489857 h 843643"/>
              <a:gd name="connsiteX3" fmla="*/ 832757 w 1191986"/>
              <a:gd name="connsiteY3" fmla="*/ 391886 h 843643"/>
              <a:gd name="connsiteX4" fmla="*/ 375557 w 1191986"/>
              <a:gd name="connsiteY4" fmla="*/ 195943 h 843643"/>
              <a:gd name="connsiteX5" fmla="*/ 375557 w 1191986"/>
              <a:gd name="connsiteY5" fmla="*/ 277586 h 843643"/>
              <a:gd name="connsiteX6" fmla="*/ 375557 w 1191986"/>
              <a:gd name="connsiteY6" fmla="*/ 457200 h 843643"/>
              <a:gd name="connsiteX7" fmla="*/ 261257 w 1191986"/>
              <a:gd name="connsiteY7" fmla="*/ 800100 h 843643"/>
              <a:gd name="connsiteX8" fmla="*/ 0 w 1191986"/>
              <a:gd name="connsiteY8" fmla="*/ 718457 h 843643"/>
              <a:gd name="connsiteX0" fmla="*/ 930729 w 930729"/>
              <a:gd name="connsiteY0" fmla="*/ 0 h 800100"/>
              <a:gd name="connsiteX1" fmla="*/ 620486 w 930729"/>
              <a:gd name="connsiteY1" fmla="*/ 653143 h 800100"/>
              <a:gd name="connsiteX2" fmla="*/ 734786 w 930729"/>
              <a:gd name="connsiteY2" fmla="*/ 489857 h 800100"/>
              <a:gd name="connsiteX3" fmla="*/ 571500 w 930729"/>
              <a:gd name="connsiteY3" fmla="*/ 391886 h 800100"/>
              <a:gd name="connsiteX4" fmla="*/ 114300 w 930729"/>
              <a:gd name="connsiteY4" fmla="*/ 195943 h 800100"/>
              <a:gd name="connsiteX5" fmla="*/ 114300 w 930729"/>
              <a:gd name="connsiteY5" fmla="*/ 277586 h 800100"/>
              <a:gd name="connsiteX6" fmla="*/ 114300 w 930729"/>
              <a:gd name="connsiteY6" fmla="*/ 457200 h 800100"/>
              <a:gd name="connsiteX7" fmla="*/ 0 w 930729"/>
              <a:gd name="connsiteY7" fmla="*/ 800100 h 800100"/>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 name="connsiteX6" fmla="*/ 76200 w 892629"/>
              <a:gd name="connsiteY6" fmla="*/ 457200 h 734786"/>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29" h="734786">
                <a:moveTo>
                  <a:pt x="892629" y="0"/>
                </a:moveTo>
                <a:cubicBezTo>
                  <a:pt x="753836" y="285750"/>
                  <a:pt x="615043" y="571500"/>
                  <a:pt x="582386" y="653143"/>
                </a:cubicBezTo>
                <a:cubicBezTo>
                  <a:pt x="549729" y="734786"/>
                  <a:pt x="704850" y="533400"/>
                  <a:pt x="696686" y="489857"/>
                </a:cubicBezTo>
                <a:cubicBezTo>
                  <a:pt x="688522" y="446314"/>
                  <a:pt x="636814" y="440872"/>
                  <a:pt x="533400" y="391886"/>
                </a:cubicBezTo>
                <a:cubicBezTo>
                  <a:pt x="429986" y="342900"/>
                  <a:pt x="152400" y="214993"/>
                  <a:pt x="76200" y="195943"/>
                </a:cubicBezTo>
                <a:cubicBezTo>
                  <a:pt x="0" y="176893"/>
                  <a:pt x="76200" y="277586"/>
                  <a:pt x="76200" y="2775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rot="19332465">
            <a:off x="5460840" y="3518436"/>
            <a:ext cx="1592424" cy="461665"/>
          </a:xfrm>
          <a:prstGeom prst="rect">
            <a:avLst/>
          </a:prstGeom>
          <a:solidFill>
            <a:srgbClr val="D1D1D1"/>
          </a:solid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River </a:t>
            </a:r>
            <a:endParaRPr lang="en-US" sz="2400" b="1" dirty="0">
              <a:solidFill>
                <a:schemeClr val="tx2">
                  <a:lumMod val="75000"/>
                </a:schemeClr>
              </a:solidFill>
              <a:effectLst>
                <a:outerShdw dist="38100" dir="5400000" algn="ctr" rotWithShape="0">
                  <a:srgbClr val="FF0000"/>
                </a:outerShdw>
              </a:effectLst>
            </a:endParaRPr>
          </a:p>
        </p:txBody>
      </p:sp>
      <p:sp>
        <p:nvSpPr>
          <p:cNvPr id="24" name="Freeform 23"/>
          <p:cNvSpPr/>
          <p:nvPr/>
        </p:nvSpPr>
        <p:spPr>
          <a:xfrm>
            <a:off x="5867400" y="3170463"/>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7" name="Freeform 26"/>
          <p:cNvSpPr/>
          <p:nvPr/>
        </p:nvSpPr>
        <p:spPr>
          <a:xfrm>
            <a:off x="5943600" y="3303814"/>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6" name="Group 35"/>
          <p:cNvGrpSpPr/>
          <p:nvPr/>
        </p:nvGrpSpPr>
        <p:grpSpPr>
          <a:xfrm>
            <a:off x="33400" y="838200"/>
            <a:ext cx="7309198" cy="2254544"/>
            <a:chOff x="33400" y="838200"/>
            <a:chExt cx="7309198" cy="2254544"/>
          </a:xfrm>
        </p:grpSpPr>
        <p:sp>
          <p:nvSpPr>
            <p:cNvPr id="29" name="TextBox 28"/>
            <p:cNvSpPr txBox="1"/>
            <p:nvPr/>
          </p:nvSpPr>
          <p:spPr>
            <a:xfrm rot="21088167">
              <a:off x="33400" y="2443520"/>
              <a:ext cx="7309198"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Where did these </a:t>
              </a:r>
              <a:r>
                <a:rPr lang="en-US" sz="4000" b="1" dirty="0" err="1" smtClean="0">
                  <a:effectLst>
                    <a:outerShdw dist="25400" dir="7200000" algn="ctr" rotWithShape="0">
                      <a:schemeClr val="bg1"/>
                    </a:outerShdw>
                  </a:effectLst>
                  <a:latin typeface="Tempus Sans ITC" pitchFamily="82" charset="0"/>
                </a:rPr>
                <a:t>mts</a:t>
              </a:r>
              <a:r>
                <a:rPr lang="en-US" sz="4000" b="1" dirty="0" smtClean="0">
                  <a:effectLst>
                    <a:outerShdw dist="25400" dir="7200000" algn="ctr" rotWithShape="0">
                      <a:schemeClr val="bg1"/>
                    </a:outerShdw>
                  </a:effectLst>
                  <a:latin typeface="Tempus Sans ITC" pitchFamily="82" charset="0"/>
                </a:rPr>
                <a:t> come from?</a:t>
              </a:r>
              <a:endParaRPr lang="en-US" sz="4000" b="1" dirty="0">
                <a:effectLst>
                  <a:outerShdw dist="25400" dir="7200000" algn="ctr" rotWithShape="0">
                    <a:schemeClr val="bg1"/>
                  </a:outerShdw>
                </a:effectLst>
                <a:latin typeface="Tempus Sans ITC" pitchFamily="82" charset="0"/>
              </a:endParaRPr>
            </a:p>
          </p:txBody>
        </p:sp>
        <p:sp>
          <p:nvSpPr>
            <p:cNvPr id="30" name="Oval 29"/>
            <p:cNvSpPr/>
            <p:nvPr/>
          </p:nvSpPr>
          <p:spPr>
            <a:xfrm>
              <a:off x="1905000" y="838200"/>
              <a:ext cx="36576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Curved Connector 31"/>
            <p:cNvCxnSpPr>
              <a:stCxn id="30" idx="4"/>
            </p:cNvCxnSpPr>
            <p:nvPr/>
          </p:nvCxnSpPr>
          <p:spPr>
            <a:xfrm rot="5400000">
              <a:off x="2819400" y="1676400"/>
              <a:ext cx="990600" cy="838200"/>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7200" y="838200"/>
            <a:ext cx="8382000" cy="3532632"/>
            <a:chOff x="-4529741" y="838200"/>
            <a:chExt cx="8382000" cy="3532632"/>
          </a:xfrm>
        </p:grpSpPr>
        <p:sp>
          <p:nvSpPr>
            <p:cNvPr id="38" name="TextBox 37"/>
            <p:cNvSpPr txBox="1"/>
            <p:nvPr/>
          </p:nvSpPr>
          <p:spPr>
            <a:xfrm rot="21088167">
              <a:off x="-4529741" y="3721608"/>
              <a:ext cx="4858371"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is this river here?</a:t>
              </a:r>
              <a:endParaRPr lang="en-US" sz="4000" b="1" dirty="0">
                <a:effectLst>
                  <a:outerShdw dist="25400" dir="7200000" algn="ctr" rotWithShape="0">
                    <a:schemeClr val="bg1"/>
                  </a:outerShdw>
                </a:effectLst>
                <a:latin typeface="Tempus Sans ITC" pitchFamily="82" charset="0"/>
              </a:endParaRPr>
            </a:p>
          </p:txBody>
        </p:sp>
        <p:sp>
          <p:nvSpPr>
            <p:cNvPr id="39" name="Oval 38"/>
            <p:cNvSpPr/>
            <p:nvPr/>
          </p:nvSpPr>
          <p:spPr>
            <a:xfrm>
              <a:off x="2057400" y="838200"/>
              <a:ext cx="1794859"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urved Connector 39"/>
            <p:cNvCxnSpPr>
              <a:stCxn id="39" idx="4"/>
            </p:cNvCxnSpPr>
            <p:nvPr/>
          </p:nvCxnSpPr>
          <p:spPr>
            <a:xfrm rot="5400000">
              <a:off x="622245" y="1248815"/>
              <a:ext cx="1981200" cy="2683971"/>
            </a:xfrm>
            <a:prstGeom prst="curved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2000"/>
                                        <p:tgtEl>
                                          <p:spTgt spid="24"/>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2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6"/>
                                        </p:tgtEl>
                                        <p:attrNameLst>
                                          <p:attrName>style.opacity</p:attrName>
                                        </p:attrNameLst>
                                      </p:cBhvr>
                                      <p:to>
                                        <p:strVal val="1"/>
                                      </p:to>
                                    </p:set>
                                    <p:animEffect filter="image" prLst="opacity: 1">
                                      <p:cBhvr rctx="IE">
                                        <p:cTn id="31" dur="indefinite"/>
                                        <p:tgtEl>
                                          <p:spTgt spid="6"/>
                                        </p:tgtEl>
                                      </p:cBhvr>
                                    </p:animEffect>
                                  </p:childTnLst>
                                </p:cTn>
                              </p:par>
                            </p:childTnLst>
                          </p:cTn>
                        </p:par>
                        <p:par>
                          <p:cTn id="32" fill="hold">
                            <p:stCondLst>
                              <p:cond delay="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1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10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animBg="1"/>
      <p:bldP spid="24" grpId="0" animBg="1"/>
      <p:bldP spid="2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pic>
        <p:nvPicPr>
          <p:cNvPr id="176131" name="Picture 3" descr="https://upload.wikimedia.org/wikipedia/commons/thumb/1/10/Snider-Pellegrini_Wegener_fossil_map.svg/280px-Snider-Pellegrini_Wegener_fossil_map.svg.png">
            <a:hlinkClick r:id="rId2"/>
          </p:cNvPr>
          <p:cNvPicPr>
            <a:picLocks noChangeAspect="1" noChangeArrowheads="1"/>
          </p:cNvPicPr>
          <p:nvPr/>
        </p:nvPicPr>
        <p:blipFill>
          <a:blip r:embed="rId3"/>
          <a:srcRect/>
          <a:stretch>
            <a:fillRect/>
          </a:stretch>
        </p:blipFill>
        <p:spPr bwMode="auto">
          <a:xfrm>
            <a:off x="914400" y="228600"/>
            <a:ext cx="7696200" cy="5909582"/>
          </a:xfrm>
          <a:prstGeom prst="rect">
            <a:avLst/>
          </a:prstGeom>
          <a:noFill/>
        </p:spPr>
      </p:pic>
      <p:sp>
        <p:nvSpPr>
          <p:cNvPr id="6" name="Rectangle 5"/>
          <p:cNvSpPr/>
          <p:nvPr/>
        </p:nvSpPr>
        <p:spPr>
          <a:xfrm>
            <a:off x="762000" y="6135469"/>
            <a:ext cx="7924800" cy="646331"/>
          </a:xfrm>
          <a:prstGeom prst="rect">
            <a:avLst/>
          </a:prstGeom>
        </p:spPr>
        <p:txBody>
          <a:bodyPr wrap="square">
            <a:spAutoFit/>
          </a:bodyPr>
          <a:lstStyle/>
          <a:p>
            <a:pPr algn="ctr"/>
            <a:r>
              <a:rPr lang="en-US" dirty="0" smtClean="0"/>
              <a:t>The distribution of fossils across the continents is one line of evidence</a:t>
            </a:r>
          </a:p>
          <a:p>
            <a:pPr algn="ctr"/>
            <a:r>
              <a:rPr lang="en-US" dirty="0" smtClean="0"/>
              <a:t> pointing to the existence of Pangaea</a:t>
            </a:r>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upload.wikimedia.org/wikipedia/commons/thumb/9/96/Appalachian_orogeny.jpg/310px-Appalachian_orogeny.jpg"/>
          <p:cNvPicPr>
            <a:picLocks noChangeAspect="1" noChangeArrowheads="1"/>
          </p:cNvPicPr>
          <p:nvPr/>
        </p:nvPicPr>
        <p:blipFill>
          <a:blip r:embed="rId2"/>
          <a:srcRect t="-658" r="763" b="-1975"/>
          <a:stretch>
            <a:fillRect/>
          </a:stretch>
        </p:blipFill>
        <p:spPr bwMode="auto">
          <a:xfrm>
            <a:off x="1828800" y="0"/>
            <a:ext cx="5392615" cy="7010400"/>
          </a:xfrm>
          <a:prstGeom prst="rect">
            <a:avLst/>
          </a:prstGeom>
          <a:noFill/>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3" descr="310"/>
          <p:cNvPicPr>
            <a:picLocks noChangeAspect="1" noChangeArrowheads="1"/>
          </p:cNvPicPr>
          <p:nvPr/>
        </p:nvPicPr>
        <p:blipFill>
          <a:blip r:embed="rId3"/>
          <a:srcRect/>
          <a:stretch>
            <a:fillRect/>
          </a:stretch>
        </p:blipFill>
        <p:spPr bwMode="auto">
          <a:xfrm>
            <a:off x="220663" y="625475"/>
            <a:ext cx="8702675" cy="5605463"/>
          </a:xfrm>
          <a:prstGeom prst="rect">
            <a:avLst/>
          </a:prstGeom>
          <a:noFill/>
          <a:ln w="9525">
            <a:noFill/>
            <a:miter lim="800000"/>
            <a:headEnd/>
            <a:tailEnd/>
          </a:ln>
        </p:spPr>
      </p:pic>
      <p:sp>
        <p:nvSpPr>
          <p:cNvPr id="94212"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smtClean="0"/>
              <a:t>PANGAEA </a:t>
            </a:r>
            <a:r>
              <a:rPr lang="en-US" sz="2800" b="1" dirty="0"/>
              <a:t>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310 Ma </a:t>
            </a:r>
          </a:p>
        </p:txBody>
      </p:sp>
      <p:sp>
        <p:nvSpPr>
          <p:cNvPr id="13" name="Freeform 12"/>
          <p:cNvSpPr/>
          <p:nvPr/>
        </p:nvSpPr>
        <p:spPr>
          <a:xfrm rot="21240000">
            <a:off x="3264408" y="296265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2895600" y="2819400"/>
            <a:ext cx="12192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
                                        </p:tgtEl>
                                        <p:attrNameLst>
                                          <p:attrName>ppt_y</p:attrName>
                                        </p:attrNameLst>
                                      </p:cBhvr>
                                      <p:tavLst>
                                        <p:tav tm="0" fmla="#ppt_y+(sin(-2*pi*(1-$))*-#ppt_x+cos(-2*pi*(1-$))*(1-#ppt_y))*(1-$)">
                                          <p:val>
                                            <p:fltVal val="0"/>
                                          </p:val>
                                        </p:tav>
                                        <p:tav tm="100000">
                                          <p:val>
                                            <p:fltVal val="1"/>
                                          </p:val>
                                        </p:tav>
                                      </p:tavLst>
                                    </p:anim>
                                  </p:childTnLst>
                                </p:cTn>
                              </p:par>
                              <p:par>
                                <p:cTn id="16" presetID="10" presetClass="exit" presetSubtype="0" fill="hold" grpId="1" nodeType="withEffect">
                                  <p:stCondLst>
                                    <p:cond delay="500"/>
                                  </p:stCondLst>
                                  <p:childTnLst>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4212"/>
                                        </p:tgtEl>
                                        <p:attrNameLst>
                                          <p:attrName>style.visibility</p:attrName>
                                        </p:attrNameLst>
                                      </p:cBhvr>
                                      <p:to>
                                        <p:strVal val="visible"/>
                                      </p:to>
                                    </p:set>
                                    <p:animEffect transition="in" filter="wipe(left)">
                                      <p:cBhvr>
                                        <p:cTn id="23" dur="20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P spid="13" grpId="0" animBg="1"/>
      <p:bldP spid="14" grpId="0" animBg="1"/>
      <p:bldP spid="14"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234" name="Picture 3" descr="3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5236"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sp>
        <p:nvSpPr>
          <p:cNvPr id="12" name="Freeform 11"/>
          <p:cNvSpPr/>
          <p:nvPr/>
        </p:nvSpPr>
        <p:spPr>
          <a:xfrm rot="21000000">
            <a:off x="3264408" y="290779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6260"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91332"/>
              <a:ext cx="4179754" cy="344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TextBox 18"/>
          <p:cNvSpPr txBox="1"/>
          <p:nvPr/>
        </p:nvSpPr>
        <p:spPr>
          <a:xfrm>
            <a:off x="89940" y="5201587"/>
            <a:ext cx="1297150" cy="461665"/>
          </a:xfrm>
          <a:prstGeom prst="rect">
            <a:avLst/>
          </a:prstGeom>
        </p:spPr>
        <p:txBody>
          <a:bodyPr wrap="none" rtlCol="0">
            <a:spAutoFit/>
          </a:bodyPr>
          <a:lstStyle/>
          <a:p>
            <a:r>
              <a:rPr lang="en-US" sz="2400" b="1" dirty="0" smtClean="0"/>
              <a:t>290 Ma </a:t>
            </a:r>
          </a:p>
        </p:txBody>
      </p:sp>
      <p:sp>
        <p:nvSpPr>
          <p:cNvPr id="11" name="Freeform 10"/>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3" descr="2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728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sp>
        <p:nvSpPr>
          <p:cNvPr id="12" name="Freeform 11"/>
          <p:cNvSpPr/>
          <p:nvPr/>
        </p:nvSpPr>
        <p:spPr>
          <a:xfrm rot="21000000">
            <a:off x="3319272" y="28529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3" descr="2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8308"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sp>
        <p:nvSpPr>
          <p:cNvPr id="12" name="Freeform 11"/>
          <p:cNvSpPr/>
          <p:nvPr/>
        </p:nvSpPr>
        <p:spPr>
          <a:xfrm rot="20700000">
            <a:off x="3374136" y="27889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3" descr="2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9332"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3924921"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260 Ma </a:t>
            </a:r>
          </a:p>
        </p:txBody>
      </p:sp>
      <p:sp>
        <p:nvSpPr>
          <p:cNvPr id="12" name="Freeform 11"/>
          <p:cNvSpPr/>
          <p:nvPr/>
        </p:nvSpPr>
        <p:spPr>
          <a:xfrm rot="20700000">
            <a:off x="3429000" y="274320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3" descr="250"/>
          <p:cNvPicPr>
            <a:picLocks noChangeAspect="1" noChangeArrowheads="1"/>
          </p:cNvPicPr>
          <p:nvPr/>
        </p:nvPicPr>
        <p:blipFill>
          <a:blip r:embed="rId3"/>
          <a:srcRect/>
          <a:stretch>
            <a:fillRect/>
          </a:stretch>
        </p:blipFill>
        <p:spPr bwMode="auto">
          <a:xfrm>
            <a:off x="220663" y="625475"/>
            <a:ext cx="8702675" cy="5605463"/>
          </a:xfrm>
          <a:prstGeom prst="rect">
            <a:avLst/>
          </a:prstGeom>
          <a:noFill/>
          <a:ln w="9525">
            <a:noFill/>
            <a:miter lim="800000"/>
            <a:headEnd/>
            <a:tailEnd/>
          </a:ln>
        </p:spPr>
      </p:pic>
      <p:sp>
        <p:nvSpPr>
          <p:cNvPr id="100356"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sp>
        <p:nvSpPr>
          <p:cNvPr id="12" name="Freeform 11"/>
          <p:cNvSpPr/>
          <p:nvPr/>
        </p:nvSpPr>
        <p:spPr>
          <a:xfrm rot="20880000">
            <a:off x="3493008" y="270662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descr="240"/>
          <p:cNvPicPr>
            <a:picLocks noChangeAspect="1" noChangeArrowheads="1"/>
          </p:cNvPicPr>
          <p:nvPr/>
        </p:nvPicPr>
        <p:blipFill>
          <a:blip r:embed="rId3"/>
          <a:srcRect/>
          <a:stretch>
            <a:fillRect/>
          </a:stretch>
        </p:blipFill>
        <p:spPr bwMode="auto">
          <a:xfrm>
            <a:off x="220663" y="625475"/>
            <a:ext cx="8702675" cy="5605463"/>
          </a:xfrm>
          <a:prstGeom prst="rect">
            <a:avLst/>
          </a:prstGeom>
          <a:noFill/>
          <a:ln w="9525">
            <a:noFill/>
            <a:miter lim="800000"/>
            <a:headEnd/>
            <a:tailEnd/>
          </a:ln>
        </p:spPr>
      </p:pic>
      <p:sp>
        <p:nvSpPr>
          <p:cNvPr id="1013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sp>
        <p:nvSpPr>
          <p:cNvPr id="18" name="Freeform 17"/>
          <p:cNvSpPr/>
          <p:nvPr/>
        </p:nvSpPr>
        <p:spPr>
          <a:xfrm rot="20700000">
            <a:off x="3529584" y="26517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p:nvPr/>
        </p:nvGrpSpPr>
        <p:grpSpPr>
          <a:xfrm>
            <a:off x="0" y="1280160"/>
            <a:ext cx="9220200" cy="5882640"/>
            <a:chOff x="0" y="1295400"/>
            <a:chExt cx="9220200" cy="5882640"/>
          </a:xfrm>
        </p:grpSpPr>
        <p:pic>
          <p:nvPicPr>
            <p:cNvPr id="5"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6" name="Rectangle 5"/>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1" name="Group 10"/>
          <p:cNvGrpSpPr/>
          <p:nvPr/>
        </p:nvGrpSpPr>
        <p:grpSpPr>
          <a:xfrm>
            <a:off x="0" y="838200"/>
            <a:ext cx="9144000" cy="4509407"/>
            <a:chOff x="0" y="838200"/>
            <a:chExt cx="9144000" cy="4509407"/>
          </a:xfrm>
        </p:grpSpPr>
        <p:sp>
          <p:nvSpPr>
            <p:cNvPr id="12" name="TextBox 11"/>
            <p:cNvSpPr txBox="1"/>
            <p:nvPr/>
          </p:nvSpPr>
          <p:spPr>
            <a:xfrm>
              <a:off x="0" y="914400"/>
              <a:ext cx="9144000" cy="553998"/>
            </a:xfrm>
            <a:prstGeom prst="rect">
              <a:avLst/>
            </a:prstGeom>
            <a:solidFill>
              <a:schemeClr val="bg1"/>
            </a:solidFill>
          </p:spPr>
          <p:txBody>
            <a:bodyPr wrap="square" rtlCol="0">
              <a:spAutoFit/>
            </a:bodyPr>
            <a:lstStyle/>
            <a:p>
              <a:r>
                <a:rPr lang="en-US" sz="3000" dirty="0" smtClean="0">
                  <a:latin typeface="Comic Sans MS" pitchFamily="66" charset="0"/>
                </a:rPr>
                <a:t> across the APPALACHIANS &amp; down the OHIO</a:t>
              </a:r>
              <a:endParaRPr lang="en-US" sz="3000" dirty="0">
                <a:latin typeface="Comic Sans MS" pitchFamily="66" charset="0"/>
              </a:endParaRPr>
            </a:p>
          </p:txBody>
        </p:sp>
        <p:grpSp>
          <p:nvGrpSpPr>
            <p:cNvPr id="13" name="Group 22"/>
            <p:cNvGrpSpPr/>
            <p:nvPr/>
          </p:nvGrpSpPr>
          <p:grpSpPr>
            <a:xfrm>
              <a:off x="5919107" y="1002892"/>
              <a:ext cx="2963636" cy="4344715"/>
              <a:chOff x="5919107" y="1002892"/>
              <a:chExt cx="2963636" cy="4344715"/>
            </a:xfrm>
          </p:grpSpPr>
          <p:sp>
            <p:nvSpPr>
              <p:cNvPr id="25" name="Freeform 24"/>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14" name="TextBox 13"/>
            <p:cNvSpPr txBox="1"/>
            <p:nvPr/>
          </p:nvSpPr>
          <p:spPr>
            <a:xfrm rot="19332465">
              <a:off x="5460840" y="3518436"/>
              <a:ext cx="1592424" cy="461665"/>
            </a:xfrm>
            <a:prstGeom prst="rect">
              <a:avLst/>
            </a:prstGeom>
            <a:solidFill>
              <a:srgbClr val="D1D1D1"/>
            </a:solid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River </a:t>
              </a:r>
              <a:endParaRPr lang="en-US" sz="2400" b="1" dirty="0">
                <a:solidFill>
                  <a:schemeClr val="tx2">
                    <a:lumMod val="75000"/>
                  </a:schemeClr>
                </a:solidFill>
                <a:effectLst>
                  <a:outerShdw dist="38100" dir="5400000" algn="ctr" rotWithShape="0">
                    <a:srgbClr val="FF0000"/>
                  </a:outerShdw>
                </a:effectLst>
              </a:endParaRPr>
            </a:p>
          </p:txBody>
        </p:sp>
        <p:sp>
          <p:nvSpPr>
            <p:cNvPr id="15" name="Freeform 14"/>
            <p:cNvSpPr/>
            <p:nvPr/>
          </p:nvSpPr>
          <p:spPr>
            <a:xfrm>
              <a:off x="5867400" y="3170463"/>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Freeform 15"/>
            <p:cNvSpPr/>
            <p:nvPr/>
          </p:nvSpPr>
          <p:spPr>
            <a:xfrm>
              <a:off x="5943600" y="3303814"/>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33419" y="838200"/>
              <a:ext cx="7306056" cy="2243599"/>
              <a:chOff x="33419" y="838200"/>
              <a:chExt cx="7306056" cy="2243599"/>
            </a:xfrm>
          </p:grpSpPr>
          <p:sp>
            <p:nvSpPr>
              <p:cNvPr id="22" name="TextBox 10"/>
              <p:cNvSpPr txBox="1"/>
              <p:nvPr/>
            </p:nvSpPr>
            <p:spPr>
              <a:xfrm rot="21088167">
                <a:off x="33419" y="2432575"/>
                <a:ext cx="7306056"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Where did these </a:t>
                </a:r>
                <a:r>
                  <a:rPr lang="en-US" sz="4000" b="1" dirty="0" err="1" smtClean="0">
                    <a:effectLst>
                      <a:outerShdw dist="25400" dir="7200000" algn="ctr" rotWithShape="0">
                        <a:schemeClr val="bg1"/>
                      </a:outerShdw>
                    </a:effectLst>
                    <a:latin typeface="Tempus Sans ITC" pitchFamily="82" charset="0"/>
                  </a:rPr>
                  <a:t>mts</a:t>
                </a:r>
                <a:r>
                  <a:rPr lang="en-US" sz="4000" b="1" dirty="0" smtClean="0">
                    <a:effectLst>
                      <a:outerShdw dist="25400" dir="7200000" algn="ctr" rotWithShape="0">
                        <a:schemeClr val="bg1"/>
                      </a:outerShdw>
                    </a:effectLst>
                    <a:latin typeface="Tempus Sans ITC" pitchFamily="82" charset="0"/>
                  </a:rPr>
                  <a:t> come from?</a:t>
                </a:r>
                <a:endParaRPr lang="en-US" sz="4000" b="1" dirty="0">
                  <a:effectLst>
                    <a:outerShdw dist="25400" dir="7200000" algn="ctr" rotWithShape="0">
                      <a:schemeClr val="bg1"/>
                    </a:outerShdw>
                  </a:effectLst>
                  <a:latin typeface="Tempus Sans ITC" pitchFamily="82" charset="0"/>
                </a:endParaRPr>
              </a:p>
            </p:txBody>
          </p:sp>
          <p:sp>
            <p:nvSpPr>
              <p:cNvPr id="23" name="Oval 22"/>
              <p:cNvSpPr/>
              <p:nvPr/>
            </p:nvSpPr>
            <p:spPr>
              <a:xfrm>
                <a:off x="1905000" y="838200"/>
                <a:ext cx="36576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urved Connector 23"/>
              <p:cNvCxnSpPr>
                <a:stCxn id="23" idx="4"/>
              </p:cNvCxnSpPr>
              <p:nvPr/>
            </p:nvCxnSpPr>
            <p:spPr>
              <a:xfrm rot="5400000">
                <a:off x="2819400" y="1676400"/>
                <a:ext cx="990600" cy="838200"/>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3"/>
            <p:cNvGrpSpPr/>
            <p:nvPr/>
          </p:nvGrpSpPr>
          <p:grpSpPr>
            <a:xfrm>
              <a:off x="457242" y="838200"/>
              <a:ext cx="8381958" cy="3531964"/>
              <a:chOff x="-4529699" y="838200"/>
              <a:chExt cx="8381958" cy="3531964"/>
            </a:xfrm>
          </p:grpSpPr>
          <p:sp>
            <p:nvSpPr>
              <p:cNvPr id="19" name="TextBox 18"/>
              <p:cNvSpPr txBox="1"/>
              <p:nvPr/>
            </p:nvSpPr>
            <p:spPr>
              <a:xfrm rot="21088167">
                <a:off x="-4529699" y="3720940"/>
                <a:ext cx="4855464"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is this river here?</a:t>
                </a:r>
                <a:endParaRPr lang="en-US" sz="4000" b="1" dirty="0">
                  <a:effectLst>
                    <a:outerShdw dist="25400" dir="7200000" algn="ctr" rotWithShape="0">
                      <a:schemeClr val="bg1"/>
                    </a:outerShdw>
                  </a:effectLst>
                  <a:latin typeface="Tempus Sans ITC" pitchFamily="82" charset="0"/>
                </a:endParaRPr>
              </a:p>
            </p:txBody>
          </p:sp>
          <p:sp>
            <p:nvSpPr>
              <p:cNvPr id="20" name="Oval 19"/>
              <p:cNvSpPr/>
              <p:nvPr/>
            </p:nvSpPr>
            <p:spPr>
              <a:xfrm>
                <a:off x="2057400" y="838200"/>
                <a:ext cx="1794859"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urved Connector 39"/>
              <p:cNvCxnSpPr>
                <a:stCxn id="20" idx="4"/>
              </p:cNvCxnSpPr>
              <p:nvPr/>
            </p:nvCxnSpPr>
            <p:spPr>
              <a:xfrm rot="5400000">
                <a:off x="622245" y="1248815"/>
                <a:ext cx="1981200" cy="2683971"/>
              </a:xfrm>
              <a:prstGeom prst="curved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The United States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9" name="TextBox 3"/>
          <p:cNvSpPr txBox="1">
            <a:spLocks noChangeArrowheads="1"/>
          </p:cNvSpPr>
          <p:nvPr/>
        </p:nvSpPr>
        <p:spPr bwMode="auto">
          <a:xfrm>
            <a:off x="0" y="12192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p:nvSpPr>
          <p:cNvPr id="30" name="TextBox 3"/>
          <p:cNvSpPr txBox="1">
            <a:spLocks noChangeArrowheads="1"/>
          </p:cNvSpPr>
          <p:nvPr/>
        </p:nvSpPr>
        <p:spPr bwMode="auto">
          <a:xfrm>
            <a:off x="0" y="1219200"/>
            <a:ext cx="9144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p:txBody>
      </p:sp>
      <p:sp>
        <p:nvSpPr>
          <p:cNvPr id="31" name="Oval 30"/>
          <p:cNvSpPr/>
          <p:nvPr/>
        </p:nvSpPr>
        <p:spPr>
          <a:xfrm>
            <a:off x="609600" y="1143000"/>
            <a:ext cx="5638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p:cNvSpPr txBox="1"/>
          <p:nvPr/>
        </p:nvSpPr>
        <p:spPr>
          <a:xfrm>
            <a:off x="2670048" y="758952"/>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9">
                                            <p:bg/>
                                          </p:spTgt>
                                        </p:tgtEl>
                                        <p:attrNameLst>
                                          <p:attrName>style.visibility</p:attrName>
                                        </p:attrNameLst>
                                      </p:cBhvr>
                                      <p:to>
                                        <p:strVal val="visible"/>
                                      </p:to>
                                    </p:set>
                                    <p:animEffect transition="in" filter="wipe(up)">
                                      <p:cBhvr>
                                        <p:cTn id="11" dur="15000"/>
                                        <p:tgtEl>
                                          <p:spTgt spid="29">
                                            <p:bg/>
                                          </p:spTgt>
                                        </p:tgtEl>
                                      </p:cBhvr>
                                    </p:animEffect>
                                  </p:childTnLst>
                                </p:cTn>
                              </p:par>
                              <p:par>
                                <p:cTn id="12" presetID="22" presetClass="entr" presetSubtype="8" fill="hold" nodeType="withEffect">
                                  <p:stCondLst>
                                    <p:cond delay="2000"/>
                                  </p:stCondLst>
                                  <p:childTnLst>
                                    <p:set>
                                      <p:cBhvr>
                                        <p:cTn id="13" dur="1" fill="hold">
                                          <p:stCondLst>
                                            <p:cond delay="0"/>
                                          </p:stCondLst>
                                        </p:cTn>
                                        <p:tgtEl>
                                          <p:spTgt spid="29">
                                            <p:txEl>
                                              <p:pRg st="0" end="0"/>
                                            </p:txEl>
                                          </p:spTgt>
                                        </p:tgtEl>
                                        <p:attrNameLst>
                                          <p:attrName>style.visibility</p:attrName>
                                        </p:attrNameLst>
                                      </p:cBhvr>
                                      <p:to>
                                        <p:strVal val="visible"/>
                                      </p:to>
                                    </p:set>
                                    <p:animEffect transition="in" filter="wipe(left)">
                                      <p:cBhvr>
                                        <p:cTn id="14" dur="1000"/>
                                        <p:tgtEl>
                                          <p:spTgt spid="29">
                                            <p:txEl>
                                              <p:pRg st="0" end="0"/>
                                            </p:txEl>
                                          </p:spTgt>
                                        </p:tgtEl>
                                      </p:cBhvr>
                                    </p:animEffect>
                                  </p:childTnLst>
                                </p:cTn>
                              </p:par>
                              <p:par>
                                <p:cTn id="15" presetID="22" presetClass="entr" presetSubtype="8" fill="hold" nodeType="withEffect">
                                  <p:stCondLst>
                                    <p:cond delay="400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wipe(left)">
                                      <p:cBhvr>
                                        <p:cTn id="17" dur="1000"/>
                                        <p:tgtEl>
                                          <p:spTgt spid="29">
                                            <p:txEl>
                                              <p:pRg st="1" end="1"/>
                                            </p:txEl>
                                          </p:spTgt>
                                        </p:tgtEl>
                                      </p:cBhvr>
                                    </p:animEffect>
                                  </p:childTnLst>
                                </p:cTn>
                              </p:par>
                              <p:par>
                                <p:cTn id="18" presetID="22" presetClass="entr" presetSubtype="8" fill="hold" nodeType="withEffect">
                                  <p:stCondLst>
                                    <p:cond delay="6000"/>
                                  </p:stCondLst>
                                  <p:childTnLst>
                                    <p:set>
                                      <p:cBhvr>
                                        <p:cTn id="19" dur="1" fill="hold">
                                          <p:stCondLst>
                                            <p:cond delay="0"/>
                                          </p:stCondLst>
                                        </p:cTn>
                                        <p:tgtEl>
                                          <p:spTgt spid="29">
                                            <p:txEl>
                                              <p:pRg st="2" end="2"/>
                                            </p:txEl>
                                          </p:spTgt>
                                        </p:tgtEl>
                                        <p:attrNameLst>
                                          <p:attrName>style.visibility</p:attrName>
                                        </p:attrNameLst>
                                      </p:cBhvr>
                                      <p:to>
                                        <p:strVal val="visible"/>
                                      </p:to>
                                    </p:set>
                                    <p:animEffect transition="in" filter="wipe(left)">
                                      <p:cBhvr>
                                        <p:cTn id="20" dur="1000"/>
                                        <p:tgtEl>
                                          <p:spTgt spid="29">
                                            <p:txEl>
                                              <p:pRg st="2" end="2"/>
                                            </p:txEl>
                                          </p:spTgt>
                                        </p:tgtEl>
                                      </p:cBhvr>
                                    </p:animEffect>
                                  </p:childTnLst>
                                </p:cTn>
                              </p:par>
                              <p:par>
                                <p:cTn id="21" presetID="22" presetClass="entr" presetSubtype="8" fill="hold" nodeType="withEffect">
                                  <p:stCondLst>
                                    <p:cond delay="8000"/>
                                  </p:stCondLst>
                                  <p:childTnLst>
                                    <p:set>
                                      <p:cBhvr>
                                        <p:cTn id="22" dur="1" fill="hold">
                                          <p:stCondLst>
                                            <p:cond delay="0"/>
                                          </p:stCondLst>
                                        </p:cTn>
                                        <p:tgtEl>
                                          <p:spTgt spid="29">
                                            <p:txEl>
                                              <p:pRg st="3" end="3"/>
                                            </p:txEl>
                                          </p:spTgt>
                                        </p:tgtEl>
                                        <p:attrNameLst>
                                          <p:attrName>style.visibility</p:attrName>
                                        </p:attrNameLst>
                                      </p:cBhvr>
                                      <p:to>
                                        <p:strVal val="visible"/>
                                      </p:to>
                                    </p:set>
                                    <p:animEffect transition="in" filter="wipe(left)">
                                      <p:cBhvr>
                                        <p:cTn id="23" dur="1000"/>
                                        <p:tgtEl>
                                          <p:spTgt spid="29">
                                            <p:txEl>
                                              <p:pRg st="3" end="3"/>
                                            </p:txEl>
                                          </p:spTgt>
                                        </p:tgtEl>
                                      </p:cBhvr>
                                    </p:animEffect>
                                  </p:childTnLst>
                                </p:cTn>
                              </p:par>
                              <p:par>
                                <p:cTn id="24" presetID="22" presetClass="entr" presetSubtype="8" fill="hold" nodeType="withEffect">
                                  <p:stCondLst>
                                    <p:cond delay="10000"/>
                                  </p:stCondLst>
                                  <p:childTnLst>
                                    <p:set>
                                      <p:cBhvr>
                                        <p:cTn id="25" dur="1" fill="hold">
                                          <p:stCondLst>
                                            <p:cond delay="0"/>
                                          </p:stCondLst>
                                        </p:cTn>
                                        <p:tgtEl>
                                          <p:spTgt spid="29">
                                            <p:txEl>
                                              <p:pRg st="4" end="4"/>
                                            </p:txEl>
                                          </p:spTgt>
                                        </p:tgtEl>
                                        <p:attrNameLst>
                                          <p:attrName>style.visibility</p:attrName>
                                        </p:attrNameLst>
                                      </p:cBhvr>
                                      <p:to>
                                        <p:strVal val="visible"/>
                                      </p:to>
                                    </p:set>
                                    <p:animEffect transition="in" filter="wipe(left)">
                                      <p:cBhvr>
                                        <p:cTn id="26" dur="1000"/>
                                        <p:tgtEl>
                                          <p:spTgt spid="29">
                                            <p:txEl>
                                              <p:pRg st="4" end="4"/>
                                            </p:txEl>
                                          </p:spTgt>
                                        </p:tgtEl>
                                      </p:cBhvr>
                                    </p:animEffect>
                                  </p:childTnLst>
                                </p:cTn>
                              </p:par>
                              <p:par>
                                <p:cTn id="27" presetID="22" presetClass="entr" presetSubtype="8" fill="hold" nodeType="withEffect">
                                  <p:stCondLst>
                                    <p:cond delay="12000"/>
                                  </p:stCondLst>
                                  <p:childTnLst>
                                    <p:set>
                                      <p:cBhvr>
                                        <p:cTn id="28" dur="1" fill="hold">
                                          <p:stCondLst>
                                            <p:cond delay="0"/>
                                          </p:stCondLst>
                                        </p:cTn>
                                        <p:tgtEl>
                                          <p:spTgt spid="29">
                                            <p:txEl>
                                              <p:pRg st="5" end="5"/>
                                            </p:txEl>
                                          </p:spTgt>
                                        </p:tgtEl>
                                        <p:attrNameLst>
                                          <p:attrName>style.visibility</p:attrName>
                                        </p:attrNameLst>
                                      </p:cBhvr>
                                      <p:to>
                                        <p:strVal val="visible"/>
                                      </p:to>
                                    </p:set>
                                    <p:animEffect transition="in" filter="wipe(left)">
                                      <p:cBhvr>
                                        <p:cTn id="29" dur="1000"/>
                                        <p:tgtEl>
                                          <p:spTgt spid="29">
                                            <p:txEl>
                                              <p:pRg st="5" end="5"/>
                                            </p:txEl>
                                          </p:spTgt>
                                        </p:tgtEl>
                                      </p:cBhvr>
                                    </p:animEffect>
                                  </p:childTnLst>
                                </p:cTn>
                              </p:par>
                              <p:par>
                                <p:cTn id="30" presetID="22" presetClass="entr" presetSubtype="8" fill="hold" nodeType="withEffect">
                                  <p:stCondLst>
                                    <p:cond delay="1400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wipe(left)">
                                      <p:cBhvr>
                                        <p:cTn id="32" dur="1000"/>
                                        <p:tgtEl>
                                          <p:spTgt spid="29">
                                            <p:txEl>
                                              <p:pRg st="6" end="6"/>
                                            </p:txEl>
                                          </p:spTgt>
                                        </p:tgtEl>
                                      </p:cBhvr>
                                    </p:animEffect>
                                  </p:childTnLst>
                                </p:cTn>
                              </p:par>
                              <p:par>
                                <p:cTn id="33" presetID="22" presetClass="entr" presetSubtype="8" fill="hold" nodeType="withEffect">
                                  <p:stCondLst>
                                    <p:cond delay="14000"/>
                                  </p:stCondLst>
                                  <p:childTnLst>
                                    <p:set>
                                      <p:cBhvr>
                                        <p:cTn id="34" dur="1" fill="hold">
                                          <p:stCondLst>
                                            <p:cond delay="0"/>
                                          </p:stCondLst>
                                        </p:cTn>
                                        <p:tgtEl>
                                          <p:spTgt spid="29">
                                            <p:txEl>
                                              <p:pRg st="7" end="7"/>
                                            </p:txEl>
                                          </p:spTgt>
                                        </p:tgtEl>
                                        <p:attrNameLst>
                                          <p:attrName>style.visibility</p:attrName>
                                        </p:attrNameLst>
                                      </p:cBhvr>
                                      <p:to>
                                        <p:strVal val="visible"/>
                                      </p:to>
                                    </p:set>
                                    <p:animEffect transition="in" filter="wipe(left)">
                                      <p:cBhvr>
                                        <p:cTn id="35" dur="1000"/>
                                        <p:tgtEl>
                                          <p:spTgt spid="29">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1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29">
                                            <p:txEl>
                                              <p:pRg st="0" end="0"/>
                                            </p:txEl>
                                          </p:spTgt>
                                        </p:tgtEl>
                                      </p:cBhvr>
                                    </p:animEffect>
                                    <p:set>
                                      <p:cBhvr>
                                        <p:cTn id="45" dur="1" fill="hold">
                                          <p:stCondLst>
                                            <p:cond delay="999"/>
                                          </p:stCondLst>
                                        </p:cTn>
                                        <p:tgtEl>
                                          <p:spTgt spid="29">
                                            <p:txEl>
                                              <p:pRg st="0" end="0"/>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29">
                                            <p:txEl>
                                              <p:pRg st="1" end="1"/>
                                            </p:txEl>
                                          </p:spTgt>
                                        </p:tgtEl>
                                      </p:cBhvr>
                                    </p:animEffect>
                                    <p:set>
                                      <p:cBhvr>
                                        <p:cTn id="48" dur="1" fill="hold">
                                          <p:stCondLst>
                                            <p:cond delay="999"/>
                                          </p:stCondLst>
                                        </p:cTn>
                                        <p:tgtEl>
                                          <p:spTgt spid="29">
                                            <p:txEl>
                                              <p:pRg st="1" end="1"/>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9">
                                            <p:txEl>
                                              <p:pRg st="2" end="2"/>
                                            </p:txEl>
                                          </p:spTgt>
                                        </p:tgtEl>
                                      </p:cBhvr>
                                    </p:animEffect>
                                    <p:set>
                                      <p:cBhvr>
                                        <p:cTn id="51" dur="1" fill="hold">
                                          <p:stCondLst>
                                            <p:cond delay="999"/>
                                          </p:stCondLst>
                                        </p:cTn>
                                        <p:tgtEl>
                                          <p:spTgt spid="29">
                                            <p:txEl>
                                              <p:pRg st="2" end="2"/>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9">
                                            <p:txEl>
                                              <p:pRg st="3" end="3"/>
                                            </p:txEl>
                                          </p:spTgt>
                                        </p:tgtEl>
                                      </p:cBhvr>
                                    </p:animEffect>
                                    <p:set>
                                      <p:cBhvr>
                                        <p:cTn id="54" dur="1" fill="hold">
                                          <p:stCondLst>
                                            <p:cond delay="999"/>
                                          </p:stCondLst>
                                        </p:cTn>
                                        <p:tgtEl>
                                          <p:spTgt spid="29">
                                            <p:txEl>
                                              <p:pRg st="3" end="3"/>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29">
                                            <p:txEl>
                                              <p:pRg st="4" end="4"/>
                                            </p:txEl>
                                          </p:spTgt>
                                        </p:tgtEl>
                                      </p:cBhvr>
                                    </p:animEffect>
                                    <p:set>
                                      <p:cBhvr>
                                        <p:cTn id="57" dur="1" fill="hold">
                                          <p:stCondLst>
                                            <p:cond delay="999"/>
                                          </p:stCondLst>
                                        </p:cTn>
                                        <p:tgtEl>
                                          <p:spTgt spid="29">
                                            <p:txEl>
                                              <p:pRg st="4" end="4"/>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29">
                                            <p:txEl>
                                              <p:pRg st="5" end="5"/>
                                            </p:txEl>
                                          </p:spTgt>
                                        </p:tgtEl>
                                      </p:cBhvr>
                                    </p:animEffect>
                                    <p:set>
                                      <p:cBhvr>
                                        <p:cTn id="60" dur="1" fill="hold">
                                          <p:stCondLst>
                                            <p:cond delay="999"/>
                                          </p:stCondLst>
                                        </p:cTn>
                                        <p:tgtEl>
                                          <p:spTgt spid="29">
                                            <p:txEl>
                                              <p:pRg st="5" end="5"/>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29">
                                            <p:txEl>
                                              <p:pRg st="6" end="6"/>
                                            </p:txEl>
                                          </p:spTgt>
                                        </p:tgtEl>
                                      </p:cBhvr>
                                    </p:animEffect>
                                    <p:set>
                                      <p:cBhvr>
                                        <p:cTn id="63" dur="1" fill="hold">
                                          <p:stCondLst>
                                            <p:cond delay="999"/>
                                          </p:stCondLst>
                                        </p:cTn>
                                        <p:tgtEl>
                                          <p:spTgt spid="29">
                                            <p:txEl>
                                              <p:pRg st="6" end="6"/>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29">
                                            <p:txEl>
                                              <p:pRg st="7" end="7"/>
                                            </p:txEl>
                                          </p:spTgt>
                                        </p:tgtEl>
                                      </p:cBhvr>
                                    </p:animEffect>
                                    <p:set>
                                      <p:cBhvr>
                                        <p:cTn id="66" dur="1" fill="hold">
                                          <p:stCondLst>
                                            <p:cond delay="999"/>
                                          </p:stCondLst>
                                        </p:cTn>
                                        <p:tgtEl>
                                          <p:spTgt spid="29">
                                            <p:txEl>
                                              <p:pRg st="7" end="7"/>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29">
                                            <p:bg/>
                                          </p:spTgt>
                                        </p:tgtEl>
                                      </p:cBhvr>
                                    </p:animEffect>
                                    <p:set>
                                      <p:cBhvr>
                                        <p:cTn id="69" dur="1" fill="hold">
                                          <p:stCondLst>
                                            <p:cond delay="999"/>
                                          </p:stCondLst>
                                        </p:cTn>
                                        <p:tgtEl>
                                          <p:spTgt spid="29">
                                            <p:bg/>
                                          </p:spTgt>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30">
                                            <p:txEl>
                                              <p:pRg st="0" end="0"/>
                                            </p:txEl>
                                          </p:spTgt>
                                        </p:tgtEl>
                                        <p:attrNameLst>
                                          <p:attrName>style.visibility</p:attrName>
                                        </p:attrNameLst>
                                      </p:cBhvr>
                                      <p:to>
                                        <p:strVal val="visible"/>
                                      </p:to>
                                    </p:set>
                                  </p:childTnLst>
                                </p:cTn>
                              </p:par>
                              <p:par>
                                <p:cTn id="72" presetID="64" presetClass="path" presetSubtype="0" accel="50000" decel="50000" fill="hold" grpId="1" nodeType="withEffect">
                                  <p:stCondLst>
                                    <p:cond delay="0"/>
                                  </p:stCondLst>
                                  <p:childTnLst>
                                    <p:animMotion origin="layout" path="M -8.33333E-7 -4.07407E-6 L 0.15365 -0.18726 " pathEditMode="relative" rAng="0" ptsTypes="AA">
                                      <p:cBhvr>
                                        <p:cTn id="73" dur="1000" fill="hold"/>
                                        <p:tgtEl>
                                          <p:spTgt spid="30">
                                            <p:txEl>
                                              <p:pRg st="0" end="0"/>
                                            </p:txEl>
                                          </p:spTgt>
                                        </p:tgtEl>
                                        <p:attrNameLst>
                                          <p:attrName>ppt_x</p:attrName>
                                          <p:attrName>ppt_y</p:attrName>
                                        </p:attrNameLst>
                                      </p:cBhvr>
                                      <p:rCtr x="77" y="-94"/>
                                    </p:animMotion>
                                  </p:childTnLst>
                                </p:cTn>
                              </p:par>
                              <p:par>
                                <p:cTn id="74" presetID="10" presetClass="exit" presetSubtype="0" fill="hold" grpId="1" nodeType="withEffect">
                                  <p:stCondLst>
                                    <p:cond delay="0"/>
                                  </p:stCondLst>
                                  <p:childTnLst>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par>
                                <p:cTn id="77" presetID="10" presetClass="entr" presetSubtype="0" fill="hold" grpId="0" nodeType="withEffect">
                                  <p:stCondLst>
                                    <p:cond delay="50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childTnLst>
                                </p:cTn>
                              </p:par>
                              <p:par>
                                <p:cTn id="80" presetID="10" presetClass="exit" presetSubtype="0" fill="hold" grpId="2" nodeType="withEffect">
                                  <p:stCondLst>
                                    <p:cond delay="500"/>
                                  </p:stCondLst>
                                  <p:childTnLst>
                                    <p:animEffect transition="out" filter="fade">
                                      <p:cBhvr>
                                        <p:cTn id="81" dur="1000"/>
                                        <p:tgtEl>
                                          <p:spTgt spid="30">
                                            <p:txEl>
                                              <p:pRg st="0" end="0"/>
                                            </p:txEl>
                                          </p:spTgt>
                                        </p:tgtEl>
                                      </p:cBhvr>
                                    </p:animEffect>
                                    <p:set>
                                      <p:cBhvr>
                                        <p:cTn id="82" dur="1" fill="hold">
                                          <p:stCondLst>
                                            <p:cond delay="999"/>
                                          </p:stCondLst>
                                        </p:cTn>
                                        <p:tgtEl>
                                          <p:spTgt spid="30">
                                            <p:txEl>
                                              <p:pRg st="0" end="0"/>
                                            </p:txEl>
                                          </p:spTgt>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1000"/>
                                        <p:tgtEl>
                                          <p:spTgt spid="27"/>
                                        </p:tgtEl>
                                      </p:cBhvr>
                                    </p:animEffect>
                                    <p:set>
                                      <p:cBhvr>
                                        <p:cTn id="85" dur="1" fill="hold">
                                          <p:stCondLst>
                                            <p:cond delay="999"/>
                                          </p:stCondLst>
                                        </p:cTn>
                                        <p:tgtEl>
                                          <p:spTgt spid="27"/>
                                        </p:tgtEl>
                                        <p:attrNameLst>
                                          <p:attrName>style.visibility</p:attrName>
                                        </p:attrNameLst>
                                      </p:cBhvr>
                                      <p:to>
                                        <p:strVal val="hidden"/>
                                      </p:to>
                                    </p:set>
                                  </p:childTnLst>
                                </p:cTn>
                              </p:par>
                              <p:par>
                                <p:cTn id="86" presetID="10" presetClass="exit" presetSubtype="0" fill="hold" nodeType="withEffect">
                                  <p:stCondLst>
                                    <p:cond delay="500"/>
                                  </p:stCondLst>
                                  <p:childTnLst>
                                    <p:animEffect transition="out" filter="fade">
                                      <p:cBhvr>
                                        <p:cTn id="87" dur="1000"/>
                                        <p:tgtEl>
                                          <p:spTgt spid="3"/>
                                        </p:tgtEl>
                                      </p:cBhvr>
                                    </p:animEffect>
                                    <p:set>
                                      <p:cBhvr>
                                        <p:cTn id="88" dur="1" fill="hold">
                                          <p:stCondLst>
                                            <p:cond delay="999"/>
                                          </p:stCondLst>
                                        </p:cTn>
                                        <p:tgtEl>
                                          <p:spTgt spid="3"/>
                                        </p:tgtEl>
                                        <p:attrNameLst>
                                          <p:attrName>style.visibility</p:attrName>
                                        </p:attrNameLst>
                                      </p:cBhvr>
                                      <p:to>
                                        <p:strVal val="hidden"/>
                                      </p:to>
                                    </p:set>
                                  </p:childTnLst>
                                </p:cTn>
                              </p:par>
                            </p:childTnLst>
                          </p:cTn>
                        </p:par>
                        <p:par>
                          <p:cTn id="89" fill="hold">
                            <p:stCondLst>
                              <p:cond delay="1500"/>
                            </p:stCondLst>
                            <p:childTnLst>
                              <p:par>
                                <p:cTn id="90" presetID="53" presetClass="entr" presetSubtype="0"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1000" fill="hold"/>
                                        <p:tgtEl>
                                          <p:spTgt spid="32"/>
                                        </p:tgtEl>
                                        <p:attrNameLst>
                                          <p:attrName>ppt_w</p:attrName>
                                        </p:attrNameLst>
                                      </p:cBhvr>
                                      <p:tavLst>
                                        <p:tav tm="0">
                                          <p:val>
                                            <p:fltVal val="0"/>
                                          </p:val>
                                        </p:tav>
                                        <p:tav tm="100000">
                                          <p:val>
                                            <p:strVal val="#ppt_w"/>
                                          </p:val>
                                        </p:tav>
                                      </p:tavLst>
                                    </p:anim>
                                    <p:anim calcmode="lin" valueType="num">
                                      <p:cBhvr>
                                        <p:cTn id="93" dur="1000" fill="hold"/>
                                        <p:tgtEl>
                                          <p:spTgt spid="32"/>
                                        </p:tgtEl>
                                        <p:attrNameLst>
                                          <p:attrName>ppt_h</p:attrName>
                                        </p:attrNameLst>
                                      </p:cBhvr>
                                      <p:tavLst>
                                        <p:tav tm="0">
                                          <p:val>
                                            <p:fltVal val="0"/>
                                          </p:val>
                                        </p:tav>
                                        <p:tav tm="100000">
                                          <p:val>
                                            <p:strVal val="#ppt_h"/>
                                          </p:val>
                                        </p:tav>
                                      </p:tavLst>
                                    </p:anim>
                                    <p:animEffect transition="in" filter="fade">
                                      <p:cBhvr>
                                        <p:cTn id="9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build="allAtOnce" animBg="1"/>
      <p:bldP spid="29" grpId="1" build="allAtOnce" animBg="1"/>
      <p:bldP spid="30" grpId="0" build="allAtOnce"/>
      <p:bldP spid="30" grpId="1" build="allAtOnce"/>
      <p:bldP spid="30" grpId="2" build="allAtOnce"/>
      <p:bldP spid="31" grpId="0" animBg="1"/>
      <p:bldP spid="31" grpId="1" animBg="1"/>
      <p:bldP spid="3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2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240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sp>
        <p:nvSpPr>
          <p:cNvPr id="13" name="Freeform 12"/>
          <p:cNvSpPr/>
          <p:nvPr/>
        </p:nvSpPr>
        <p:spPr>
          <a:xfrm rot="20700000">
            <a:off x="3547872" y="264261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Picture 2" descr="2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34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sp>
        <p:nvSpPr>
          <p:cNvPr id="13" name="Freeform 12"/>
          <p:cNvSpPr/>
          <p:nvPr/>
        </p:nvSpPr>
        <p:spPr>
          <a:xfrm rot="20700000">
            <a:off x="3566160" y="26243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0" name="Picture 2" descr="2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44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sp>
        <p:nvSpPr>
          <p:cNvPr id="13" name="Freeform 12"/>
          <p:cNvSpPr/>
          <p:nvPr/>
        </p:nvSpPr>
        <p:spPr>
          <a:xfrm rot="20700000">
            <a:off x="3566160" y="260604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4" name="Picture 3" descr="2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5475"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sp>
        <p:nvSpPr>
          <p:cNvPr id="13" name="Freeform 12"/>
          <p:cNvSpPr/>
          <p:nvPr/>
        </p:nvSpPr>
        <p:spPr>
          <a:xfrm rot="20700000">
            <a:off x="3593592" y="257860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2" descr="1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64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descr="1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752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1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85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700000">
            <a:off x="3592410" y="24643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descr="1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95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880000">
            <a:off x="3584448" y="234086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2" descr="1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05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p:cNvSpPr/>
          <p:nvPr/>
        </p:nvSpPr>
        <p:spPr>
          <a:xfrm rot="20880000">
            <a:off x="3593592" y="21945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3" descr="1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161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sp>
        <p:nvSpPr>
          <p:cNvPr id="12" name="Freeform 11"/>
          <p:cNvSpPr/>
          <p:nvPr/>
        </p:nvSpPr>
        <p:spPr>
          <a:xfrm rot="20880000">
            <a:off x="3593592" y="21031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11911</TotalTime>
  <Words>15225</Words>
  <Application>Microsoft Office PowerPoint</Application>
  <PresentationFormat>On-screen Show (4:3)</PresentationFormat>
  <Paragraphs>2487</Paragraphs>
  <Slides>291</Slides>
  <Notes>33</Notes>
  <HiddenSlides>84</HiddenSlides>
  <MMClips>2</MMClips>
  <ScaleCrop>false</ScaleCrop>
  <HeadingPairs>
    <vt:vector size="4" baseType="variant">
      <vt:variant>
        <vt:lpstr>Theme</vt:lpstr>
      </vt:variant>
      <vt:variant>
        <vt:i4>1</vt:i4>
      </vt:variant>
      <vt:variant>
        <vt:lpstr>Slide Titles</vt:lpstr>
      </vt:variant>
      <vt:variant>
        <vt:i4>291</vt:i4>
      </vt:variant>
    </vt:vector>
  </HeadingPairs>
  <TitlesOfParts>
    <vt:vector size="29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PLATES  2006 Atlas of  Plate Reconstructions (750 Ma to Present Day)  L.A. Lawver, I.W.D. Dalziel, &amp; L.M. Gahagan   2007, University of Texas Institute for Geophysics</vt:lpstr>
      <vt:lpstr>PLATES  2006 Atlas of  Plate Reconstructions (750 Ma to Present Day)  L.A. Lawver, I.W.D. Dalziel, &amp; L.M. Gahagan   2007, University of Texas Institute for Geophysics</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TIMELINE OF TRIP</vt:lpstr>
      <vt:lpstr>Slide 283</vt:lpstr>
      <vt:lpstr>Slide 284</vt:lpstr>
      <vt:lpstr>Slide 285</vt:lpstr>
      <vt:lpstr>Slide 286</vt:lpstr>
      <vt:lpstr>CORPS MEMBERS FOLLOW</vt:lpstr>
      <vt:lpstr>Slide 288</vt:lpstr>
      <vt:lpstr>Slide 289</vt:lpstr>
      <vt:lpstr>Slide 290</vt:lpstr>
      <vt:lpstr>Slide 291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984</cp:revision>
  <dcterms:created xsi:type="dcterms:W3CDTF">2016-12-28T17:09:53Z</dcterms:created>
  <dcterms:modified xsi:type="dcterms:W3CDTF">2017-02-06T16:59:07Z</dcterms:modified>
</cp:coreProperties>
</file>